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100" d="100"/>
          <a:sy n="100" d="100"/>
        </p:scale>
        <p:origin x="1044" y="-1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0NoLn">
    <dgm:fillClrLst meth="repeat">
      <a:schemeClr val="accent4"/>
    </dgm:fillClrLst>
    <dgm:linClrLst meth="repeat">
      <a:schemeClr val="lt1">
        <a:alpha val="0"/>
      </a:schemeClr>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1NoLn">
    <dgm:fillClrLst>
      <a:schemeClr val="accent5"/>
      <a:schemeClr val="accent6"/>
    </dgm:fillClrLst>
    <dgm:linClrLst meth="repeat">
      <a:schemeClr val="lt1">
        <a:alpha val="0"/>
      </a:schemeClr>
    </dgm:linClrLst>
    <dgm:effectClrLst/>
    <dgm:txLinClrLst/>
    <dgm:txFillClrLst/>
    <dgm:txEffectClrLst/>
  </dgm:styleLbl>
  <dgm:styleLbl name="ltNode1NoLn">
    <dgm:fillClrLst>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2NoLn">
    <dgm:fillClrLst>
      <a:schemeClr val="accent6"/>
    </dgm:fillClrLst>
    <dgm:linClrLst meth="repeat">
      <a:schemeClr val="lt1">
        <a:alpha val="0"/>
      </a:schemeClr>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3NoLn">
    <dgm:fillClrLst>
      <a:schemeClr val="accent1"/>
    </dgm:fillClrLst>
    <dgm:linClrLst meth="repeat">
      <a:schemeClr val="lt1">
        <a:alpha val="0"/>
      </a:schemeClr>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node4NoLn">
    <dgm:fillClrLst>
      <a:schemeClr val="accent2"/>
    </dgm:fillClrLst>
    <dgm:linClrLst meth="repeat">
      <a:schemeClr val="lt1">
        <a:alpha val="0"/>
      </a:schemeClr>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0NoLn">
    <dgm:fillClrLst meth="repeat">
      <a:schemeClr val="accent2"/>
    </dgm:fillClrLst>
    <dgm:linClrLst meth="repeat">
      <a:schemeClr val="lt1">
        <a:alpha val="0"/>
      </a:schemeClr>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node1NoLn">
    <dgm:fillClrLst>
      <a:schemeClr val="accent3"/>
      <a:schemeClr val="accent4"/>
    </dgm:fillClrLst>
    <dgm:linClrLst meth="repeat">
      <a:schemeClr val="lt1">
        <a:alpha val="0"/>
      </a:schemeClr>
    </dgm:linClrLst>
    <dgm:effectClrLst/>
    <dgm:txLinClrLst/>
    <dgm:txFillClrLst/>
    <dgm:txEffectClrLst/>
  </dgm:styleLbl>
  <dgm:styleLbl name="ltNode1NoLn">
    <dgm:fillClrLst>
      <a:schemeClr val="accent3">
        <a:tint val="75000"/>
      </a:schemeClr>
      <a:schemeClr val="accent4">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2NoLn">
    <dgm:fillClrLst>
      <a:schemeClr val="accent4"/>
    </dgm:fillClrLst>
    <dgm:linClrLst meth="repeat">
      <a:schemeClr val="lt1">
        <a:alpha val="0"/>
      </a:schemeClr>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3NoLn">
    <dgm:fillClrLst>
      <a:schemeClr val="accent5"/>
    </dgm:fillClrLst>
    <dgm:linClrLst meth="repeat">
      <a:schemeClr val="lt1">
        <a:alpha val="0"/>
      </a:schemeClr>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node4NoLn">
    <dgm:fillClrLst>
      <a:schemeClr val="accent6"/>
    </dgm:fillClrLst>
    <dgm:linClrLst meth="repeat">
      <a:schemeClr val="lt1">
        <a:alpha val="0"/>
      </a:schemeClr>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1NoLn">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ltNode1NoLn">
    <dgm:fillClrLst meth="repeat">
      <a:schemeClr val="accent2">
        <a:tint val="75000"/>
      </a:schemeClr>
      <a:schemeClr val="accent3">
        <a:tint val="75000"/>
      </a:schemeClr>
      <a:schemeClr val="accent4">
        <a:tint val="75000"/>
      </a:schemeClr>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2NoLn">
    <dgm:fillClrLst>
      <a:schemeClr val="accent2"/>
    </dgm:fillClrLst>
    <dgm:linClrLst meth="repeat">
      <a:schemeClr val="lt1">
        <a:alpha val="0"/>
      </a:schemeClr>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3NoLn">
    <dgm:fillClrLst>
      <a:schemeClr val="accent3"/>
    </dgm:fillClrLst>
    <dgm:linClrLst meth="repeat">
      <a:schemeClr val="lt1">
        <a:alpha val="0"/>
      </a:schemeClr>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node4NoLn">
    <dgm:fillClrLst>
      <a:schemeClr val="accent4"/>
    </dgm:fillClrLst>
    <dgm:linClrLst meth="repeat">
      <a:schemeClr val="lt1">
        <a:alpha val="0"/>
      </a:schemeClr>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1NoLn">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ltNode1NoLn">
    <dgm:fillClrLst meth="repeat">
      <a:schemeClr val="accent2">
        <a:tint val="75000"/>
      </a:schemeClr>
      <a:schemeClr val="accent3">
        <a:tint val="75000"/>
      </a:schemeClr>
      <a:schemeClr val="accent4">
        <a:tint val="75000"/>
      </a:schemeClr>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2NoLn">
    <dgm:fillClrLst>
      <a:schemeClr val="accent2"/>
    </dgm:fillClrLst>
    <dgm:linClrLst meth="repeat">
      <a:schemeClr val="lt1">
        <a:alpha val="0"/>
      </a:schemeClr>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3NoLn">
    <dgm:fillClrLst>
      <a:schemeClr val="accent3"/>
    </dgm:fillClrLst>
    <dgm:linClrLst meth="repeat">
      <a:schemeClr val="lt1">
        <a:alpha val="0"/>
      </a:schemeClr>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node4NoLn">
    <dgm:fillClrLst>
      <a:schemeClr val="accent4"/>
    </dgm:fillClrLst>
    <dgm:linClrLst meth="repeat">
      <a:schemeClr val="lt1">
        <a:alpha val="0"/>
      </a:schemeClr>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1NoLn">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ltNode1NoLn">
    <dgm:fillClrLst meth="repeat">
      <a:schemeClr val="accent2">
        <a:tint val="75000"/>
      </a:schemeClr>
      <a:schemeClr val="accent3">
        <a:tint val="75000"/>
      </a:schemeClr>
      <a:schemeClr val="accent4">
        <a:tint val="75000"/>
      </a:schemeClr>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2NoLn">
    <dgm:fillClrLst>
      <a:schemeClr val="accent2"/>
    </dgm:fillClrLst>
    <dgm:linClrLst meth="repeat">
      <a:schemeClr val="lt1">
        <a:alpha val="0"/>
      </a:schemeClr>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3NoLn">
    <dgm:fillClrLst>
      <a:schemeClr val="accent3"/>
    </dgm:fillClrLst>
    <dgm:linClrLst meth="repeat">
      <a:schemeClr val="lt1">
        <a:alpha val="0"/>
      </a:schemeClr>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node4NoLn">
    <dgm:fillClrLst>
      <a:schemeClr val="accent4"/>
    </dgm:fillClrLst>
    <dgm:linClrLst meth="repeat">
      <a:schemeClr val="lt1">
        <a:alpha val="0"/>
      </a:schemeClr>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502367D6-3CE4-4F48-83AA-1AC44F93CF63}" type="doc">
      <dgm:prSet loTypeId="urn:microsoft.com/office/officeart/2005/8/layout/process1" loCatId="process" qsTypeId="urn:microsoft.com/office/officeart/2005/8/quickstyle/simple5" qsCatId="simple" csTypeId="urn:microsoft.com/office/officeart/2005/8/colors/colorful5" csCatId="colorful" phldr="1"/>
      <dgm:spPr/>
      <dgm:t>
        <a:bodyPr/>
        <a:lstStyle/>
        <a:p>
          <a:endParaRPr lang="en-GB"/>
        </a:p>
      </dgm:t>
    </dgm:pt>
    <dgm:pt modelId="{C2D14727-08E5-4B2A-A7D3-FC30299CC0FF}">
      <dgm:prSet phldrT="[Text]" phldr="0"/>
      <dgm:spPr/>
      <dgm:t>
        <a:bodyPr/>
        <a:lstStyle/>
        <a:p>
          <a:r>
            <a:rPr lang="en-GB" dirty="0">
              <a:latin typeface="Times New Roman" panose="02020603050405020304" pitchFamily="18" charset="0"/>
              <a:cs typeface="Times New Roman" panose="02020603050405020304" pitchFamily="18" charset="0"/>
            </a:rPr>
            <a:t>Literature</a:t>
          </a:r>
        </a:p>
      </dgm:t>
    </dgm:pt>
    <dgm:pt modelId="{47EAAD29-5879-4465-B3EF-63D685E35DDA}" type="parTrans" cxnId="{94F88321-A19C-492D-BC5A-9CB1C0218144}">
      <dgm:prSet/>
      <dgm:spPr/>
      <dgm:t>
        <a:bodyPr/>
        <a:lstStyle/>
        <a:p>
          <a:endParaRPr lang="en-GB"/>
        </a:p>
      </dgm:t>
    </dgm:pt>
    <dgm:pt modelId="{243BF825-7BBB-41F7-929B-28CA98A8687E}" type="sibTrans" cxnId="{94F88321-A19C-492D-BC5A-9CB1C0218144}">
      <dgm:prSet/>
      <dgm:spPr/>
      <dgm:t>
        <a:bodyPr/>
        <a:lstStyle/>
        <a:p>
          <a:endParaRPr lang="en-GB"/>
        </a:p>
      </dgm:t>
    </dgm:pt>
    <dgm:pt modelId="{252AEB68-6E78-4DC3-A880-DACBF649657B}">
      <dgm:prSet phldrT="[Text]" phldr="0"/>
      <dgm:spPr/>
      <dgm:t>
        <a:bodyPr/>
        <a:lstStyle/>
        <a:p>
          <a:r>
            <a:rPr lang="en-GB">
              <a:latin typeface="Times New Roman" panose="02020603050405020304" pitchFamily="18" charset="0"/>
              <a:cs typeface="Times New Roman" panose="02020603050405020304" pitchFamily="18" charset="0"/>
            </a:rPr>
            <a:t>Theories</a:t>
          </a:r>
          <a:endParaRPr lang="en-GB" dirty="0">
            <a:latin typeface="Times New Roman" panose="02020603050405020304" pitchFamily="18" charset="0"/>
            <a:cs typeface="Times New Roman" panose="02020603050405020304" pitchFamily="18" charset="0"/>
          </a:endParaRPr>
        </a:p>
      </dgm:t>
    </dgm:pt>
    <dgm:pt modelId="{9AF88245-FA45-4371-9A30-CC0E3BBD28D8}" type="parTrans" cxnId="{20077436-545B-44D9-B11F-3F794369B400}">
      <dgm:prSet/>
      <dgm:spPr/>
      <dgm:t>
        <a:bodyPr/>
        <a:lstStyle/>
        <a:p>
          <a:endParaRPr lang="en-GB"/>
        </a:p>
      </dgm:t>
    </dgm:pt>
    <dgm:pt modelId="{94FFC223-7A9D-4453-AD21-2A97D2B08E13}" type="sibTrans" cxnId="{20077436-545B-44D9-B11F-3F794369B400}">
      <dgm:prSet/>
      <dgm:spPr/>
      <dgm:t>
        <a:bodyPr/>
        <a:lstStyle/>
        <a:p>
          <a:endParaRPr lang="en-GB"/>
        </a:p>
      </dgm:t>
    </dgm:pt>
    <dgm:pt modelId="{78FB0106-6401-4B0D-BC8B-AD23FFB23C8E}">
      <dgm:prSet phldrT="[Text]" phldr="0"/>
      <dgm:spPr/>
      <dgm:t>
        <a:bodyPr/>
        <a:lstStyle/>
        <a:p>
          <a:r>
            <a:rPr lang="en-GB">
              <a:latin typeface="Times New Roman" panose="02020603050405020304" pitchFamily="18" charset="0"/>
              <a:cs typeface="Times New Roman" panose="02020603050405020304" pitchFamily="18" charset="0"/>
            </a:rPr>
            <a:t>Sorting</a:t>
          </a:r>
          <a:endParaRPr lang="en-GB" dirty="0">
            <a:latin typeface="Times New Roman" panose="02020603050405020304" pitchFamily="18" charset="0"/>
            <a:cs typeface="Times New Roman" panose="02020603050405020304" pitchFamily="18" charset="0"/>
          </a:endParaRPr>
        </a:p>
      </dgm:t>
    </dgm:pt>
    <dgm:pt modelId="{31326EBD-9797-4F93-9185-C16A90E2AB36}" type="parTrans" cxnId="{3C5794A6-0A35-4FC2-B9B4-631CC96180E0}">
      <dgm:prSet/>
      <dgm:spPr/>
      <dgm:t>
        <a:bodyPr/>
        <a:lstStyle/>
        <a:p>
          <a:endParaRPr lang="en-GB"/>
        </a:p>
      </dgm:t>
    </dgm:pt>
    <dgm:pt modelId="{5713BC94-F785-4903-8985-33E52ED0093A}" type="sibTrans" cxnId="{3C5794A6-0A35-4FC2-B9B4-631CC96180E0}">
      <dgm:prSet/>
      <dgm:spPr/>
      <dgm:t>
        <a:bodyPr/>
        <a:lstStyle/>
        <a:p>
          <a:endParaRPr lang="en-GB"/>
        </a:p>
      </dgm:t>
    </dgm:pt>
    <dgm:pt modelId="{459EAB29-E569-4A18-B06A-8A8F87742D4A}">
      <dgm:prSet phldrT="[Text]" phldr="0"/>
      <dgm:spPr/>
      <dgm:t>
        <a:bodyPr/>
        <a:lstStyle/>
        <a:p>
          <a:r>
            <a:rPr lang="en-GB" dirty="0">
              <a:latin typeface="Times New Roman" panose="02020603050405020304" pitchFamily="18" charset="0"/>
              <a:cs typeface="Times New Roman" panose="02020603050405020304" pitchFamily="18" charset="0"/>
            </a:rPr>
            <a:t>Presentation</a:t>
          </a:r>
        </a:p>
      </dgm:t>
    </dgm:pt>
    <dgm:pt modelId="{E61E8489-C631-483B-8243-63004A3F40B5}" type="parTrans" cxnId="{96884EE2-FEF2-4C97-8072-9516DD1B2EC8}">
      <dgm:prSet/>
      <dgm:spPr/>
      <dgm:t>
        <a:bodyPr/>
        <a:lstStyle/>
        <a:p>
          <a:endParaRPr lang="en-GB"/>
        </a:p>
      </dgm:t>
    </dgm:pt>
    <dgm:pt modelId="{2E0CA5DA-95E3-48AE-AA0A-0DAEAC05D0F0}" type="sibTrans" cxnId="{96884EE2-FEF2-4C97-8072-9516DD1B2EC8}">
      <dgm:prSet/>
      <dgm:spPr/>
      <dgm:t>
        <a:bodyPr/>
        <a:lstStyle/>
        <a:p>
          <a:endParaRPr lang="en-GB"/>
        </a:p>
      </dgm:t>
    </dgm:pt>
    <dgm:pt modelId="{A8C8DB30-D585-434C-A2BC-E90487D46B9E}" type="pres">
      <dgm:prSet presAssocID="{502367D6-3CE4-4F48-83AA-1AC44F93CF63}" presName="Name0" presStyleCnt="0">
        <dgm:presLayoutVars>
          <dgm:dir/>
          <dgm:resizeHandles val="exact"/>
        </dgm:presLayoutVars>
      </dgm:prSet>
      <dgm:spPr/>
    </dgm:pt>
    <dgm:pt modelId="{5C08E4E2-52BD-42A9-91D5-53B34857AA0E}" type="pres">
      <dgm:prSet presAssocID="{C2D14727-08E5-4B2A-A7D3-FC30299CC0FF}" presName="node" presStyleLbl="node1" presStyleIdx="0" presStyleCnt="4">
        <dgm:presLayoutVars>
          <dgm:bulletEnabled val="1"/>
        </dgm:presLayoutVars>
      </dgm:prSet>
      <dgm:spPr/>
    </dgm:pt>
    <dgm:pt modelId="{050C019E-6C85-42BB-AA96-01AE7F35D22D}" type="pres">
      <dgm:prSet presAssocID="{243BF825-7BBB-41F7-929B-28CA98A8687E}" presName="sibTrans" presStyleLbl="sibTrans2D1" presStyleIdx="0" presStyleCnt="3"/>
      <dgm:spPr/>
    </dgm:pt>
    <dgm:pt modelId="{0153A42E-29EC-4F88-AF0C-4E1CE839D353}" type="pres">
      <dgm:prSet presAssocID="{243BF825-7BBB-41F7-929B-28CA98A8687E}" presName="connectorText" presStyleLbl="sibTrans2D1" presStyleIdx="0" presStyleCnt="3"/>
      <dgm:spPr/>
    </dgm:pt>
    <dgm:pt modelId="{548F75E0-5C17-4647-AEE3-A47B5AD96D9B}" type="pres">
      <dgm:prSet presAssocID="{252AEB68-6E78-4DC3-A880-DACBF649657B}" presName="node" presStyleLbl="node1" presStyleIdx="1" presStyleCnt="4">
        <dgm:presLayoutVars>
          <dgm:bulletEnabled val="1"/>
        </dgm:presLayoutVars>
      </dgm:prSet>
      <dgm:spPr/>
    </dgm:pt>
    <dgm:pt modelId="{5B9017DB-F55C-4A1D-9CD7-7A07116FF6A2}" type="pres">
      <dgm:prSet presAssocID="{94FFC223-7A9D-4453-AD21-2A97D2B08E13}" presName="sibTrans" presStyleLbl="sibTrans2D1" presStyleIdx="1" presStyleCnt="3"/>
      <dgm:spPr/>
    </dgm:pt>
    <dgm:pt modelId="{F72E7BE8-D352-48EE-B87F-E5CC0745E264}" type="pres">
      <dgm:prSet presAssocID="{94FFC223-7A9D-4453-AD21-2A97D2B08E13}" presName="connectorText" presStyleLbl="sibTrans2D1" presStyleIdx="1" presStyleCnt="3"/>
      <dgm:spPr/>
    </dgm:pt>
    <dgm:pt modelId="{84656E51-39F2-4AD9-907E-CC47DC579124}" type="pres">
      <dgm:prSet presAssocID="{78FB0106-6401-4B0D-BC8B-AD23FFB23C8E}" presName="node" presStyleLbl="node1" presStyleIdx="2" presStyleCnt="4">
        <dgm:presLayoutVars>
          <dgm:bulletEnabled val="1"/>
        </dgm:presLayoutVars>
      </dgm:prSet>
      <dgm:spPr/>
    </dgm:pt>
    <dgm:pt modelId="{3EAD85FE-5B59-46FD-90BA-E6E49A47728B}" type="pres">
      <dgm:prSet presAssocID="{5713BC94-F785-4903-8985-33E52ED0093A}" presName="sibTrans" presStyleLbl="sibTrans2D1" presStyleIdx="2" presStyleCnt="3"/>
      <dgm:spPr/>
    </dgm:pt>
    <dgm:pt modelId="{C5C974FC-4C36-4161-91C2-AC01A3C1D25E}" type="pres">
      <dgm:prSet presAssocID="{5713BC94-F785-4903-8985-33E52ED0093A}" presName="connectorText" presStyleLbl="sibTrans2D1" presStyleIdx="2" presStyleCnt="3"/>
      <dgm:spPr/>
    </dgm:pt>
    <dgm:pt modelId="{AC90AC36-21F2-4D7A-B36F-5E856ABE1C7C}" type="pres">
      <dgm:prSet presAssocID="{459EAB29-E569-4A18-B06A-8A8F87742D4A}" presName="node" presStyleLbl="node1" presStyleIdx="3" presStyleCnt="4">
        <dgm:presLayoutVars>
          <dgm:bulletEnabled val="1"/>
        </dgm:presLayoutVars>
      </dgm:prSet>
      <dgm:spPr/>
    </dgm:pt>
  </dgm:ptLst>
  <dgm:cxnLst>
    <dgm:cxn modelId="{6FC3B505-8EC1-43C1-BEC3-359FE88F6687}" type="presOf" srcId="{243BF825-7BBB-41F7-929B-28CA98A8687E}" destId="{0153A42E-29EC-4F88-AF0C-4E1CE839D353}" srcOrd="1" destOrd="0" presId="urn:microsoft.com/office/officeart/2005/8/layout/process1"/>
    <dgm:cxn modelId="{94F88321-A19C-492D-BC5A-9CB1C0218144}" srcId="{502367D6-3CE4-4F48-83AA-1AC44F93CF63}" destId="{C2D14727-08E5-4B2A-A7D3-FC30299CC0FF}" srcOrd="0" destOrd="0" parTransId="{47EAAD29-5879-4465-B3EF-63D685E35DDA}" sibTransId="{243BF825-7BBB-41F7-929B-28CA98A8687E}"/>
    <dgm:cxn modelId="{20077436-545B-44D9-B11F-3F794369B400}" srcId="{502367D6-3CE4-4F48-83AA-1AC44F93CF63}" destId="{252AEB68-6E78-4DC3-A880-DACBF649657B}" srcOrd="1" destOrd="0" parTransId="{9AF88245-FA45-4371-9A30-CC0E3BBD28D8}" sibTransId="{94FFC223-7A9D-4453-AD21-2A97D2B08E13}"/>
    <dgm:cxn modelId="{07849570-9F9E-42D7-9A70-38AD73D248C5}" type="presOf" srcId="{94FFC223-7A9D-4453-AD21-2A97D2B08E13}" destId="{F72E7BE8-D352-48EE-B87F-E5CC0745E264}" srcOrd="1" destOrd="0" presId="urn:microsoft.com/office/officeart/2005/8/layout/process1"/>
    <dgm:cxn modelId="{4D2BE879-2C4A-417C-887B-4C26ADC30CD6}" type="presOf" srcId="{459EAB29-E569-4A18-B06A-8A8F87742D4A}" destId="{AC90AC36-21F2-4D7A-B36F-5E856ABE1C7C}" srcOrd="0" destOrd="0" presId="urn:microsoft.com/office/officeart/2005/8/layout/process1"/>
    <dgm:cxn modelId="{7E86BF99-9782-42FC-88B5-72C743FD7006}" type="presOf" srcId="{94FFC223-7A9D-4453-AD21-2A97D2B08E13}" destId="{5B9017DB-F55C-4A1D-9CD7-7A07116FF6A2}" srcOrd="0" destOrd="0" presId="urn:microsoft.com/office/officeart/2005/8/layout/process1"/>
    <dgm:cxn modelId="{3C5794A6-0A35-4FC2-B9B4-631CC96180E0}" srcId="{502367D6-3CE4-4F48-83AA-1AC44F93CF63}" destId="{78FB0106-6401-4B0D-BC8B-AD23FFB23C8E}" srcOrd="2" destOrd="0" parTransId="{31326EBD-9797-4F93-9185-C16A90E2AB36}" sibTransId="{5713BC94-F785-4903-8985-33E52ED0093A}"/>
    <dgm:cxn modelId="{2682ACA7-3F33-4C60-90FE-7739E84CF366}" type="presOf" srcId="{502367D6-3CE4-4F48-83AA-1AC44F93CF63}" destId="{A8C8DB30-D585-434C-A2BC-E90487D46B9E}" srcOrd="0" destOrd="0" presId="urn:microsoft.com/office/officeart/2005/8/layout/process1"/>
    <dgm:cxn modelId="{B8197AAB-4AF2-4DD5-97C5-5E2C017817DB}" type="presOf" srcId="{5713BC94-F785-4903-8985-33E52ED0093A}" destId="{3EAD85FE-5B59-46FD-90BA-E6E49A47728B}" srcOrd="0" destOrd="0" presId="urn:microsoft.com/office/officeart/2005/8/layout/process1"/>
    <dgm:cxn modelId="{D1DDE1AE-4D13-462C-8492-4107D95A04D7}" type="presOf" srcId="{5713BC94-F785-4903-8985-33E52ED0093A}" destId="{C5C974FC-4C36-4161-91C2-AC01A3C1D25E}" srcOrd="1" destOrd="0" presId="urn:microsoft.com/office/officeart/2005/8/layout/process1"/>
    <dgm:cxn modelId="{4178B5B0-3B9E-4213-B671-523E22E403BE}" type="presOf" srcId="{243BF825-7BBB-41F7-929B-28CA98A8687E}" destId="{050C019E-6C85-42BB-AA96-01AE7F35D22D}" srcOrd="0" destOrd="0" presId="urn:microsoft.com/office/officeart/2005/8/layout/process1"/>
    <dgm:cxn modelId="{942D3FBD-5CE2-4414-ADD8-C1960A42E5A1}" type="presOf" srcId="{C2D14727-08E5-4B2A-A7D3-FC30299CC0FF}" destId="{5C08E4E2-52BD-42A9-91D5-53B34857AA0E}" srcOrd="0" destOrd="0" presId="urn:microsoft.com/office/officeart/2005/8/layout/process1"/>
    <dgm:cxn modelId="{256C7FD6-BD8A-4297-9DC4-B1A3EF5965DA}" type="presOf" srcId="{252AEB68-6E78-4DC3-A880-DACBF649657B}" destId="{548F75E0-5C17-4647-AEE3-A47B5AD96D9B}" srcOrd="0" destOrd="0" presId="urn:microsoft.com/office/officeart/2005/8/layout/process1"/>
    <dgm:cxn modelId="{96884EE2-FEF2-4C97-8072-9516DD1B2EC8}" srcId="{502367D6-3CE4-4F48-83AA-1AC44F93CF63}" destId="{459EAB29-E569-4A18-B06A-8A8F87742D4A}" srcOrd="3" destOrd="0" parTransId="{E61E8489-C631-483B-8243-63004A3F40B5}" sibTransId="{2E0CA5DA-95E3-48AE-AA0A-0DAEAC05D0F0}"/>
    <dgm:cxn modelId="{302B07F9-B6C1-4A64-BEA9-402E90A54545}" type="presOf" srcId="{78FB0106-6401-4B0D-BC8B-AD23FFB23C8E}" destId="{84656E51-39F2-4AD9-907E-CC47DC579124}" srcOrd="0" destOrd="0" presId="urn:microsoft.com/office/officeart/2005/8/layout/process1"/>
    <dgm:cxn modelId="{284FA4FD-C711-4F68-9F53-1E03675C69FE}" type="presParOf" srcId="{A8C8DB30-D585-434C-A2BC-E90487D46B9E}" destId="{5C08E4E2-52BD-42A9-91D5-53B34857AA0E}" srcOrd="0" destOrd="0" presId="urn:microsoft.com/office/officeart/2005/8/layout/process1"/>
    <dgm:cxn modelId="{2DC009F5-71AD-433C-8FB0-D44F4591453B}" type="presParOf" srcId="{A8C8DB30-D585-434C-A2BC-E90487D46B9E}" destId="{050C019E-6C85-42BB-AA96-01AE7F35D22D}" srcOrd="1" destOrd="0" presId="urn:microsoft.com/office/officeart/2005/8/layout/process1"/>
    <dgm:cxn modelId="{A83A7D20-36DD-4634-8EEA-8A87F86590E6}" type="presParOf" srcId="{050C019E-6C85-42BB-AA96-01AE7F35D22D}" destId="{0153A42E-29EC-4F88-AF0C-4E1CE839D353}" srcOrd="0" destOrd="0" presId="urn:microsoft.com/office/officeart/2005/8/layout/process1"/>
    <dgm:cxn modelId="{AB4786A4-8162-459A-B2D5-29975D417C3C}" type="presParOf" srcId="{A8C8DB30-D585-434C-A2BC-E90487D46B9E}" destId="{548F75E0-5C17-4647-AEE3-A47B5AD96D9B}" srcOrd="2" destOrd="0" presId="urn:microsoft.com/office/officeart/2005/8/layout/process1"/>
    <dgm:cxn modelId="{22DBE461-5240-4708-A9E2-FC3A5D3E012B}" type="presParOf" srcId="{A8C8DB30-D585-434C-A2BC-E90487D46B9E}" destId="{5B9017DB-F55C-4A1D-9CD7-7A07116FF6A2}" srcOrd="3" destOrd="0" presId="urn:microsoft.com/office/officeart/2005/8/layout/process1"/>
    <dgm:cxn modelId="{0DADB1FB-DF17-4816-8F31-49042EE5C1E3}" type="presParOf" srcId="{5B9017DB-F55C-4A1D-9CD7-7A07116FF6A2}" destId="{F72E7BE8-D352-48EE-B87F-E5CC0745E264}" srcOrd="0" destOrd="0" presId="urn:microsoft.com/office/officeart/2005/8/layout/process1"/>
    <dgm:cxn modelId="{0FE172B7-2534-430C-BDB2-2427EB0CC693}" type="presParOf" srcId="{A8C8DB30-D585-434C-A2BC-E90487D46B9E}" destId="{84656E51-39F2-4AD9-907E-CC47DC579124}" srcOrd="4" destOrd="0" presId="urn:microsoft.com/office/officeart/2005/8/layout/process1"/>
    <dgm:cxn modelId="{034928D4-AEBC-412D-BD89-3DCFA6FD1444}" type="presParOf" srcId="{A8C8DB30-D585-434C-A2BC-E90487D46B9E}" destId="{3EAD85FE-5B59-46FD-90BA-E6E49A47728B}" srcOrd="5" destOrd="0" presId="urn:microsoft.com/office/officeart/2005/8/layout/process1"/>
    <dgm:cxn modelId="{F4913836-D3DF-4048-B47E-C0A93968E1B5}" type="presParOf" srcId="{3EAD85FE-5B59-46FD-90BA-E6E49A47728B}" destId="{C5C974FC-4C36-4161-91C2-AC01A3C1D25E}" srcOrd="0" destOrd="0" presId="urn:microsoft.com/office/officeart/2005/8/layout/process1"/>
    <dgm:cxn modelId="{B23D7FEA-8741-4689-88FE-19FE7CC5B690}" type="presParOf" srcId="{A8C8DB30-D585-434C-A2BC-E90487D46B9E}" destId="{AC90AC36-21F2-4D7A-B36F-5E856ABE1C7C}"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BF533A-F4EF-4A88-B24A-8AAA81CB1D2C}" type="doc">
      <dgm:prSet loTypeId="urn:microsoft.com/office/officeart/2005/8/layout/chevron1" loCatId="process" qsTypeId="urn:microsoft.com/office/officeart/2005/8/quickstyle/simple5" qsCatId="simple" csTypeId="urn:microsoft.com/office/officeart/2005/8/colors/colorful3" csCatId="colorful" phldr="1"/>
      <dgm:spPr/>
      <dgm:t>
        <a:bodyPr/>
        <a:lstStyle/>
        <a:p>
          <a:endParaRPr lang="en-GB"/>
        </a:p>
      </dgm:t>
    </dgm:pt>
    <dgm:pt modelId="{2F96C9C9-C78F-4F59-AE27-AE755D9B03A6}">
      <dgm:prSet phldrT="[Text]" phldr="0"/>
      <dgm:spPr/>
      <dgm:t>
        <a:bodyPr/>
        <a:lstStyle/>
        <a:p>
          <a:r>
            <a:rPr lang="en-GB" dirty="0">
              <a:latin typeface="Times New Roman" panose="02020603050405020304" pitchFamily="18" charset="0"/>
              <a:cs typeface="Times New Roman" panose="02020603050405020304" pitchFamily="18" charset="0"/>
            </a:rPr>
            <a:t>Self Awareness</a:t>
          </a:r>
        </a:p>
      </dgm:t>
    </dgm:pt>
    <dgm:pt modelId="{51F8193F-BC98-4924-86AF-1738DCFB53B2}" type="parTrans" cxnId="{4D7B91C3-238B-4540-9179-42724254F4F7}">
      <dgm:prSet/>
      <dgm:spPr/>
      <dgm:t>
        <a:bodyPr/>
        <a:lstStyle/>
        <a:p>
          <a:endParaRPr lang="en-GB"/>
        </a:p>
      </dgm:t>
    </dgm:pt>
    <dgm:pt modelId="{58822D88-63B5-4A25-AE0F-7E638119AE4B}" type="sibTrans" cxnId="{4D7B91C3-238B-4540-9179-42724254F4F7}">
      <dgm:prSet/>
      <dgm:spPr/>
      <dgm:t>
        <a:bodyPr/>
        <a:lstStyle/>
        <a:p>
          <a:endParaRPr lang="en-GB"/>
        </a:p>
      </dgm:t>
    </dgm:pt>
    <dgm:pt modelId="{E3BFB8CC-2CFD-4431-95BC-35E945156C16}">
      <dgm:prSet phldrT="[Text]" phldr="0"/>
      <dgm:spPr/>
      <dgm:t>
        <a:bodyPr/>
        <a:lstStyle/>
        <a:p>
          <a:r>
            <a:rPr lang="en-GB" dirty="0">
              <a:latin typeface="Times New Roman" panose="02020603050405020304" pitchFamily="18" charset="0"/>
              <a:cs typeface="Times New Roman" panose="02020603050405020304" pitchFamily="18" charset="0"/>
            </a:rPr>
            <a:t>Self Regulation</a:t>
          </a:r>
        </a:p>
      </dgm:t>
    </dgm:pt>
    <dgm:pt modelId="{E7FD0FBE-A358-441F-BA77-DAE6A26CEDCB}" type="parTrans" cxnId="{739B6C3A-11DE-4AEB-B689-DAE8756EFBF3}">
      <dgm:prSet/>
      <dgm:spPr/>
      <dgm:t>
        <a:bodyPr/>
        <a:lstStyle/>
        <a:p>
          <a:endParaRPr lang="en-GB"/>
        </a:p>
      </dgm:t>
    </dgm:pt>
    <dgm:pt modelId="{C9C41762-0DB8-45DE-8D5C-DB2CB16C21CC}" type="sibTrans" cxnId="{739B6C3A-11DE-4AEB-B689-DAE8756EFBF3}">
      <dgm:prSet/>
      <dgm:spPr/>
      <dgm:t>
        <a:bodyPr/>
        <a:lstStyle/>
        <a:p>
          <a:endParaRPr lang="en-GB"/>
        </a:p>
      </dgm:t>
    </dgm:pt>
    <dgm:pt modelId="{5B32FAAA-4E94-4B14-AA59-77EE5787725D}">
      <dgm:prSet phldrT="[Text]" phldr="0"/>
      <dgm:spPr/>
      <dgm:t>
        <a:bodyPr/>
        <a:lstStyle/>
        <a:p>
          <a:r>
            <a:rPr lang="en-GB" dirty="0">
              <a:latin typeface="Times New Roman" panose="02020603050405020304" pitchFamily="18" charset="0"/>
              <a:cs typeface="Times New Roman" panose="02020603050405020304" pitchFamily="18" charset="0"/>
            </a:rPr>
            <a:t>Emotional Awareness</a:t>
          </a:r>
        </a:p>
      </dgm:t>
    </dgm:pt>
    <dgm:pt modelId="{02BCDB04-1618-49FA-AD6B-A2A271094D4C}" type="parTrans" cxnId="{E66E9A84-47FD-4E19-B873-02DC9D010E34}">
      <dgm:prSet/>
      <dgm:spPr/>
      <dgm:t>
        <a:bodyPr/>
        <a:lstStyle/>
        <a:p>
          <a:endParaRPr lang="en-GB"/>
        </a:p>
      </dgm:t>
    </dgm:pt>
    <dgm:pt modelId="{B05A9B89-B70A-4C60-810B-A9DFA1323413}" type="sibTrans" cxnId="{E66E9A84-47FD-4E19-B873-02DC9D010E34}">
      <dgm:prSet/>
      <dgm:spPr/>
      <dgm:t>
        <a:bodyPr/>
        <a:lstStyle/>
        <a:p>
          <a:endParaRPr lang="en-GB"/>
        </a:p>
      </dgm:t>
    </dgm:pt>
    <dgm:pt modelId="{0E1B31F8-9265-47F9-AC01-9767D7916894}">
      <dgm:prSet phldrT="[Text]" phldr="0"/>
      <dgm:spPr/>
      <dgm:t>
        <a:bodyPr/>
        <a:lstStyle/>
        <a:p>
          <a:r>
            <a:rPr lang="en-GB" dirty="0">
              <a:latin typeface="Times New Roman" panose="02020603050405020304" pitchFamily="18" charset="0"/>
              <a:cs typeface="Times New Roman" panose="02020603050405020304" pitchFamily="18" charset="0"/>
            </a:rPr>
            <a:t>Judgement</a:t>
          </a:r>
        </a:p>
      </dgm:t>
    </dgm:pt>
    <dgm:pt modelId="{2D906369-8DFF-44FB-9FDF-F76C10DE27E6}" type="parTrans" cxnId="{C220A007-F28B-49E4-A56C-8F8B287855F9}">
      <dgm:prSet/>
      <dgm:spPr/>
      <dgm:t>
        <a:bodyPr/>
        <a:lstStyle/>
        <a:p>
          <a:endParaRPr lang="en-GB"/>
        </a:p>
      </dgm:t>
    </dgm:pt>
    <dgm:pt modelId="{0E60DF50-9882-43F9-A391-105F32F8DCF0}" type="sibTrans" cxnId="{C220A007-F28B-49E4-A56C-8F8B287855F9}">
      <dgm:prSet/>
      <dgm:spPr/>
      <dgm:t>
        <a:bodyPr/>
        <a:lstStyle/>
        <a:p>
          <a:endParaRPr lang="en-GB"/>
        </a:p>
      </dgm:t>
    </dgm:pt>
    <dgm:pt modelId="{FA9243C0-95A8-4EB1-B68E-05FB460907AD}" type="pres">
      <dgm:prSet presAssocID="{68BF533A-F4EF-4A88-B24A-8AAA81CB1D2C}" presName="Name0" presStyleCnt="0">
        <dgm:presLayoutVars>
          <dgm:dir/>
          <dgm:animLvl val="lvl"/>
          <dgm:resizeHandles val="exact"/>
        </dgm:presLayoutVars>
      </dgm:prSet>
      <dgm:spPr/>
    </dgm:pt>
    <dgm:pt modelId="{63B1AD5F-AAC2-49C0-BB48-F8B70C0DCED2}" type="pres">
      <dgm:prSet presAssocID="{2F96C9C9-C78F-4F59-AE27-AE755D9B03A6}" presName="parTxOnly" presStyleLbl="node1" presStyleIdx="0" presStyleCnt="4">
        <dgm:presLayoutVars>
          <dgm:chMax val="0"/>
          <dgm:chPref val="0"/>
          <dgm:bulletEnabled val="1"/>
        </dgm:presLayoutVars>
      </dgm:prSet>
      <dgm:spPr/>
    </dgm:pt>
    <dgm:pt modelId="{77FEF4C0-3801-4A0E-AE1D-2DF0F97FC47D}" type="pres">
      <dgm:prSet presAssocID="{58822D88-63B5-4A25-AE0F-7E638119AE4B}" presName="parTxOnlySpace" presStyleCnt="0"/>
      <dgm:spPr/>
    </dgm:pt>
    <dgm:pt modelId="{C6376C12-E26C-44E0-BE9A-C3BED4616564}" type="pres">
      <dgm:prSet presAssocID="{E3BFB8CC-2CFD-4431-95BC-35E945156C16}" presName="parTxOnly" presStyleLbl="node1" presStyleIdx="1" presStyleCnt="4">
        <dgm:presLayoutVars>
          <dgm:chMax val="0"/>
          <dgm:chPref val="0"/>
          <dgm:bulletEnabled val="1"/>
        </dgm:presLayoutVars>
      </dgm:prSet>
      <dgm:spPr/>
    </dgm:pt>
    <dgm:pt modelId="{74789F88-64DF-46CF-9516-3864A2B6708D}" type="pres">
      <dgm:prSet presAssocID="{C9C41762-0DB8-45DE-8D5C-DB2CB16C21CC}" presName="parTxOnlySpace" presStyleCnt="0"/>
      <dgm:spPr/>
    </dgm:pt>
    <dgm:pt modelId="{17944D96-4B30-47E7-A6C3-D7D4D253402A}" type="pres">
      <dgm:prSet presAssocID="{5B32FAAA-4E94-4B14-AA59-77EE5787725D}" presName="parTxOnly" presStyleLbl="node1" presStyleIdx="2" presStyleCnt="4">
        <dgm:presLayoutVars>
          <dgm:chMax val="0"/>
          <dgm:chPref val="0"/>
          <dgm:bulletEnabled val="1"/>
        </dgm:presLayoutVars>
      </dgm:prSet>
      <dgm:spPr/>
    </dgm:pt>
    <dgm:pt modelId="{1BF67AF0-9E2C-4707-AF4F-422EC620E9C6}" type="pres">
      <dgm:prSet presAssocID="{B05A9B89-B70A-4C60-810B-A9DFA1323413}" presName="parTxOnlySpace" presStyleCnt="0"/>
      <dgm:spPr/>
    </dgm:pt>
    <dgm:pt modelId="{52A7558D-7DBE-4078-A094-CF17BE513A54}" type="pres">
      <dgm:prSet presAssocID="{0E1B31F8-9265-47F9-AC01-9767D7916894}" presName="parTxOnly" presStyleLbl="node1" presStyleIdx="3" presStyleCnt="4">
        <dgm:presLayoutVars>
          <dgm:chMax val="0"/>
          <dgm:chPref val="0"/>
          <dgm:bulletEnabled val="1"/>
        </dgm:presLayoutVars>
      </dgm:prSet>
      <dgm:spPr/>
    </dgm:pt>
  </dgm:ptLst>
  <dgm:cxnLst>
    <dgm:cxn modelId="{C220A007-F28B-49E4-A56C-8F8B287855F9}" srcId="{68BF533A-F4EF-4A88-B24A-8AAA81CB1D2C}" destId="{0E1B31F8-9265-47F9-AC01-9767D7916894}" srcOrd="3" destOrd="0" parTransId="{2D906369-8DFF-44FB-9FDF-F76C10DE27E6}" sibTransId="{0E60DF50-9882-43F9-A391-105F32F8DCF0}"/>
    <dgm:cxn modelId="{A7570634-94C3-457D-8A03-ABE4F193B2C3}" type="presOf" srcId="{5B32FAAA-4E94-4B14-AA59-77EE5787725D}" destId="{17944D96-4B30-47E7-A6C3-D7D4D253402A}" srcOrd="0" destOrd="0" presId="urn:microsoft.com/office/officeart/2005/8/layout/chevron1"/>
    <dgm:cxn modelId="{739B6C3A-11DE-4AEB-B689-DAE8756EFBF3}" srcId="{68BF533A-F4EF-4A88-B24A-8AAA81CB1D2C}" destId="{E3BFB8CC-2CFD-4431-95BC-35E945156C16}" srcOrd="1" destOrd="0" parTransId="{E7FD0FBE-A358-441F-BA77-DAE6A26CEDCB}" sibTransId="{C9C41762-0DB8-45DE-8D5C-DB2CB16C21CC}"/>
    <dgm:cxn modelId="{37656679-10C6-467D-90FA-27401D364961}" type="presOf" srcId="{0E1B31F8-9265-47F9-AC01-9767D7916894}" destId="{52A7558D-7DBE-4078-A094-CF17BE513A54}" srcOrd="0" destOrd="0" presId="urn:microsoft.com/office/officeart/2005/8/layout/chevron1"/>
    <dgm:cxn modelId="{E66E9A84-47FD-4E19-B873-02DC9D010E34}" srcId="{68BF533A-F4EF-4A88-B24A-8AAA81CB1D2C}" destId="{5B32FAAA-4E94-4B14-AA59-77EE5787725D}" srcOrd="2" destOrd="0" parTransId="{02BCDB04-1618-49FA-AD6B-A2A271094D4C}" sibTransId="{B05A9B89-B70A-4C60-810B-A9DFA1323413}"/>
    <dgm:cxn modelId="{4D7B91C3-238B-4540-9179-42724254F4F7}" srcId="{68BF533A-F4EF-4A88-B24A-8AAA81CB1D2C}" destId="{2F96C9C9-C78F-4F59-AE27-AE755D9B03A6}" srcOrd="0" destOrd="0" parTransId="{51F8193F-BC98-4924-86AF-1738DCFB53B2}" sibTransId="{58822D88-63B5-4A25-AE0F-7E638119AE4B}"/>
    <dgm:cxn modelId="{A78EDAC5-F5BF-45AA-9D33-F382F42B41B7}" type="presOf" srcId="{E3BFB8CC-2CFD-4431-95BC-35E945156C16}" destId="{C6376C12-E26C-44E0-BE9A-C3BED4616564}" srcOrd="0" destOrd="0" presId="urn:microsoft.com/office/officeart/2005/8/layout/chevron1"/>
    <dgm:cxn modelId="{CC47D5ED-9EF6-474F-8FF4-65DD07FACCE6}" type="presOf" srcId="{68BF533A-F4EF-4A88-B24A-8AAA81CB1D2C}" destId="{FA9243C0-95A8-4EB1-B68E-05FB460907AD}" srcOrd="0" destOrd="0" presId="urn:microsoft.com/office/officeart/2005/8/layout/chevron1"/>
    <dgm:cxn modelId="{E86D88F6-0B69-4E16-B014-65A24853B307}" type="presOf" srcId="{2F96C9C9-C78F-4F59-AE27-AE755D9B03A6}" destId="{63B1AD5F-AAC2-49C0-BB48-F8B70C0DCED2}" srcOrd="0" destOrd="0" presId="urn:microsoft.com/office/officeart/2005/8/layout/chevron1"/>
    <dgm:cxn modelId="{5D46F598-8740-49E3-B7EF-37E4C709E83B}" type="presParOf" srcId="{FA9243C0-95A8-4EB1-B68E-05FB460907AD}" destId="{63B1AD5F-AAC2-49C0-BB48-F8B70C0DCED2}" srcOrd="0" destOrd="0" presId="urn:microsoft.com/office/officeart/2005/8/layout/chevron1"/>
    <dgm:cxn modelId="{B558034E-0557-49BF-A6E1-6FC2C405780E}" type="presParOf" srcId="{FA9243C0-95A8-4EB1-B68E-05FB460907AD}" destId="{77FEF4C0-3801-4A0E-AE1D-2DF0F97FC47D}" srcOrd="1" destOrd="0" presId="urn:microsoft.com/office/officeart/2005/8/layout/chevron1"/>
    <dgm:cxn modelId="{160171DF-B346-42AF-8629-3E210BC8FA49}" type="presParOf" srcId="{FA9243C0-95A8-4EB1-B68E-05FB460907AD}" destId="{C6376C12-E26C-44E0-BE9A-C3BED4616564}" srcOrd="2" destOrd="0" presId="urn:microsoft.com/office/officeart/2005/8/layout/chevron1"/>
    <dgm:cxn modelId="{FAC72510-B578-42B7-BEDD-4A6F0E24774A}" type="presParOf" srcId="{FA9243C0-95A8-4EB1-B68E-05FB460907AD}" destId="{74789F88-64DF-46CF-9516-3864A2B6708D}" srcOrd="3" destOrd="0" presId="urn:microsoft.com/office/officeart/2005/8/layout/chevron1"/>
    <dgm:cxn modelId="{DB525651-6844-474F-9897-7AF917D621D7}" type="presParOf" srcId="{FA9243C0-95A8-4EB1-B68E-05FB460907AD}" destId="{17944D96-4B30-47E7-A6C3-D7D4D253402A}" srcOrd="4" destOrd="0" presId="urn:microsoft.com/office/officeart/2005/8/layout/chevron1"/>
    <dgm:cxn modelId="{771FE634-0F85-45EC-9143-4CC5923AD669}" type="presParOf" srcId="{FA9243C0-95A8-4EB1-B68E-05FB460907AD}" destId="{1BF67AF0-9E2C-4707-AF4F-422EC620E9C6}" srcOrd="5" destOrd="0" presId="urn:microsoft.com/office/officeart/2005/8/layout/chevron1"/>
    <dgm:cxn modelId="{9C6974F0-1867-418A-B0F1-7641D7BDDF29}" type="presParOf" srcId="{FA9243C0-95A8-4EB1-B68E-05FB460907AD}" destId="{52A7558D-7DBE-4078-A094-CF17BE513A54}" srcOrd="6" destOrd="0" presId="urn:microsoft.com/office/officeart/2005/8/layout/chevron1"/>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0332B5-98A7-4BB8-9671-5A22A17D4250}" type="doc">
      <dgm:prSet loTypeId="urn:microsoft.com/office/officeart/2005/8/layout/bProcess4" loCatId="process" qsTypeId="urn:microsoft.com/office/officeart/2005/8/quickstyle/simple5" qsCatId="simple" csTypeId="urn:microsoft.com/office/officeart/2005/8/colors/colorful1" csCatId="colorful" phldr="1"/>
      <dgm:spPr/>
      <dgm:t>
        <a:bodyPr/>
        <a:lstStyle/>
        <a:p>
          <a:endParaRPr lang="en-GB"/>
        </a:p>
      </dgm:t>
    </dgm:pt>
    <dgm:pt modelId="{4DF510DC-9506-4ABD-8D33-DC342BBCACC0}">
      <dgm:prSet phldrT="[Text]"/>
      <dgm:spPr/>
      <dgm:t>
        <a:bodyPr/>
        <a:lstStyle/>
        <a:p>
          <a:pPr>
            <a:buNone/>
          </a:pPr>
          <a:r>
            <a:rPr lang="en-GB" dirty="0">
              <a:latin typeface="Times New Roman" panose="02020603050405020304" pitchFamily="18" charset="0"/>
              <a:cs typeface="Times New Roman" panose="02020603050405020304" pitchFamily="18" charset="0"/>
            </a:rPr>
            <a:t>Stress Management</a:t>
          </a:r>
        </a:p>
      </dgm:t>
    </dgm:pt>
    <dgm:pt modelId="{D111031C-A1C0-4BCD-ACDB-3C04E0BA234F}" type="parTrans" cxnId="{D163C47A-8FB9-4619-8841-977AEB9DE321}">
      <dgm:prSet/>
      <dgm:spPr/>
      <dgm:t>
        <a:bodyPr/>
        <a:lstStyle/>
        <a:p>
          <a:endParaRPr lang="en-GB"/>
        </a:p>
      </dgm:t>
    </dgm:pt>
    <dgm:pt modelId="{DA6797D1-1C82-4A5E-9C53-8C8F76D67E03}" type="sibTrans" cxnId="{D163C47A-8FB9-4619-8841-977AEB9DE321}">
      <dgm:prSet/>
      <dgm:spPr/>
      <dgm:t>
        <a:bodyPr/>
        <a:lstStyle/>
        <a:p>
          <a:endParaRPr lang="en-GB"/>
        </a:p>
      </dgm:t>
    </dgm:pt>
    <dgm:pt modelId="{C8EB07C4-5CA5-446F-827A-0A1FC0BD3C7F}">
      <dgm:prSet phldrT="[Text]"/>
      <dgm:spPr/>
      <dgm:t>
        <a:bodyPr/>
        <a:lstStyle/>
        <a:p>
          <a:pPr>
            <a:buNone/>
          </a:pPr>
          <a:r>
            <a:rPr lang="en-GB" dirty="0">
              <a:latin typeface="Times New Roman" panose="02020603050405020304" pitchFamily="18" charset="0"/>
              <a:cs typeface="Times New Roman" panose="02020603050405020304" pitchFamily="18" charset="0"/>
            </a:rPr>
            <a:t>Intrinsic Motivation</a:t>
          </a:r>
        </a:p>
      </dgm:t>
    </dgm:pt>
    <dgm:pt modelId="{446FFAC2-E913-4942-8043-7D8FC9221F05}" type="parTrans" cxnId="{E828F4A6-945A-4655-AFDF-FDF1CB02E128}">
      <dgm:prSet/>
      <dgm:spPr/>
      <dgm:t>
        <a:bodyPr/>
        <a:lstStyle/>
        <a:p>
          <a:endParaRPr lang="en-GB"/>
        </a:p>
      </dgm:t>
    </dgm:pt>
    <dgm:pt modelId="{4D170DD8-4AD3-4EEA-9FCA-7C9766E641E6}" type="sibTrans" cxnId="{E828F4A6-945A-4655-AFDF-FDF1CB02E128}">
      <dgm:prSet/>
      <dgm:spPr/>
      <dgm:t>
        <a:bodyPr/>
        <a:lstStyle/>
        <a:p>
          <a:endParaRPr lang="en-GB"/>
        </a:p>
      </dgm:t>
    </dgm:pt>
    <dgm:pt modelId="{3190FE91-1B96-4400-9D11-96DF45294F1C}">
      <dgm:prSet phldrT="[Text]" phldr="0"/>
      <dgm:spPr/>
      <dgm:t>
        <a:bodyPr/>
        <a:lstStyle/>
        <a:p>
          <a:r>
            <a:rPr lang="en-GB" dirty="0">
              <a:latin typeface="Times New Roman" panose="02020603050405020304" pitchFamily="18" charset="0"/>
              <a:cs typeface="Times New Roman" panose="02020603050405020304" pitchFamily="18" charset="0"/>
            </a:rPr>
            <a:t>Resilience</a:t>
          </a:r>
        </a:p>
      </dgm:t>
    </dgm:pt>
    <dgm:pt modelId="{EB599B03-E6D5-49F4-9EDE-82DBAC6ECF3E}" type="parTrans" cxnId="{7EB97C6B-F72B-4C08-A6C8-984DA3A2BEA3}">
      <dgm:prSet/>
      <dgm:spPr/>
      <dgm:t>
        <a:bodyPr/>
        <a:lstStyle/>
        <a:p>
          <a:endParaRPr lang="en-GB"/>
        </a:p>
      </dgm:t>
    </dgm:pt>
    <dgm:pt modelId="{1FA71E9A-3960-4E90-ACFD-A9E462663BCA}" type="sibTrans" cxnId="{7EB97C6B-F72B-4C08-A6C8-984DA3A2BEA3}">
      <dgm:prSet/>
      <dgm:spPr/>
      <dgm:t>
        <a:bodyPr/>
        <a:lstStyle/>
        <a:p>
          <a:endParaRPr lang="en-GB"/>
        </a:p>
      </dgm:t>
    </dgm:pt>
    <dgm:pt modelId="{5916CBBE-89D7-49F3-846A-450DE5ADAC1E}">
      <dgm:prSet phldrT="[Text]"/>
      <dgm:spPr/>
      <dgm:t>
        <a:bodyPr/>
        <a:lstStyle/>
        <a:p>
          <a:pPr>
            <a:buNone/>
          </a:pPr>
          <a:r>
            <a:rPr lang="en-GB" dirty="0">
              <a:latin typeface="Times New Roman" panose="02020603050405020304" pitchFamily="18" charset="0"/>
              <a:cs typeface="Times New Roman" panose="02020603050405020304" pitchFamily="18" charset="0"/>
            </a:rPr>
            <a:t>Self-Efficacy</a:t>
          </a:r>
        </a:p>
      </dgm:t>
    </dgm:pt>
    <dgm:pt modelId="{88CEFF17-395D-4540-8E9A-7947481A64FC}" type="parTrans" cxnId="{0247E342-91D9-414F-8C39-91E6143CAB4E}">
      <dgm:prSet/>
      <dgm:spPr/>
      <dgm:t>
        <a:bodyPr/>
        <a:lstStyle/>
        <a:p>
          <a:endParaRPr lang="en-GB"/>
        </a:p>
      </dgm:t>
    </dgm:pt>
    <dgm:pt modelId="{FC74EFD9-390E-4FA6-969C-BC3756D8E45F}" type="sibTrans" cxnId="{0247E342-91D9-414F-8C39-91E6143CAB4E}">
      <dgm:prSet/>
      <dgm:spPr/>
      <dgm:t>
        <a:bodyPr/>
        <a:lstStyle/>
        <a:p>
          <a:endParaRPr lang="en-GB"/>
        </a:p>
      </dgm:t>
    </dgm:pt>
    <dgm:pt modelId="{8D898207-F044-4959-8A8C-EFC275591879}" type="pres">
      <dgm:prSet presAssocID="{AB0332B5-98A7-4BB8-9671-5A22A17D4250}" presName="Name0" presStyleCnt="0">
        <dgm:presLayoutVars>
          <dgm:dir/>
          <dgm:resizeHandles/>
        </dgm:presLayoutVars>
      </dgm:prSet>
      <dgm:spPr/>
    </dgm:pt>
    <dgm:pt modelId="{FC63470D-2345-4AC9-A414-F2E603455FA3}" type="pres">
      <dgm:prSet presAssocID="{4DF510DC-9506-4ABD-8D33-DC342BBCACC0}" presName="compNode" presStyleCnt="0"/>
      <dgm:spPr/>
    </dgm:pt>
    <dgm:pt modelId="{EA85BA12-A547-472B-972F-CC1805102EB8}" type="pres">
      <dgm:prSet presAssocID="{4DF510DC-9506-4ABD-8D33-DC342BBCACC0}" presName="dummyConnPt" presStyleCnt="0"/>
      <dgm:spPr/>
    </dgm:pt>
    <dgm:pt modelId="{A7C8E4B3-DA2F-42FA-801F-ACF17E130C12}" type="pres">
      <dgm:prSet presAssocID="{4DF510DC-9506-4ABD-8D33-DC342BBCACC0}" presName="node" presStyleLbl="node1" presStyleIdx="0" presStyleCnt="4">
        <dgm:presLayoutVars>
          <dgm:bulletEnabled val="1"/>
        </dgm:presLayoutVars>
      </dgm:prSet>
      <dgm:spPr/>
    </dgm:pt>
    <dgm:pt modelId="{B9A11623-56AF-43E5-B40B-F99A6A79733E}" type="pres">
      <dgm:prSet presAssocID="{DA6797D1-1C82-4A5E-9C53-8C8F76D67E03}" presName="sibTrans" presStyleLbl="bgSibTrans2D1" presStyleIdx="0" presStyleCnt="3"/>
      <dgm:spPr/>
    </dgm:pt>
    <dgm:pt modelId="{28210198-0547-4313-ACED-FE23A9E709D9}" type="pres">
      <dgm:prSet presAssocID="{C8EB07C4-5CA5-446F-827A-0A1FC0BD3C7F}" presName="compNode" presStyleCnt="0"/>
      <dgm:spPr/>
    </dgm:pt>
    <dgm:pt modelId="{F0DA6C2F-3A6F-4D60-A61F-9A364B40337C}" type="pres">
      <dgm:prSet presAssocID="{C8EB07C4-5CA5-446F-827A-0A1FC0BD3C7F}" presName="dummyConnPt" presStyleCnt="0"/>
      <dgm:spPr/>
    </dgm:pt>
    <dgm:pt modelId="{C0BB6C53-CB44-484C-AF7F-B239E6A9F646}" type="pres">
      <dgm:prSet presAssocID="{C8EB07C4-5CA5-446F-827A-0A1FC0BD3C7F}" presName="node" presStyleLbl="node1" presStyleIdx="1" presStyleCnt="4">
        <dgm:presLayoutVars>
          <dgm:bulletEnabled val="1"/>
        </dgm:presLayoutVars>
      </dgm:prSet>
      <dgm:spPr/>
    </dgm:pt>
    <dgm:pt modelId="{46AA7503-069A-4F27-9AFB-17D35A4136BE}" type="pres">
      <dgm:prSet presAssocID="{4D170DD8-4AD3-4EEA-9FCA-7C9766E641E6}" presName="sibTrans" presStyleLbl="bgSibTrans2D1" presStyleIdx="1" presStyleCnt="3"/>
      <dgm:spPr/>
    </dgm:pt>
    <dgm:pt modelId="{3C1EDC75-0055-4792-97E7-BB447DDB5105}" type="pres">
      <dgm:prSet presAssocID="{3190FE91-1B96-4400-9D11-96DF45294F1C}" presName="compNode" presStyleCnt="0"/>
      <dgm:spPr/>
    </dgm:pt>
    <dgm:pt modelId="{01AC3541-521C-4AEF-8AC2-DC0835EB3176}" type="pres">
      <dgm:prSet presAssocID="{3190FE91-1B96-4400-9D11-96DF45294F1C}" presName="dummyConnPt" presStyleCnt="0"/>
      <dgm:spPr/>
    </dgm:pt>
    <dgm:pt modelId="{51441B28-0FCA-496F-A98B-8589B75D1454}" type="pres">
      <dgm:prSet presAssocID="{3190FE91-1B96-4400-9D11-96DF45294F1C}" presName="node" presStyleLbl="node1" presStyleIdx="2" presStyleCnt="4">
        <dgm:presLayoutVars>
          <dgm:bulletEnabled val="1"/>
        </dgm:presLayoutVars>
      </dgm:prSet>
      <dgm:spPr/>
    </dgm:pt>
    <dgm:pt modelId="{1F7ED1D7-E0E7-4EBA-8389-2AE71423A3B5}" type="pres">
      <dgm:prSet presAssocID="{1FA71E9A-3960-4E90-ACFD-A9E462663BCA}" presName="sibTrans" presStyleLbl="bgSibTrans2D1" presStyleIdx="2" presStyleCnt="3"/>
      <dgm:spPr/>
    </dgm:pt>
    <dgm:pt modelId="{D7C4AB75-D078-496B-B822-618A1E907E0D}" type="pres">
      <dgm:prSet presAssocID="{5916CBBE-89D7-49F3-846A-450DE5ADAC1E}" presName="compNode" presStyleCnt="0"/>
      <dgm:spPr/>
    </dgm:pt>
    <dgm:pt modelId="{14D723EE-57FC-4E3C-9754-9F3E2AA35C19}" type="pres">
      <dgm:prSet presAssocID="{5916CBBE-89D7-49F3-846A-450DE5ADAC1E}" presName="dummyConnPt" presStyleCnt="0"/>
      <dgm:spPr/>
    </dgm:pt>
    <dgm:pt modelId="{B2F7A218-684C-418B-84D3-C58272FE4502}" type="pres">
      <dgm:prSet presAssocID="{5916CBBE-89D7-49F3-846A-450DE5ADAC1E}" presName="node" presStyleLbl="node1" presStyleIdx="3" presStyleCnt="4">
        <dgm:presLayoutVars>
          <dgm:bulletEnabled val="1"/>
        </dgm:presLayoutVars>
      </dgm:prSet>
      <dgm:spPr/>
    </dgm:pt>
  </dgm:ptLst>
  <dgm:cxnLst>
    <dgm:cxn modelId="{EEB2AB02-FCAD-49AA-8479-F163D98593C0}" type="presOf" srcId="{4D170DD8-4AD3-4EEA-9FCA-7C9766E641E6}" destId="{46AA7503-069A-4F27-9AFB-17D35A4136BE}" srcOrd="0" destOrd="0" presId="urn:microsoft.com/office/officeart/2005/8/layout/bProcess4"/>
    <dgm:cxn modelId="{094C3518-2307-4161-BC7A-756C6D4E624E}" type="presOf" srcId="{5916CBBE-89D7-49F3-846A-450DE5ADAC1E}" destId="{B2F7A218-684C-418B-84D3-C58272FE4502}" srcOrd="0" destOrd="0" presId="urn:microsoft.com/office/officeart/2005/8/layout/bProcess4"/>
    <dgm:cxn modelId="{814F7423-1111-4FB7-8918-601AA38D374E}" type="presOf" srcId="{3190FE91-1B96-4400-9D11-96DF45294F1C}" destId="{51441B28-0FCA-496F-A98B-8589B75D1454}" srcOrd="0" destOrd="0" presId="urn:microsoft.com/office/officeart/2005/8/layout/bProcess4"/>
    <dgm:cxn modelId="{0247E342-91D9-414F-8C39-91E6143CAB4E}" srcId="{AB0332B5-98A7-4BB8-9671-5A22A17D4250}" destId="{5916CBBE-89D7-49F3-846A-450DE5ADAC1E}" srcOrd="3" destOrd="0" parTransId="{88CEFF17-395D-4540-8E9A-7947481A64FC}" sibTransId="{FC74EFD9-390E-4FA6-969C-BC3756D8E45F}"/>
    <dgm:cxn modelId="{E34D2F64-CBA4-4F7C-AD30-05A616E1558F}" type="presOf" srcId="{DA6797D1-1C82-4A5E-9C53-8C8F76D67E03}" destId="{B9A11623-56AF-43E5-B40B-F99A6A79733E}" srcOrd="0" destOrd="0" presId="urn:microsoft.com/office/officeart/2005/8/layout/bProcess4"/>
    <dgm:cxn modelId="{7EB97C6B-F72B-4C08-A6C8-984DA3A2BEA3}" srcId="{AB0332B5-98A7-4BB8-9671-5A22A17D4250}" destId="{3190FE91-1B96-4400-9D11-96DF45294F1C}" srcOrd="2" destOrd="0" parTransId="{EB599B03-E6D5-49F4-9EDE-82DBAC6ECF3E}" sibTransId="{1FA71E9A-3960-4E90-ACFD-A9E462663BCA}"/>
    <dgm:cxn modelId="{D163C47A-8FB9-4619-8841-977AEB9DE321}" srcId="{AB0332B5-98A7-4BB8-9671-5A22A17D4250}" destId="{4DF510DC-9506-4ABD-8D33-DC342BBCACC0}" srcOrd="0" destOrd="0" parTransId="{D111031C-A1C0-4BCD-ACDB-3C04E0BA234F}" sibTransId="{DA6797D1-1C82-4A5E-9C53-8C8F76D67E03}"/>
    <dgm:cxn modelId="{35426D8D-6C0B-4CCB-81D8-743323DA34CE}" type="presOf" srcId="{C8EB07C4-5CA5-446F-827A-0A1FC0BD3C7F}" destId="{C0BB6C53-CB44-484C-AF7F-B239E6A9F646}" srcOrd="0" destOrd="0" presId="urn:microsoft.com/office/officeart/2005/8/layout/bProcess4"/>
    <dgm:cxn modelId="{04795698-07C2-4C5B-BBE9-E810DBC78BB4}" type="presOf" srcId="{4DF510DC-9506-4ABD-8D33-DC342BBCACC0}" destId="{A7C8E4B3-DA2F-42FA-801F-ACF17E130C12}" srcOrd="0" destOrd="0" presId="urn:microsoft.com/office/officeart/2005/8/layout/bProcess4"/>
    <dgm:cxn modelId="{E828F4A6-945A-4655-AFDF-FDF1CB02E128}" srcId="{AB0332B5-98A7-4BB8-9671-5A22A17D4250}" destId="{C8EB07C4-5CA5-446F-827A-0A1FC0BD3C7F}" srcOrd="1" destOrd="0" parTransId="{446FFAC2-E913-4942-8043-7D8FC9221F05}" sibTransId="{4D170DD8-4AD3-4EEA-9FCA-7C9766E641E6}"/>
    <dgm:cxn modelId="{BCCB1CB9-5D73-4D0D-A5A1-FA25D275C26D}" type="presOf" srcId="{AB0332B5-98A7-4BB8-9671-5A22A17D4250}" destId="{8D898207-F044-4959-8A8C-EFC275591879}" srcOrd="0" destOrd="0" presId="urn:microsoft.com/office/officeart/2005/8/layout/bProcess4"/>
    <dgm:cxn modelId="{B84E36CB-9821-4F7A-9E07-67B1FB92F0BA}" type="presOf" srcId="{1FA71E9A-3960-4E90-ACFD-A9E462663BCA}" destId="{1F7ED1D7-E0E7-4EBA-8389-2AE71423A3B5}" srcOrd="0" destOrd="0" presId="urn:microsoft.com/office/officeart/2005/8/layout/bProcess4"/>
    <dgm:cxn modelId="{4268EF90-F1A7-463A-A91B-BE87873B02F3}" type="presParOf" srcId="{8D898207-F044-4959-8A8C-EFC275591879}" destId="{FC63470D-2345-4AC9-A414-F2E603455FA3}" srcOrd="0" destOrd="0" presId="urn:microsoft.com/office/officeart/2005/8/layout/bProcess4"/>
    <dgm:cxn modelId="{22AC286E-BEDA-4B03-808D-59E7439B1E97}" type="presParOf" srcId="{FC63470D-2345-4AC9-A414-F2E603455FA3}" destId="{EA85BA12-A547-472B-972F-CC1805102EB8}" srcOrd="0" destOrd="0" presId="urn:microsoft.com/office/officeart/2005/8/layout/bProcess4"/>
    <dgm:cxn modelId="{7BC67AF2-2EFC-401F-8F99-9BEC68BD9798}" type="presParOf" srcId="{FC63470D-2345-4AC9-A414-F2E603455FA3}" destId="{A7C8E4B3-DA2F-42FA-801F-ACF17E130C12}" srcOrd="1" destOrd="0" presId="urn:microsoft.com/office/officeart/2005/8/layout/bProcess4"/>
    <dgm:cxn modelId="{EA9C9C0D-23E2-45E9-A193-781C79E5E42E}" type="presParOf" srcId="{8D898207-F044-4959-8A8C-EFC275591879}" destId="{B9A11623-56AF-43E5-B40B-F99A6A79733E}" srcOrd="1" destOrd="0" presId="urn:microsoft.com/office/officeart/2005/8/layout/bProcess4"/>
    <dgm:cxn modelId="{A48E1AA2-3FAA-4005-BBBA-B5DEC0852326}" type="presParOf" srcId="{8D898207-F044-4959-8A8C-EFC275591879}" destId="{28210198-0547-4313-ACED-FE23A9E709D9}" srcOrd="2" destOrd="0" presId="urn:microsoft.com/office/officeart/2005/8/layout/bProcess4"/>
    <dgm:cxn modelId="{17224CE1-6A53-443C-9A84-A9068D552348}" type="presParOf" srcId="{28210198-0547-4313-ACED-FE23A9E709D9}" destId="{F0DA6C2F-3A6F-4D60-A61F-9A364B40337C}" srcOrd="0" destOrd="0" presId="urn:microsoft.com/office/officeart/2005/8/layout/bProcess4"/>
    <dgm:cxn modelId="{7E813E5A-43EA-4A5B-8883-CD0FF835B1BF}" type="presParOf" srcId="{28210198-0547-4313-ACED-FE23A9E709D9}" destId="{C0BB6C53-CB44-484C-AF7F-B239E6A9F646}" srcOrd="1" destOrd="0" presId="urn:microsoft.com/office/officeart/2005/8/layout/bProcess4"/>
    <dgm:cxn modelId="{8939C983-7BDA-43A4-A201-DC476A8A0C65}" type="presParOf" srcId="{8D898207-F044-4959-8A8C-EFC275591879}" destId="{46AA7503-069A-4F27-9AFB-17D35A4136BE}" srcOrd="3" destOrd="0" presId="urn:microsoft.com/office/officeart/2005/8/layout/bProcess4"/>
    <dgm:cxn modelId="{3E081E57-63A7-4D33-A986-4C5D3B6D47BB}" type="presParOf" srcId="{8D898207-F044-4959-8A8C-EFC275591879}" destId="{3C1EDC75-0055-4792-97E7-BB447DDB5105}" srcOrd="4" destOrd="0" presId="urn:microsoft.com/office/officeart/2005/8/layout/bProcess4"/>
    <dgm:cxn modelId="{62F731B0-A690-494E-9E4C-C7059C387445}" type="presParOf" srcId="{3C1EDC75-0055-4792-97E7-BB447DDB5105}" destId="{01AC3541-521C-4AEF-8AC2-DC0835EB3176}" srcOrd="0" destOrd="0" presId="urn:microsoft.com/office/officeart/2005/8/layout/bProcess4"/>
    <dgm:cxn modelId="{D6AF8DDE-85D5-4C29-B652-075508990EEA}" type="presParOf" srcId="{3C1EDC75-0055-4792-97E7-BB447DDB5105}" destId="{51441B28-0FCA-496F-A98B-8589B75D1454}" srcOrd="1" destOrd="0" presId="urn:microsoft.com/office/officeart/2005/8/layout/bProcess4"/>
    <dgm:cxn modelId="{389BC832-A5A4-412C-995C-6E7F37CB4807}" type="presParOf" srcId="{8D898207-F044-4959-8A8C-EFC275591879}" destId="{1F7ED1D7-E0E7-4EBA-8389-2AE71423A3B5}" srcOrd="5" destOrd="0" presId="urn:microsoft.com/office/officeart/2005/8/layout/bProcess4"/>
    <dgm:cxn modelId="{10766E18-F7F0-48ED-A5C0-C2937E0D920B}" type="presParOf" srcId="{8D898207-F044-4959-8A8C-EFC275591879}" destId="{D7C4AB75-D078-496B-B822-618A1E907E0D}" srcOrd="6" destOrd="0" presId="urn:microsoft.com/office/officeart/2005/8/layout/bProcess4"/>
    <dgm:cxn modelId="{DABAD7FF-1A8F-497E-88F5-DA8C81F0872A}" type="presParOf" srcId="{D7C4AB75-D078-496B-B822-618A1E907E0D}" destId="{14D723EE-57FC-4E3C-9754-9F3E2AA35C19}" srcOrd="0" destOrd="0" presId="urn:microsoft.com/office/officeart/2005/8/layout/bProcess4"/>
    <dgm:cxn modelId="{1959B0A9-8012-4CC0-8AB4-D73510ABFB89}" type="presParOf" srcId="{D7C4AB75-D078-496B-B822-618A1E907E0D}" destId="{B2F7A218-684C-418B-84D3-C58272FE4502}" srcOrd="1" destOrd="0" presId="urn:microsoft.com/office/officeart/2005/8/layout/bProcess4"/>
  </dgm:cxnLst>
  <dgm:bg/>
  <dgm:whole/>
  <dgm:extLst>
    <a:ext uri="http://schemas.microsoft.com/office/drawing/2008/diagram">
      <dsp:dataModelExt xmlns:dsp="http://schemas.microsoft.com/office/drawing/2008/diagram" relId="rId2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398CDE-E858-4BBD-902E-7B2C4186FA1F}" type="doc">
      <dgm:prSet loTypeId="urn:microsoft.com/office/officeart/2005/8/layout/hProcess9" loCatId="process" qsTypeId="urn:microsoft.com/office/officeart/2005/8/quickstyle/simple5" qsCatId="simple" csTypeId="urn:microsoft.com/office/officeart/2005/8/colors/colorful1" csCatId="colorful" phldr="1"/>
      <dgm:spPr/>
      <dgm:t>
        <a:bodyPr/>
        <a:lstStyle/>
        <a:p>
          <a:endParaRPr lang="en-GB"/>
        </a:p>
      </dgm:t>
    </dgm:pt>
    <dgm:pt modelId="{40F724BD-0832-4090-9C17-36727D5423F3}">
      <dgm:prSet phldrT="[Text]" phldr="0" custT="1"/>
      <dgm:spPr/>
      <dgm:t>
        <a:bodyPr/>
        <a:lstStyle/>
        <a:p>
          <a:pPr>
            <a:buNone/>
          </a:pPr>
          <a:r>
            <a:rPr lang="en-GB" sz="600" dirty="0">
              <a:latin typeface="Times New Roman" panose="02020603050405020304" pitchFamily="18" charset="0"/>
              <a:cs typeface="Times New Roman" panose="02020603050405020304" pitchFamily="18" charset="0"/>
            </a:rPr>
            <a:t>Procrastination</a:t>
          </a:r>
        </a:p>
      </dgm:t>
    </dgm:pt>
    <dgm:pt modelId="{FC7724E5-3B80-4E95-9425-FB7C84A6CEFF}" type="parTrans" cxnId="{7B7674A0-BAAD-4A24-AEA2-AE3EF9CE128E}">
      <dgm:prSet/>
      <dgm:spPr/>
      <dgm:t>
        <a:bodyPr/>
        <a:lstStyle/>
        <a:p>
          <a:endParaRPr lang="en-GB"/>
        </a:p>
      </dgm:t>
    </dgm:pt>
    <dgm:pt modelId="{2FACABC2-935E-4D33-B25A-FD2715C05F89}" type="sibTrans" cxnId="{7B7674A0-BAAD-4A24-AEA2-AE3EF9CE128E}">
      <dgm:prSet/>
      <dgm:spPr/>
      <dgm:t>
        <a:bodyPr/>
        <a:lstStyle/>
        <a:p>
          <a:endParaRPr lang="en-GB"/>
        </a:p>
      </dgm:t>
    </dgm:pt>
    <dgm:pt modelId="{64444BD4-6D5C-4625-9FC1-A9FC8494E8BD}">
      <dgm:prSet phldrT="[Text]" custT="1"/>
      <dgm:spPr/>
      <dgm:t>
        <a:bodyPr/>
        <a:lstStyle/>
        <a:p>
          <a:pPr>
            <a:buNone/>
          </a:pPr>
          <a:r>
            <a:rPr lang="en-GB" sz="600" dirty="0">
              <a:latin typeface="Times New Roman" panose="02020603050405020304" pitchFamily="18" charset="0"/>
              <a:cs typeface="Times New Roman" panose="02020603050405020304" pitchFamily="18" charset="0"/>
            </a:rPr>
            <a:t>Anxiety</a:t>
          </a:r>
        </a:p>
      </dgm:t>
    </dgm:pt>
    <dgm:pt modelId="{B5CB5026-A8EE-45CE-AE5A-E0E65B0A69DC}" type="parTrans" cxnId="{2C1D7043-420A-49A8-BC49-E35FCDCE0176}">
      <dgm:prSet/>
      <dgm:spPr/>
      <dgm:t>
        <a:bodyPr/>
        <a:lstStyle/>
        <a:p>
          <a:endParaRPr lang="en-GB"/>
        </a:p>
      </dgm:t>
    </dgm:pt>
    <dgm:pt modelId="{3F860CE7-E840-4490-9C92-0BBE09F8990C}" type="sibTrans" cxnId="{2C1D7043-420A-49A8-BC49-E35FCDCE0176}">
      <dgm:prSet/>
      <dgm:spPr/>
      <dgm:t>
        <a:bodyPr/>
        <a:lstStyle/>
        <a:p>
          <a:endParaRPr lang="en-GB"/>
        </a:p>
      </dgm:t>
    </dgm:pt>
    <dgm:pt modelId="{23B4BE15-D3DA-42E8-A51E-63AE0DBF1514}">
      <dgm:prSet phldrT="[Text]" phldr="0" custT="1"/>
      <dgm:spPr/>
      <dgm:t>
        <a:bodyPr/>
        <a:lstStyle/>
        <a:p>
          <a:r>
            <a:rPr lang="en-GB" sz="600" dirty="0">
              <a:latin typeface="Times New Roman" panose="02020603050405020304" pitchFamily="18" charset="0"/>
              <a:cs typeface="Times New Roman" panose="02020603050405020304" pitchFamily="18" charset="0"/>
            </a:rPr>
            <a:t>Low Motivation</a:t>
          </a:r>
        </a:p>
      </dgm:t>
    </dgm:pt>
    <dgm:pt modelId="{FFB97DF5-F027-49F5-909B-911B8BE87C70}" type="parTrans" cxnId="{7939923E-776E-41B4-8685-C67D1F362092}">
      <dgm:prSet/>
      <dgm:spPr/>
      <dgm:t>
        <a:bodyPr/>
        <a:lstStyle/>
        <a:p>
          <a:endParaRPr lang="en-GB"/>
        </a:p>
      </dgm:t>
    </dgm:pt>
    <dgm:pt modelId="{79ACF629-087A-4CE8-83B0-A836705F40B1}" type="sibTrans" cxnId="{7939923E-776E-41B4-8685-C67D1F362092}">
      <dgm:prSet/>
      <dgm:spPr/>
      <dgm:t>
        <a:bodyPr/>
        <a:lstStyle/>
        <a:p>
          <a:endParaRPr lang="en-GB"/>
        </a:p>
      </dgm:t>
    </dgm:pt>
    <dgm:pt modelId="{F4E83E54-E272-4D4C-B73F-7E8AF6B6BD42}" type="pres">
      <dgm:prSet presAssocID="{64398CDE-E858-4BBD-902E-7B2C4186FA1F}" presName="CompostProcess" presStyleCnt="0">
        <dgm:presLayoutVars>
          <dgm:dir/>
          <dgm:resizeHandles val="exact"/>
        </dgm:presLayoutVars>
      </dgm:prSet>
      <dgm:spPr/>
    </dgm:pt>
    <dgm:pt modelId="{65921B52-F0DE-40C5-9328-72F78B0CC7B4}" type="pres">
      <dgm:prSet presAssocID="{64398CDE-E858-4BBD-902E-7B2C4186FA1F}" presName="arrow" presStyleLbl="bgShp" presStyleIdx="0" presStyleCnt="1"/>
      <dgm:spPr/>
    </dgm:pt>
    <dgm:pt modelId="{F0F3D4FD-16EB-4666-9FC0-88E78DBC1275}" type="pres">
      <dgm:prSet presAssocID="{64398CDE-E858-4BBD-902E-7B2C4186FA1F}" presName="linearProcess" presStyleCnt="0"/>
      <dgm:spPr/>
    </dgm:pt>
    <dgm:pt modelId="{E0BDC2AD-E8A6-4901-BA72-FEFA5E250E19}" type="pres">
      <dgm:prSet presAssocID="{40F724BD-0832-4090-9C17-36727D5423F3}" presName="textNode" presStyleLbl="node1" presStyleIdx="0" presStyleCnt="3">
        <dgm:presLayoutVars>
          <dgm:bulletEnabled val="1"/>
        </dgm:presLayoutVars>
      </dgm:prSet>
      <dgm:spPr/>
    </dgm:pt>
    <dgm:pt modelId="{19B10FCD-7105-4732-B4A3-F7AE48BF7DE0}" type="pres">
      <dgm:prSet presAssocID="{2FACABC2-935E-4D33-B25A-FD2715C05F89}" presName="sibTrans" presStyleCnt="0"/>
      <dgm:spPr/>
    </dgm:pt>
    <dgm:pt modelId="{FF257854-D92F-45AB-BC28-97A559158D72}" type="pres">
      <dgm:prSet presAssocID="{64444BD4-6D5C-4625-9FC1-A9FC8494E8BD}" presName="textNode" presStyleLbl="node1" presStyleIdx="1" presStyleCnt="3">
        <dgm:presLayoutVars>
          <dgm:bulletEnabled val="1"/>
        </dgm:presLayoutVars>
      </dgm:prSet>
      <dgm:spPr/>
    </dgm:pt>
    <dgm:pt modelId="{8B644EA5-BF9A-4AE9-A47A-A7EB7C2DC804}" type="pres">
      <dgm:prSet presAssocID="{3F860CE7-E840-4490-9C92-0BBE09F8990C}" presName="sibTrans" presStyleCnt="0"/>
      <dgm:spPr/>
    </dgm:pt>
    <dgm:pt modelId="{873A1E5F-9D15-4312-9B6C-CB2D41EA78E6}" type="pres">
      <dgm:prSet presAssocID="{23B4BE15-D3DA-42E8-A51E-63AE0DBF1514}" presName="textNode" presStyleLbl="node1" presStyleIdx="2" presStyleCnt="3">
        <dgm:presLayoutVars>
          <dgm:bulletEnabled val="1"/>
        </dgm:presLayoutVars>
      </dgm:prSet>
      <dgm:spPr/>
    </dgm:pt>
  </dgm:ptLst>
  <dgm:cxnLst>
    <dgm:cxn modelId="{3B856819-A604-4E30-A734-BD84C3B8C9F8}" type="presOf" srcId="{23B4BE15-D3DA-42E8-A51E-63AE0DBF1514}" destId="{873A1E5F-9D15-4312-9B6C-CB2D41EA78E6}" srcOrd="0" destOrd="0" presId="urn:microsoft.com/office/officeart/2005/8/layout/hProcess9"/>
    <dgm:cxn modelId="{7939923E-776E-41B4-8685-C67D1F362092}" srcId="{64398CDE-E858-4BBD-902E-7B2C4186FA1F}" destId="{23B4BE15-D3DA-42E8-A51E-63AE0DBF1514}" srcOrd="2" destOrd="0" parTransId="{FFB97DF5-F027-49F5-909B-911B8BE87C70}" sibTransId="{79ACF629-087A-4CE8-83B0-A836705F40B1}"/>
    <dgm:cxn modelId="{2C1D7043-420A-49A8-BC49-E35FCDCE0176}" srcId="{64398CDE-E858-4BBD-902E-7B2C4186FA1F}" destId="{64444BD4-6D5C-4625-9FC1-A9FC8494E8BD}" srcOrd="1" destOrd="0" parTransId="{B5CB5026-A8EE-45CE-AE5A-E0E65B0A69DC}" sibTransId="{3F860CE7-E840-4490-9C92-0BBE09F8990C}"/>
    <dgm:cxn modelId="{E00E4093-5741-41E8-A057-E395FDA2A71F}" type="presOf" srcId="{64444BD4-6D5C-4625-9FC1-A9FC8494E8BD}" destId="{FF257854-D92F-45AB-BC28-97A559158D72}" srcOrd="0" destOrd="0" presId="urn:microsoft.com/office/officeart/2005/8/layout/hProcess9"/>
    <dgm:cxn modelId="{EAD38C97-1D78-4252-AD8D-5742AAF3EC51}" type="presOf" srcId="{64398CDE-E858-4BBD-902E-7B2C4186FA1F}" destId="{F4E83E54-E272-4D4C-B73F-7E8AF6B6BD42}" srcOrd="0" destOrd="0" presId="urn:microsoft.com/office/officeart/2005/8/layout/hProcess9"/>
    <dgm:cxn modelId="{7B7674A0-BAAD-4A24-AEA2-AE3EF9CE128E}" srcId="{64398CDE-E858-4BBD-902E-7B2C4186FA1F}" destId="{40F724BD-0832-4090-9C17-36727D5423F3}" srcOrd="0" destOrd="0" parTransId="{FC7724E5-3B80-4E95-9425-FB7C84A6CEFF}" sibTransId="{2FACABC2-935E-4D33-B25A-FD2715C05F89}"/>
    <dgm:cxn modelId="{1A0323CB-35A8-4D66-B82A-00DA649B7175}" type="presOf" srcId="{40F724BD-0832-4090-9C17-36727D5423F3}" destId="{E0BDC2AD-E8A6-4901-BA72-FEFA5E250E19}" srcOrd="0" destOrd="0" presId="urn:microsoft.com/office/officeart/2005/8/layout/hProcess9"/>
    <dgm:cxn modelId="{5A8F2EE4-6654-4748-8105-AD13576E8F96}" type="presParOf" srcId="{F4E83E54-E272-4D4C-B73F-7E8AF6B6BD42}" destId="{65921B52-F0DE-40C5-9328-72F78B0CC7B4}" srcOrd="0" destOrd="0" presId="urn:microsoft.com/office/officeart/2005/8/layout/hProcess9"/>
    <dgm:cxn modelId="{01F78962-E4DC-4CA2-BE4F-F479571977FB}" type="presParOf" srcId="{F4E83E54-E272-4D4C-B73F-7E8AF6B6BD42}" destId="{F0F3D4FD-16EB-4666-9FC0-88E78DBC1275}" srcOrd="1" destOrd="0" presId="urn:microsoft.com/office/officeart/2005/8/layout/hProcess9"/>
    <dgm:cxn modelId="{2807BCBB-989C-4A90-AF78-09DC5531AAE4}" type="presParOf" srcId="{F0F3D4FD-16EB-4666-9FC0-88E78DBC1275}" destId="{E0BDC2AD-E8A6-4901-BA72-FEFA5E250E19}" srcOrd="0" destOrd="0" presId="urn:microsoft.com/office/officeart/2005/8/layout/hProcess9"/>
    <dgm:cxn modelId="{048B9406-0B58-4047-8E47-72BE3C65C355}" type="presParOf" srcId="{F0F3D4FD-16EB-4666-9FC0-88E78DBC1275}" destId="{19B10FCD-7105-4732-B4A3-F7AE48BF7DE0}" srcOrd="1" destOrd="0" presId="urn:microsoft.com/office/officeart/2005/8/layout/hProcess9"/>
    <dgm:cxn modelId="{88DB9F43-A34D-48EA-A2C5-FD2E87A70C8D}" type="presParOf" srcId="{F0F3D4FD-16EB-4666-9FC0-88E78DBC1275}" destId="{FF257854-D92F-45AB-BC28-97A559158D72}" srcOrd="2" destOrd="0" presId="urn:microsoft.com/office/officeart/2005/8/layout/hProcess9"/>
    <dgm:cxn modelId="{152F1B0C-5471-4392-BD54-134011705D30}" type="presParOf" srcId="{F0F3D4FD-16EB-4666-9FC0-88E78DBC1275}" destId="{8B644EA5-BF9A-4AE9-A47A-A7EB7C2DC804}" srcOrd="3" destOrd="0" presId="urn:microsoft.com/office/officeart/2005/8/layout/hProcess9"/>
    <dgm:cxn modelId="{96C9C546-AC59-4D4E-A6DE-622C6FD8B7AA}" type="presParOf" srcId="{F0F3D4FD-16EB-4666-9FC0-88E78DBC1275}" destId="{873A1E5F-9D15-4312-9B6C-CB2D41EA78E6}" srcOrd="4" destOrd="0" presId="urn:microsoft.com/office/officeart/2005/8/layout/hProcess9"/>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A337B58-83DB-4022-8D36-5D0EA3E4E51F}" type="doc">
      <dgm:prSet loTypeId="urn:microsoft.com/office/officeart/2005/8/layout/hList1" loCatId="list" qsTypeId="urn:microsoft.com/office/officeart/2005/8/quickstyle/simple5" qsCatId="simple" csTypeId="urn:microsoft.com/office/officeart/2005/8/colors/colorful1" csCatId="colorful" phldr="1"/>
      <dgm:spPr/>
      <dgm:t>
        <a:bodyPr/>
        <a:lstStyle/>
        <a:p>
          <a:endParaRPr lang="en-GB"/>
        </a:p>
      </dgm:t>
    </dgm:pt>
    <dgm:pt modelId="{1C069291-6DBB-4973-AEAB-BED5E508A22C}">
      <dgm:prSet phldrT="[Text]" phldr="0"/>
      <dgm:spPr>
        <a:ln>
          <a:solidFill>
            <a:schemeClr val="tx1"/>
          </a:solidFill>
        </a:ln>
      </dgm:spPr>
      <dgm:t>
        <a:bodyPr/>
        <a:lstStyle/>
        <a:p>
          <a:r>
            <a:rPr lang="en-GB" dirty="0">
              <a:latin typeface="Times New Roman" panose="02020603050405020304" pitchFamily="18" charset="0"/>
              <a:cs typeface="Times New Roman" panose="02020603050405020304" pitchFamily="18" charset="0"/>
            </a:rPr>
            <a:t>Concepts</a:t>
          </a:r>
        </a:p>
      </dgm:t>
    </dgm:pt>
    <dgm:pt modelId="{AA0DED87-D51A-4C8A-909C-931DD280F25F}" type="parTrans" cxnId="{048254F1-77A3-408D-93D1-01C9895D16E6}">
      <dgm:prSet/>
      <dgm:spPr/>
      <dgm:t>
        <a:bodyPr/>
        <a:lstStyle/>
        <a:p>
          <a:endParaRPr lang="en-GB"/>
        </a:p>
      </dgm:t>
    </dgm:pt>
    <dgm:pt modelId="{0E993BC4-85DC-41F1-BD6E-D346FD9B764E}" type="sibTrans" cxnId="{048254F1-77A3-408D-93D1-01C9895D16E6}">
      <dgm:prSet/>
      <dgm:spPr/>
      <dgm:t>
        <a:bodyPr/>
        <a:lstStyle/>
        <a:p>
          <a:endParaRPr lang="en-GB"/>
        </a:p>
      </dgm:t>
    </dgm:pt>
    <dgm:pt modelId="{978E7843-6D10-4AA5-8C1C-4506A8A946FE}">
      <dgm:prSet phldrT="[Text]"/>
      <dgm:spPr>
        <a:ln>
          <a:solidFill>
            <a:schemeClr val="tx1">
              <a:alpha val="90000"/>
            </a:schemeClr>
          </a:solidFill>
        </a:ln>
      </dgm:spPr>
      <dgm:t>
        <a:bodyPr/>
        <a:lstStyle/>
        <a:p>
          <a:pPr>
            <a:buNone/>
          </a:pPr>
          <a:r>
            <a:rPr lang="en-GB" dirty="0">
              <a:latin typeface="Times New Roman" panose="02020603050405020304" pitchFamily="18" charset="0"/>
              <a:cs typeface="Times New Roman" panose="02020603050405020304" pitchFamily="18" charset="0"/>
            </a:rPr>
            <a:t>Self-Awareness</a:t>
          </a:r>
        </a:p>
      </dgm:t>
    </dgm:pt>
    <dgm:pt modelId="{B64219FE-6B2D-4A1C-B72A-1F69BF178DA0}" type="parTrans" cxnId="{EB94402F-A1E7-47B9-B675-B26E31FA6ADF}">
      <dgm:prSet/>
      <dgm:spPr/>
      <dgm:t>
        <a:bodyPr/>
        <a:lstStyle/>
        <a:p>
          <a:endParaRPr lang="en-GB"/>
        </a:p>
      </dgm:t>
    </dgm:pt>
    <dgm:pt modelId="{E4F34344-504C-4922-9B76-17869F4E0BEE}" type="sibTrans" cxnId="{EB94402F-A1E7-47B9-B675-B26E31FA6ADF}">
      <dgm:prSet/>
      <dgm:spPr/>
      <dgm:t>
        <a:bodyPr/>
        <a:lstStyle/>
        <a:p>
          <a:endParaRPr lang="en-GB"/>
        </a:p>
      </dgm:t>
    </dgm:pt>
    <dgm:pt modelId="{E68C71E9-C465-4FEB-90E2-72B1338748BE}">
      <dgm:prSet phldrT="[Text]"/>
      <dgm:spPr>
        <a:ln>
          <a:solidFill>
            <a:schemeClr val="tx1">
              <a:alpha val="90000"/>
            </a:schemeClr>
          </a:solidFill>
        </a:ln>
      </dgm:spPr>
      <dgm:t>
        <a:bodyPr/>
        <a:lstStyle/>
        <a:p>
          <a:pPr>
            <a:buNone/>
          </a:pPr>
          <a:r>
            <a:rPr lang="en-GB" dirty="0">
              <a:latin typeface="Times New Roman" panose="02020603050405020304" pitchFamily="18" charset="0"/>
              <a:cs typeface="Times New Roman" panose="02020603050405020304" pitchFamily="18" charset="0"/>
            </a:rPr>
            <a:t>Self-Regulation</a:t>
          </a:r>
        </a:p>
      </dgm:t>
    </dgm:pt>
    <dgm:pt modelId="{E2521442-344E-4429-B82A-239DA1CBB098}" type="parTrans" cxnId="{B17CA928-80CC-4A7E-92B8-F9D12D6BDB5A}">
      <dgm:prSet/>
      <dgm:spPr/>
      <dgm:t>
        <a:bodyPr/>
        <a:lstStyle/>
        <a:p>
          <a:endParaRPr lang="en-GB"/>
        </a:p>
      </dgm:t>
    </dgm:pt>
    <dgm:pt modelId="{46BF1BAD-5DDC-4D0F-97BA-173892CA5047}" type="sibTrans" cxnId="{B17CA928-80CC-4A7E-92B8-F9D12D6BDB5A}">
      <dgm:prSet/>
      <dgm:spPr/>
      <dgm:t>
        <a:bodyPr/>
        <a:lstStyle/>
        <a:p>
          <a:endParaRPr lang="en-GB"/>
        </a:p>
      </dgm:t>
    </dgm:pt>
    <dgm:pt modelId="{75791B68-E4B6-420D-AB28-30CEFB860EC5}">
      <dgm:prSet phldrT="[Text]" phldr="0"/>
      <dgm:spPr>
        <a:ln>
          <a:solidFill>
            <a:schemeClr val="tx1"/>
          </a:solidFill>
        </a:ln>
      </dgm:spPr>
      <dgm:t>
        <a:bodyPr/>
        <a:lstStyle/>
        <a:p>
          <a:r>
            <a:rPr lang="en-GB" dirty="0">
              <a:latin typeface="Times New Roman" panose="02020603050405020304" pitchFamily="18" charset="0"/>
              <a:cs typeface="Times New Roman" panose="02020603050405020304" pitchFamily="18" charset="0"/>
            </a:rPr>
            <a:t>Theories</a:t>
          </a:r>
        </a:p>
      </dgm:t>
    </dgm:pt>
    <dgm:pt modelId="{3ABF09FD-E3AE-45EF-A975-88E873035564}" type="parTrans" cxnId="{AB0512F1-D4AE-458F-94E3-5BE80D5315CC}">
      <dgm:prSet/>
      <dgm:spPr/>
      <dgm:t>
        <a:bodyPr/>
        <a:lstStyle/>
        <a:p>
          <a:endParaRPr lang="en-GB"/>
        </a:p>
      </dgm:t>
    </dgm:pt>
    <dgm:pt modelId="{E7B8B65D-8F91-4809-90AA-4D5B2A64C993}" type="sibTrans" cxnId="{AB0512F1-D4AE-458F-94E3-5BE80D5315CC}">
      <dgm:prSet/>
      <dgm:spPr/>
      <dgm:t>
        <a:bodyPr/>
        <a:lstStyle/>
        <a:p>
          <a:endParaRPr lang="en-GB"/>
        </a:p>
      </dgm:t>
    </dgm:pt>
    <dgm:pt modelId="{3C9DF55C-66BF-4944-B1AC-152335F9ACB4}">
      <dgm:prSet phldrT="[Text]"/>
      <dgm:spPr>
        <a:ln>
          <a:solidFill>
            <a:schemeClr val="tx1">
              <a:alpha val="90000"/>
            </a:schemeClr>
          </a:solidFill>
        </a:ln>
      </dgm:spPr>
      <dgm:t>
        <a:bodyPr/>
        <a:lstStyle/>
        <a:p>
          <a:pPr>
            <a:buNone/>
          </a:pPr>
          <a:r>
            <a:rPr lang="en-GB" dirty="0">
              <a:latin typeface="Times New Roman" panose="02020603050405020304" pitchFamily="18" charset="0"/>
              <a:cs typeface="Times New Roman" panose="02020603050405020304" pitchFamily="18" charset="0"/>
            </a:rPr>
            <a:t>Theory of Emotional Intelligence</a:t>
          </a:r>
        </a:p>
      </dgm:t>
    </dgm:pt>
    <dgm:pt modelId="{6B2694E7-B3F9-4B61-A623-F48E40EDF84D}" type="parTrans" cxnId="{1F918852-FACB-48A3-9E91-D4B6B10A9617}">
      <dgm:prSet/>
      <dgm:spPr/>
      <dgm:t>
        <a:bodyPr/>
        <a:lstStyle/>
        <a:p>
          <a:endParaRPr lang="en-GB"/>
        </a:p>
      </dgm:t>
    </dgm:pt>
    <dgm:pt modelId="{70AAF71F-6664-4E17-AE58-695D7E1654F6}" type="sibTrans" cxnId="{1F918852-FACB-48A3-9E91-D4B6B10A9617}">
      <dgm:prSet/>
      <dgm:spPr/>
      <dgm:t>
        <a:bodyPr/>
        <a:lstStyle/>
        <a:p>
          <a:endParaRPr lang="en-GB"/>
        </a:p>
      </dgm:t>
    </dgm:pt>
    <dgm:pt modelId="{1550C22F-B782-4763-8517-826C8A5E6445}">
      <dgm:prSet phldrT="[Text]"/>
      <dgm:spPr>
        <a:ln>
          <a:solidFill>
            <a:schemeClr val="tx1">
              <a:alpha val="90000"/>
            </a:schemeClr>
          </a:solidFill>
        </a:ln>
      </dgm:spPr>
      <dgm:t>
        <a:bodyPr/>
        <a:lstStyle/>
        <a:p>
          <a:pPr>
            <a:buNone/>
          </a:pPr>
          <a:r>
            <a:rPr lang="en-GB" dirty="0">
              <a:latin typeface="Times New Roman" panose="02020603050405020304" pitchFamily="18" charset="0"/>
              <a:cs typeface="Times New Roman" panose="02020603050405020304" pitchFamily="18" charset="0"/>
            </a:rPr>
            <a:t>Mindfulness Theory</a:t>
          </a:r>
        </a:p>
      </dgm:t>
    </dgm:pt>
    <dgm:pt modelId="{D975F571-82E9-4A8C-89CE-1C04549D140B}" type="parTrans" cxnId="{ED396005-450A-4710-9734-D6E46A3E3BC5}">
      <dgm:prSet/>
      <dgm:spPr/>
      <dgm:t>
        <a:bodyPr/>
        <a:lstStyle/>
        <a:p>
          <a:endParaRPr lang="en-GB"/>
        </a:p>
      </dgm:t>
    </dgm:pt>
    <dgm:pt modelId="{DB84AAD4-B732-4028-85A3-AA3DCF759B4D}" type="sibTrans" cxnId="{ED396005-450A-4710-9734-D6E46A3E3BC5}">
      <dgm:prSet/>
      <dgm:spPr/>
      <dgm:t>
        <a:bodyPr/>
        <a:lstStyle/>
        <a:p>
          <a:endParaRPr lang="en-GB"/>
        </a:p>
      </dgm:t>
    </dgm:pt>
    <dgm:pt modelId="{76F630BE-27F6-46D8-8924-96FDA19C410A}">
      <dgm:prSet phldrT="[Text]" phldr="0"/>
      <dgm:spPr>
        <a:ln>
          <a:solidFill>
            <a:schemeClr val="tx1"/>
          </a:solidFill>
        </a:ln>
      </dgm:spPr>
      <dgm:t>
        <a:bodyPr/>
        <a:lstStyle/>
        <a:p>
          <a:r>
            <a:rPr lang="en-GB" dirty="0">
              <a:latin typeface="Times New Roman" panose="02020603050405020304" pitchFamily="18" charset="0"/>
              <a:cs typeface="Times New Roman" panose="02020603050405020304" pitchFamily="18" charset="0"/>
            </a:rPr>
            <a:t>Models</a:t>
          </a:r>
        </a:p>
      </dgm:t>
    </dgm:pt>
    <dgm:pt modelId="{473D3F71-F084-4F56-A528-36A03290869B}" type="parTrans" cxnId="{66F804BC-8805-4774-879E-421C3106903A}">
      <dgm:prSet/>
      <dgm:spPr/>
      <dgm:t>
        <a:bodyPr/>
        <a:lstStyle/>
        <a:p>
          <a:endParaRPr lang="en-GB"/>
        </a:p>
      </dgm:t>
    </dgm:pt>
    <dgm:pt modelId="{2AC8352A-323F-4F73-A3B8-9EE5F41D44F6}" type="sibTrans" cxnId="{66F804BC-8805-4774-879E-421C3106903A}">
      <dgm:prSet/>
      <dgm:spPr/>
      <dgm:t>
        <a:bodyPr/>
        <a:lstStyle/>
        <a:p>
          <a:endParaRPr lang="en-GB"/>
        </a:p>
      </dgm:t>
    </dgm:pt>
    <dgm:pt modelId="{9C523D1E-7F26-4613-86B4-4E307B1BC80A}">
      <dgm:prSet phldrT="[Text]"/>
      <dgm:spPr>
        <a:ln>
          <a:solidFill>
            <a:schemeClr val="tx1">
              <a:alpha val="90000"/>
            </a:schemeClr>
          </a:solidFill>
        </a:ln>
      </dgm:spPr>
      <dgm:t>
        <a:bodyPr/>
        <a:lstStyle/>
        <a:p>
          <a:pPr>
            <a:buNone/>
          </a:pPr>
          <a:r>
            <a:rPr lang="en-GB" dirty="0">
              <a:latin typeface="Times New Roman" panose="02020603050405020304" pitchFamily="18" charset="0"/>
              <a:cs typeface="Times New Roman" panose="02020603050405020304" pitchFamily="18" charset="0"/>
            </a:rPr>
            <a:t>Goleman’s Competency Model</a:t>
          </a:r>
        </a:p>
      </dgm:t>
    </dgm:pt>
    <dgm:pt modelId="{C8F8373D-580F-440A-890C-AE998E2CFAD7}" type="parTrans" cxnId="{BCFA34E9-CB9E-41C0-92BA-8020EDEE8438}">
      <dgm:prSet/>
      <dgm:spPr/>
      <dgm:t>
        <a:bodyPr/>
        <a:lstStyle/>
        <a:p>
          <a:endParaRPr lang="en-GB"/>
        </a:p>
      </dgm:t>
    </dgm:pt>
    <dgm:pt modelId="{A10B7637-AC1C-47DC-B9EC-A693CF8A7E94}" type="sibTrans" cxnId="{BCFA34E9-CB9E-41C0-92BA-8020EDEE8438}">
      <dgm:prSet/>
      <dgm:spPr/>
      <dgm:t>
        <a:bodyPr/>
        <a:lstStyle/>
        <a:p>
          <a:endParaRPr lang="en-GB"/>
        </a:p>
      </dgm:t>
    </dgm:pt>
    <dgm:pt modelId="{73FAEB0A-FB50-43D7-B040-30BDA63CB070}">
      <dgm:prSet phldrT="[Text]"/>
      <dgm:spPr>
        <a:ln>
          <a:solidFill>
            <a:schemeClr val="tx1">
              <a:alpha val="90000"/>
            </a:schemeClr>
          </a:solidFill>
        </a:ln>
      </dgm:spPr>
      <dgm:t>
        <a:bodyPr/>
        <a:lstStyle/>
        <a:p>
          <a:pPr>
            <a:buNone/>
          </a:pPr>
          <a:r>
            <a:rPr lang="en-GB" dirty="0">
              <a:latin typeface="Times New Roman" panose="02020603050405020304" pitchFamily="18" charset="0"/>
              <a:cs typeface="Times New Roman" panose="02020603050405020304" pitchFamily="18" charset="0"/>
            </a:rPr>
            <a:t>Bar-On Model of Emotional-Social Intelligence</a:t>
          </a:r>
        </a:p>
      </dgm:t>
    </dgm:pt>
    <dgm:pt modelId="{68C34C80-C598-48DA-916F-1C0421DA3C0E}" type="parTrans" cxnId="{DCB15144-DF72-4E43-9F1A-FE4E8DBF2263}">
      <dgm:prSet/>
      <dgm:spPr/>
      <dgm:t>
        <a:bodyPr/>
        <a:lstStyle/>
        <a:p>
          <a:endParaRPr lang="en-GB"/>
        </a:p>
      </dgm:t>
    </dgm:pt>
    <dgm:pt modelId="{F374BBDF-AFF7-4F7A-816C-DB603CDEB557}" type="sibTrans" cxnId="{DCB15144-DF72-4E43-9F1A-FE4E8DBF2263}">
      <dgm:prSet/>
      <dgm:spPr/>
      <dgm:t>
        <a:bodyPr/>
        <a:lstStyle/>
        <a:p>
          <a:endParaRPr lang="en-GB"/>
        </a:p>
      </dgm:t>
    </dgm:pt>
    <dgm:pt modelId="{BC02D657-4C32-4C43-8108-1F845BD805B4}" type="pres">
      <dgm:prSet presAssocID="{6A337B58-83DB-4022-8D36-5D0EA3E4E51F}" presName="Name0" presStyleCnt="0">
        <dgm:presLayoutVars>
          <dgm:dir/>
          <dgm:animLvl val="lvl"/>
          <dgm:resizeHandles val="exact"/>
        </dgm:presLayoutVars>
      </dgm:prSet>
      <dgm:spPr/>
    </dgm:pt>
    <dgm:pt modelId="{F2A46E4C-76F7-4271-85C3-A1E559FE3F2B}" type="pres">
      <dgm:prSet presAssocID="{1C069291-6DBB-4973-AEAB-BED5E508A22C}" presName="composite" presStyleCnt="0"/>
      <dgm:spPr/>
    </dgm:pt>
    <dgm:pt modelId="{C7E3E95A-4989-4269-905E-6812E6CF0958}" type="pres">
      <dgm:prSet presAssocID="{1C069291-6DBB-4973-AEAB-BED5E508A22C}" presName="parTx" presStyleLbl="alignNode1" presStyleIdx="0" presStyleCnt="3">
        <dgm:presLayoutVars>
          <dgm:chMax val="0"/>
          <dgm:chPref val="0"/>
          <dgm:bulletEnabled val="1"/>
        </dgm:presLayoutVars>
      </dgm:prSet>
      <dgm:spPr/>
    </dgm:pt>
    <dgm:pt modelId="{B454AECB-AF04-43BB-A2C2-BBA83A9DE352}" type="pres">
      <dgm:prSet presAssocID="{1C069291-6DBB-4973-AEAB-BED5E508A22C}" presName="desTx" presStyleLbl="alignAccFollowNode1" presStyleIdx="0" presStyleCnt="3">
        <dgm:presLayoutVars>
          <dgm:bulletEnabled val="1"/>
        </dgm:presLayoutVars>
      </dgm:prSet>
      <dgm:spPr/>
    </dgm:pt>
    <dgm:pt modelId="{0692FFC1-D991-47B2-A25E-7E48BFFCB5B4}" type="pres">
      <dgm:prSet presAssocID="{0E993BC4-85DC-41F1-BD6E-D346FD9B764E}" presName="space" presStyleCnt="0"/>
      <dgm:spPr/>
    </dgm:pt>
    <dgm:pt modelId="{6D2AF86B-7D47-461F-B832-C569E9A441CA}" type="pres">
      <dgm:prSet presAssocID="{75791B68-E4B6-420D-AB28-30CEFB860EC5}" presName="composite" presStyleCnt="0"/>
      <dgm:spPr/>
    </dgm:pt>
    <dgm:pt modelId="{FD8336BE-2560-4B92-A4E5-1F15A2ECDC24}" type="pres">
      <dgm:prSet presAssocID="{75791B68-E4B6-420D-AB28-30CEFB860EC5}" presName="parTx" presStyleLbl="alignNode1" presStyleIdx="1" presStyleCnt="3">
        <dgm:presLayoutVars>
          <dgm:chMax val="0"/>
          <dgm:chPref val="0"/>
          <dgm:bulletEnabled val="1"/>
        </dgm:presLayoutVars>
      </dgm:prSet>
      <dgm:spPr/>
    </dgm:pt>
    <dgm:pt modelId="{06B8DF22-B505-4201-AB6E-89337CC5B330}" type="pres">
      <dgm:prSet presAssocID="{75791B68-E4B6-420D-AB28-30CEFB860EC5}" presName="desTx" presStyleLbl="alignAccFollowNode1" presStyleIdx="1" presStyleCnt="3">
        <dgm:presLayoutVars>
          <dgm:bulletEnabled val="1"/>
        </dgm:presLayoutVars>
      </dgm:prSet>
      <dgm:spPr/>
    </dgm:pt>
    <dgm:pt modelId="{0B312095-F43B-4978-A7A6-E2FF85817E2C}" type="pres">
      <dgm:prSet presAssocID="{E7B8B65D-8F91-4809-90AA-4D5B2A64C993}" presName="space" presStyleCnt="0"/>
      <dgm:spPr/>
    </dgm:pt>
    <dgm:pt modelId="{05D88683-0425-4C52-AE14-13DC6831683E}" type="pres">
      <dgm:prSet presAssocID="{76F630BE-27F6-46D8-8924-96FDA19C410A}" presName="composite" presStyleCnt="0"/>
      <dgm:spPr/>
    </dgm:pt>
    <dgm:pt modelId="{FF517608-C165-4BC0-8CDD-63D13015B969}" type="pres">
      <dgm:prSet presAssocID="{76F630BE-27F6-46D8-8924-96FDA19C410A}" presName="parTx" presStyleLbl="alignNode1" presStyleIdx="2" presStyleCnt="3">
        <dgm:presLayoutVars>
          <dgm:chMax val="0"/>
          <dgm:chPref val="0"/>
          <dgm:bulletEnabled val="1"/>
        </dgm:presLayoutVars>
      </dgm:prSet>
      <dgm:spPr/>
    </dgm:pt>
    <dgm:pt modelId="{7EF061A0-66C2-486B-B44B-AF8B33AD7F22}" type="pres">
      <dgm:prSet presAssocID="{76F630BE-27F6-46D8-8924-96FDA19C410A}" presName="desTx" presStyleLbl="alignAccFollowNode1" presStyleIdx="2" presStyleCnt="3">
        <dgm:presLayoutVars>
          <dgm:bulletEnabled val="1"/>
        </dgm:presLayoutVars>
      </dgm:prSet>
      <dgm:spPr/>
    </dgm:pt>
  </dgm:ptLst>
  <dgm:cxnLst>
    <dgm:cxn modelId="{ED396005-450A-4710-9734-D6E46A3E3BC5}" srcId="{75791B68-E4B6-420D-AB28-30CEFB860EC5}" destId="{1550C22F-B782-4763-8517-826C8A5E6445}" srcOrd="1" destOrd="0" parTransId="{D975F571-82E9-4A8C-89CE-1C04549D140B}" sibTransId="{DB84AAD4-B732-4028-85A3-AA3DCF759B4D}"/>
    <dgm:cxn modelId="{6C565411-2A70-4256-A35A-CAB1B31535E8}" type="presOf" srcId="{9C523D1E-7F26-4613-86B4-4E307B1BC80A}" destId="{7EF061A0-66C2-486B-B44B-AF8B33AD7F22}" srcOrd="0" destOrd="0" presId="urn:microsoft.com/office/officeart/2005/8/layout/hList1"/>
    <dgm:cxn modelId="{B17CA928-80CC-4A7E-92B8-F9D12D6BDB5A}" srcId="{1C069291-6DBB-4973-AEAB-BED5E508A22C}" destId="{E68C71E9-C465-4FEB-90E2-72B1338748BE}" srcOrd="1" destOrd="0" parTransId="{E2521442-344E-4429-B82A-239DA1CBB098}" sibTransId="{46BF1BAD-5DDC-4D0F-97BA-173892CA5047}"/>
    <dgm:cxn modelId="{BC1ED92B-EA5B-4523-82FA-DCA52CAF357F}" type="presOf" srcId="{6A337B58-83DB-4022-8D36-5D0EA3E4E51F}" destId="{BC02D657-4C32-4C43-8108-1F845BD805B4}" srcOrd="0" destOrd="0" presId="urn:microsoft.com/office/officeart/2005/8/layout/hList1"/>
    <dgm:cxn modelId="{EB94402F-A1E7-47B9-B675-B26E31FA6ADF}" srcId="{1C069291-6DBB-4973-AEAB-BED5E508A22C}" destId="{978E7843-6D10-4AA5-8C1C-4506A8A946FE}" srcOrd="0" destOrd="0" parTransId="{B64219FE-6B2D-4A1C-B72A-1F69BF178DA0}" sibTransId="{E4F34344-504C-4922-9B76-17869F4E0BEE}"/>
    <dgm:cxn modelId="{DCB15144-DF72-4E43-9F1A-FE4E8DBF2263}" srcId="{76F630BE-27F6-46D8-8924-96FDA19C410A}" destId="{73FAEB0A-FB50-43D7-B040-30BDA63CB070}" srcOrd="1" destOrd="0" parTransId="{68C34C80-C598-48DA-916F-1C0421DA3C0E}" sibTransId="{F374BBDF-AFF7-4F7A-816C-DB603CDEB557}"/>
    <dgm:cxn modelId="{4144D746-06AC-4507-99F5-2D47EFE0017D}" type="presOf" srcId="{1C069291-6DBB-4973-AEAB-BED5E508A22C}" destId="{C7E3E95A-4989-4269-905E-6812E6CF0958}" srcOrd="0" destOrd="0" presId="urn:microsoft.com/office/officeart/2005/8/layout/hList1"/>
    <dgm:cxn modelId="{5E8A7F69-03D3-45F9-9D7A-36A461018232}" type="presOf" srcId="{75791B68-E4B6-420D-AB28-30CEFB860EC5}" destId="{FD8336BE-2560-4B92-A4E5-1F15A2ECDC24}" srcOrd="0" destOrd="0" presId="urn:microsoft.com/office/officeart/2005/8/layout/hList1"/>
    <dgm:cxn modelId="{1F918852-FACB-48A3-9E91-D4B6B10A9617}" srcId="{75791B68-E4B6-420D-AB28-30CEFB860EC5}" destId="{3C9DF55C-66BF-4944-B1AC-152335F9ACB4}" srcOrd="0" destOrd="0" parTransId="{6B2694E7-B3F9-4B61-A623-F48E40EDF84D}" sibTransId="{70AAF71F-6664-4E17-AE58-695D7E1654F6}"/>
    <dgm:cxn modelId="{65D47B57-9212-4433-A13D-E41BB0EB12F1}" type="presOf" srcId="{E68C71E9-C465-4FEB-90E2-72B1338748BE}" destId="{B454AECB-AF04-43BB-A2C2-BBA83A9DE352}" srcOrd="0" destOrd="1" presId="urn:microsoft.com/office/officeart/2005/8/layout/hList1"/>
    <dgm:cxn modelId="{AFD9D17B-A617-43D9-95A3-38D59FD167AA}" type="presOf" srcId="{1550C22F-B782-4763-8517-826C8A5E6445}" destId="{06B8DF22-B505-4201-AB6E-89337CC5B330}" srcOrd="0" destOrd="1" presId="urn:microsoft.com/office/officeart/2005/8/layout/hList1"/>
    <dgm:cxn modelId="{5CA3AB80-9800-40B8-9869-05DE043D14C9}" type="presOf" srcId="{978E7843-6D10-4AA5-8C1C-4506A8A946FE}" destId="{B454AECB-AF04-43BB-A2C2-BBA83A9DE352}" srcOrd="0" destOrd="0" presId="urn:microsoft.com/office/officeart/2005/8/layout/hList1"/>
    <dgm:cxn modelId="{994804A5-CD5E-4D59-B685-89FED6BFA55B}" type="presOf" srcId="{76F630BE-27F6-46D8-8924-96FDA19C410A}" destId="{FF517608-C165-4BC0-8CDD-63D13015B969}" srcOrd="0" destOrd="0" presId="urn:microsoft.com/office/officeart/2005/8/layout/hList1"/>
    <dgm:cxn modelId="{B9394FAE-12A9-4AB4-A925-52DCADB5FE97}" type="presOf" srcId="{73FAEB0A-FB50-43D7-B040-30BDA63CB070}" destId="{7EF061A0-66C2-486B-B44B-AF8B33AD7F22}" srcOrd="0" destOrd="1" presId="urn:microsoft.com/office/officeart/2005/8/layout/hList1"/>
    <dgm:cxn modelId="{66F804BC-8805-4774-879E-421C3106903A}" srcId="{6A337B58-83DB-4022-8D36-5D0EA3E4E51F}" destId="{76F630BE-27F6-46D8-8924-96FDA19C410A}" srcOrd="2" destOrd="0" parTransId="{473D3F71-F084-4F56-A528-36A03290869B}" sibTransId="{2AC8352A-323F-4F73-A3B8-9EE5F41D44F6}"/>
    <dgm:cxn modelId="{97938EE3-A1CD-4090-BA6B-A172D32F6DDA}" type="presOf" srcId="{3C9DF55C-66BF-4944-B1AC-152335F9ACB4}" destId="{06B8DF22-B505-4201-AB6E-89337CC5B330}" srcOrd="0" destOrd="0" presId="urn:microsoft.com/office/officeart/2005/8/layout/hList1"/>
    <dgm:cxn modelId="{BCFA34E9-CB9E-41C0-92BA-8020EDEE8438}" srcId="{76F630BE-27F6-46D8-8924-96FDA19C410A}" destId="{9C523D1E-7F26-4613-86B4-4E307B1BC80A}" srcOrd="0" destOrd="0" parTransId="{C8F8373D-580F-440A-890C-AE998E2CFAD7}" sibTransId="{A10B7637-AC1C-47DC-B9EC-A693CF8A7E94}"/>
    <dgm:cxn modelId="{AB0512F1-D4AE-458F-94E3-5BE80D5315CC}" srcId="{6A337B58-83DB-4022-8D36-5D0EA3E4E51F}" destId="{75791B68-E4B6-420D-AB28-30CEFB860EC5}" srcOrd="1" destOrd="0" parTransId="{3ABF09FD-E3AE-45EF-A975-88E873035564}" sibTransId="{E7B8B65D-8F91-4809-90AA-4D5B2A64C993}"/>
    <dgm:cxn modelId="{048254F1-77A3-408D-93D1-01C9895D16E6}" srcId="{6A337B58-83DB-4022-8D36-5D0EA3E4E51F}" destId="{1C069291-6DBB-4973-AEAB-BED5E508A22C}" srcOrd="0" destOrd="0" parTransId="{AA0DED87-D51A-4C8A-909C-931DD280F25F}" sibTransId="{0E993BC4-85DC-41F1-BD6E-D346FD9B764E}"/>
    <dgm:cxn modelId="{029C38FA-755D-4BE2-9596-C3B68B556A21}" type="presParOf" srcId="{BC02D657-4C32-4C43-8108-1F845BD805B4}" destId="{F2A46E4C-76F7-4271-85C3-A1E559FE3F2B}" srcOrd="0" destOrd="0" presId="urn:microsoft.com/office/officeart/2005/8/layout/hList1"/>
    <dgm:cxn modelId="{024661DB-9A75-4FA9-BDAE-1253F614C104}" type="presParOf" srcId="{F2A46E4C-76F7-4271-85C3-A1E559FE3F2B}" destId="{C7E3E95A-4989-4269-905E-6812E6CF0958}" srcOrd="0" destOrd="0" presId="urn:microsoft.com/office/officeart/2005/8/layout/hList1"/>
    <dgm:cxn modelId="{CC570704-99E6-4D3C-9F53-53E18B26DE08}" type="presParOf" srcId="{F2A46E4C-76F7-4271-85C3-A1E559FE3F2B}" destId="{B454AECB-AF04-43BB-A2C2-BBA83A9DE352}" srcOrd="1" destOrd="0" presId="urn:microsoft.com/office/officeart/2005/8/layout/hList1"/>
    <dgm:cxn modelId="{7E63CBFC-2A13-451F-9FF3-6E3CD02ACBD5}" type="presParOf" srcId="{BC02D657-4C32-4C43-8108-1F845BD805B4}" destId="{0692FFC1-D991-47B2-A25E-7E48BFFCB5B4}" srcOrd="1" destOrd="0" presId="urn:microsoft.com/office/officeart/2005/8/layout/hList1"/>
    <dgm:cxn modelId="{BEDC1D4E-00F4-47B5-83CB-97894CCD49C3}" type="presParOf" srcId="{BC02D657-4C32-4C43-8108-1F845BD805B4}" destId="{6D2AF86B-7D47-461F-B832-C569E9A441CA}" srcOrd="2" destOrd="0" presId="urn:microsoft.com/office/officeart/2005/8/layout/hList1"/>
    <dgm:cxn modelId="{36CE3AF4-BD9C-41C8-9E6C-2A22085D86B9}" type="presParOf" srcId="{6D2AF86B-7D47-461F-B832-C569E9A441CA}" destId="{FD8336BE-2560-4B92-A4E5-1F15A2ECDC24}" srcOrd="0" destOrd="0" presId="urn:microsoft.com/office/officeart/2005/8/layout/hList1"/>
    <dgm:cxn modelId="{6367C17E-EC21-4B1F-939A-236AFC561C9D}" type="presParOf" srcId="{6D2AF86B-7D47-461F-B832-C569E9A441CA}" destId="{06B8DF22-B505-4201-AB6E-89337CC5B330}" srcOrd="1" destOrd="0" presId="urn:microsoft.com/office/officeart/2005/8/layout/hList1"/>
    <dgm:cxn modelId="{196FAD29-D729-4BB3-A4D4-3BCE842893EF}" type="presParOf" srcId="{BC02D657-4C32-4C43-8108-1F845BD805B4}" destId="{0B312095-F43B-4978-A7A6-E2FF85817E2C}" srcOrd="3" destOrd="0" presId="urn:microsoft.com/office/officeart/2005/8/layout/hList1"/>
    <dgm:cxn modelId="{EC0E7422-F3D3-4724-A583-0CD1B1B61F9A}" type="presParOf" srcId="{BC02D657-4C32-4C43-8108-1F845BD805B4}" destId="{05D88683-0425-4C52-AE14-13DC6831683E}" srcOrd="4" destOrd="0" presId="urn:microsoft.com/office/officeart/2005/8/layout/hList1"/>
    <dgm:cxn modelId="{F766BBA9-29C0-4478-81CA-EFD2AEE07489}" type="presParOf" srcId="{05D88683-0425-4C52-AE14-13DC6831683E}" destId="{FF517608-C165-4BC0-8CDD-63D13015B969}" srcOrd="0" destOrd="0" presId="urn:microsoft.com/office/officeart/2005/8/layout/hList1"/>
    <dgm:cxn modelId="{33C4F374-8E43-4898-9CE4-1B5B66F7B431}" type="presParOf" srcId="{05D88683-0425-4C52-AE14-13DC6831683E}" destId="{7EF061A0-66C2-486B-B44B-AF8B33AD7F22}" srcOrd="1" destOrd="0" presId="urn:microsoft.com/office/officeart/2005/8/layout/hList1"/>
  </dgm:cxnLst>
  <dgm:bg/>
  <dgm:whole/>
  <dgm:extLst>
    <a:ext uri="http://schemas.microsoft.com/office/drawing/2008/diagram">
      <dsp:dataModelExt xmlns:dsp="http://schemas.microsoft.com/office/drawing/2008/diagram" relId="rId3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08E4E2-52BD-42A9-91D5-53B34857AA0E}">
      <dsp:nvSpPr>
        <dsp:cNvPr id="0" name=""/>
        <dsp:cNvSpPr/>
      </dsp:nvSpPr>
      <dsp:spPr>
        <a:xfrm>
          <a:off x="884" y="112563"/>
          <a:ext cx="386570" cy="231942"/>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a:latin typeface="Times New Roman" panose="02020603050405020304" pitchFamily="18" charset="0"/>
              <a:cs typeface="Times New Roman" panose="02020603050405020304" pitchFamily="18" charset="0"/>
            </a:rPr>
            <a:t>Literature</a:t>
          </a:r>
        </a:p>
      </dsp:txBody>
      <dsp:txXfrm>
        <a:off x="7677" y="119356"/>
        <a:ext cx="372984" cy="218356"/>
      </dsp:txXfrm>
    </dsp:sp>
    <dsp:sp modelId="{050C019E-6C85-42BB-AA96-01AE7F35D22D}">
      <dsp:nvSpPr>
        <dsp:cNvPr id="0" name=""/>
        <dsp:cNvSpPr/>
      </dsp:nvSpPr>
      <dsp:spPr>
        <a:xfrm>
          <a:off x="426111" y="180599"/>
          <a:ext cx="81952" cy="95869"/>
        </a:xfrm>
        <a:prstGeom prst="rightArrow">
          <a:avLst>
            <a:gd name="adj1" fmla="val 60000"/>
            <a:gd name="adj2" fmla="val 5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a:off x="426111" y="199773"/>
        <a:ext cx="57366" cy="57521"/>
      </dsp:txXfrm>
    </dsp:sp>
    <dsp:sp modelId="{548F75E0-5C17-4647-AEE3-A47B5AD96D9B}">
      <dsp:nvSpPr>
        <dsp:cNvPr id="0" name=""/>
        <dsp:cNvSpPr/>
      </dsp:nvSpPr>
      <dsp:spPr>
        <a:xfrm>
          <a:off x="542082" y="112563"/>
          <a:ext cx="386570" cy="231942"/>
        </a:xfrm>
        <a:prstGeom prst="roundRect">
          <a:avLst>
            <a:gd name="adj" fmla="val 10000"/>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latin typeface="Times New Roman" panose="02020603050405020304" pitchFamily="18" charset="0"/>
              <a:cs typeface="Times New Roman" panose="02020603050405020304" pitchFamily="18" charset="0"/>
            </a:rPr>
            <a:t>Theories</a:t>
          </a:r>
          <a:endParaRPr lang="en-GB" sz="500" kern="1200" dirty="0">
            <a:latin typeface="Times New Roman" panose="02020603050405020304" pitchFamily="18" charset="0"/>
            <a:cs typeface="Times New Roman" panose="02020603050405020304" pitchFamily="18" charset="0"/>
          </a:endParaRPr>
        </a:p>
      </dsp:txBody>
      <dsp:txXfrm>
        <a:off x="548875" y="119356"/>
        <a:ext cx="372984" cy="218356"/>
      </dsp:txXfrm>
    </dsp:sp>
    <dsp:sp modelId="{5B9017DB-F55C-4A1D-9CD7-7A07116FF6A2}">
      <dsp:nvSpPr>
        <dsp:cNvPr id="0" name=""/>
        <dsp:cNvSpPr/>
      </dsp:nvSpPr>
      <dsp:spPr>
        <a:xfrm>
          <a:off x="967309" y="180599"/>
          <a:ext cx="81952" cy="95869"/>
        </a:xfrm>
        <a:prstGeom prst="rightArrow">
          <a:avLst>
            <a:gd name="adj1" fmla="val 60000"/>
            <a:gd name="adj2" fmla="val 50000"/>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a:off x="967309" y="199773"/>
        <a:ext cx="57366" cy="57521"/>
      </dsp:txXfrm>
    </dsp:sp>
    <dsp:sp modelId="{84656E51-39F2-4AD9-907E-CC47DC579124}">
      <dsp:nvSpPr>
        <dsp:cNvPr id="0" name=""/>
        <dsp:cNvSpPr/>
      </dsp:nvSpPr>
      <dsp:spPr>
        <a:xfrm>
          <a:off x="1083280" y="112563"/>
          <a:ext cx="386570" cy="231942"/>
        </a:xfrm>
        <a:prstGeom prst="roundRect">
          <a:avLst>
            <a:gd name="adj" fmla="val 10000"/>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latin typeface="Times New Roman" panose="02020603050405020304" pitchFamily="18" charset="0"/>
              <a:cs typeface="Times New Roman" panose="02020603050405020304" pitchFamily="18" charset="0"/>
            </a:rPr>
            <a:t>Sorting</a:t>
          </a:r>
          <a:endParaRPr lang="en-GB" sz="500" kern="1200" dirty="0">
            <a:latin typeface="Times New Roman" panose="02020603050405020304" pitchFamily="18" charset="0"/>
            <a:cs typeface="Times New Roman" panose="02020603050405020304" pitchFamily="18" charset="0"/>
          </a:endParaRPr>
        </a:p>
      </dsp:txBody>
      <dsp:txXfrm>
        <a:off x="1090073" y="119356"/>
        <a:ext cx="372984" cy="218356"/>
      </dsp:txXfrm>
    </dsp:sp>
    <dsp:sp modelId="{3EAD85FE-5B59-46FD-90BA-E6E49A47728B}">
      <dsp:nvSpPr>
        <dsp:cNvPr id="0" name=""/>
        <dsp:cNvSpPr/>
      </dsp:nvSpPr>
      <dsp:spPr>
        <a:xfrm>
          <a:off x="1508507" y="180599"/>
          <a:ext cx="81952" cy="95869"/>
        </a:xfrm>
        <a:prstGeom prst="rightArrow">
          <a:avLst>
            <a:gd name="adj1" fmla="val 60000"/>
            <a:gd name="adj2" fmla="val 50000"/>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a:off x="1508507" y="199773"/>
        <a:ext cx="57366" cy="57521"/>
      </dsp:txXfrm>
    </dsp:sp>
    <dsp:sp modelId="{AC90AC36-21F2-4D7A-B36F-5E856ABE1C7C}">
      <dsp:nvSpPr>
        <dsp:cNvPr id="0" name=""/>
        <dsp:cNvSpPr/>
      </dsp:nvSpPr>
      <dsp:spPr>
        <a:xfrm>
          <a:off x="1624478" y="112563"/>
          <a:ext cx="386570" cy="231942"/>
        </a:xfrm>
        <a:prstGeom prst="roundRect">
          <a:avLst>
            <a:gd name="adj" fmla="val 10000"/>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a:latin typeface="Times New Roman" panose="02020603050405020304" pitchFamily="18" charset="0"/>
              <a:cs typeface="Times New Roman" panose="02020603050405020304" pitchFamily="18" charset="0"/>
            </a:rPr>
            <a:t>Presentation</a:t>
          </a:r>
        </a:p>
      </dsp:txBody>
      <dsp:txXfrm>
        <a:off x="1631271" y="119356"/>
        <a:ext cx="372984" cy="2183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B1AD5F-AAC2-49C0-BB48-F8B70C0DCED2}">
      <dsp:nvSpPr>
        <dsp:cNvPr id="0" name=""/>
        <dsp:cNvSpPr/>
      </dsp:nvSpPr>
      <dsp:spPr>
        <a:xfrm>
          <a:off x="1489" y="209583"/>
          <a:ext cx="867206" cy="346882"/>
        </a:xfrm>
        <a:prstGeom prst="chevr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2004" tIns="10668" rIns="10668" bIns="10668"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Times New Roman" panose="02020603050405020304" pitchFamily="18" charset="0"/>
              <a:cs typeface="Times New Roman" panose="02020603050405020304" pitchFamily="18" charset="0"/>
            </a:rPr>
            <a:t>Self Awareness</a:t>
          </a:r>
        </a:p>
      </dsp:txBody>
      <dsp:txXfrm>
        <a:off x="174930" y="209583"/>
        <a:ext cx="520324" cy="346882"/>
      </dsp:txXfrm>
    </dsp:sp>
    <dsp:sp modelId="{C6376C12-E26C-44E0-BE9A-C3BED4616564}">
      <dsp:nvSpPr>
        <dsp:cNvPr id="0" name=""/>
        <dsp:cNvSpPr/>
      </dsp:nvSpPr>
      <dsp:spPr>
        <a:xfrm>
          <a:off x="781975" y="209583"/>
          <a:ext cx="867206" cy="346882"/>
        </a:xfrm>
        <a:prstGeom prst="chevron">
          <a:avLst/>
        </a:prstGeom>
        <a:gradFill rotWithShape="0">
          <a:gsLst>
            <a:gs pos="0">
              <a:schemeClr val="accent3">
                <a:hueOff val="903533"/>
                <a:satOff val="33333"/>
                <a:lumOff val="-4902"/>
                <a:alphaOff val="0"/>
                <a:satMod val="103000"/>
                <a:lumMod val="102000"/>
                <a:tint val="94000"/>
              </a:schemeClr>
            </a:gs>
            <a:gs pos="50000">
              <a:schemeClr val="accent3">
                <a:hueOff val="903533"/>
                <a:satOff val="33333"/>
                <a:lumOff val="-4902"/>
                <a:alphaOff val="0"/>
                <a:satMod val="110000"/>
                <a:lumMod val="100000"/>
                <a:shade val="100000"/>
              </a:schemeClr>
            </a:gs>
            <a:gs pos="100000">
              <a:schemeClr val="accent3">
                <a:hueOff val="903533"/>
                <a:satOff val="33333"/>
                <a:lumOff val="-49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2004" tIns="10668" rIns="10668" bIns="10668"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Times New Roman" panose="02020603050405020304" pitchFamily="18" charset="0"/>
              <a:cs typeface="Times New Roman" panose="02020603050405020304" pitchFamily="18" charset="0"/>
            </a:rPr>
            <a:t>Self Regulation</a:t>
          </a:r>
        </a:p>
      </dsp:txBody>
      <dsp:txXfrm>
        <a:off x="955416" y="209583"/>
        <a:ext cx="520324" cy="346882"/>
      </dsp:txXfrm>
    </dsp:sp>
    <dsp:sp modelId="{17944D96-4B30-47E7-A6C3-D7D4D253402A}">
      <dsp:nvSpPr>
        <dsp:cNvPr id="0" name=""/>
        <dsp:cNvSpPr/>
      </dsp:nvSpPr>
      <dsp:spPr>
        <a:xfrm>
          <a:off x="1562460" y="209583"/>
          <a:ext cx="867206" cy="346882"/>
        </a:xfrm>
        <a:prstGeom prst="chevron">
          <a:avLst/>
        </a:prstGeom>
        <a:gradFill rotWithShape="0">
          <a:gsLst>
            <a:gs pos="0">
              <a:schemeClr val="accent3">
                <a:hueOff val="1807066"/>
                <a:satOff val="66667"/>
                <a:lumOff val="-9804"/>
                <a:alphaOff val="0"/>
                <a:satMod val="103000"/>
                <a:lumMod val="102000"/>
                <a:tint val="94000"/>
              </a:schemeClr>
            </a:gs>
            <a:gs pos="50000">
              <a:schemeClr val="accent3">
                <a:hueOff val="1807066"/>
                <a:satOff val="66667"/>
                <a:lumOff val="-9804"/>
                <a:alphaOff val="0"/>
                <a:satMod val="110000"/>
                <a:lumMod val="100000"/>
                <a:shade val="100000"/>
              </a:schemeClr>
            </a:gs>
            <a:gs pos="100000">
              <a:schemeClr val="accent3">
                <a:hueOff val="1807066"/>
                <a:satOff val="66667"/>
                <a:lumOff val="-980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2004" tIns="10668" rIns="10668" bIns="10668"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Times New Roman" panose="02020603050405020304" pitchFamily="18" charset="0"/>
              <a:cs typeface="Times New Roman" panose="02020603050405020304" pitchFamily="18" charset="0"/>
            </a:rPr>
            <a:t>Emotional Awareness</a:t>
          </a:r>
        </a:p>
      </dsp:txBody>
      <dsp:txXfrm>
        <a:off x="1735901" y="209583"/>
        <a:ext cx="520324" cy="346882"/>
      </dsp:txXfrm>
    </dsp:sp>
    <dsp:sp modelId="{52A7558D-7DBE-4078-A094-CF17BE513A54}">
      <dsp:nvSpPr>
        <dsp:cNvPr id="0" name=""/>
        <dsp:cNvSpPr/>
      </dsp:nvSpPr>
      <dsp:spPr>
        <a:xfrm>
          <a:off x="2342946" y="209583"/>
          <a:ext cx="867206" cy="346882"/>
        </a:xfrm>
        <a:prstGeom prst="chevron">
          <a:avLst/>
        </a:prstGeom>
        <a:gradFill rotWithShape="0">
          <a:gsLst>
            <a:gs pos="0">
              <a:schemeClr val="accent3">
                <a:hueOff val="2710599"/>
                <a:satOff val="100000"/>
                <a:lumOff val="-14706"/>
                <a:alphaOff val="0"/>
                <a:satMod val="103000"/>
                <a:lumMod val="102000"/>
                <a:tint val="94000"/>
              </a:schemeClr>
            </a:gs>
            <a:gs pos="50000">
              <a:schemeClr val="accent3">
                <a:hueOff val="2710599"/>
                <a:satOff val="100000"/>
                <a:lumOff val="-14706"/>
                <a:alphaOff val="0"/>
                <a:satMod val="110000"/>
                <a:lumMod val="100000"/>
                <a:shade val="100000"/>
              </a:schemeClr>
            </a:gs>
            <a:gs pos="100000">
              <a:schemeClr val="accent3">
                <a:hueOff val="2710599"/>
                <a:satOff val="100000"/>
                <a:lumOff val="-1470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2004" tIns="10668" rIns="10668" bIns="10668"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Times New Roman" panose="02020603050405020304" pitchFamily="18" charset="0"/>
              <a:cs typeface="Times New Roman" panose="02020603050405020304" pitchFamily="18" charset="0"/>
            </a:rPr>
            <a:t>Judgement</a:t>
          </a:r>
        </a:p>
      </dsp:txBody>
      <dsp:txXfrm>
        <a:off x="2516387" y="209583"/>
        <a:ext cx="520324" cy="3468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A11623-56AF-43E5-B40B-F99A6A79733E}">
      <dsp:nvSpPr>
        <dsp:cNvPr id="0" name=""/>
        <dsp:cNvSpPr/>
      </dsp:nvSpPr>
      <dsp:spPr>
        <a:xfrm rot="5400000">
          <a:off x="-8345" y="205181"/>
          <a:ext cx="298759" cy="3753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7C8E4B3-DA2F-42FA-801F-ACF17E130C12}">
      <dsp:nvSpPr>
        <dsp:cNvPr id="0" name=""/>
        <dsp:cNvSpPr/>
      </dsp:nvSpPr>
      <dsp:spPr>
        <a:xfrm>
          <a:off x="50637" y="109"/>
          <a:ext cx="417001" cy="250201"/>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a:latin typeface="Times New Roman" panose="02020603050405020304" pitchFamily="18" charset="0"/>
              <a:cs typeface="Times New Roman" panose="02020603050405020304" pitchFamily="18" charset="0"/>
            </a:rPr>
            <a:t>Stress Management</a:t>
          </a:r>
        </a:p>
      </dsp:txBody>
      <dsp:txXfrm>
        <a:off x="57965" y="7437"/>
        <a:ext cx="402345" cy="235545"/>
      </dsp:txXfrm>
    </dsp:sp>
    <dsp:sp modelId="{46AA7503-069A-4F27-9AFB-17D35A4136BE}">
      <dsp:nvSpPr>
        <dsp:cNvPr id="0" name=""/>
        <dsp:cNvSpPr/>
      </dsp:nvSpPr>
      <dsp:spPr>
        <a:xfrm>
          <a:off x="148029" y="361556"/>
          <a:ext cx="540620" cy="3753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0BB6C53-CB44-484C-AF7F-B239E6A9F646}">
      <dsp:nvSpPr>
        <dsp:cNvPr id="0" name=""/>
        <dsp:cNvSpPr/>
      </dsp:nvSpPr>
      <dsp:spPr>
        <a:xfrm>
          <a:off x="50637" y="312860"/>
          <a:ext cx="417001" cy="250201"/>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a:latin typeface="Times New Roman" panose="02020603050405020304" pitchFamily="18" charset="0"/>
              <a:cs typeface="Times New Roman" panose="02020603050405020304" pitchFamily="18" charset="0"/>
            </a:rPr>
            <a:t>Intrinsic Motivation</a:t>
          </a:r>
        </a:p>
      </dsp:txBody>
      <dsp:txXfrm>
        <a:off x="57965" y="320188"/>
        <a:ext cx="402345" cy="235545"/>
      </dsp:txXfrm>
    </dsp:sp>
    <dsp:sp modelId="{1F7ED1D7-E0E7-4EBA-8389-2AE71423A3B5}">
      <dsp:nvSpPr>
        <dsp:cNvPr id="0" name=""/>
        <dsp:cNvSpPr/>
      </dsp:nvSpPr>
      <dsp:spPr>
        <a:xfrm rot="16200000">
          <a:off x="546266" y="205181"/>
          <a:ext cx="298759" cy="3753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1441B28-0FCA-496F-A98B-8589B75D1454}">
      <dsp:nvSpPr>
        <dsp:cNvPr id="0" name=""/>
        <dsp:cNvSpPr/>
      </dsp:nvSpPr>
      <dsp:spPr>
        <a:xfrm>
          <a:off x="605249" y="312860"/>
          <a:ext cx="417001" cy="250201"/>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a:latin typeface="Times New Roman" panose="02020603050405020304" pitchFamily="18" charset="0"/>
              <a:cs typeface="Times New Roman" panose="02020603050405020304" pitchFamily="18" charset="0"/>
            </a:rPr>
            <a:t>Resilience</a:t>
          </a:r>
        </a:p>
      </dsp:txBody>
      <dsp:txXfrm>
        <a:off x="612577" y="320188"/>
        <a:ext cx="402345" cy="235545"/>
      </dsp:txXfrm>
    </dsp:sp>
    <dsp:sp modelId="{B2F7A218-684C-418B-84D3-C58272FE4502}">
      <dsp:nvSpPr>
        <dsp:cNvPr id="0" name=""/>
        <dsp:cNvSpPr/>
      </dsp:nvSpPr>
      <dsp:spPr>
        <a:xfrm>
          <a:off x="605249" y="109"/>
          <a:ext cx="417001" cy="250201"/>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a:latin typeface="Times New Roman" panose="02020603050405020304" pitchFamily="18" charset="0"/>
              <a:cs typeface="Times New Roman" panose="02020603050405020304" pitchFamily="18" charset="0"/>
            </a:rPr>
            <a:t>Self-Efficacy</a:t>
          </a:r>
        </a:p>
      </dsp:txBody>
      <dsp:txXfrm>
        <a:off x="612577" y="7437"/>
        <a:ext cx="402345" cy="2355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921B52-F0DE-40C5-9328-72F78B0CC7B4}">
      <dsp:nvSpPr>
        <dsp:cNvPr id="0" name=""/>
        <dsp:cNvSpPr/>
      </dsp:nvSpPr>
      <dsp:spPr>
        <a:xfrm>
          <a:off x="126158" y="0"/>
          <a:ext cx="1429797" cy="505038"/>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0BDC2AD-E8A6-4901-BA72-FEFA5E250E19}">
      <dsp:nvSpPr>
        <dsp:cNvPr id="0" name=""/>
        <dsp:cNvSpPr/>
      </dsp:nvSpPr>
      <dsp:spPr>
        <a:xfrm>
          <a:off x="776" y="151511"/>
          <a:ext cx="510578" cy="20201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dirty="0">
              <a:latin typeface="Times New Roman" panose="02020603050405020304" pitchFamily="18" charset="0"/>
              <a:cs typeface="Times New Roman" panose="02020603050405020304" pitchFamily="18" charset="0"/>
            </a:rPr>
            <a:t>Procrastination</a:t>
          </a:r>
        </a:p>
      </dsp:txBody>
      <dsp:txXfrm>
        <a:off x="10638" y="161373"/>
        <a:ext cx="490854" cy="182291"/>
      </dsp:txXfrm>
    </dsp:sp>
    <dsp:sp modelId="{FF257854-D92F-45AB-BC28-97A559158D72}">
      <dsp:nvSpPr>
        <dsp:cNvPr id="0" name=""/>
        <dsp:cNvSpPr/>
      </dsp:nvSpPr>
      <dsp:spPr>
        <a:xfrm>
          <a:off x="585768" y="151511"/>
          <a:ext cx="510578" cy="20201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dirty="0">
              <a:latin typeface="Times New Roman" panose="02020603050405020304" pitchFamily="18" charset="0"/>
              <a:cs typeface="Times New Roman" panose="02020603050405020304" pitchFamily="18" charset="0"/>
            </a:rPr>
            <a:t>Anxiety</a:t>
          </a:r>
        </a:p>
      </dsp:txBody>
      <dsp:txXfrm>
        <a:off x="595630" y="161373"/>
        <a:ext cx="490854" cy="182291"/>
      </dsp:txXfrm>
    </dsp:sp>
    <dsp:sp modelId="{873A1E5F-9D15-4312-9B6C-CB2D41EA78E6}">
      <dsp:nvSpPr>
        <dsp:cNvPr id="0" name=""/>
        <dsp:cNvSpPr/>
      </dsp:nvSpPr>
      <dsp:spPr>
        <a:xfrm>
          <a:off x="1170760" y="151511"/>
          <a:ext cx="510578" cy="202015"/>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dirty="0">
              <a:latin typeface="Times New Roman" panose="02020603050405020304" pitchFamily="18" charset="0"/>
              <a:cs typeface="Times New Roman" panose="02020603050405020304" pitchFamily="18" charset="0"/>
            </a:rPr>
            <a:t>Low Motivation</a:t>
          </a:r>
        </a:p>
      </dsp:txBody>
      <dsp:txXfrm>
        <a:off x="1180622" y="161373"/>
        <a:ext cx="490854" cy="1822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3E95A-4989-4269-905E-6812E6CF0958}">
      <dsp:nvSpPr>
        <dsp:cNvPr id="0" name=""/>
        <dsp:cNvSpPr/>
      </dsp:nvSpPr>
      <dsp:spPr>
        <a:xfrm>
          <a:off x="1204" y="79388"/>
          <a:ext cx="1174823" cy="34560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tx1"/>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Times New Roman" panose="02020603050405020304" pitchFamily="18" charset="0"/>
              <a:cs typeface="Times New Roman" panose="02020603050405020304" pitchFamily="18" charset="0"/>
            </a:rPr>
            <a:t>Concepts</a:t>
          </a:r>
        </a:p>
      </dsp:txBody>
      <dsp:txXfrm>
        <a:off x="1204" y="79388"/>
        <a:ext cx="1174823" cy="345600"/>
      </dsp:txXfrm>
    </dsp:sp>
    <dsp:sp modelId="{B454AECB-AF04-43BB-A2C2-BBA83A9DE352}">
      <dsp:nvSpPr>
        <dsp:cNvPr id="0" name=""/>
        <dsp:cNvSpPr/>
      </dsp:nvSpPr>
      <dsp:spPr>
        <a:xfrm>
          <a:off x="1204" y="424988"/>
          <a:ext cx="1174823" cy="1297012"/>
        </a:xfrm>
        <a:prstGeom prst="rect">
          <a:avLst/>
        </a:prstGeom>
        <a:solidFill>
          <a:schemeClr val="accent2">
            <a:tint val="40000"/>
            <a:alpha val="90000"/>
            <a:hueOff val="0"/>
            <a:satOff val="0"/>
            <a:lumOff val="0"/>
            <a:alphaOff val="0"/>
          </a:schemeClr>
        </a:solidFill>
        <a:ln w="6350" cap="flat" cmpd="sng" algn="ctr">
          <a:solidFill>
            <a:schemeClr val="tx1">
              <a:alpha val="9000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ct val="15000"/>
            </a:spcAft>
            <a:buNone/>
          </a:pPr>
          <a:r>
            <a:rPr lang="en-GB" sz="1200" kern="1200" dirty="0">
              <a:latin typeface="Times New Roman" panose="02020603050405020304" pitchFamily="18" charset="0"/>
              <a:cs typeface="Times New Roman" panose="02020603050405020304" pitchFamily="18" charset="0"/>
            </a:rPr>
            <a:t>Self-Awareness</a:t>
          </a:r>
        </a:p>
        <a:p>
          <a:pPr marL="114300" lvl="1" indent="-114300" algn="l" defTabSz="533400">
            <a:lnSpc>
              <a:spcPct val="90000"/>
            </a:lnSpc>
            <a:spcBef>
              <a:spcPct val="0"/>
            </a:spcBef>
            <a:spcAft>
              <a:spcPct val="15000"/>
            </a:spcAft>
            <a:buNone/>
          </a:pPr>
          <a:r>
            <a:rPr lang="en-GB" sz="1200" kern="1200" dirty="0">
              <a:latin typeface="Times New Roman" panose="02020603050405020304" pitchFamily="18" charset="0"/>
              <a:cs typeface="Times New Roman" panose="02020603050405020304" pitchFamily="18" charset="0"/>
            </a:rPr>
            <a:t>Self-Regulation</a:t>
          </a:r>
        </a:p>
      </dsp:txBody>
      <dsp:txXfrm>
        <a:off x="1204" y="424988"/>
        <a:ext cx="1174823" cy="1297012"/>
      </dsp:txXfrm>
    </dsp:sp>
    <dsp:sp modelId="{FD8336BE-2560-4B92-A4E5-1F15A2ECDC24}">
      <dsp:nvSpPr>
        <dsp:cNvPr id="0" name=""/>
        <dsp:cNvSpPr/>
      </dsp:nvSpPr>
      <dsp:spPr>
        <a:xfrm>
          <a:off x="1340503" y="79388"/>
          <a:ext cx="1174823" cy="34560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tx1"/>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Times New Roman" panose="02020603050405020304" pitchFamily="18" charset="0"/>
              <a:cs typeface="Times New Roman" panose="02020603050405020304" pitchFamily="18" charset="0"/>
            </a:rPr>
            <a:t>Theories</a:t>
          </a:r>
        </a:p>
      </dsp:txBody>
      <dsp:txXfrm>
        <a:off x="1340503" y="79388"/>
        <a:ext cx="1174823" cy="345600"/>
      </dsp:txXfrm>
    </dsp:sp>
    <dsp:sp modelId="{06B8DF22-B505-4201-AB6E-89337CC5B330}">
      <dsp:nvSpPr>
        <dsp:cNvPr id="0" name=""/>
        <dsp:cNvSpPr/>
      </dsp:nvSpPr>
      <dsp:spPr>
        <a:xfrm>
          <a:off x="1340503" y="424988"/>
          <a:ext cx="1174823" cy="1297012"/>
        </a:xfrm>
        <a:prstGeom prst="rect">
          <a:avLst/>
        </a:prstGeom>
        <a:solidFill>
          <a:schemeClr val="accent3">
            <a:tint val="40000"/>
            <a:alpha val="90000"/>
            <a:hueOff val="0"/>
            <a:satOff val="0"/>
            <a:lumOff val="0"/>
            <a:alphaOff val="0"/>
          </a:schemeClr>
        </a:solidFill>
        <a:ln w="6350" cap="flat" cmpd="sng" algn="ctr">
          <a:solidFill>
            <a:schemeClr val="tx1">
              <a:alpha val="9000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ct val="15000"/>
            </a:spcAft>
            <a:buNone/>
          </a:pPr>
          <a:r>
            <a:rPr lang="en-GB" sz="1200" kern="1200" dirty="0">
              <a:latin typeface="Times New Roman" panose="02020603050405020304" pitchFamily="18" charset="0"/>
              <a:cs typeface="Times New Roman" panose="02020603050405020304" pitchFamily="18" charset="0"/>
            </a:rPr>
            <a:t>Theory of Emotional Intelligence</a:t>
          </a:r>
        </a:p>
        <a:p>
          <a:pPr marL="114300" lvl="1" indent="-114300" algn="l" defTabSz="533400">
            <a:lnSpc>
              <a:spcPct val="90000"/>
            </a:lnSpc>
            <a:spcBef>
              <a:spcPct val="0"/>
            </a:spcBef>
            <a:spcAft>
              <a:spcPct val="15000"/>
            </a:spcAft>
            <a:buNone/>
          </a:pPr>
          <a:r>
            <a:rPr lang="en-GB" sz="1200" kern="1200" dirty="0">
              <a:latin typeface="Times New Roman" panose="02020603050405020304" pitchFamily="18" charset="0"/>
              <a:cs typeface="Times New Roman" panose="02020603050405020304" pitchFamily="18" charset="0"/>
            </a:rPr>
            <a:t>Mindfulness Theory</a:t>
          </a:r>
        </a:p>
      </dsp:txBody>
      <dsp:txXfrm>
        <a:off x="1340503" y="424988"/>
        <a:ext cx="1174823" cy="1297012"/>
      </dsp:txXfrm>
    </dsp:sp>
    <dsp:sp modelId="{FF517608-C165-4BC0-8CDD-63D13015B969}">
      <dsp:nvSpPr>
        <dsp:cNvPr id="0" name=""/>
        <dsp:cNvSpPr/>
      </dsp:nvSpPr>
      <dsp:spPr>
        <a:xfrm>
          <a:off x="2679801" y="79388"/>
          <a:ext cx="1174823" cy="34560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tx1"/>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Times New Roman" panose="02020603050405020304" pitchFamily="18" charset="0"/>
              <a:cs typeface="Times New Roman" panose="02020603050405020304" pitchFamily="18" charset="0"/>
            </a:rPr>
            <a:t>Models</a:t>
          </a:r>
        </a:p>
      </dsp:txBody>
      <dsp:txXfrm>
        <a:off x="2679801" y="79388"/>
        <a:ext cx="1174823" cy="345600"/>
      </dsp:txXfrm>
    </dsp:sp>
    <dsp:sp modelId="{7EF061A0-66C2-486B-B44B-AF8B33AD7F22}">
      <dsp:nvSpPr>
        <dsp:cNvPr id="0" name=""/>
        <dsp:cNvSpPr/>
      </dsp:nvSpPr>
      <dsp:spPr>
        <a:xfrm>
          <a:off x="2679801" y="424988"/>
          <a:ext cx="1174823" cy="1297012"/>
        </a:xfrm>
        <a:prstGeom prst="rect">
          <a:avLst/>
        </a:prstGeom>
        <a:solidFill>
          <a:schemeClr val="accent4">
            <a:tint val="40000"/>
            <a:alpha val="90000"/>
            <a:hueOff val="0"/>
            <a:satOff val="0"/>
            <a:lumOff val="0"/>
            <a:alphaOff val="0"/>
          </a:schemeClr>
        </a:solidFill>
        <a:ln w="6350" cap="flat" cmpd="sng" algn="ctr">
          <a:solidFill>
            <a:schemeClr val="tx1">
              <a:alpha val="9000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ct val="15000"/>
            </a:spcAft>
            <a:buNone/>
          </a:pPr>
          <a:r>
            <a:rPr lang="en-GB" sz="1200" kern="1200" dirty="0">
              <a:latin typeface="Times New Roman" panose="02020603050405020304" pitchFamily="18" charset="0"/>
              <a:cs typeface="Times New Roman" panose="02020603050405020304" pitchFamily="18" charset="0"/>
            </a:rPr>
            <a:t>Goleman’s Competency Model</a:t>
          </a:r>
        </a:p>
        <a:p>
          <a:pPr marL="114300" lvl="1" indent="-114300" algn="l" defTabSz="533400">
            <a:lnSpc>
              <a:spcPct val="90000"/>
            </a:lnSpc>
            <a:spcBef>
              <a:spcPct val="0"/>
            </a:spcBef>
            <a:spcAft>
              <a:spcPct val="15000"/>
            </a:spcAft>
            <a:buNone/>
          </a:pPr>
          <a:r>
            <a:rPr lang="en-GB" sz="1200" kern="1200" dirty="0">
              <a:latin typeface="Times New Roman" panose="02020603050405020304" pitchFamily="18" charset="0"/>
              <a:cs typeface="Times New Roman" panose="02020603050405020304" pitchFamily="18" charset="0"/>
            </a:rPr>
            <a:t>Bar-On Model of Emotional-Social Intelligence</a:t>
          </a:r>
        </a:p>
      </dsp:txBody>
      <dsp:txXfrm>
        <a:off x="2679801" y="424988"/>
        <a:ext cx="1174823" cy="129701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0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1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ltNode1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0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1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ltNode1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0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1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ltNode1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0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1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ltNode1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0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1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ltNode1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GB"/>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49DD475-DACF-477B-B89A-DC31CA2CE060}" type="datetimeFigureOut">
              <a:rPr lang="en-GB" smtClean="0"/>
              <a:t>26/09/2026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6B7BD-36C1-43B8-A467-47BF97C9BA9C}" type="slidenum">
              <a:rPr lang="en-GB" smtClean="0"/>
              <a:t>‹#›</a:t>
            </a:fld>
            <a:endParaRPr lang="en-GB"/>
          </a:p>
        </p:txBody>
      </p:sp>
    </p:spTree>
    <p:extLst>
      <p:ext uri="{BB962C8B-B14F-4D97-AF65-F5344CB8AC3E}">
        <p14:creationId xmlns:p14="http://schemas.microsoft.com/office/powerpoint/2010/main" val="26271949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49DD475-DACF-477B-B89A-DC31CA2CE060}" type="datetimeFigureOut">
              <a:rPr lang="en-GB" smtClean="0"/>
              <a:t>26/09/2026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6B7BD-36C1-43B8-A467-47BF97C9BA9C}" type="slidenum">
              <a:rPr lang="en-GB" smtClean="0"/>
              <a:t>‹#›</a:t>
            </a:fld>
            <a:endParaRPr lang="en-GB"/>
          </a:p>
        </p:txBody>
      </p:sp>
    </p:spTree>
    <p:extLst>
      <p:ext uri="{BB962C8B-B14F-4D97-AF65-F5344CB8AC3E}">
        <p14:creationId xmlns:p14="http://schemas.microsoft.com/office/powerpoint/2010/main" val="4037474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GB"/>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49DD475-DACF-477B-B89A-DC31CA2CE060}" type="datetimeFigureOut">
              <a:rPr lang="en-GB" smtClean="0"/>
              <a:t>26/09/2026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6B7BD-36C1-43B8-A467-47BF97C9BA9C}" type="slidenum">
              <a:rPr lang="en-GB" smtClean="0"/>
              <a:t>‹#›</a:t>
            </a:fld>
            <a:endParaRPr lang="en-GB"/>
          </a:p>
        </p:txBody>
      </p:sp>
    </p:spTree>
    <p:extLst>
      <p:ext uri="{BB962C8B-B14F-4D97-AF65-F5344CB8AC3E}">
        <p14:creationId xmlns:p14="http://schemas.microsoft.com/office/powerpoint/2010/main" val="41358122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49DD475-DACF-477B-B89A-DC31CA2CE060}" type="datetimeFigureOut">
              <a:rPr lang="en-GB" smtClean="0"/>
              <a:t>26/09/2026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D6B7BD-36C1-43B8-A467-47BF97C9BA9C}" type="slidenum">
              <a:rPr lang="en-GB" smtClean="0"/>
              <a:t>‹#›</a:t>
            </a:fld>
            <a:endParaRPr lang="en-GB"/>
          </a:p>
        </p:txBody>
      </p:sp>
    </p:spTree>
    <p:extLst>
      <p:ext uri="{BB962C8B-B14F-4D97-AF65-F5344CB8AC3E}">
        <p14:creationId xmlns:p14="http://schemas.microsoft.com/office/powerpoint/2010/main" val="2222300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GB"/>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49DD475-DACF-477B-B89A-DC31CA2CE060}" type="datetimeFigureOut">
              <a:rPr lang="en-GB" smtClean="0"/>
              <a:t>26/09/2026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D6B7BD-36C1-43B8-A467-47BF97C9BA9C}" type="slidenum">
              <a:rPr lang="en-GB" smtClean="0"/>
              <a:t>‹#›</a:t>
            </a:fld>
            <a:endParaRPr lang="en-GB"/>
          </a:p>
        </p:txBody>
      </p:sp>
    </p:spTree>
    <p:extLst>
      <p:ext uri="{BB962C8B-B14F-4D97-AF65-F5344CB8AC3E}">
        <p14:creationId xmlns:p14="http://schemas.microsoft.com/office/powerpoint/2010/main" val="2707122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49DD475-DACF-477B-B89A-DC31CA2CE060}" type="datetimeFigureOut">
              <a:rPr lang="en-GB" smtClean="0"/>
              <a:t>26/09/2026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D6B7BD-36C1-43B8-A467-47BF97C9BA9C}" type="slidenum">
              <a:rPr lang="en-GB" smtClean="0"/>
              <a:t>‹#›</a:t>
            </a:fld>
            <a:endParaRPr lang="en-GB"/>
          </a:p>
        </p:txBody>
      </p:sp>
    </p:spTree>
    <p:extLst>
      <p:ext uri="{BB962C8B-B14F-4D97-AF65-F5344CB8AC3E}">
        <p14:creationId xmlns:p14="http://schemas.microsoft.com/office/powerpoint/2010/main" val="2015355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9DD475-DACF-477B-B89A-DC31CA2CE060}" type="datetimeFigureOut">
              <a:rPr lang="en-GB" smtClean="0"/>
              <a:t>26/09/2026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D6B7BD-36C1-43B8-A467-47BF97C9BA9C}" type="slidenum">
              <a:rPr lang="en-GB" smtClean="0"/>
              <a:t>‹#›</a:t>
            </a:fld>
            <a:endParaRPr lang="en-GB"/>
          </a:p>
        </p:txBody>
      </p:sp>
    </p:spTree>
    <p:extLst>
      <p:ext uri="{BB962C8B-B14F-4D97-AF65-F5344CB8AC3E}">
        <p14:creationId xmlns:p14="http://schemas.microsoft.com/office/powerpoint/2010/main" val="2839384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GB"/>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949DD475-DACF-477B-B89A-DC31CA2CE060}" type="datetimeFigureOut">
              <a:rPr lang="en-GB" smtClean="0"/>
              <a:t>26/09/2026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D6B7BD-36C1-43B8-A467-47BF97C9BA9C}" type="slidenum">
              <a:rPr lang="en-GB" smtClean="0"/>
              <a:t>‹#›</a:t>
            </a:fld>
            <a:endParaRPr lang="en-GB"/>
          </a:p>
        </p:txBody>
      </p:sp>
    </p:spTree>
    <p:extLst>
      <p:ext uri="{BB962C8B-B14F-4D97-AF65-F5344CB8AC3E}">
        <p14:creationId xmlns:p14="http://schemas.microsoft.com/office/powerpoint/2010/main" val="2078555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949DD475-DACF-477B-B89A-DC31CA2CE060}" type="datetimeFigureOut">
              <a:rPr lang="en-GB" smtClean="0"/>
              <a:t>26/09/2026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D6B7BD-36C1-43B8-A467-47BF97C9BA9C}" type="slidenum">
              <a:rPr lang="en-GB" smtClean="0"/>
              <a:t>‹#›</a:t>
            </a:fld>
            <a:endParaRPr lang="en-GB"/>
          </a:p>
        </p:txBody>
      </p:sp>
    </p:spTree>
    <p:extLst>
      <p:ext uri="{BB962C8B-B14F-4D97-AF65-F5344CB8AC3E}">
        <p14:creationId xmlns:p14="http://schemas.microsoft.com/office/powerpoint/2010/main" val="3678920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49DD475-DACF-477B-B89A-DC31CA2CE060}" type="datetimeFigureOut">
              <a:rPr lang="en-GB" smtClean="0"/>
              <a:t>26/09/2026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6B7BD-36C1-43B8-A467-47BF97C9BA9C}" type="slidenum">
              <a:rPr lang="en-GB" smtClean="0"/>
              <a:t>‹#›</a:t>
            </a:fld>
            <a:endParaRPr lang="en-GB"/>
          </a:p>
        </p:txBody>
      </p:sp>
    </p:spTree>
    <p:extLst>
      <p:ext uri="{BB962C8B-B14F-4D97-AF65-F5344CB8AC3E}">
        <p14:creationId xmlns:p14="http://schemas.microsoft.com/office/powerpoint/2010/main" val="2797077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49DD475-DACF-477B-B89A-DC31CA2CE060}" type="datetimeFigureOut">
              <a:rPr lang="en-GB" smtClean="0"/>
              <a:t>26/09/2026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6B7BD-36C1-43B8-A467-47BF97C9BA9C}" type="slidenum">
              <a:rPr lang="en-GB" smtClean="0"/>
              <a:t>‹#›</a:t>
            </a:fld>
            <a:endParaRPr lang="en-GB"/>
          </a:p>
        </p:txBody>
      </p:sp>
    </p:spTree>
    <p:extLst>
      <p:ext uri="{BB962C8B-B14F-4D97-AF65-F5344CB8AC3E}">
        <p14:creationId xmlns:p14="http://schemas.microsoft.com/office/powerpoint/2010/main" val="1241626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60000"/>
                <a:lumOff val="40000"/>
              </a:schemeClr>
            </a:gs>
            <a:gs pos="54000">
              <a:schemeClr val="accent2">
                <a:lumMod val="60000"/>
                <a:lumOff val="40000"/>
              </a:schemeClr>
            </a:gs>
            <a:gs pos="100000">
              <a:schemeClr val="accent4">
                <a:lumMod val="20000"/>
                <a:lumOff val="80000"/>
              </a:schemeClr>
            </a:gs>
          </a:gsLst>
          <a:lin ang="162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949DD475-DACF-477B-B89A-DC31CA2CE060}" type="datetimeFigureOut">
              <a:rPr lang="en-GB" smtClean="0"/>
              <a:t>26/09/2026</a:t>
            </a:fld>
            <a:endParaRPr lang="en-GB"/>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59D6B7BD-36C1-43B8-A467-47BF97C9BA9C}" type="slidenum">
              <a:rPr lang="en-GB" smtClean="0"/>
              <a:t>‹#›</a:t>
            </a:fld>
            <a:endParaRPr lang="en-GB"/>
          </a:p>
        </p:txBody>
      </p:sp>
    </p:spTree>
    <p:extLst>
      <p:ext uri="{BB962C8B-B14F-4D97-AF65-F5344CB8AC3E}">
        <p14:creationId xmlns:p14="http://schemas.microsoft.com/office/powerpoint/2010/main" val="7167184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diagramColors" Target="../diagrams/colors2.xml"/><Relationship Id="rId18" Type="http://schemas.openxmlformats.org/officeDocument/2006/relationships/diagramQuickStyle" Target="../diagrams/quickStyle3.xml"/><Relationship Id="rId26" Type="http://schemas.microsoft.com/office/2007/relationships/diagramDrawing" Target="../diagrams/drawing4.xml"/><Relationship Id="rId3" Type="http://schemas.openxmlformats.org/officeDocument/2006/relationships/diagramLayout" Target="../diagrams/layout1.xml"/><Relationship Id="rId21" Type="http://schemas.openxmlformats.org/officeDocument/2006/relationships/image" Target="../media/image6.jpeg"/><Relationship Id="rId7" Type="http://schemas.openxmlformats.org/officeDocument/2006/relationships/image" Target="../media/image2.jpeg"/><Relationship Id="rId12" Type="http://schemas.openxmlformats.org/officeDocument/2006/relationships/diagramQuickStyle" Target="../diagrams/quickStyle2.xml"/><Relationship Id="rId17" Type="http://schemas.openxmlformats.org/officeDocument/2006/relationships/diagramLayout" Target="../diagrams/layout3.xml"/><Relationship Id="rId25" Type="http://schemas.openxmlformats.org/officeDocument/2006/relationships/diagramColors" Target="../diagrams/colors4.xml"/><Relationship Id="rId2" Type="http://schemas.openxmlformats.org/officeDocument/2006/relationships/diagramData" Target="../diagrams/data1.xml"/><Relationship Id="rId16" Type="http://schemas.openxmlformats.org/officeDocument/2006/relationships/diagramData" Target="../diagrams/data3.xml"/><Relationship Id="rId20" Type="http://schemas.microsoft.com/office/2007/relationships/diagramDrawing" Target="../diagrams/drawing3.xml"/><Relationship Id="rId29" Type="http://schemas.openxmlformats.org/officeDocument/2006/relationships/diagramQuickStyle" Target="../diagrams/quickStyle5.xml"/><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diagramLayout" Target="../diagrams/layout2.xml"/><Relationship Id="rId24" Type="http://schemas.openxmlformats.org/officeDocument/2006/relationships/diagramQuickStyle" Target="../diagrams/quickStyle4.xml"/><Relationship Id="rId5" Type="http://schemas.openxmlformats.org/officeDocument/2006/relationships/diagramColors" Target="../diagrams/colors1.xml"/><Relationship Id="rId15" Type="http://schemas.openxmlformats.org/officeDocument/2006/relationships/image" Target="../media/image5.png"/><Relationship Id="rId23" Type="http://schemas.openxmlformats.org/officeDocument/2006/relationships/diagramLayout" Target="../diagrams/layout4.xml"/><Relationship Id="rId28" Type="http://schemas.openxmlformats.org/officeDocument/2006/relationships/diagramLayout" Target="../diagrams/layout5.xml"/><Relationship Id="rId10" Type="http://schemas.openxmlformats.org/officeDocument/2006/relationships/diagramData" Target="../diagrams/data2.xml"/><Relationship Id="rId19" Type="http://schemas.openxmlformats.org/officeDocument/2006/relationships/diagramColors" Target="../diagrams/colors3.xml"/><Relationship Id="rId31" Type="http://schemas.microsoft.com/office/2007/relationships/diagramDrawing" Target="../diagrams/drawing5.xml"/><Relationship Id="rId4" Type="http://schemas.openxmlformats.org/officeDocument/2006/relationships/diagramQuickStyle" Target="../diagrams/quickStyle1.xml"/><Relationship Id="rId9" Type="http://schemas.openxmlformats.org/officeDocument/2006/relationships/image" Target="../media/image4.jpeg"/><Relationship Id="rId14" Type="http://schemas.microsoft.com/office/2007/relationships/diagramDrawing" Target="../diagrams/drawing2.xml"/><Relationship Id="rId22" Type="http://schemas.openxmlformats.org/officeDocument/2006/relationships/diagramData" Target="../diagrams/data4.xml"/><Relationship Id="rId27" Type="http://schemas.openxmlformats.org/officeDocument/2006/relationships/diagramData" Target="../diagrams/data5.xml"/><Relationship Id="rId30" Type="http://schemas.openxmlformats.org/officeDocument/2006/relationships/diagramColors" Target="../diagrams/colors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74098-55A7-ACFB-8AF9-8F520EA6A033}"/>
              </a:ext>
            </a:extLst>
          </p:cNvPr>
          <p:cNvSpPr>
            <a:spLocks noGrp="1"/>
          </p:cNvSpPr>
          <p:nvPr>
            <p:ph type="ctrTitle"/>
          </p:nvPr>
        </p:nvSpPr>
        <p:spPr>
          <a:xfrm>
            <a:off x="514350" y="1859280"/>
            <a:ext cx="5829300" cy="7477760"/>
          </a:xfrm>
          <a:solidFill>
            <a:schemeClr val="bg1">
              <a:lumMod val="95000"/>
            </a:schemeClr>
          </a:solidFill>
        </p:spPr>
        <p:txBody>
          <a:bodyPr>
            <a:noAutofit/>
          </a:bodyPr>
          <a:lstStyle/>
          <a:p>
            <a:r>
              <a:rPr lang="en-GB" sz="3200" b="1" noProof="0" dirty="0">
                <a:latin typeface="Times New Roman" panose="02020603050405020304" pitchFamily="18" charset="0"/>
                <a:cs typeface="Times New Roman" panose="02020603050405020304" pitchFamily="18" charset="0"/>
              </a:rPr>
              <a:t>Student Name:</a:t>
            </a:r>
            <a:r>
              <a:rPr lang="en-GB" sz="3200" noProof="0" dirty="0">
                <a:latin typeface="Times New Roman" panose="02020603050405020304" pitchFamily="18" charset="0"/>
                <a:cs typeface="Times New Roman" panose="02020603050405020304" pitchFamily="18" charset="0"/>
              </a:rPr>
              <a:t> Julie Clarke</a:t>
            </a:r>
            <a:br>
              <a:rPr lang="en-GB" sz="3200" noProof="0" dirty="0">
                <a:latin typeface="Times New Roman" panose="02020603050405020304" pitchFamily="18" charset="0"/>
                <a:cs typeface="Times New Roman" panose="02020603050405020304" pitchFamily="18" charset="0"/>
              </a:rPr>
            </a:br>
            <a:r>
              <a:rPr lang="en-GB" sz="3200" b="1" noProof="0" dirty="0">
                <a:latin typeface="Times New Roman" panose="02020603050405020304" pitchFamily="18" charset="0"/>
                <a:cs typeface="Times New Roman" panose="02020603050405020304" pitchFamily="18" charset="0"/>
              </a:rPr>
              <a:t>Student </a:t>
            </a:r>
            <a:r>
              <a:rPr lang="en-GB" sz="3200" b="1" noProof="0">
                <a:latin typeface="Times New Roman" panose="02020603050405020304" pitchFamily="18" charset="0"/>
                <a:cs typeface="Times New Roman" panose="02020603050405020304" pitchFamily="18" charset="0"/>
              </a:rPr>
              <a:t>Number:2412449</a:t>
            </a:r>
            <a:br>
              <a:rPr lang="en-GB" sz="3600" b="1" noProof="0" dirty="0">
                <a:latin typeface="Times New Roman" panose="02020603050405020304" pitchFamily="18" charset="0"/>
                <a:cs typeface="Times New Roman" panose="02020603050405020304" pitchFamily="18" charset="0"/>
              </a:rPr>
            </a:br>
            <a:br>
              <a:rPr lang="en-GB" sz="3600" noProof="0" dirty="0">
                <a:latin typeface="Times New Roman" panose="02020603050405020304" pitchFamily="18" charset="0"/>
                <a:cs typeface="Times New Roman" panose="02020603050405020304" pitchFamily="18" charset="0"/>
              </a:rPr>
            </a:br>
            <a:r>
              <a:rPr lang="en-GB" sz="2400" b="1" noProof="0" dirty="0">
                <a:latin typeface="Times New Roman" panose="02020603050405020304" pitchFamily="18" charset="0"/>
                <a:cs typeface="Times New Roman" panose="02020603050405020304" pitchFamily="18" charset="0"/>
              </a:rPr>
              <a:t>Module Code: </a:t>
            </a:r>
            <a:r>
              <a:rPr lang="en-GB" sz="2400" noProof="0" dirty="0">
                <a:latin typeface="Times New Roman" panose="02020603050405020304" pitchFamily="18" charset="0"/>
                <a:cs typeface="Times New Roman" panose="02020603050405020304" pitchFamily="18" charset="0"/>
              </a:rPr>
              <a:t>LCLM5006</a:t>
            </a:r>
            <a:br>
              <a:rPr lang="en-GB" sz="2400" noProof="0" dirty="0">
                <a:latin typeface="Times New Roman" panose="02020603050405020304" pitchFamily="18" charset="0"/>
                <a:cs typeface="Times New Roman" panose="02020603050405020304" pitchFamily="18" charset="0"/>
              </a:rPr>
            </a:br>
            <a:r>
              <a:rPr lang="en-GB" sz="2400" b="1" noProof="0" dirty="0">
                <a:latin typeface="Times New Roman" panose="02020603050405020304" pitchFamily="18" charset="0"/>
                <a:cs typeface="Times New Roman" panose="02020603050405020304" pitchFamily="18" charset="0"/>
              </a:rPr>
              <a:t>Module Title: </a:t>
            </a:r>
            <a:r>
              <a:rPr lang="en-GB" sz="2400" noProof="0" dirty="0">
                <a:latin typeface="Times New Roman" panose="02020603050405020304" pitchFamily="18" charset="0"/>
                <a:cs typeface="Times New Roman" panose="02020603050405020304" pitchFamily="18" charset="0"/>
              </a:rPr>
              <a:t>Developing Emotional Intelligence Skills</a:t>
            </a:r>
            <a:br>
              <a:rPr lang="en-GB" sz="3600" noProof="0" dirty="0">
                <a:latin typeface="Times New Roman" panose="02020603050405020304" pitchFamily="18" charset="0"/>
                <a:cs typeface="Times New Roman" panose="02020603050405020304" pitchFamily="18" charset="0"/>
              </a:rPr>
            </a:br>
            <a:br>
              <a:rPr lang="en-GB" sz="3600" noProof="0" dirty="0">
                <a:latin typeface="Times New Roman" panose="02020603050405020304" pitchFamily="18" charset="0"/>
                <a:cs typeface="Times New Roman" panose="02020603050405020304" pitchFamily="18" charset="0"/>
              </a:rPr>
            </a:br>
            <a:br>
              <a:rPr lang="en-GB" sz="3600" noProof="0" dirty="0">
                <a:latin typeface="Times New Roman" panose="02020603050405020304" pitchFamily="18" charset="0"/>
                <a:cs typeface="Times New Roman" panose="02020603050405020304" pitchFamily="18" charset="0"/>
              </a:rPr>
            </a:br>
            <a:br>
              <a:rPr lang="en-GB" sz="3600" noProof="0" dirty="0">
                <a:latin typeface="Times New Roman" panose="02020603050405020304" pitchFamily="18" charset="0"/>
                <a:cs typeface="Times New Roman" panose="02020603050405020304" pitchFamily="18" charset="0"/>
              </a:rPr>
            </a:br>
            <a:r>
              <a:rPr lang="en-GB" sz="2000" b="1" noProof="0" dirty="0">
                <a:latin typeface="Times New Roman" panose="02020603050405020304" pitchFamily="18" charset="0"/>
                <a:cs typeface="Times New Roman" panose="02020603050405020304" pitchFamily="18" charset="0"/>
              </a:rPr>
              <a:t>Lecturer Name</a:t>
            </a:r>
            <a:r>
              <a:rPr lang="en-GB" sz="2000" b="1" noProof="0">
                <a:latin typeface="Times New Roman" panose="02020603050405020304" pitchFamily="18" charset="0"/>
                <a:cs typeface="Times New Roman" panose="02020603050405020304" pitchFamily="18" charset="0"/>
              </a:rPr>
              <a:t>: </a:t>
            </a:r>
            <a:r>
              <a:rPr lang="en-GB" sz="2000" b="1">
                <a:latin typeface="Times New Roman" panose="02020603050405020304" pitchFamily="18" charset="0"/>
                <a:cs typeface="Times New Roman" panose="02020603050405020304" pitchFamily="18" charset="0"/>
              </a:rPr>
              <a:t>Chinomso Nwagboso</a:t>
            </a:r>
            <a:br>
              <a:rPr lang="en-GB" sz="3600" noProof="0" dirty="0">
                <a:latin typeface="Times New Roman" panose="02020603050405020304" pitchFamily="18" charset="0"/>
                <a:cs typeface="Times New Roman" panose="02020603050405020304" pitchFamily="18" charset="0"/>
              </a:rPr>
            </a:br>
            <a:br>
              <a:rPr lang="en-GB" sz="3600" noProof="0" dirty="0">
                <a:latin typeface="Times New Roman" panose="02020603050405020304" pitchFamily="18" charset="0"/>
                <a:cs typeface="Times New Roman" panose="02020603050405020304" pitchFamily="18" charset="0"/>
              </a:rPr>
            </a:br>
            <a:br>
              <a:rPr lang="en-GB" sz="3600" noProof="0" dirty="0">
                <a:latin typeface="Times New Roman" panose="02020603050405020304" pitchFamily="18" charset="0"/>
                <a:cs typeface="Times New Roman" panose="02020603050405020304" pitchFamily="18" charset="0"/>
              </a:rPr>
            </a:br>
            <a:r>
              <a:rPr lang="en-GB" sz="3600" b="1" noProof="0" dirty="0">
                <a:latin typeface="Times New Roman" panose="02020603050405020304" pitchFamily="18" charset="0"/>
                <a:cs typeface="Times New Roman" panose="02020603050405020304" pitchFamily="18" charset="0"/>
              </a:rPr>
              <a:t>Assignment Title: </a:t>
            </a:r>
            <a:br>
              <a:rPr lang="en-GB" sz="3600" b="1" noProof="0" dirty="0">
                <a:latin typeface="Times New Roman" panose="02020603050405020304" pitchFamily="18" charset="0"/>
                <a:cs typeface="Times New Roman" panose="02020603050405020304" pitchFamily="18" charset="0"/>
              </a:rPr>
            </a:br>
            <a:r>
              <a:rPr lang="en-GB" sz="3600" noProof="0" dirty="0">
                <a:latin typeface="Times New Roman" panose="02020603050405020304" pitchFamily="18" charset="0"/>
                <a:cs typeface="Times New Roman" panose="02020603050405020304" pitchFamily="18" charset="0"/>
              </a:rPr>
              <a:t>C1- Individual </a:t>
            </a:r>
            <a:br>
              <a:rPr lang="en-GB" sz="3600" noProof="0" dirty="0">
                <a:latin typeface="Times New Roman" panose="02020603050405020304" pitchFamily="18" charset="0"/>
                <a:cs typeface="Times New Roman" panose="02020603050405020304" pitchFamily="18" charset="0"/>
              </a:rPr>
            </a:br>
            <a:r>
              <a:rPr lang="en-GB" sz="3600" noProof="0" dirty="0">
                <a:latin typeface="Times New Roman" panose="02020603050405020304" pitchFamily="18" charset="0"/>
                <a:cs typeface="Times New Roman" panose="02020603050405020304" pitchFamily="18" charset="0"/>
              </a:rPr>
              <a:t>Poster Presentation</a:t>
            </a:r>
            <a:br>
              <a:rPr lang="en-GB" sz="3600" noProof="0" dirty="0">
                <a:latin typeface="Times New Roman" panose="02020603050405020304" pitchFamily="18" charset="0"/>
                <a:cs typeface="Times New Roman" panose="02020603050405020304" pitchFamily="18" charset="0"/>
              </a:rPr>
            </a:br>
            <a:endParaRPr lang="en-GB" sz="3600" noProof="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F9A262B1-64A6-DD8D-6484-EE61CEF39826}"/>
              </a:ext>
            </a:extLst>
          </p:cNvPr>
          <p:cNvPicPr>
            <a:picLocks noChangeAspect="1"/>
          </p:cNvPicPr>
          <p:nvPr/>
        </p:nvPicPr>
        <p:blipFill>
          <a:blip r:embed="rId2"/>
          <a:stretch>
            <a:fillRect/>
          </a:stretch>
        </p:blipFill>
        <p:spPr>
          <a:xfrm>
            <a:off x="2011557" y="388573"/>
            <a:ext cx="2834886" cy="1082134"/>
          </a:xfrm>
          <a:prstGeom prst="rect">
            <a:avLst/>
          </a:prstGeom>
        </p:spPr>
      </p:pic>
    </p:spTree>
    <p:extLst>
      <p:ext uri="{BB962C8B-B14F-4D97-AF65-F5344CB8AC3E}">
        <p14:creationId xmlns:p14="http://schemas.microsoft.com/office/powerpoint/2010/main" val="11506919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2975106-B3C9-9194-36D2-F0047DE27F37}"/>
              </a:ext>
            </a:extLst>
          </p:cNvPr>
          <p:cNvSpPr/>
          <p:nvPr/>
        </p:nvSpPr>
        <p:spPr>
          <a:xfrm>
            <a:off x="74295" y="125023"/>
            <a:ext cx="6709410" cy="405765"/>
          </a:xfrm>
          <a:prstGeom prst="rect">
            <a:avLst/>
          </a:prstGeom>
          <a:solidFill>
            <a:schemeClr val="accent5">
              <a:lumMod val="60000"/>
              <a:lumOff val="40000"/>
            </a:schemeClr>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1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Individual Poster Presentation: Developing Emotional Intelligence and Mindfulness for Workplace and Academic Success</a:t>
            </a:r>
            <a:endParaRPr lang="en-GB" sz="1050" b="1" noProof="0"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7A574F32-F0E0-DF35-FA60-0547C96B8BCF}"/>
              </a:ext>
            </a:extLst>
          </p:cNvPr>
          <p:cNvSpPr/>
          <p:nvPr/>
        </p:nvSpPr>
        <p:spPr>
          <a:xfrm>
            <a:off x="74295" y="680391"/>
            <a:ext cx="6709410" cy="405765"/>
          </a:xfrm>
          <a:prstGeom prst="rect">
            <a:avLst/>
          </a:prstGeom>
          <a:ln>
            <a:solidFill>
              <a:schemeClr val="tx1"/>
            </a:solidFill>
          </a:ln>
        </p:spPr>
        <p:style>
          <a:lnRef idx="1">
            <a:schemeClr val="accent6"/>
          </a:lnRef>
          <a:fillRef idx="2">
            <a:schemeClr val="accent6"/>
          </a:fillRef>
          <a:effectRef idx="1">
            <a:schemeClr val="accent6"/>
          </a:effectRef>
          <a:fontRef idx="minor">
            <a:schemeClr val="dk1"/>
          </a:fontRef>
        </p:style>
        <p:txBody>
          <a:bodyPr rtlCol="0" anchor="ctr"/>
          <a:lstStyle/>
          <a:p>
            <a:r>
              <a:rPr lang="en-GB" sz="1600" b="1" u="sng"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a:t>
            </a:r>
            <a:r>
              <a:rPr lang="en-GB" sz="1100" b="1" u="sng"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ntroduction</a:t>
            </a:r>
            <a:endParaRPr lang="en-GB" sz="700" u="sng"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GB" sz="500" noProof="0" dirty="0">
                <a:latin typeface="Times New Roman" panose="02020603050405020304" pitchFamily="18" charset="0"/>
                <a:cs typeface="Times New Roman" panose="02020603050405020304" pitchFamily="18" charset="0"/>
              </a:rPr>
              <a:t>In the following report, the emphasis will be on emotional intelligence and awareness with reference to the academic setting. Emotions and their effects on cognition and decision-making with respect to the Bar-On model and the Competency model by Goleman will be examined. Emotional intelligence in academic performance shall be discussed with reference to the theories of Mayer &amp; Salovey and Mindfulness/Re-Perceiving theory concerning stress, motivation, resiliency, procrastination, and anxiety.</a:t>
            </a:r>
          </a:p>
        </p:txBody>
      </p:sp>
      <p:sp>
        <p:nvSpPr>
          <p:cNvPr id="7" name="Rectangle 6">
            <a:extLst>
              <a:ext uri="{FF2B5EF4-FFF2-40B4-BE49-F238E27FC236}">
                <a16:creationId xmlns:a16="http://schemas.microsoft.com/office/drawing/2014/main" id="{C2C17E68-B934-157C-B7B3-E49707F4A146}"/>
              </a:ext>
            </a:extLst>
          </p:cNvPr>
          <p:cNvSpPr/>
          <p:nvPr/>
        </p:nvSpPr>
        <p:spPr>
          <a:xfrm>
            <a:off x="74295" y="1138734"/>
            <a:ext cx="6709410" cy="1317143"/>
          </a:xfrm>
          <a:prstGeom prst="rect">
            <a:avLst/>
          </a:prstGeom>
          <a:solidFill>
            <a:schemeClr val="accent3">
              <a:lumMod val="60000"/>
              <a:lumOff val="40000"/>
            </a:schemeClr>
          </a:solidFill>
          <a:ln>
            <a:solidFill>
              <a:schemeClr val="tx1"/>
            </a:solidFill>
          </a:ln>
        </p:spPr>
        <p:style>
          <a:lnRef idx="1">
            <a:schemeClr val="accent6"/>
          </a:lnRef>
          <a:fillRef idx="2">
            <a:schemeClr val="accent6"/>
          </a:fillRef>
          <a:effectRef idx="1">
            <a:schemeClr val="accent6"/>
          </a:effectRef>
          <a:fontRef idx="minor">
            <a:schemeClr val="dk1"/>
          </a:fontRef>
        </p:style>
        <p:txBody>
          <a:bodyPr rtlCol="0" anchor="ctr"/>
          <a:lstStyle/>
          <a:p>
            <a:r>
              <a:rPr lang="en-GB" sz="1600" b="1" u="sng"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t>
            </a:r>
            <a:r>
              <a:rPr lang="en-GB" sz="1100" b="1" u="sng"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ethod section</a:t>
            </a:r>
          </a:p>
          <a:p>
            <a:endParaRPr lang="en-GB" sz="1100" b="1" u="sng" noProof="0" dirty="0">
              <a:latin typeface="Times New Roman" panose="02020603050405020304" pitchFamily="18" charset="0"/>
              <a:cs typeface="Times New Roman" panose="02020603050405020304" pitchFamily="18" charset="0"/>
            </a:endParaRPr>
          </a:p>
          <a:p>
            <a:endParaRPr lang="en-GB" sz="1100" b="1" u="sng" noProof="0" dirty="0">
              <a:latin typeface="Times New Roman" panose="02020603050405020304" pitchFamily="18" charset="0"/>
              <a:cs typeface="Times New Roman" panose="02020603050405020304" pitchFamily="18" charset="0"/>
            </a:endParaRPr>
          </a:p>
          <a:p>
            <a:endParaRPr lang="en-GB" sz="1100" b="1" u="sng" noProof="0" dirty="0">
              <a:latin typeface="Times New Roman" panose="02020603050405020304" pitchFamily="18" charset="0"/>
              <a:cs typeface="Times New Roman" panose="02020603050405020304" pitchFamily="18" charset="0"/>
            </a:endParaRPr>
          </a:p>
          <a:p>
            <a:endParaRPr lang="en-GB" sz="1100" b="1" u="sng" noProof="0" dirty="0">
              <a:latin typeface="Times New Roman" panose="02020603050405020304" pitchFamily="18" charset="0"/>
              <a:cs typeface="Times New Roman" panose="02020603050405020304" pitchFamily="18" charset="0"/>
            </a:endParaRPr>
          </a:p>
          <a:p>
            <a:endParaRPr lang="en-GB" sz="1100" b="1" u="sng" noProof="0" dirty="0">
              <a:latin typeface="Times New Roman" panose="02020603050405020304" pitchFamily="18" charset="0"/>
              <a:cs typeface="Times New Roman" panose="02020603050405020304" pitchFamily="18" charset="0"/>
            </a:endParaRPr>
          </a:p>
          <a:p>
            <a:endParaRPr lang="en-GB" sz="1100" b="1" u="sng" noProof="0" dirty="0">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59932C43-96C7-EBF7-664D-A95A2384A430}"/>
              </a:ext>
            </a:extLst>
          </p:cNvPr>
          <p:cNvSpPr/>
          <p:nvPr/>
        </p:nvSpPr>
        <p:spPr>
          <a:xfrm>
            <a:off x="112395" y="1448943"/>
            <a:ext cx="1600200" cy="944574"/>
          </a:xfrm>
          <a:prstGeom prst="rect">
            <a:avLst/>
          </a:prstGeom>
          <a:solidFill>
            <a:schemeClr val="accent4">
              <a:lumMod val="40000"/>
              <a:lumOff val="60000"/>
            </a:schemeClr>
          </a:solidFill>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just"/>
            <a:r>
              <a:rPr lang="en-GB" sz="900" b="1" i="1" u="sng" noProof="0" dirty="0">
                <a:latin typeface="Times New Roman" panose="02020603050405020304" pitchFamily="18" charset="0"/>
                <a:cs typeface="Times New Roman" panose="02020603050405020304" pitchFamily="18" charset="0"/>
              </a:rPr>
              <a:t>Acquisition of Literature Knowledge:</a:t>
            </a:r>
          </a:p>
          <a:p>
            <a:pPr algn="just"/>
            <a:r>
              <a:rPr lang="en-GB" sz="500" noProof="0" dirty="0">
                <a:latin typeface="Times New Roman" panose="02020603050405020304" pitchFamily="18" charset="0"/>
                <a:cs typeface="Times New Roman" panose="02020603050405020304" pitchFamily="18" charset="0"/>
              </a:rPr>
              <a:t>Extensive literature review of the subject emotional intelligence was undertaken. Academic sources such as scholarly journals and academic texts were referred to in order to build a theoretical framework (Scheltema-Van Wyk </a:t>
            </a:r>
            <a:r>
              <a:rPr lang="en-GB" sz="500" i="1" noProof="0" dirty="0">
                <a:latin typeface="Times New Roman" panose="02020603050405020304" pitchFamily="18" charset="0"/>
                <a:cs typeface="Times New Roman" panose="02020603050405020304" pitchFamily="18" charset="0"/>
              </a:rPr>
              <a:t>et al</a:t>
            </a:r>
            <a:r>
              <a:rPr lang="en-GB" sz="500" noProof="0" dirty="0">
                <a:latin typeface="Times New Roman" panose="02020603050405020304" pitchFamily="18" charset="0"/>
                <a:cs typeface="Times New Roman" panose="02020603050405020304" pitchFamily="18" charset="0"/>
              </a:rPr>
              <a:t>., 2026). This step was essential to ensure that the knowledge about the frameworks was available prior to the analysis.</a:t>
            </a:r>
          </a:p>
        </p:txBody>
      </p:sp>
      <p:sp>
        <p:nvSpPr>
          <p:cNvPr id="18" name="Rectangle 17">
            <a:extLst>
              <a:ext uri="{FF2B5EF4-FFF2-40B4-BE49-F238E27FC236}">
                <a16:creationId xmlns:a16="http://schemas.microsoft.com/office/drawing/2014/main" id="{5354975B-7BA7-67AB-A0DE-5052AD6B7D85}"/>
              </a:ext>
            </a:extLst>
          </p:cNvPr>
          <p:cNvSpPr/>
          <p:nvPr/>
        </p:nvSpPr>
        <p:spPr>
          <a:xfrm>
            <a:off x="4676141" y="1448943"/>
            <a:ext cx="2069464" cy="552442"/>
          </a:xfrm>
          <a:prstGeom prst="rect">
            <a:avLst/>
          </a:prstGeom>
          <a:solidFill>
            <a:schemeClr val="accent2">
              <a:lumMod val="40000"/>
              <a:lumOff val="60000"/>
            </a:schemeClr>
          </a:solidFill>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just"/>
            <a:r>
              <a:rPr lang="en-GB" sz="900" b="1" i="1" u="sng" noProof="0" dirty="0">
                <a:latin typeface="Times New Roman" panose="02020603050405020304" pitchFamily="18" charset="0"/>
                <a:cs typeface="Times New Roman" panose="02020603050405020304" pitchFamily="18" charset="0"/>
              </a:rPr>
              <a:t>Development of Presentation:</a:t>
            </a:r>
          </a:p>
          <a:p>
            <a:pPr algn="just"/>
            <a:r>
              <a:rPr lang="en-GB" sz="500" noProof="0" dirty="0">
                <a:latin typeface="Times New Roman" panose="02020603050405020304" pitchFamily="18" charset="0"/>
                <a:cs typeface="Times New Roman" panose="02020603050405020304" pitchFamily="18" charset="0"/>
              </a:rPr>
              <a:t>Data was systematically arranged in order to present the findings in a coherent manner, combining the theoretical knowledge with reflection. A systematic procedure was followed in order to create coherence between sections (Schreiber and Cramer, 2022). This helped in presenting emotional intelligence concepts.</a:t>
            </a:r>
            <a:endParaRPr lang="en-GB" sz="900" dirty="0">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67682151-8764-A304-694E-3DA84F1F776F}"/>
              </a:ext>
            </a:extLst>
          </p:cNvPr>
          <p:cNvSpPr/>
          <p:nvPr/>
        </p:nvSpPr>
        <p:spPr>
          <a:xfrm>
            <a:off x="1750695" y="1448943"/>
            <a:ext cx="1600200" cy="944574"/>
          </a:xfrm>
          <a:prstGeom prst="rect">
            <a:avLst/>
          </a:prstGeom>
          <a:solidFill>
            <a:schemeClr val="accent5">
              <a:lumMod val="40000"/>
              <a:lumOff val="60000"/>
            </a:schemeClr>
          </a:solidFill>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just"/>
            <a:r>
              <a:rPr lang="en-GB" sz="900" b="1" i="1" u="sng" noProof="0" dirty="0">
                <a:latin typeface="Times New Roman" panose="02020603050405020304" pitchFamily="18" charset="0"/>
                <a:cs typeface="Times New Roman" panose="02020603050405020304" pitchFamily="18" charset="0"/>
              </a:rPr>
              <a:t>Selection of Theories, Concepts and Models:</a:t>
            </a:r>
            <a:r>
              <a:rPr lang="en-GB" sz="900" i="1" u="sng" noProof="0" dirty="0">
                <a:latin typeface="Times New Roman" panose="02020603050405020304" pitchFamily="18" charset="0"/>
                <a:cs typeface="Times New Roman" panose="02020603050405020304" pitchFamily="18" charset="0"/>
              </a:rPr>
              <a:t> </a:t>
            </a:r>
          </a:p>
          <a:p>
            <a:pPr algn="just"/>
            <a:r>
              <a:rPr lang="en-GB" sz="500" noProof="0" dirty="0">
                <a:latin typeface="Times New Roman" panose="02020603050405020304" pitchFamily="18" charset="0"/>
                <a:cs typeface="Times New Roman" panose="02020603050405020304" pitchFamily="18" charset="0"/>
              </a:rPr>
              <a:t>The theories relevant to emotional awareness and academic achievement were selected. The selected theories included Bar-On Model, Goleman Competency Model, Mayer &amp; Salovey Theory of Emotional Intelligence, and Mindfulness Theory/Re-Perceiving since these models cover stress, motivation, and resilience (de Jesús Gómez and Cornu-Labat, 2024). </a:t>
            </a:r>
          </a:p>
        </p:txBody>
      </p:sp>
      <p:sp>
        <p:nvSpPr>
          <p:cNvPr id="22" name="Rectangle 21">
            <a:extLst>
              <a:ext uri="{FF2B5EF4-FFF2-40B4-BE49-F238E27FC236}">
                <a16:creationId xmlns:a16="http://schemas.microsoft.com/office/drawing/2014/main" id="{E6506776-75D2-431E-E259-35CD75725506}"/>
              </a:ext>
            </a:extLst>
          </p:cNvPr>
          <p:cNvSpPr/>
          <p:nvPr/>
        </p:nvSpPr>
        <p:spPr>
          <a:xfrm>
            <a:off x="3388995" y="1448943"/>
            <a:ext cx="1249045" cy="944574"/>
          </a:xfrm>
          <a:prstGeom prst="rect">
            <a:avLst/>
          </a:prstGeom>
          <a:solidFill>
            <a:schemeClr val="accent6">
              <a:lumMod val="40000"/>
              <a:lumOff val="60000"/>
            </a:schemeClr>
          </a:solidFill>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just"/>
            <a:r>
              <a:rPr lang="en-GB" sz="900" b="1" i="1" u="sng" noProof="0" dirty="0">
                <a:latin typeface="Times New Roman" panose="02020603050405020304" pitchFamily="18" charset="0"/>
                <a:cs typeface="Times New Roman" panose="02020603050405020304" pitchFamily="18" charset="0"/>
              </a:rPr>
              <a:t>Data Analysis, Filtering and Sorting:</a:t>
            </a:r>
            <a:r>
              <a:rPr lang="en-GB" sz="900" i="1" u="sng" noProof="0" dirty="0">
                <a:latin typeface="Times New Roman" panose="02020603050405020304" pitchFamily="18" charset="0"/>
                <a:cs typeface="Times New Roman" panose="02020603050405020304" pitchFamily="18" charset="0"/>
              </a:rPr>
              <a:t> </a:t>
            </a:r>
          </a:p>
          <a:p>
            <a:pPr algn="just"/>
            <a:r>
              <a:rPr lang="en-GB" sz="500" noProof="0" dirty="0">
                <a:latin typeface="Times New Roman" panose="02020603050405020304" pitchFamily="18" charset="0"/>
                <a:cs typeface="Times New Roman" panose="02020603050405020304" pitchFamily="18" charset="0"/>
              </a:rPr>
              <a:t>Critical analysis of the data was done in order to test for its significance in the research. Data was filtered based on their academic credibility and connection with the theme of the assignment (Funa and Gabay, 2024). Sorting was done in order to arrange data in various subthemes.</a:t>
            </a:r>
          </a:p>
          <a:p>
            <a:pPr algn="just"/>
            <a:endParaRPr lang="en-GB" sz="900" noProof="0" dirty="0">
              <a:latin typeface="Times New Roman" panose="02020603050405020304" pitchFamily="18" charset="0"/>
              <a:cs typeface="Times New Roman" panose="02020603050405020304" pitchFamily="18" charset="0"/>
            </a:endParaRPr>
          </a:p>
        </p:txBody>
      </p:sp>
      <p:sp>
        <p:nvSpPr>
          <p:cNvPr id="24" name="Rectangle 23">
            <a:extLst>
              <a:ext uri="{FF2B5EF4-FFF2-40B4-BE49-F238E27FC236}">
                <a16:creationId xmlns:a16="http://schemas.microsoft.com/office/drawing/2014/main" id="{32016CC3-C4F9-086E-37F3-E9EB0BB03BC6}"/>
              </a:ext>
            </a:extLst>
          </p:cNvPr>
          <p:cNvSpPr/>
          <p:nvPr/>
        </p:nvSpPr>
        <p:spPr>
          <a:xfrm>
            <a:off x="74295" y="2519048"/>
            <a:ext cx="6709410" cy="2651073"/>
          </a:xfrm>
          <a:prstGeom prst="rect">
            <a:avLst/>
          </a:prstGeom>
          <a:solidFill>
            <a:schemeClr val="accent6">
              <a:lumMod val="40000"/>
              <a:lumOff val="60000"/>
            </a:schemeClr>
          </a:solidFill>
          <a:ln>
            <a:solidFill>
              <a:schemeClr val="tx1"/>
            </a:solidFill>
          </a:ln>
        </p:spPr>
        <p:style>
          <a:lnRef idx="1">
            <a:schemeClr val="accent6"/>
          </a:lnRef>
          <a:fillRef idx="2">
            <a:schemeClr val="accent6"/>
          </a:fillRef>
          <a:effectRef idx="1">
            <a:schemeClr val="accent6"/>
          </a:effectRef>
          <a:fontRef idx="minor">
            <a:schemeClr val="dk1"/>
          </a:fontRef>
        </p:style>
        <p:txBody>
          <a:bodyPr rtlCol="0" anchor="ctr"/>
          <a:lstStyle/>
          <a:p>
            <a:r>
              <a:rPr lang="en-GB" sz="1600" b="1" u="sng"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a:t>
            </a:r>
            <a:r>
              <a:rPr lang="en-GB" sz="1100" b="1" u="sng"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nalysis of Emotional Awareness</a:t>
            </a: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p:txBody>
      </p:sp>
      <p:sp>
        <p:nvSpPr>
          <p:cNvPr id="26" name="Rectangle 25">
            <a:extLst>
              <a:ext uri="{FF2B5EF4-FFF2-40B4-BE49-F238E27FC236}">
                <a16:creationId xmlns:a16="http://schemas.microsoft.com/office/drawing/2014/main" id="{F4F1C8D6-ED43-DCC6-B098-4D3197D954C5}"/>
              </a:ext>
            </a:extLst>
          </p:cNvPr>
          <p:cNvSpPr/>
          <p:nvPr/>
        </p:nvSpPr>
        <p:spPr>
          <a:xfrm>
            <a:off x="74295" y="9358476"/>
            <a:ext cx="6709410" cy="494184"/>
          </a:xfrm>
          <a:prstGeom prst="rect">
            <a:avLst/>
          </a:prstGeom>
          <a:solidFill>
            <a:schemeClr val="accent2">
              <a:lumMod val="60000"/>
              <a:lumOff val="40000"/>
            </a:schemeClr>
          </a:solidFill>
          <a:ln>
            <a:solidFill>
              <a:schemeClr val="tx1"/>
            </a:solidFill>
          </a:ln>
        </p:spPr>
        <p:style>
          <a:lnRef idx="1">
            <a:schemeClr val="accent6"/>
          </a:lnRef>
          <a:fillRef idx="2">
            <a:schemeClr val="accent6"/>
          </a:fillRef>
          <a:effectRef idx="1">
            <a:schemeClr val="accent6"/>
          </a:effectRef>
          <a:fontRef idx="minor">
            <a:schemeClr val="dk1"/>
          </a:fontRef>
        </p:style>
        <p:txBody>
          <a:bodyPr rtlCol="0" anchor="ctr"/>
          <a:lstStyle/>
          <a:p>
            <a:pPr algn="just"/>
            <a:r>
              <a:rPr lang="en-GB" sz="1600" b="1" u="sng"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t>
            </a:r>
            <a:r>
              <a:rPr lang="en-GB" sz="1100" b="1" u="sng"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onclusion</a:t>
            </a:r>
            <a:endParaRPr lang="en-GB" sz="700" u="sng"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GB" sz="500" noProof="0" dirty="0">
                <a:latin typeface="Times New Roman" panose="02020603050405020304" pitchFamily="18" charset="0"/>
                <a:cs typeface="Times New Roman" panose="02020603050405020304" pitchFamily="18" charset="0"/>
              </a:rPr>
              <a:t>The importance of emotional intelligence was shown to play a huge role in decision-making and judgment. From the Bar-On and Goleman frameworks, self-awareness and self-regulation were found to be key components of emotional intelligence. In addition, the Mayer &amp; Salovey’s Theory and the Re-Perception/Mindfulness proved to work well for dealing with stress, motivation, resilience, procrastination, and anxiety. Personally, I found these theories help develop resilience and motivation.</a:t>
            </a:r>
          </a:p>
        </p:txBody>
      </p:sp>
      <p:sp>
        <p:nvSpPr>
          <p:cNvPr id="28" name="Rectangle 27">
            <a:extLst>
              <a:ext uri="{FF2B5EF4-FFF2-40B4-BE49-F238E27FC236}">
                <a16:creationId xmlns:a16="http://schemas.microsoft.com/office/drawing/2014/main" id="{6CB19ECB-C248-2631-B367-FE333F70DD04}"/>
              </a:ext>
            </a:extLst>
          </p:cNvPr>
          <p:cNvSpPr/>
          <p:nvPr/>
        </p:nvSpPr>
        <p:spPr>
          <a:xfrm>
            <a:off x="112395" y="2815541"/>
            <a:ext cx="3238500" cy="2305812"/>
          </a:xfrm>
          <a:prstGeom prst="rect">
            <a:avLst/>
          </a:prstGeom>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just"/>
            <a:r>
              <a:rPr lang="en-GB" sz="1600" b="1" i="1" noProof="0" dirty="0">
                <a:latin typeface="Times New Roman" panose="02020603050405020304" pitchFamily="18" charset="0"/>
                <a:cs typeface="Times New Roman" panose="02020603050405020304" pitchFamily="18" charset="0"/>
              </a:rPr>
              <a:t>E</a:t>
            </a:r>
            <a:r>
              <a:rPr lang="en-GB" sz="1050" b="1" i="1" noProof="0" dirty="0">
                <a:latin typeface="Times New Roman" panose="02020603050405020304" pitchFamily="18" charset="0"/>
                <a:cs typeface="Times New Roman" panose="02020603050405020304" pitchFamily="18" charset="0"/>
              </a:rPr>
              <a:t>motions influencing thinking and decision-making processes</a:t>
            </a:r>
          </a:p>
          <a:p>
            <a:pPr algn="just"/>
            <a:endParaRPr lang="en-GB" sz="1050" b="1" i="1" noProof="0" dirty="0">
              <a:latin typeface="Times New Roman" panose="02020603050405020304" pitchFamily="18" charset="0"/>
              <a:cs typeface="Times New Roman" panose="02020603050405020304" pitchFamily="18" charset="0"/>
            </a:endParaRPr>
          </a:p>
          <a:p>
            <a:pPr algn="just"/>
            <a:endParaRPr lang="en-GB" sz="900" noProof="0" dirty="0">
              <a:latin typeface="Times New Roman" panose="02020603050405020304" pitchFamily="18" charset="0"/>
              <a:cs typeface="Times New Roman" panose="02020603050405020304" pitchFamily="18" charset="0"/>
            </a:endParaRPr>
          </a:p>
          <a:p>
            <a:pPr algn="just"/>
            <a:endParaRPr lang="en-GB" sz="900" noProof="0" dirty="0">
              <a:latin typeface="Times New Roman" panose="02020603050405020304" pitchFamily="18" charset="0"/>
              <a:cs typeface="Times New Roman" panose="02020603050405020304" pitchFamily="18" charset="0"/>
            </a:endParaRPr>
          </a:p>
          <a:p>
            <a:pPr algn="just"/>
            <a:endParaRPr lang="en-GB" sz="900" noProof="0" dirty="0">
              <a:latin typeface="Times New Roman" panose="02020603050405020304" pitchFamily="18" charset="0"/>
              <a:cs typeface="Times New Roman" panose="02020603050405020304" pitchFamily="18" charset="0"/>
            </a:endParaRPr>
          </a:p>
          <a:p>
            <a:pPr algn="just"/>
            <a:endParaRPr lang="en-GB" sz="900" noProof="0" dirty="0">
              <a:latin typeface="Times New Roman" panose="02020603050405020304" pitchFamily="18" charset="0"/>
              <a:cs typeface="Times New Roman" panose="02020603050405020304" pitchFamily="18" charset="0"/>
            </a:endParaRPr>
          </a:p>
          <a:p>
            <a:pPr algn="just"/>
            <a:endParaRPr lang="en-GB" sz="900" noProof="0" dirty="0">
              <a:latin typeface="Times New Roman" panose="02020603050405020304" pitchFamily="18" charset="0"/>
              <a:cs typeface="Times New Roman" panose="02020603050405020304" pitchFamily="18" charset="0"/>
            </a:endParaRPr>
          </a:p>
          <a:p>
            <a:pPr algn="just"/>
            <a:endParaRPr lang="en-GB" sz="900" noProof="0" dirty="0">
              <a:latin typeface="Times New Roman" panose="02020603050405020304" pitchFamily="18" charset="0"/>
              <a:cs typeface="Times New Roman" panose="02020603050405020304" pitchFamily="18" charset="0"/>
            </a:endParaRPr>
          </a:p>
          <a:p>
            <a:pPr algn="just"/>
            <a:endParaRPr lang="en-GB" sz="900" noProof="0" dirty="0">
              <a:latin typeface="Times New Roman" panose="02020603050405020304" pitchFamily="18" charset="0"/>
              <a:cs typeface="Times New Roman" panose="02020603050405020304" pitchFamily="18" charset="0"/>
            </a:endParaRPr>
          </a:p>
          <a:p>
            <a:pPr algn="just"/>
            <a:endParaRPr lang="en-GB" sz="900" noProof="0" dirty="0">
              <a:latin typeface="Times New Roman" panose="02020603050405020304" pitchFamily="18" charset="0"/>
              <a:cs typeface="Times New Roman" panose="02020603050405020304" pitchFamily="18" charset="0"/>
            </a:endParaRPr>
          </a:p>
          <a:p>
            <a:pPr algn="just"/>
            <a:endParaRPr lang="en-GB" sz="900" noProof="0" dirty="0">
              <a:latin typeface="Times New Roman" panose="02020603050405020304" pitchFamily="18" charset="0"/>
              <a:cs typeface="Times New Roman" panose="02020603050405020304" pitchFamily="18" charset="0"/>
            </a:endParaRPr>
          </a:p>
          <a:p>
            <a:pPr algn="just"/>
            <a:endParaRPr lang="en-GB" sz="900" noProof="0" dirty="0">
              <a:latin typeface="Times New Roman" panose="02020603050405020304" pitchFamily="18" charset="0"/>
              <a:cs typeface="Times New Roman" panose="02020603050405020304" pitchFamily="18" charset="0"/>
            </a:endParaRPr>
          </a:p>
          <a:p>
            <a:pPr algn="just"/>
            <a:endParaRPr lang="en-GB" sz="900" noProof="0" dirty="0">
              <a:latin typeface="Times New Roman" panose="02020603050405020304" pitchFamily="18" charset="0"/>
              <a:cs typeface="Times New Roman" panose="02020603050405020304" pitchFamily="18" charset="0"/>
            </a:endParaRPr>
          </a:p>
          <a:p>
            <a:pPr algn="just"/>
            <a:endParaRPr lang="en-GB" sz="900" noProof="0" dirty="0">
              <a:latin typeface="Times New Roman" panose="02020603050405020304" pitchFamily="18" charset="0"/>
              <a:cs typeface="Times New Roman" panose="02020603050405020304" pitchFamily="18" charset="0"/>
            </a:endParaRPr>
          </a:p>
          <a:p>
            <a:pPr algn="just"/>
            <a:endParaRPr lang="en-GB" sz="900" noProof="0" dirty="0">
              <a:latin typeface="Times New Roman" panose="02020603050405020304" pitchFamily="18" charset="0"/>
              <a:cs typeface="Times New Roman" panose="02020603050405020304" pitchFamily="18" charset="0"/>
            </a:endParaRPr>
          </a:p>
        </p:txBody>
      </p:sp>
      <p:sp>
        <p:nvSpPr>
          <p:cNvPr id="30" name="Rectangle 29">
            <a:extLst>
              <a:ext uri="{FF2B5EF4-FFF2-40B4-BE49-F238E27FC236}">
                <a16:creationId xmlns:a16="http://schemas.microsoft.com/office/drawing/2014/main" id="{3C39A630-D73C-9FB7-6BC2-FB6782DF13F6}"/>
              </a:ext>
            </a:extLst>
          </p:cNvPr>
          <p:cNvSpPr/>
          <p:nvPr/>
        </p:nvSpPr>
        <p:spPr>
          <a:xfrm>
            <a:off x="3388995" y="2815541"/>
            <a:ext cx="3356612" cy="2305812"/>
          </a:xfrm>
          <a:prstGeom prst="rect">
            <a:avLst/>
          </a:prstGeom>
          <a:solidFill>
            <a:schemeClr val="accent5">
              <a:lumMod val="20000"/>
              <a:lumOff val="80000"/>
            </a:schemeClr>
          </a:solidFill>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just"/>
            <a:r>
              <a:rPr lang="en-GB" sz="1600" b="1" i="1" noProof="0" dirty="0">
                <a:latin typeface="Times New Roman" panose="02020603050405020304" pitchFamily="18" charset="0"/>
                <a:cs typeface="Times New Roman" panose="02020603050405020304" pitchFamily="18" charset="0"/>
              </a:rPr>
              <a:t>D</a:t>
            </a:r>
            <a:r>
              <a:rPr lang="en-GB" sz="1050" b="1" i="1" noProof="0" dirty="0">
                <a:latin typeface="Times New Roman" panose="02020603050405020304" pitchFamily="18" charset="0"/>
                <a:cs typeface="Times New Roman" panose="02020603050405020304" pitchFamily="18" charset="0"/>
              </a:rPr>
              <a:t>evelopment of emotional awareness to improve self-regulation and judgement</a:t>
            </a:r>
          </a:p>
          <a:p>
            <a:pPr algn="just"/>
            <a:endParaRPr lang="en-GB" sz="1050" noProof="0" dirty="0">
              <a:latin typeface="Times New Roman" panose="02020603050405020304" pitchFamily="18" charset="0"/>
              <a:cs typeface="Times New Roman" panose="02020603050405020304" pitchFamily="18" charset="0"/>
            </a:endParaRPr>
          </a:p>
          <a:p>
            <a:pPr algn="just"/>
            <a:endParaRPr lang="en-GB" sz="1050" noProof="0" dirty="0">
              <a:latin typeface="Times New Roman" panose="02020603050405020304" pitchFamily="18" charset="0"/>
              <a:cs typeface="Times New Roman" panose="02020603050405020304" pitchFamily="18" charset="0"/>
            </a:endParaRPr>
          </a:p>
          <a:p>
            <a:pPr algn="just"/>
            <a:endParaRPr lang="en-GB" sz="1050" noProof="0" dirty="0">
              <a:latin typeface="Times New Roman" panose="02020603050405020304" pitchFamily="18" charset="0"/>
              <a:cs typeface="Times New Roman" panose="02020603050405020304" pitchFamily="18" charset="0"/>
            </a:endParaRPr>
          </a:p>
          <a:p>
            <a:pPr algn="just"/>
            <a:endParaRPr lang="en-GB" sz="1050" noProof="0" dirty="0">
              <a:latin typeface="Times New Roman" panose="02020603050405020304" pitchFamily="18" charset="0"/>
              <a:cs typeface="Times New Roman" panose="02020603050405020304" pitchFamily="18" charset="0"/>
            </a:endParaRPr>
          </a:p>
          <a:p>
            <a:pPr algn="just"/>
            <a:endParaRPr lang="en-GB" sz="1050" noProof="0" dirty="0">
              <a:latin typeface="Times New Roman" panose="02020603050405020304" pitchFamily="18" charset="0"/>
              <a:cs typeface="Times New Roman" panose="02020603050405020304" pitchFamily="18" charset="0"/>
            </a:endParaRPr>
          </a:p>
          <a:p>
            <a:pPr algn="just"/>
            <a:endParaRPr lang="en-GB" sz="1050" noProof="0" dirty="0">
              <a:latin typeface="Times New Roman" panose="02020603050405020304" pitchFamily="18" charset="0"/>
              <a:cs typeface="Times New Roman" panose="02020603050405020304" pitchFamily="18" charset="0"/>
            </a:endParaRPr>
          </a:p>
          <a:p>
            <a:pPr algn="just"/>
            <a:endParaRPr lang="en-GB" sz="1050" noProof="0" dirty="0">
              <a:latin typeface="Times New Roman" panose="02020603050405020304" pitchFamily="18" charset="0"/>
              <a:cs typeface="Times New Roman" panose="02020603050405020304" pitchFamily="18" charset="0"/>
            </a:endParaRPr>
          </a:p>
          <a:p>
            <a:pPr algn="just"/>
            <a:endParaRPr lang="en-GB" sz="1050" noProof="0" dirty="0">
              <a:latin typeface="Times New Roman" panose="02020603050405020304" pitchFamily="18" charset="0"/>
              <a:cs typeface="Times New Roman" panose="02020603050405020304" pitchFamily="18" charset="0"/>
            </a:endParaRPr>
          </a:p>
          <a:p>
            <a:pPr algn="just"/>
            <a:endParaRPr lang="en-GB" sz="1050" noProof="0" dirty="0">
              <a:latin typeface="Times New Roman" panose="02020603050405020304" pitchFamily="18" charset="0"/>
              <a:cs typeface="Times New Roman" panose="02020603050405020304" pitchFamily="18" charset="0"/>
            </a:endParaRPr>
          </a:p>
          <a:p>
            <a:pPr algn="just"/>
            <a:endParaRPr lang="en-GB" sz="1050" noProof="0" dirty="0">
              <a:latin typeface="Times New Roman" panose="02020603050405020304" pitchFamily="18" charset="0"/>
              <a:cs typeface="Times New Roman" panose="02020603050405020304" pitchFamily="18" charset="0"/>
            </a:endParaRPr>
          </a:p>
          <a:p>
            <a:pPr algn="just"/>
            <a:endParaRPr lang="en-GB" sz="1050" noProof="0" dirty="0">
              <a:latin typeface="Times New Roman" panose="02020603050405020304" pitchFamily="18" charset="0"/>
              <a:cs typeface="Times New Roman" panose="02020603050405020304" pitchFamily="18" charset="0"/>
            </a:endParaRPr>
          </a:p>
          <a:p>
            <a:pPr algn="just"/>
            <a:endParaRPr lang="en-GB" sz="1050" noProof="0" dirty="0">
              <a:latin typeface="Times New Roman" panose="02020603050405020304" pitchFamily="18" charset="0"/>
              <a:cs typeface="Times New Roman" panose="02020603050405020304" pitchFamily="18" charset="0"/>
            </a:endParaRPr>
          </a:p>
        </p:txBody>
      </p:sp>
      <p:sp>
        <p:nvSpPr>
          <p:cNvPr id="37" name="TextBox 36">
            <a:extLst>
              <a:ext uri="{FF2B5EF4-FFF2-40B4-BE49-F238E27FC236}">
                <a16:creationId xmlns:a16="http://schemas.microsoft.com/office/drawing/2014/main" id="{C5B69797-B213-04A6-3E5F-B4083F70BD9F}"/>
              </a:ext>
            </a:extLst>
          </p:cNvPr>
          <p:cNvSpPr txBox="1"/>
          <p:nvPr/>
        </p:nvSpPr>
        <p:spPr>
          <a:xfrm>
            <a:off x="1215203" y="4195855"/>
            <a:ext cx="2088735" cy="323165"/>
          </a:xfrm>
          <a:prstGeom prst="rect">
            <a:avLst/>
          </a:prstGeom>
          <a:solidFill>
            <a:schemeClr val="accent5">
              <a:lumMod val="40000"/>
              <a:lumOff val="60000"/>
            </a:schemeClr>
          </a:solidFill>
          <a:ln>
            <a:solidFill>
              <a:schemeClr val="tx1"/>
            </a:solidFill>
          </a:ln>
        </p:spPr>
        <p:txBody>
          <a:bodyPr wrap="square" rtlCol="0">
            <a:spAutoFit/>
          </a:bodyPr>
          <a:lstStyle/>
          <a:p>
            <a:pPr algn="just"/>
            <a:r>
              <a:rPr lang="en-GB" sz="500" b="1" noProof="0" dirty="0">
                <a:latin typeface="Times New Roman" panose="02020603050405020304" pitchFamily="18" charset="0"/>
                <a:cs typeface="Times New Roman" panose="02020603050405020304" pitchFamily="18" charset="0"/>
              </a:rPr>
              <a:t>Advantages include: </a:t>
            </a:r>
            <a:r>
              <a:rPr lang="en-GB" sz="500" noProof="0" dirty="0">
                <a:latin typeface="Times New Roman" panose="02020603050405020304" pitchFamily="18" charset="0"/>
                <a:cs typeface="Times New Roman" panose="02020603050405020304" pitchFamily="18" charset="0"/>
              </a:rPr>
              <a:t>structured self-development frameworks</a:t>
            </a:r>
          </a:p>
          <a:p>
            <a:pPr algn="just"/>
            <a:r>
              <a:rPr lang="en-GB" sz="500" b="1" noProof="0" dirty="0">
                <a:latin typeface="Times New Roman" panose="02020603050405020304" pitchFamily="18" charset="0"/>
                <a:cs typeface="Times New Roman" panose="02020603050405020304" pitchFamily="18" charset="0"/>
              </a:rPr>
              <a:t>Disadvantages include: </a:t>
            </a:r>
            <a:r>
              <a:rPr lang="en-GB" sz="500" noProof="0" dirty="0">
                <a:latin typeface="Times New Roman" panose="02020603050405020304" pitchFamily="18" charset="0"/>
                <a:cs typeface="Times New Roman" panose="02020603050405020304" pitchFamily="18" charset="0"/>
              </a:rPr>
              <a:t>subjective self-report reliance and limited predictive validity across diverse cultural contexts.</a:t>
            </a:r>
          </a:p>
        </p:txBody>
      </p:sp>
      <p:sp>
        <p:nvSpPr>
          <p:cNvPr id="38" name="Rectangle 37">
            <a:extLst>
              <a:ext uri="{FF2B5EF4-FFF2-40B4-BE49-F238E27FC236}">
                <a16:creationId xmlns:a16="http://schemas.microsoft.com/office/drawing/2014/main" id="{6CCC762A-58E7-D096-9984-A112A635BB04}"/>
              </a:ext>
            </a:extLst>
          </p:cNvPr>
          <p:cNvSpPr/>
          <p:nvPr/>
        </p:nvSpPr>
        <p:spPr>
          <a:xfrm>
            <a:off x="152399" y="3205685"/>
            <a:ext cx="1024703" cy="1313335"/>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550" noProof="0" dirty="0">
                <a:solidFill>
                  <a:schemeClr val="tx1"/>
                </a:solidFill>
                <a:latin typeface="Times New Roman" panose="02020603050405020304" pitchFamily="18" charset="0"/>
                <a:cs typeface="Times New Roman" panose="02020603050405020304" pitchFamily="18" charset="0"/>
              </a:rPr>
              <a:t>Emotions affect our cognition and behaviour. Our emotional state affects our attention level, the information we get from our memory, and the perception of risks. Emotions dominate our rational mind while making decisions in most cases (Tay, 2025). The stress or anxiety decreases the ability to judge, but positive emotions might assist us in evaluating the situation in a wider context.</a:t>
            </a:r>
          </a:p>
        </p:txBody>
      </p:sp>
      <p:sp>
        <p:nvSpPr>
          <p:cNvPr id="48" name="TextBox 47">
            <a:extLst>
              <a:ext uri="{FF2B5EF4-FFF2-40B4-BE49-F238E27FC236}">
                <a16:creationId xmlns:a16="http://schemas.microsoft.com/office/drawing/2014/main" id="{2F5EF44E-C81C-DC33-48BE-D62594560C41}"/>
              </a:ext>
            </a:extLst>
          </p:cNvPr>
          <p:cNvSpPr txBox="1"/>
          <p:nvPr/>
        </p:nvSpPr>
        <p:spPr>
          <a:xfrm>
            <a:off x="3415852" y="3205685"/>
            <a:ext cx="3278510" cy="246221"/>
          </a:xfrm>
          <a:prstGeom prst="rect">
            <a:avLst/>
          </a:prstGeom>
          <a:solidFill>
            <a:schemeClr val="accent2">
              <a:lumMod val="20000"/>
              <a:lumOff val="80000"/>
            </a:schemeClr>
          </a:solidFill>
          <a:ln>
            <a:solidFill>
              <a:schemeClr val="tx1"/>
            </a:solidFill>
          </a:ln>
        </p:spPr>
        <p:txBody>
          <a:bodyPr wrap="square">
            <a:spAutoFit/>
          </a:bodyPr>
          <a:lstStyle/>
          <a:p>
            <a:pPr algn="just" rtl="0">
              <a:buNone/>
            </a:pPr>
            <a:r>
              <a:rPr lang="en-GB" sz="500" b="0" i="0" u="none" strike="noStrike" noProof="0" dirty="0">
                <a:solidFill>
                  <a:schemeClr val="tx1"/>
                </a:solidFill>
                <a:effectLst/>
                <a:latin typeface="Times New Roman" panose="02020603050405020304" pitchFamily="18" charset="0"/>
                <a:cs typeface="Times New Roman" panose="02020603050405020304" pitchFamily="18" charset="0"/>
              </a:rPr>
              <a:t>Emotional awareness contributes to self-regulation since people can identify triggers before reacting to them. The identification of one’s internal feelings ensures that there is control over impulses and behaviour (Tay, 2025).</a:t>
            </a:r>
            <a:endParaRPr lang="en-GB" sz="500" b="0" noProof="0" dirty="0">
              <a:effectLst/>
              <a:latin typeface="Times New Roman" panose="02020603050405020304" pitchFamily="18" charset="0"/>
              <a:cs typeface="Times New Roman" panose="02020603050405020304" pitchFamily="18" charset="0"/>
            </a:endParaRPr>
          </a:p>
        </p:txBody>
      </p:sp>
      <p:sp>
        <p:nvSpPr>
          <p:cNvPr id="50" name="TextBox 49">
            <a:extLst>
              <a:ext uri="{FF2B5EF4-FFF2-40B4-BE49-F238E27FC236}">
                <a16:creationId xmlns:a16="http://schemas.microsoft.com/office/drawing/2014/main" id="{4F5FB26C-8B70-9D22-0A4E-6673F8757B50}"/>
              </a:ext>
            </a:extLst>
          </p:cNvPr>
          <p:cNvSpPr txBox="1"/>
          <p:nvPr/>
        </p:nvSpPr>
        <p:spPr>
          <a:xfrm>
            <a:off x="3415852" y="3469057"/>
            <a:ext cx="3278510" cy="323165"/>
          </a:xfrm>
          <a:prstGeom prst="rect">
            <a:avLst/>
          </a:prstGeom>
          <a:solidFill>
            <a:schemeClr val="accent4">
              <a:lumMod val="20000"/>
              <a:lumOff val="80000"/>
            </a:schemeClr>
          </a:solidFill>
          <a:ln>
            <a:solidFill>
              <a:schemeClr val="tx1"/>
            </a:solidFill>
          </a:ln>
        </p:spPr>
        <p:txBody>
          <a:bodyPr wrap="square">
            <a:spAutoFit/>
          </a:bodyPr>
          <a:lstStyle/>
          <a:p>
            <a:pPr algn="just" rtl="0">
              <a:buNone/>
            </a:pPr>
            <a:r>
              <a:rPr lang="en-GB" sz="500" b="0" i="0" u="none" strike="noStrike" noProof="0" dirty="0">
                <a:solidFill>
                  <a:schemeClr val="tx1"/>
                </a:solidFill>
                <a:effectLst/>
                <a:latin typeface="Times New Roman" panose="02020603050405020304" pitchFamily="18" charset="0"/>
                <a:cs typeface="Times New Roman" panose="02020603050405020304" pitchFamily="18" charset="0"/>
              </a:rPr>
              <a:t>The development of emotional awareness also aids in decision-making through minimising bias brought about by emotions. Emotions influence decisions and actions; therefore, identifying emotions helps in evaluating situations rationally (Nee, 2024).</a:t>
            </a:r>
          </a:p>
        </p:txBody>
      </p:sp>
      <p:sp>
        <p:nvSpPr>
          <p:cNvPr id="52" name="TextBox 51">
            <a:extLst>
              <a:ext uri="{FF2B5EF4-FFF2-40B4-BE49-F238E27FC236}">
                <a16:creationId xmlns:a16="http://schemas.microsoft.com/office/drawing/2014/main" id="{BBDCE1B5-F6FD-CE6E-2E2B-BAF032DA1938}"/>
              </a:ext>
            </a:extLst>
          </p:cNvPr>
          <p:cNvSpPr txBox="1"/>
          <p:nvPr/>
        </p:nvSpPr>
        <p:spPr>
          <a:xfrm>
            <a:off x="3415852" y="3809373"/>
            <a:ext cx="3278510" cy="246221"/>
          </a:xfrm>
          <a:prstGeom prst="rect">
            <a:avLst/>
          </a:prstGeom>
          <a:solidFill>
            <a:schemeClr val="accent6">
              <a:lumMod val="40000"/>
              <a:lumOff val="60000"/>
            </a:schemeClr>
          </a:solidFill>
          <a:ln>
            <a:solidFill>
              <a:schemeClr val="tx1"/>
            </a:solidFill>
          </a:ln>
        </p:spPr>
        <p:txBody>
          <a:bodyPr wrap="square">
            <a:spAutoFit/>
          </a:bodyPr>
          <a:lstStyle/>
          <a:p>
            <a:pPr algn="just" rtl="0">
              <a:buNone/>
            </a:pPr>
            <a:r>
              <a:rPr lang="en-GB" sz="500" b="0" i="0" u="none" strike="noStrike" noProof="0" dirty="0">
                <a:solidFill>
                  <a:schemeClr val="tx1"/>
                </a:solidFill>
                <a:effectLst/>
                <a:latin typeface="Times New Roman" panose="02020603050405020304" pitchFamily="18" charset="0"/>
                <a:cs typeface="Times New Roman" panose="02020603050405020304" pitchFamily="18" charset="0"/>
              </a:rPr>
              <a:t>The Self-Awareness process is very important since it allows for the accurate identification of one’s emotional state, forming the basis for controlled behaviour (London </a:t>
            </a:r>
            <a:r>
              <a:rPr lang="en-GB" sz="500" b="0" i="1" u="none" strike="noStrike" noProof="0" dirty="0">
                <a:solidFill>
                  <a:schemeClr val="tx1"/>
                </a:solidFill>
                <a:effectLst/>
                <a:latin typeface="Times New Roman" panose="02020603050405020304" pitchFamily="18" charset="0"/>
                <a:cs typeface="Times New Roman" panose="02020603050405020304" pitchFamily="18" charset="0"/>
              </a:rPr>
              <a:t>et al</a:t>
            </a:r>
            <a:r>
              <a:rPr lang="en-GB" sz="500" b="0" i="0" u="none" strike="noStrike" noProof="0" dirty="0">
                <a:solidFill>
                  <a:schemeClr val="tx1"/>
                </a:solidFill>
                <a:effectLst/>
                <a:latin typeface="Times New Roman" panose="02020603050405020304" pitchFamily="18" charset="0"/>
                <a:cs typeface="Times New Roman" panose="02020603050405020304" pitchFamily="18" charset="0"/>
              </a:rPr>
              <a:t>., 2023). This cannot be achieved without awareness.</a:t>
            </a:r>
          </a:p>
        </p:txBody>
      </p:sp>
      <p:sp>
        <p:nvSpPr>
          <p:cNvPr id="54" name="TextBox 53">
            <a:extLst>
              <a:ext uri="{FF2B5EF4-FFF2-40B4-BE49-F238E27FC236}">
                <a16:creationId xmlns:a16="http://schemas.microsoft.com/office/drawing/2014/main" id="{ACD10E9A-6FE1-E48A-5CAC-A636540073D0}"/>
              </a:ext>
            </a:extLst>
          </p:cNvPr>
          <p:cNvSpPr txBox="1"/>
          <p:nvPr/>
        </p:nvSpPr>
        <p:spPr>
          <a:xfrm>
            <a:off x="3415852" y="4072745"/>
            <a:ext cx="3278510" cy="246221"/>
          </a:xfrm>
          <a:prstGeom prst="rect">
            <a:avLst/>
          </a:prstGeom>
          <a:solidFill>
            <a:schemeClr val="accent2">
              <a:lumMod val="40000"/>
              <a:lumOff val="60000"/>
            </a:schemeClr>
          </a:solidFill>
          <a:ln>
            <a:solidFill>
              <a:schemeClr val="tx1"/>
            </a:solidFill>
          </a:ln>
        </p:spPr>
        <p:txBody>
          <a:bodyPr wrap="square">
            <a:spAutoFit/>
          </a:bodyPr>
          <a:lstStyle/>
          <a:p>
            <a:pPr algn="just" rtl="0">
              <a:buNone/>
            </a:pPr>
            <a:r>
              <a:rPr lang="en-GB" sz="500" b="0" i="0" u="none" strike="noStrike" noProof="0" dirty="0">
                <a:solidFill>
                  <a:schemeClr val="tx1"/>
                </a:solidFill>
                <a:effectLst/>
                <a:latin typeface="Times New Roman" panose="02020603050405020304" pitchFamily="18" charset="0"/>
                <a:cs typeface="Times New Roman" panose="02020603050405020304" pitchFamily="18" charset="0"/>
              </a:rPr>
              <a:t>The Self-Regulation process is equally important since it involves the conversion of one’s emotional state into controlled behaviour, thus preventing impulsiveness in behaviour (Anom and </a:t>
            </a:r>
            <a:r>
              <a:rPr lang="en-GB" sz="500" b="0" i="0" u="none" strike="noStrike" noProof="0" dirty="0" err="1">
                <a:solidFill>
                  <a:schemeClr val="tx1"/>
                </a:solidFill>
                <a:effectLst/>
                <a:latin typeface="Times New Roman" panose="02020603050405020304" pitchFamily="18" charset="0"/>
                <a:cs typeface="Times New Roman" panose="02020603050405020304" pitchFamily="18" charset="0"/>
              </a:rPr>
              <a:t>Rassanjani</a:t>
            </a:r>
            <a:r>
              <a:rPr lang="en-GB" sz="500" b="0" i="0" u="none" strike="noStrike" noProof="0" dirty="0">
                <a:solidFill>
                  <a:schemeClr val="tx1"/>
                </a:solidFill>
                <a:effectLst/>
                <a:latin typeface="Times New Roman" panose="02020603050405020304" pitchFamily="18" charset="0"/>
                <a:cs typeface="Times New Roman" panose="02020603050405020304" pitchFamily="18" charset="0"/>
              </a:rPr>
              <a:t>, 2026).</a:t>
            </a:r>
          </a:p>
        </p:txBody>
      </p:sp>
      <p:sp>
        <p:nvSpPr>
          <p:cNvPr id="57" name="Rectangle 56">
            <a:extLst>
              <a:ext uri="{FF2B5EF4-FFF2-40B4-BE49-F238E27FC236}">
                <a16:creationId xmlns:a16="http://schemas.microsoft.com/office/drawing/2014/main" id="{3886E929-C69C-3218-74A0-35851807BD49}"/>
              </a:ext>
            </a:extLst>
          </p:cNvPr>
          <p:cNvSpPr/>
          <p:nvPr/>
        </p:nvSpPr>
        <p:spPr>
          <a:xfrm>
            <a:off x="1215202" y="3205519"/>
            <a:ext cx="1024703" cy="931667"/>
          </a:xfrm>
          <a:prstGeom prst="rect">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The Bar-On Model of Emotional Social Intelligence is important because it shows that such intrapersonal skills as stress tolerance and adaptability are integral to efficient decision-making (Anand </a:t>
            </a:r>
            <a:r>
              <a:rPr kumimoji="0" lang="en-GB" sz="5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et al</a:t>
            </a:r>
            <a:r>
              <a:rPr kumimoji="0" lang="en-GB" sz="5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2023). It makes emotional competences measurable and possible to develop.</a:t>
            </a:r>
          </a:p>
        </p:txBody>
      </p:sp>
      <p:sp>
        <p:nvSpPr>
          <p:cNvPr id="58" name="Rectangle 57">
            <a:extLst>
              <a:ext uri="{FF2B5EF4-FFF2-40B4-BE49-F238E27FC236}">
                <a16:creationId xmlns:a16="http://schemas.microsoft.com/office/drawing/2014/main" id="{D4C0BA56-398F-8603-EB6E-F50EFD7C4FEF}"/>
              </a:ext>
            </a:extLst>
          </p:cNvPr>
          <p:cNvSpPr/>
          <p:nvPr/>
        </p:nvSpPr>
        <p:spPr>
          <a:xfrm>
            <a:off x="2278006" y="3208694"/>
            <a:ext cx="1025932" cy="931667"/>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500" noProof="0" dirty="0">
                <a:solidFill>
                  <a:schemeClr val="tx1"/>
                </a:solidFill>
                <a:latin typeface="Times New Roman" panose="02020603050405020304" pitchFamily="18" charset="0"/>
                <a:cs typeface="Times New Roman" panose="02020603050405020304" pitchFamily="18" charset="0"/>
              </a:rPr>
              <a:t>The Goleman Model of Competency is based on such aspects as self-awareness, self-regulation, and social skills as the factors of efficient judgment (</a:t>
            </a:r>
            <a:r>
              <a:rPr lang="en-GB" sz="500" noProof="0" dirty="0" err="1">
                <a:solidFill>
                  <a:schemeClr val="tx1"/>
                </a:solidFill>
                <a:latin typeface="Times New Roman" panose="02020603050405020304" pitchFamily="18" charset="0"/>
                <a:cs typeface="Times New Roman" panose="02020603050405020304" pitchFamily="18" charset="0"/>
              </a:rPr>
              <a:t>Novakovska</a:t>
            </a:r>
            <a:r>
              <a:rPr lang="en-GB" sz="500" noProof="0" dirty="0">
                <a:solidFill>
                  <a:schemeClr val="tx1"/>
                </a:solidFill>
                <a:latin typeface="Times New Roman" panose="02020603050405020304" pitchFamily="18" charset="0"/>
                <a:cs typeface="Times New Roman" panose="02020603050405020304" pitchFamily="18" charset="0"/>
              </a:rPr>
              <a:t>, 2024). The importance of emotional regulation is highlighted as the key point allowing for rational thinking. </a:t>
            </a:r>
          </a:p>
        </p:txBody>
      </p:sp>
      <p:sp>
        <p:nvSpPr>
          <p:cNvPr id="61" name="Rectangle 60">
            <a:extLst>
              <a:ext uri="{FF2B5EF4-FFF2-40B4-BE49-F238E27FC236}">
                <a16:creationId xmlns:a16="http://schemas.microsoft.com/office/drawing/2014/main" id="{5820AAEE-947F-DA11-BED2-7572026A62E6}"/>
              </a:ext>
            </a:extLst>
          </p:cNvPr>
          <p:cNvSpPr/>
          <p:nvPr/>
        </p:nvSpPr>
        <p:spPr>
          <a:xfrm>
            <a:off x="3422426" y="4808554"/>
            <a:ext cx="3271936" cy="257301"/>
          </a:xfrm>
          <a:prstGeom prst="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500" b="1"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Benefits include: </a:t>
            </a:r>
            <a:r>
              <a:rPr kumimoji="0" lang="en-GB" sz="5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enhanced emotional stability and good decision-making.</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500" b="1"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Drawbacks include: </a:t>
            </a:r>
            <a:r>
              <a:rPr kumimoji="0" lang="en-GB" sz="5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time needed to become emotionally aware and lack of consistency under extremely stressful situations.</a:t>
            </a:r>
          </a:p>
        </p:txBody>
      </p:sp>
      <p:sp>
        <p:nvSpPr>
          <p:cNvPr id="63" name="Rectangle 62">
            <a:extLst>
              <a:ext uri="{FF2B5EF4-FFF2-40B4-BE49-F238E27FC236}">
                <a16:creationId xmlns:a16="http://schemas.microsoft.com/office/drawing/2014/main" id="{28C85986-2223-9F86-C60C-FA93D7EC024D}"/>
              </a:ext>
            </a:extLst>
          </p:cNvPr>
          <p:cNvSpPr/>
          <p:nvPr/>
        </p:nvSpPr>
        <p:spPr>
          <a:xfrm>
            <a:off x="74295" y="5218967"/>
            <a:ext cx="6709410" cy="2149042"/>
          </a:xfrm>
          <a:prstGeom prst="rect">
            <a:avLst/>
          </a:prstGeom>
          <a:solidFill>
            <a:schemeClr val="accent1">
              <a:lumMod val="20000"/>
              <a:lumOff val="80000"/>
            </a:schemeClr>
          </a:solidFill>
          <a:ln>
            <a:solidFill>
              <a:schemeClr val="tx1"/>
            </a:solidFill>
          </a:ln>
        </p:spPr>
        <p:style>
          <a:lnRef idx="1">
            <a:schemeClr val="accent6"/>
          </a:lnRef>
          <a:fillRef idx="2">
            <a:schemeClr val="accent6"/>
          </a:fillRef>
          <a:effectRef idx="1">
            <a:schemeClr val="accent6"/>
          </a:effectRef>
          <a:fontRef idx="minor">
            <a:schemeClr val="dk1"/>
          </a:fontRef>
        </p:style>
        <p:txBody>
          <a:bodyPr rtlCol="0" anchor="ctr"/>
          <a:lstStyle/>
          <a:p>
            <a:r>
              <a:rPr lang="en-GB" sz="16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a:t>
            </a:r>
            <a:r>
              <a:rPr lang="en-GB" sz="1100" b="1" u="sng"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valuation of Emotional Intelligence</a:t>
            </a:r>
          </a:p>
          <a:p>
            <a:endParaRPr lang="en-GB" sz="900" b="1" u="sng"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p:txBody>
      </p:sp>
      <p:sp>
        <p:nvSpPr>
          <p:cNvPr id="65" name="Rectangle 64">
            <a:extLst>
              <a:ext uri="{FF2B5EF4-FFF2-40B4-BE49-F238E27FC236}">
                <a16:creationId xmlns:a16="http://schemas.microsoft.com/office/drawing/2014/main" id="{7E213302-7D19-A2A6-FCC1-7551927B8E21}"/>
              </a:ext>
            </a:extLst>
          </p:cNvPr>
          <p:cNvSpPr/>
          <p:nvPr/>
        </p:nvSpPr>
        <p:spPr>
          <a:xfrm>
            <a:off x="112395" y="5508728"/>
            <a:ext cx="3238500" cy="1801391"/>
          </a:xfrm>
          <a:prstGeom prst="rect">
            <a:avLst/>
          </a:prstGeom>
          <a:solidFill>
            <a:schemeClr val="accent6">
              <a:lumMod val="40000"/>
              <a:lumOff val="60000"/>
            </a:schemeClr>
          </a:solidFill>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just"/>
            <a:r>
              <a:rPr lang="en-US" sz="1600" b="1" i="1" noProof="0" dirty="0">
                <a:latin typeface="Times New Roman" panose="02020603050405020304" pitchFamily="18" charset="0"/>
                <a:cs typeface="Times New Roman" panose="02020603050405020304" pitchFamily="18" charset="0"/>
              </a:rPr>
              <a:t>K</a:t>
            </a:r>
            <a:r>
              <a:rPr lang="en-US" sz="1050" b="1" i="1" noProof="0" dirty="0">
                <a:latin typeface="Times New Roman" panose="02020603050405020304" pitchFamily="18" charset="0"/>
                <a:cs typeface="Times New Roman" panose="02020603050405020304" pitchFamily="18" charset="0"/>
              </a:rPr>
              <a:t>ey emotional factors contributing academic success</a:t>
            </a:r>
          </a:p>
          <a:p>
            <a:pPr algn="just"/>
            <a:endParaRPr lang="en-US" sz="1050" b="1" i="1" dirty="0">
              <a:latin typeface="Times New Roman" panose="02020603050405020304" pitchFamily="18" charset="0"/>
              <a:cs typeface="Times New Roman" panose="02020603050405020304" pitchFamily="18" charset="0"/>
            </a:endParaRPr>
          </a:p>
          <a:p>
            <a:pPr algn="just"/>
            <a:endParaRPr lang="en-US" sz="1050" b="1" i="1" noProof="0" dirty="0">
              <a:latin typeface="Times New Roman" panose="02020603050405020304" pitchFamily="18" charset="0"/>
              <a:cs typeface="Times New Roman" panose="02020603050405020304" pitchFamily="18" charset="0"/>
            </a:endParaRPr>
          </a:p>
          <a:p>
            <a:pPr algn="just"/>
            <a:endParaRPr lang="en-US" sz="1050" b="1" i="1" dirty="0">
              <a:latin typeface="Times New Roman" panose="02020603050405020304" pitchFamily="18" charset="0"/>
              <a:cs typeface="Times New Roman" panose="02020603050405020304" pitchFamily="18" charset="0"/>
            </a:endParaRPr>
          </a:p>
          <a:p>
            <a:pPr algn="just"/>
            <a:endParaRPr lang="en-US" sz="1050" b="1" i="1" noProof="0" dirty="0">
              <a:latin typeface="Times New Roman" panose="02020603050405020304" pitchFamily="18" charset="0"/>
              <a:cs typeface="Times New Roman" panose="02020603050405020304" pitchFamily="18" charset="0"/>
            </a:endParaRPr>
          </a:p>
          <a:p>
            <a:pPr algn="just"/>
            <a:endParaRPr lang="en-US" sz="1050" b="1" i="1" dirty="0">
              <a:latin typeface="Times New Roman" panose="02020603050405020304" pitchFamily="18" charset="0"/>
              <a:cs typeface="Times New Roman" panose="02020603050405020304" pitchFamily="18" charset="0"/>
            </a:endParaRPr>
          </a:p>
          <a:p>
            <a:pPr algn="just"/>
            <a:endParaRPr lang="en-US" sz="1050" b="1" i="1" noProof="0" dirty="0">
              <a:latin typeface="Times New Roman" panose="02020603050405020304" pitchFamily="18" charset="0"/>
              <a:cs typeface="Times New Roman" panose="02020603050405020304" pitchFamily="18" charset="0"/>
            </a:endParaRPr>
          </a:p>
          <a:p>
            <a:pPr algn="just"/>
            <a:endParaRPr lang="en-US" sz="1050" b="1" i="1" dirty="0">
              <a:latin typeface="Times New Roman" panose="02020603050405020304" pitchFamily="18" charset="0"/>
              <a:cs typeface="Times New Roman" panose="02020603050405020304" pitchFamily="18" charset="0"/>
            </a:endParaRPr>
          </a:p>
          <a:p>
            <a:pPr algn="just"/>
            <a:endParaRPr lang="en-US" sz="1050" b="1" i="1" noProof="0" dirty="0">
              <a:latin typeface="Times New Roman" panose="02020603050405020304" pitchFamily="18" charset="0"/>
              <a:cs typeface="Times New Roman" panose="02020603050405020304" pitchFamily="18" charset="0"/>
            </a:endParaRPr>
          </a:p>
          <a:p>
            <a:pPr algn="just"/>
            <a:endParaRPr lang="en-US" sz="1050" b="1" i="1" dirty="0">
              <a:latin typeface="Times New Roman" panose="02020603050405020304" pitchFamily="18" charset="0"/>
              <a:cs typeface="Times New Roman" panose="02020603050405020304" pitchFamily="18" charset="0"/>
            </a:endParaRPr>
          </a:p>
          <a:p>
            <a:pPr algn="just"/>
            <a:endParaRPr lang="en-GB" sz="1050" b="1" i="1" noProof="0" dirty="0">
              <a:latin typeface="Times New Roman" panose="02020603050405020304" pitchFamily="18" charset="0"/>
              <a:cs typeface="Times New Roman" panose="02020603050405020304" pitchFamily="18" charset="0"/>
            </a:endParaRPr>
          </a:p>
        </p:txBody>
      </p:sp>
      <p:sp>
        <p:nvSpPr>
          <p:cNvPr id="67" name="Rectangle 66">
            <a:extLst>
              <a:ext uri="{FF2B5EF4-FFF2-40B4-BE49-F238E27FC236}">
                <a16:creationId xmlns:a16="http://schemas.microsoft.com/office/drawing/2014/main" id="{4EA39CBC-B99E-3509-9E91-B957264865C3}"/>
              </a:ext>
            </a:extLst>
          </p:cNvPr>
          <p:cNvSpPr/>
          <p:nvPr/>
        </p:nvSpPr>
        <p:spPr>
          <a:xfrm>
            <a:off x="3388995" y="5508729"/>
            <a:ext cx="3356612" cy="1801390"/>
          </a:xfrm>
          <a:prstGeom prst="rect">
            <a:avLst/>
          </a:prstGeom>
          <a:solidFill>
            <a:schemeClr val="bg2">
              <a:lumMod val="90000"/>
            </a:schemeClr>
          </a:solidFill>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just"/>
            <a:r>
              <a:rPr lang="en-US" sz="1600" b="1" i="1" noProof="0" dirty="0">
                <a:latin typeface="Times New Roman" panose="02020603050405020304" pitchFamily="18" charset="0"/>
                <a:cs typeface="Times New Roman" panose="02020603050405020304" pitchFamily="18" charset="0"/>
              </a:rPr>
              <a:t>A</a:t>
            </a:r>
            <a:r>
              <a:rPr lang="en-US" sz="1050" b="1" i="1" noProof="0" dirty="0">
                <a:latin typeface="Times New Roman" panose="02020603050405020304" pitchFamily="18" charset="0"/>
                <a:cs typeface="Times New Roman" panose="02020603050405020304" pitchFamily="18" charset="0"/>
              </a:rPr>
              <a:t>pplication of emotional intelligence to effectively manage challenges</a:t>
            </a:r>
          </a:p>
          <a:p>
            <a:pPr algn="just"/>
            <a:endParaRPr lang="en-GB" sz="1050" noProof="0" dirty="0">
              <a:latin typeface="Times New Roman" panose="02020603050405020304" pitchFamily="18" charset="0"/>
              <a:cs typeface="Times New Roman" panose="02020603050405020304" pitchFamily="18" charset="0"/>
            </a:endParaRPr>
          </a:p>
          <a:p>
            <a:pPr algn="just"/>
            <a:endParaRPr lang="en-GB" sz="1050" dirty="0">
              <a:latin typeface="Times New Roman" panose="02020603050405020304" pitchFamily="18" charset="0"/>
              <a:cs typeface="Times New Roman" panose="02020603050405020304" pitchFamily="18" charset="0"/>
            </a:endParaRPr>
          </a:p>
          <a:p>
            <a:pPr algn="just"/>
            <a:endParaRPr lang="en-GB" sz="1050" noProof="0" dirty="0">
              <a:latin typeface="Times New Roman" panose="02020603050405020304" pitchFamily="18" charset="0"/>
              <a:cs typeface="Times New Roman" panose="02020603050405020304" pitchFamily="18" charset="0"/>
            </a:endParaRPr>
          </a:p>
          <a:p>
            <a:pPr algn="just"/>
            <a:endParaRPr lang="en-GB" sz="1050" dirty="0">
              <a:latin typeface="Times New Roman" panose="02020603050405020304" pitchFamily="18" charset="0"/>
              <a:cs typeface="Times New Roman" panose="02020603050405020304" pitchFamily="18" charset="0"/>
            </a:endParaRPr>
          </a:p>
          <a:p>
            <a:pPr algn="just"/>
            <a:endParaRPr lang="en-GB" sz="1050" noProof="0" dirty="0">
              <a:latin typeface="Times New Roman" panose="02020603050405020304" pitchFamily="18" charset="0"/>
              <a:cs typeface="Times New Roman" panose="02020603050405020304" pitchFamily="18" charset="0"/>
            </a:endParaRPr>
          </a:p>
          <a:p>
            <a:pPr algn="just"/>
            <a:endParaRPr lang="en-GB" sz="1050" dirty="0">
              <a:latin typeface="Times New Roman" panose="02020603050405020304" pitchFamily="18" charset="0"/>
              <a:cs typeface="Times New Roman" panose="02020603050405020304" pitchFamily="18" charset="0"/>
            </a:endParaRPr>
          </a:p>
          <a:p>
            <a:pPr algn="just"/>
            <a:endParaRPr lang="en-GB" sz="1050" noProof="0" dirty="0">
              <a:latin typeface="Times New Roman" panose="02020603050405020304" pitchFamily="18" charset="0"/>
              <a:cs typeface="Times New Roman" panose="02020603050405020304" pitchFamily="18" charset="0"/>
            </a:endParaRPr>
          </a:p>
          <a:p>
            <a:pPr algn="just"/>
            <a:endParaRPr lang="en-GB" sz="1050" dirty="0">
              <a:latin typeface="Times New Roman" panose="02020603050405020304" pitchFamily="18" charset="0"/>
              <a:cs typeface="Times New Roman" panose="02020603050405020304" pitchFamily="18" charset="0"/>
            </a:endParaRPr>
          </a:p>
          <a:p>
            <a:pPr algn="just"/>
            <a:endParaRPr lang="en-GB" sz="1050" noProof="0" dirty="0">
              <a:latin typeface="Times New Roman" panose="02020603050405020304" pitchFamily="18" charset="0"/>
              <a:cs typeface="Times New Roman" panose="02020603050405020304" pitchFamily="18" charset="0"/>
            </a:endParaRPr>
          </a:p>
        </p:txBody>
      </p:sp>
      <p:sp>
        <p:nvSpPr>
          <p:cNvPr id="68" name="Rectangle 67">
            <a:extLst>
              <a:ext uri="{FF2B5EF4-FFF2-40B4-BE49-F238E27FC236}">
                <a16:creationId xmlns:a16="http://schemas.microsoft.com/office/drawing/2014/main" id="{6DA353D4-488D-3CE0-7CD6-DDAB4BB60CCF}"/>
              </a:ext>
            </a:extLst>
          </p:cNvPr>
          <p:cNvSpPr/>
          <p:nvPr/>
        </p:nvSpPr>
        <p:spPr>
          <a:xfrm>
            <a:off x="152399" y="5758276"/>
            <a:ext cx="929641" cy="1070424"/>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just"/>
            <a:r>
              <a:rPr lang="en-GB" sz="500" b="1" i="1" dirty="0">
                <a:solidFill>
                  <a:schemeClr val="tx1"/>
                </a:solidFill>
                <a:latin typeface="Times New Roman" panose="02020603050405020304" pitchFamily="18" charset="0"/>
                <a:cs typeface="Times New Roman" panose="02020603050405020304" pitchFamily="18" charset="0"/>
              </a:rPr>
              <a:t>Stress: </a:t>
            </a:r>
            <a:r>
              <a:rPr lang="en-GB" sz="500" dirty="0">
                <a:solidFill>
                  <a:schemeClr val="tx1"/>
                </a:solidFill>
                <a:latin typeface="Times New Roman" panose="02020603050405020304" pitchFamily="18" charset="0"/>
                <a:cs typeface="Times New Roman" panose="02020603050405020304" pitchFamily="18" charset="0"/>
              </a:rPr>
              <a:t>The Mayer &amp; Salovey Theory of EI places emphasis on appropriate identification of emotions, hence making stress easy to identify (Mortillaro and Schlegel, 2023). The theory of Re-Perceiving fosters detachment from stressors, hence weakening their effects. This decreases disruption from stress, maintaining concentration and hence enhances academic performance.</a:t>
            </a:r>
          </a:p>
        </p:txBody>
      </p:sp>
      <p:sp>
        <p:nvSpPr>
          <p:cNvPr id="70" name="Rectangle 69">
            <a:extLst>
              <a:ext uri="{FF2B5EF4-FFF2-40B4-BE49-F238E27FC236}">
                <a16:creationId xmlns:a16="http://schemas.microsoft.com/office/drawing/2014/main" id="{C1CA9F1C-F982-2DE3-97D9-FEC044D29A6F}"/>
              </a:ext>
            </a:extLst>
          </p:cNvPr>
          <p:cNvSpPr/>
          <p:nvPr/>
        </p:nvSpPr>
        <p:spPr>
          <a:xfrm>
            <a:off x="2239905" y="6444480"/>
            <a:ext cx="1072889" cy="833120"/>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just"/>
            <a:r>
              <a:rPr lang="en-GB" sz="500" b="1" i="1" dirty="0">
                <a:solidFill>
                  <a:schemeClr val="tx1"/>
                </a:solidFill>
                <a:latin typeface="Times New Roman" panose="02020603050405020304" pitchFamily="18" charset="0"/>
                <a:cs typeface="Times New Roman" panose="02020603050405020304" pitchFamily="18" charset="0"/>
              </a:rPr>
              <a:t>Resilience: </a:t>
            </a:r>
            <a:r>
              <a:rPr lang="en-GB" sz="500" dirty="0">
                <a:solidFill>
                  <a:schemeClr val="tx1"/>
                </a:solidFill>
                <a:latin typeface="Times New Roman" panose="02020603050405020304" pitchFamily="18" charset="0"/>
                <a:cs typeface="Times New Roman" panose="02020603050405020304" pitchFamily="18" charset="0"/>
              </a:rPr>
              <a:t>Mayer-Salovey model is useful for emotion regulation in difficult circumstances, hence helping the individual recover. Re-perception or mindfulness ensures cognitive flexibility and helps re-frame the difficulty to manageable levels (Xu </a:t>
            </a:r>
            <a:r>
              <a:rPr lang="en-GB" sz="500" i="1" dirty="0">
                <a:solidFill>
                  <a:schemeClr val="tx1"/>
                </a:solidFill>
                <a:latin typeface="Times New Roman" panose="02020603050405020304" pitchFamily="18" charset="0"/>
                <a:cs typeface="Times New Roman" panose="02020603050405020304" pitchFamily="18" charset="0"/>
              </a:rPr>
              <a:t>et al</a:t>
            </a:r>
            <a:r>
              <a:rPr lang="en-GB" sz="500" dirty="0">
                <a:solidFill>
                  <a:schemeClr val="tx1"/>
                </a:solidFill>
                <a:latin typeface="Times New Roman" panose="02020603050405020304" pitchFamily="18" charset="0"/>
                <a:cs typeface="Times New Roman" panose="02020603050405020304" pitchFamily="18" charset="0"/>
              </a:rPr>
              <a:t>., 2026). They both play an important role in developing perseverance. </a:t>
            </a:r>
          </a:p>
        </p:txBody>
      </p:sp>
      <p:sp>
        <p:nvSpPr>
          <p:cNvPr id="72" name="Rectangle 71">
            <a:extLst>
              <a:ext uri="{FF2B5EF4-FFF2-40B4-BE49-F238E27FC236}">
                <a16:creationId xmlns:a16="http://schemas.microsoft.com/office/drawing/2014/main" id="{45D23003-8F30-1EA9-D36C-1E94F76506CB}"/>
              </a:ext>
            </a:extLst>
          </p:cNvPr>
          <p:cNvSpPr/>
          <p:nvPr/>
        </p:nvSpPr>
        <p:spPr>
          <a:xfrm>
            <a:off x="152399" y="6861040"/>
            <a:ext cx="2064026" cy="413684"/>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36000" tIns="0" rIns="36000" bIns="0" rtlCol="0" anchor="ctr"/>
          <a:lstStyle/>
          <a:p>
            <a:pPr algn="just"/>
            <a:r>
              <a:rPr lang="en-GB" sz="500" b="1" i="1" dirty="0">
                <a:solidFill>
                  <a:schemeClr val="tx1"/>
                </a:solidFill>
                <a:latin typeface="Times New Roman" panose="02020603050405020304" pitchFamily="18" charset="0"/>
                <a:cs typeface="Times New Roman" panose="02020603050405020304" pitchFamily="18" charset="0"/>
              </a:rPr>
              <a:t>Motivation: </a:t>
            </a:r>
            <a:r>
              <a:rPr lang="en-GB" sz="500" dirty="0">
                <a:solidFill>
                  <a:schemeClr val="tx1"/>
                </a:solidFill>
                <a:latin typeface="Times New Roman" panose="02020603050405020304" pitchFamily="18" charset="0"/>
                <a:cs typeface="Times New Roman" panose="02020603050405020304" pitchFamily="18" charset="0"/>
              </a:rPr>
              <a:t>The Mayer &amp; Salovey model focuses on the facilitative nature of emotions on thoughts, hence maintaining the motivation towards academic performance. The Re-Perceiving concept enables the development of an objective attitude, hence sustaining the motivation even when one faces setbacks (Abbott </a:t>
            </a:r>
            <a:r>
              <a:rPr lang="en-GB" sz="500" i="1" dirty="0">
                <a:solidFill>
                  <a:schemeClr val="tx1"/>
                </a:solidFill>
                <a:latin typeface="Times New Roman" panose="02020603050405020304" pitchFamily="18" charset="0"/>
                <a:cs typeface="Times New Roman" panose="02020603050405020304" pitchFamily="18" charset="0"/>
              </a:rPr>
              <a:t>et al</a:t>
            </a:r>
            <a:r>
              <a:rPr lang="en-GB" sz="500" dirty="0">
                <a:solidFill>
                  <a:schemeClr val="tx1"/>
                </a:solidFill>
                <a:latin typeface="Times New Roman" panose="02020603050405020304" pitchFamily="18" charset="0"/>
                <a:cs typeface="Times New Roman" panose="02020603050405020304" pitchFamily="18" charset="0"/>
              </a:rPr>
              <a:t>., 2025).</a:t>
            </a:r>
          </a:p>
        </p:txBody>
      </p:sp>
      <p:sp>
        <p:nvSpPr>
          <p:cNvPr id="74" name="Rectangle 73">
            <a:extLst>
              <a:ext uri="{FF2B5EF4-FFF2-40B4-BE49-F238E27FC236}">
                <a16:creationId xmlns:a16="http://schemas.microsoft.com/office/drawing/2014/main" id="{CBFDB3FA-D502-D081-17D7-DF42B35A4BD9}"/>
              </a:ext>
            </a:extLst>
          </p:cNvPr>
          <p:cNvSpPr/>
          <p:nvPr/>
        </p:nvSpPr>
        <p:spPr>
          <a:xfrm>
            <a:off x="3429000" y="5875324"/>
            <a:ext cx="3276600" cy="447910"/>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just"/>
            <a:r>
              <a:rPr lang="en-GB" sz="500" b="1" i="1" dirty="0">
                <a:solidFill>
                  <a:schemeClr val="tx1"/>
                </a:solidFill>
                <a:latin typeface="Times New Roman" panose="02020603050405020304" pitchFamily="18" charset="0"/>
                <a:cs typeface="Times New Roman" panose="02020603050405020304" pitchFamily="18" charset="0"/>
              </a:rPr>
              <a:t>Procrastination: </a:t>
            </a:r>
            <a:r>
              <a:rPr lang="en-GB" sz="500" dirty="0">
                <a:solidFill>
                  <a:schemeClr val="tx1"/>
                </a:solidFill>
                <a:latin typeface="Times New Roman" panose="02020603050405020304" pitchFamily="18" charset="0"/>
                <a:cs typeface="Times New Roman" panose="02020603050405020304" pitchFamily="18" charset="0"/>
              </a:rPr>
              <a:t>As per Mayer &amp; Salovey’s model, the key is to regulate emotions by monitoring emotions, which stimulate the avoidance behaviour since the process is aversive due to the unpleasant nature of the task. In the case of Mindfulness/Re-perceiving approach, there is an emphasis on the current moment in order to prevent oneself from distractions caused by the postponed task. Use of both these approaches will be useful for overcoming the avoidance behaviour in order to prevent procrastination (Pereira </a:t>
            </a:r>
            <a:r>
              <a:rPr lang="en-GB" sz="500" i="1" dirty="0">
                <a:solidFill>
                  <a:schemeClr val="tx1"/>
                </a:solidFill>
                <a:latin typeface="Times New Roman" panose="02020603050405020304" pitchFamily="18" charset="0"/>
                <a:cs typeface="Times New Roman" panose="02020603050405020304" pitchFamily="18" charset="0"/>
              </a:rPr>
              <a:t>et al</a:t>
            </a:r>
            <a:r>
              <a:rPr lang="en-GB" sz="500" dirty="0">
                <a:solidFill>
                  <a:schemeClr val="tx1"/>
                </a:solidFill>
                <a:latin typeface="Times New Roman" panose="02020603050405020304" pitchFamily="18" charset="0"/>
                <a:cs typeface="Times New Roman" panose="02020603050405020304" pitchFamily="18" charset="0"/>
              </a:rPr>
              <a:t>., 2025).</a:t>
            </a:r>
          </a:p>
        </p:txBody>
      </p:sp>
      <p:sp>
        <p:nvSpPr>
          <p:cNvPr id="76" name="Rectangle 75">
            <a:extLst>
              <a:ext uri="{FF2B5EF4-FFF2-40B4-BE49-F238E27FC236}">
                <a16:creationId xmlns:a16="http://schemas.microsoft.com/office/drawing/2014/main" id="{F710E45A-29AD-4846-7E6C-78E78211B072}"/>
              </a:ext>
            </a:extLst>
          </p:cNvPr>
          <p:cNvSpPr/>
          <p:nvPr/>
        </p:nvSpPr>
        <p:spPr>
          <a:xfrm>
            <a:off x="3429000" y="6343179"/>
            <a:ext cx="3276600" cy="449277"/>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just"/>
            <a:r>
              <a:rPr lang="en-US" sz="500" b="1" i="1" dirty="0">
                <a:solidFill>
                  <a:schemeClr val="tx1"/>
                </a:solidFill>
                <a:latin typeface="Times New Roman" panose="02020603050405020304" pitchFamily="18" charset="0"/>
                <a:cs typeface="Times New Roman" panose="02020603050405020304" pitchFamily="18" charset="0"/>
              </a:rPr>
              <a:t>Anxiety: </a:t>
            </a:r>
            <a:r>
              <a:rPr lang="en-US" sz="500" dirty="0">
                <a:solidFill>
                  <a:schemeClr val="tx1"/>
                </a:solidFill>
                <a:latin typeface="Times New Roman" panose="02020603050405020304" pitchFamily="18" charset="0"/>
                <a:cs typeface="Times New Roman" panose="02020603050405020304" pitchFamily="18" charset="0"/>
              </a:rPr>
              <a:t>This model provides for emotional regulation through structured appraisal and thus regulates overthinking. The Re-perceiving strategy makes people dissociate from their anxious thoughts as they know that those are just temporary thoughts of the mind. Through the application of these two techniques, one will be able to reduce anxiety and engage in academic activities.</a:t>
            </a:r>
          </a:p>
        </p:txBody>
      </p:sp>
      <p:sp>
        <p:nvSpPr>
          <p:cNvPr id="78" name="Rectangle 77">
            <a:extLst>
              <a:ext uri="{FF2B5EF4-FFF2-40B4-BE49-F238E27FC236}">
                <a16:creationId xmlns:a16="http://schemas.microsoft.com/office/drawing/2014/main" id="{DDB7F9FF-EA0D-87F9-46CE-995958E0EDAE}"/>
              </a:ext>
            </a:extLst>
          </p:cNvPr>
          <p:cNvSpPr/>
          <p:nvPr/>
        </p:nvSpPr>
        <p:spPr>
          <a:xfrm>
            <a:off x="3429000" y="6818096"/>
            <a:ext cx="1554480" cy="449277"/>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36000" tIns="36000" rIns="36000" bIns="36000" rtlCol="0" anchor="ctr"/>
          <a:lstStyle/>
          <a:p>
            <a:pPr algn="just"/>
            <a:r>
              <a:rPr lang="en-US" sz="500" b="1" i="1" dirty="0">
                <a:solidFill>
                  <a:schemeClr val="tx1"/>
                </a:solidFill>
                <a:latin typeface="Times New Roman" panose="02020603050405020304" pitchFamily="18" charset="0"/>
                <a:cs typeface="Times New Roman" panose="02020603050405020304" pitchFamily="18" charset="0"/>
              </a:rPr>
              <a:t>Low motivation: </a:t>
            </a:r>
            <a:r>
              <a:rPr lang="en-US" sz="500" dirty="0">
                <a:solidFill>
                  <a:schemeClr val="tx1"/>
                </a:solidFill>
                <a:latin typeface="Times New Roman" panose="02020603050405020304" pitchFamily="18" charset="0"/>
                <a:cs typeface="Times New Roman" panose="02020603050405020304" pitchFamily="18" charset="0"/>
              </a:rPr>
              <a:t>In the Mayer &amp; Salovey model, the concept of emotional facilitation plays a critical role in maintaining one’s drive by means of positive reappraisal. The use of the Mindfulness/re-perceiving technique will help one avoid self-criticism and engage again in tasks. </a:t>
            </a:r>
          </a:p>
        </p:txBody>
      </p:sp>
      <p:sp>
        <p:nvSpPr>
          <p:cNvPr id="80" name="Rectangle 79">
            <a:extLst>
              <a:ext uri="{FF2B5EF4-FFF2-40B4-BE49-F238E27FC236}">
                <a16:creationId xmlns:a16="http://schemas.microsoft.com/office/drawing/2014/main" id="{3BCD01C6-8CE1-07F7-B55B-F1584D85221F}"/>
              </a:ext>
            </a:extLst>
          </p:cNvPr>
          <p:cNvSpPr/>
          <p:nvPr/>
        </p:nvSpPr>
        <p:spPr>
          <a:xfrm>
            <a:off x="74295" y="7416855"/>
            <a:ext cx="2775585" cy="1892775"/>
          </a:xfrm>
          <a:prstGeom prst="rect">
            <a:avLst/>
          </a:prstGeom>
          <a:solidFill>
            <a:schemeClr val="accent2">
              <a:lumMod val="40000"/>
              <a:lumOff val="60000"/>
            </a:schemeClr>
          </a:solidFill>
          <a:ln>
            <a:solidFill>
              <a:schemeClr val="tx1"/>
            </a:solidFill>
          </a:ln>
        </p:spPr>
        <p:style>
          <a:lnRef idx="1">
            <a:schemeClr val="accent6"/>
          </a:lnRef>
          <a:fillRef idx="2">
            <a:schemeClr val="accent6"/>
          </a:fillRef>
          <a:effectRef idx="1">
            <a:schemeClr val="accent6"/>
          </a:effectRef>
          <a:fontRef idx="minor">
            <a:schemeClr val="dk1"/>
          </a:fontRef>
        </p:style>
        <p:txBody>
          <a:bodyPr rtlCol="0" anchor="ctr"/>
          <a:lstStyle/>
          <a:p>
            <a:r>
              <a:rPr lang="en-GB" sz="1600" b="1" u="sng"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t>
            </a:r>
            <a:r>
              <a:rPr lang="en-GB" sz="1100" b="1" u="sng"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ritical Reflection on Personal Experience</a:t>
            </a:r>
          </a:p>
          <a:p>
            <a:endParaRPr lang="en-GB" sz="900" b="1" u="sng"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a:p>
            <a:endParaRPr lang="en-GB" sz="900" b="1" u="sng" noProof="0" dirty="0">
              <a:latin typeface="Times New Roman" panose="02020603050405020304" pitchFamily="18" charset="0"/>
              <a:cs typeface="Times New Roman" panose="02020603050405020304" pitchFamily="18" charset="0"/>
            </a:endParaRPr>
          </a:p>
        </p:txBody>
      </p:sp>
      <p:sp>
        <p:nvSpPr>
          <p:cNvPr id="82" name="TextBox 81">
            <a:extLst>
              <a:ext uri="{FF2B5EF4-FFF2-40B4-BE49-F238E27FC236}">
                <a16:creationId xmlns:a16="http://schemas.microsoft.com/office/drawing/2014/main" id="{9D5F6BA6-5305-FAC4-77B2-71C05880628F}"/>
              </a:ext>
            </a:extLst>
          </p:cNvPr>
          <p:cNvSpPr txBox="1"/>
          <p:nvPr/>
        </p:nvSpPr>
        <p:spPr>
          <a:xfrm>
            <a:off x="112395" y="7679774"/>
            <a:ext cx="1411605" cy="784830"/>
          </a:xfrm>
          <a:prstGeom prst="rect">
            <a:avLst/>
          </a:prstGeom>
          <a:solidFill>
            <a:schemeClr val="accent6">
              <a:lumMod val="20000"/>
              <a:lumOff val="80000"/>
            </a:schemeClr>
          </a:solidFill>
          <a:ln>
            <a:solidFill>
              <a:schemeClr val="tx1"/>
            </a:solidFill>
          </a:ln>
        </p:spPr>
        <p:txBody>
          <a:bodyPr wrap="square">
            <a:spAutoFit/>
          </a:bodyPr>
          <a:lstStyle/>
          <a:p>
            <a:pPr algn="just" rtl="0">
              <a:buNone/>
            </a:pPr>
            <a:r>
              <a:rPr lang="en-GB" sz="500" b="1" i="1" u="none" strike="noStrike" dirty="0">
                <a:solidFill>
                  <a:schemeClr val="tx1"/>
                </a:solidFill>
                <a:effectLst/>
                <a:latin typeface="Times New Roman" panose="02020603050405020304" pitchFamily="18" charset="0"/>
                <a:cs typeface="Times New Roman" panose="02020603050405020304" pitchFamily="18" charset="0"/>
              </a:rPr>
              <a:t>Concepts: </a:t>
            </a:r>
            <a:r>
              <a:rPr lang="en-GB" sz="500" b="0" i="0" u="none" strike="noStrike" dirty="0">
                <a:solidFill>
                  <a:schemeClr val="tx1"/>
                </a:solidFill>
                <a:effectLst/>
                <a:latin typeface="Times New Roman" panose="02020603050405020304" pitchFamily="18" charset="0"/>
                <a:cs typeface="Times New Roman" panose="02020603050405020304" pitchFamily="18" charset="0"/>
              </a:rPr>
              <a:t>In reflecting on my own learning process, I realise that emotions and regulation skills have contributed to the way I am handling stress, motivation and resilience throughout the process of studying. Being aware of my own anxiety and tendency to procrastinate, I used structured emotional appraisal so that I could find the reasons for being distracted before it happened.</a:t>
            </a:r>
            <a:endParaRPr lang="en-GB" sz="500" b="0" dirty="0">
              <a:effectLst/>
              <a:latin typeface="Times New Roman" panose="02020603050405020304" pitchFamily="18" charset="0"/>
              <a:cs typeface="Times New Roman" panose="02020603050405020304" pitchFamily="18" charset="0"/>
            </a:endParaRPr>
          </a:p>
        </p:txBody>
      </p:sp>
      <p:sp>
        <p:nvSpPr>
          <p:cNvPr id="84" name="TextBox 83">
            <a:extLst>
              <a:ext uri="{FF2B5EF4-FFF2-40B4-BE49-F238E27FC236}">
                <a16:creationId xmlns:a16="http://schemas.microsoft.com/office/drawing/2014/main" id="{467FDABD-4EF2-C72F-A30F-CAA0F4D2B3C9}"/>
              </a:ext>
            </a:extLst>
          </p:cNvPr>
          <p:cNvSpPr txBox="1"/>
          <p:nvPr/>
        </p:nvSpPr>
        <p:spPr>
          <a:xfrm>
            <a:off x="1587013" y="7679774"/>
            <a:ext cx="1203959" cy="861774"/>
          </a:xfrm>
          <a:prstGeom prst="rect">
            <a:avLst/>
          </a:prstGeom>
          <a:solidFill>
            <a:schemeClr val="accent6">
              <a:lumMod val="20000"/>
              <a:lumOff val="80000"/>
            </a:schemeClr>
          </a:solidFill>
          <a:ln>
            <a:solidFill>
              <a:schemeClr val="tx1"/>
            </a:solidFill>
          </a:ln>
        </p:spPr>
        <p:txBody>
          <a:bodyPr wrap="square">
            <a:spAutoFit/>
          </a:bodyPr>
          <a:lstStyle/>
          <a:p>
            <a:pPr algn="just" rtl="0">
              <a:buNone/>
            </a:pPr>
            <a:r>
              <a:rPr lang="en-US" sz="500" b="1" i="1" u="none" strike="noStrike" dirty="0">
                <a:solidFill>
                  <a:schemeClr val="tx1"/>
                </a:solidFill>
                <a:effectLst/>
                <a:latin typeface="Times New Roman" panose="02020603050405020304" pitchFamily="18" charset="0"/>
                <a:cs typeface="Times New Roman" panose="02020603050405020304" pitchFamily="18" charset="0"/>
              </a:rPr>
              <a:t>Theories: </a:t>
            </a:r>
            <a:r>
              <a:rPr lang="en-US" sz="500" u="none" strike="noStrike" dirty="0">
                <a:solidFill>
                  <a:schemeClr val="tx1"/>
                </a:solidFill>
                <a:effectLst/>
                <a:latin typeface="Times New Roman" panose="02020603050405020304" pitchFamily="18" charset="0"/>
                <a:cs typeface="Times New Roman" panose="02020603050405020304" pitchFamily="18" charset="0"/>
              </a:rPr>
              <a:t>Using the Mayer &amp; Salovey Theory of Emotional Intelligence, I developed my ability to assess my emotions better, to keep my motivation high by positive re-appraising despite failures. The theory of Mindfulness/Re-perceiving helped me to distance myself from anxious and critical thoughts because I learned to see them as transitory rather than permanent.</a:t>
            </a:r>
          </a:p>
        </p:txBody>
      </p:sp>
      <p:sp>
        <p:nvSpPr>
          <p:cNvPr id="86" name="TextBox 85">
            <a:extLst>
              <a:ext uri="{FF2B5EF4-FFF2-40B4-BE49-F238E27FC236}">
                <a16:creationId xmlns:a16="http://schemas.microsoft.com/office/drawing/2014/main" id="{828AE61B-185A-2C1A-E4FE-B664B328D53B}"/>
              </a:ext>
            </a:extLst>
          </p:cNvPr>
          <p:cNvSpPr txBox="1"/>
          <p:nvPr/>
        </p:nvSpPr>
        <p:spPr>
          <a:xfrm>
            <a:off x="112395" y="8500606"/>
            <a:ext cx="1411605" cy="784830"/>
          </a:xfrm>
          <a:prstGeom prst="rect">
            <a:avLst/>
          </a:prstGeom>
          <a:solidFill>
            <a:schemeClr val="accent6">
              <a:lumMod val="20000"/>
              <a:lumOff val="80000"/>
            </a:schemeClr>
          </a:solidFill>
          <a:ln>
            <a:solidFill>
              <a:schemeClr val="tx1"/>
            </a:solidFill>
          </a:ln>
        </p:spPr>
        <p:txBody>
          <a:bodyPr wrap="square">
            <a:spAutoFit/>
          </a:bodyPr>
          <a:lstStyle/>
          <a:p>
            <a:pPr algn="just" rtl="0">
              <a:buNone/>
            </a:pPr>
            <a:r>
              <a:rPr lang="en-US" sz="500" b="1" i="1" u="none" strike="noStrike" dirty="0">
                <a:solidFill>
                  <a:schemeClr val="tx1"/>
                </a:solidFill>
                <a:effectLst/>
                <a:latin typeface="Times New Roman" panose="02020603050405020304" pitchFamily="18" charset="0"/>
                <a:cs typeface="Times New Roman" panose="02020603050405020304" pitchFamily="18" charset="0"/>
              </a:rPr>
              <a:t>Models:</a:t>
            </a:r>
            <a:r>
              <a:rPr lang="en-US" sz="500" u="none" strike="noStrike" dirty="0">
                <a:solidFill>
                  <a:schemeClr val="tx1"/>
                </a:solidFill>
                <a:effectLst/>
                <a:latin typeface="Times New Roman" panose="02020603050405020304" pitchFamily="18" charset="0"/>
                <a:cs typeface="Times New Roman" panose="02020603050405020304" pitchFamily="18" charset="0"/>
              </a:rPr>
              <a:t> Applying the Bar-On Model of Emotional-Social Intelligence, I became able to improve my skills in managing stress and adaptability – two key qualities for having sound judgment in academia. The Competency Model of Goleman supported that by emphasizing the role of self-awareness and self-regulation as key factors for ensuring consistent behavior.</a:t>
            </a:r>
          </a:p>
        </p:txBody>
      </p:sp>
      <p:sp>
        <p:nvSpPr>
          <p:cNvPr id="88" name="TextBox 87">
            <a:extLst>
              <a:ext uri="{FF2B5EF4-FFF2-40B4-BE49-F238E27FC236}">
                <a16:creationId xmlns:a16="http://schemas.microsoft.com/office/drawing/2014/main" id="{573726D9-6D9F-87DF-36CE-72A9091BF708}"/>
              </a:ext>
            </a:extLst>
          </p:cNvPr>
          <p:cNvSpPr txBox="1"/>
          <p:nvPr/>
        </p:nvSpPr>
        <p:spPr>
          <a:xfrm>
            <a:off x="1592579" y="8577550"/>
            <a:ext cx="1203959" cy="707886"/>
          </a:xfrm>
          <a:prstGeom prst="rect">
            <a:avLst/>
          </a:prstGeom>
          <a:solidFill>
            <a:schemeClr val="accent6">
              <a:lumMod val="20000"/>
              <a:lumOff val="80000"/>
            </a:schemeClr>
          </a:solidFill>
          <a:ln>
            <a:solidFill>
              <a:schemeClr val="tx1"/>
            </a:solidFill>
          </a:ln>
        </p:spPr>
        <p:txBody>
          <a:bodyPr wrap="square">
            <a:spAutoFit/>
          </a:bodyPr>
          <a:lstStyle/>
          <a:p>
            <a:pPr algn="just"/>
            <a:r>
              <a:rPr lang="en-GB" sz="500" dirty="0">
                <a:latin typeface="Times New Roman" panose="02020603050405020304" pitchFamily="18" charset="0"/>
                <a:cs typeface="Times New Roman" panose="02020603050405020304" pitchFamily="18" charset="0"/>
              </a:rPr>
              <a:t>In summary, using the concepts of mindfulness and emotional regulation has greatly helped me in enhancing my academic performance. Using these concepts, theories and models has allowed me to have better judgment, higher motivation and resilience in case of obstacles.</a:t>
            </a:r>
          </a:p>
        </p:txBody>
      </p:sp>
      <p:graphicFrame>
        <p:nvGraphicFramePr>
          <p:cNvPr id="91" name="Diagram 90">
            <a:extLst>
              <a:ext uri="{FF2B5EF4-FFF2-40B4-BE49-F238E27FC236}">
                <a16:creationId xmlns:a16="http://schemas.microsoft.com/office/drawing/2014/main" id="{27E370FA-666C-99CB-1401-076E724CD500}"/>
              </a:ext>
            </a:extLst>
          </p:cNvPr>
          <p:cNvGraphicFramePr/>
          <p:nvPr>
            <p:extLst>
              <p:ext uri="{D42A27DB-BD31-4B8C-83A1-F6EECF244321}">
                <p14:modId xmlns:p14="http://schemas.microsoft.com/office/powerpoint/2010/main" val="2653837700"/>
              </p:ext>
            </p:extLst>
          </p:nvPr>
        </p:nvGraphicFramePr>
        <p:xfrm>
          <a:off x="4704906" y="1946229"/>
          <a:ext cx="2011933" cy="457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2" name="TextBox 91">
            <a:extLst>
              <a:ext uri="{FF2B5EF4-FFF2-40B4-BE49-F238E27FC236}">
                <a16:creationId xmlns:a16="http://schemas.microsoft.com/office/drawing/2014/main" id="{12A62CC2-973F-DB35-6A79-B64AD60C4D42}"/>
              </a:ext>
            </a:extLst>
          </p:cNvPr>
          <p:cNvSpPr txBox="1"/>
          <p:nvPr/>
        </p:nvSpPr>
        <p:spPr>
          <a:xfrm>
            <a:off x="5127942" y="2293518"/>
            <a:ext cx="1165860" cy="153888"/>
          </a:xfrm>
          <a:prstGeom prst="rect">
            <a:avLst/>
          </a:prstGeom>
          <a:noFill/>
        </p:spPr>
        <p:txBody>
          <a:bodyPr wrap="square" rtlCol="0">
            <a:spAutoFit/>
          </a:bodyPr>
          <a:lstStyle/>
          <a:p>
            <a:pPr algn="ctr"/>
            <a:r>
              <a:rPr lang="en-GB" sz="400" dirty="0">
                <a:latin typeface="Times New Roman" panose="02020603050405020304" pitchFamily="18" charset="0"/>
                <a:cs typeface="Times New Roman" panose="02020603050405020304" pitchFamily="18" charset="0"/>
              </a:rPr>
              <a:t>Source: Author</a:t>
            </a:r>
          </a:p>
        </p:txBody>
      </p:sp>
      <p:pic>
        <p:nvPicPr>
          <p:cNvPr id="93" name="Picture 92" descr="Risks 13 00209 g001">
            <a:extLst>
              <a:ext uri="{FF2B5EF4-FFF2-40B4-BE49-F238E27FC236}">
                <a16:creationId xmlns:a16="http://schemas.microsoft.com/office/drawing/2014/main" id="{145C0CCD-77B3-D4BD-9484-D59C8303A5E7}"/>
              </a:ext>
            </a:extLst>
          </p:cNvPr>
          <p:cNvPicPr>
            <a:picLocks noChangeAspect="1"/>
          </p:cNvPicPr>
          <p:nvPr/>
        </p:nvPicPr>
        <p:blipFill>
          <a:blip r:embed="rId7"/>
          <a:stretch>
            <a:fillRect/>
          </a:stretch>
        </p:blipFill>
        <p:spPr>
          <a:xfrm>
            <a:off x="152398" y="4551360"/>
            <a:ext cx="1024703" cy="480380"/>
          </a:xfrm>
          <a:prstGeom prst="rect">
            <a:avLst/>
          </a:prstGeom>
        </p:spPr>
      </p:pic>
      <p:sp>
        <p:nvSpPr>
          <p:cNvPr id="95" name="TextBox 94">
            <a:extLst>
              <a:ext uri="{FF2B5EF4-FFF2-40B4-BE49-F238E27FC236}">
                <a16:creationId xmlns:a16="http://schemas.microsoft.com/office/drawing/2014/main" id="{7B7EA407-837B-3E5E-1453-DD8F901E0594}"/>
              </a:ext>
            </a:extLst>
          </p:cNvPr>
          <p:cNvSpPr txBox="1"/>
          <p:nvPr/>
        </p:nvSpPr>
        <p:spPr>
          <a:xfrm>
            <a:off x="81819" y="4997732"/>
            <a:ext cx="1165860" cy="138499"/>
          </a:xfrm>
          <a:prstGeom prst="rect">
            <a:avLst/>
          </a:prstGeom>
          <a:noFill/>
        </p:spPr>
        <p:txBody>
          <a:bodyPr wrap="square" rtlCol="0">
            <a:spAutoFit/>
          </a:bodyPr>
          <a:lstStyle/>
          <a:p>
            <a:pPr algn="ctr"/>
            <a:r>
              <a:rPr lang="en-GB" sz="300" dirty="0">
                <a:latin typeface="Times New Roman" panose="02020603050405020304" pitchFamily="18" charset="0"/>
                <a:cs typeface="Times New Roman" panose="02020603050405020304" pitchFamily="18" charset="0"/>
              </a:rPr>
              <a:t>Source: https://www.mdpi.com/2227-9091/13/11/209</a:t>
            </a:r>
          </a:p>
        </p:txBody>
      </p:sp>
      <p:pic>
        <p:nvPicPr>
          <p:cNvPr id="99" name="Picture 98">
            <a:extLst>
              <a:ext uri="{FF2B5EF4-FFF2-40B4-BE49-F238E27FC236}">
                <a16:creationId xmlns:a16="http://schemas.microsoft.com/office/drawing/2014/main" id="{3933AA02-5219-DB49-EAE1-BC0E12537C5C}"/>
              </a:ext>
            </a:extLst>
          </p:cNvPr>
          <p:cNvPicPr>
            <a:picLocks noChangeAspect="1"/>
          </p:cNvPicPr>
          <p:nvPr/>
        </p:nvPicPr>
        <p:blipFill>
          <a:blip r:embed="rId8"/>
          <a:stretch>
            <a:fillRect/>
          </a:stretch>
        </p:blipFill>
        <p:spPr>
          <a:xfrm>
            <a:off x="1996440" y="4546936"/>
            <a:ext cx="1307498" cy="442710"/>
          </a:xfrm>
          <a:prstGeom prst="rect">
            <a:avLst/>
          </a:prstGeom>
        </p:spPr>
      </p:pic>
      <p:sp>
        <p:nvSpPr>
          <p:cNvPr id="101" name="TextBox 100">
            <a:extLst>
              <a:ext uri="{FF2B5EF4-FFF2-40B4-BE49-F238E27FC236}">
                <a16:creationId xmlns:a16="http://schemas.microsoft.com/office/drawing/2014/main" id="{89F22493-4139-27BB-422C-0DF8CAB92627}"/>
              </a:ext>
            </a:extLst>
          </p:cNvPr>
          <p:cNvSpPr txBox="1"/>
          <p:nvPr/>
        </p:nvSpPr>
        <p:spPr>
          <a:xfrm>
            <a:off x="1996439" y="4977025"/>
            <a:ext cx="1316355" cy="165036"/>
          </a:xfrm>
          <a:prstGeom prst="rect">
            <a:avLst/>
          </a:prstGeom>
          <a:noFill/>
        </p:spPr>
        <p:txBody>
          <a:bodyPr wrap="square" lIns="36000" tIns="36000" rIns="36000" bIns="36000">
            <a:spAutoFit/>
          </a:bodyPr>
          <a:lstStyle/>
          <a:p>
            <a:pPr algn="ctr"/>
            <a:r>
              <a:rPr lang="en-GB" sz="300" dirty="0">
                <a:latin typeface="Times New Roman" panose="02020603050405020304" pitchFamily="18" charset="0"/>
                <a:cs typeface="Times New Roman" panose="02020603050405020304" pitchFamily="18" charset="0"/>
              </a:rPr>
              <a:t>Source: https://www.researchgate.net/figure/The-interactive-influence-model-of-emotion-and-cognition-IIEC-Decision-making-depends_fig3_276424565</a:t>
            </a:r>
          </a:p>
        </p:txBody>
      </p:sp>
      <p:pic>
        <p:nvPicPr>
          <p:cNvPr id="102" name="Picture 101">
            <a:extLst>
              <a:ext uri="{FF2B5EF4-FFF2-40B4-BE49-F238E27FC236}">
                <a16:creationId xmlns:a16="http://schemas.microsoft.com/office/drawing/2014/main" id="{BA082708-087F-7ABF-DBE8-3E70ABC30C5B}"/>
              </a:ext>
            </a:extLst>
          </p:cNvPr>
          <p:cNvPicPr>
            <a:picLocks noChangeAspect="1"/>
          </p:cNvPicPr>
          <p:nvPr/>
        </p:nvPicPr>
        <p:blipFill>
          <a:blip r:embed="rId9"/>
          <a:stretch>
            <a:fillRect/>
          </a:stretch>
        </p:blipFill>
        <p:spPr>
          <a:xfrm>
            <a:off x="1204818" y="4546936"/>
            <a:ext cx="753521" cy="416906"/>
          </a:xfrm>
          <a:prstGeom prst="rect">
            <a:avLst/>
          </a:prstGeom>
        </p:spPr>
      </p:pic>
      <p:sp>
        <p:nvSpPr>
          <p:cNvPr id="104" name="TextBox 103">
            <a:extLst>
              <a:ext uri="{FF2B5EF4-FFF2-40B4-BE49-F238E27FC236}">
                <a16:creationId xmlns:a16="http://schemas.microsoft.com/office/drawing/2014/main" id="{1DA0CE1C-836F-FBD6-B7CE-7BE6114BF712}"/>
              </a:ext>
            </a:extLst>
          </p:cNvPr>
          <p:cNvSpPr txBox="1"/>
          <p:nvPr/>
        </p:nvSpPr>
        <p:spPr>
          <a:xfrm>
            <a:off x="1171992" y="4929189"/>
            <a:ext cx="815591" cy="211203"/>
          </a:xfrm>
          <a:prstGeom prst="rect">
            <a:avLst/>
          </a:prstGeom>
          <a:noFill/>
        </p:spPr>
        <p:txBody>
          <a:bodyPr wrap="square" lIns="36000" tIns="36000" rIns="36000" bIns="36000">
            <a:spAutoFit/>
          </a:bodyPr>
          <a:lstStyle/>
          <a:p>
            <a:pPr algn="ctr"/>
            <a:r>
              <a:rPr lang="en-GB" sz="300" dirty="0">
                <a:latin typeface="Times New Roman" panose="02020603050405020304" pitchFamily="18" charset="0"/>
                <a:cs typeface="Times New Roman" panose="02020603050405020304" pitchFamily="18" charset="0"/>
              </a:rPr>
              <a:t>Source: https://smw.ch/index.php/smw/article/download/1687/2255</a:t>
            </a:r>
          </a:p>
        </p:txBody>
      </p:sp>
      <p:graphicFrame>
        <p:nvGraphicFramePr>
          <p:cNvPr id="105" name="Diagram 104">
            <a:extLst>
              <a:ext uri="{FF2B5EF4-FFF2-40B4-BE49-F238E27FC236}">
                <a16:creationId xmlns:a16="http://schemas.microsoft.com/office/drawing/2014/main" id="{571D3EF1-C649-C968-3239-9E42533A3774}"/>
              </a:ext>
            </a:extLst>
          </p:cNvPr>
          <p:cNvGraphicFramePr/>
          <p:nvPr>
            <p:extLst>
              <p:ext uri="{D42A27DB-BD31-4B8C-83A1-F6EECF244321}">
                <p14:modId xmlns:p14="http://schemas.microsoft.com/office/powerpoint/2010/main" val="3234785357"/>
              </p:ext>
            </p:extLst>
          </p:nvPr>
        </p:nvGraphicFramePr>
        <p:xfrm>
          <a:off x="3482720" y="4150474"/>
          <a:ext cx="3211642" cy="766049"/>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107" name="TextBox 106">
            <a:extLst>
              <a:ext uri="{FF2B5EF4-FFF2-40B4-BE49-F238E27FC236}">
                <a16:creationId xmlns:a16="http://schemas.microsoft.com/office/drawing/2014/main" id="{4502310B-C56D-5FAB-1DD5-AB5FCD59736C}"/>
              </a:ext>
            </a:extLst>
          </p:cNvPr>
          <p:cNvSpPr txBox="1"/>
          <p:nvPr/>
        </p:nvSpPr>
        <p:spPr>
          <a:xfrm>
            <a:off x="4484370" y="4675355"/>
            <a:ext cx="1165860" cy="153888"/>
          </a:xfrm>
          <a:prstGeom prst="rect">
            <a:avLst/>
          </a:prstGeom>
          <a:noFill/>
        </p:spPr>
        <p:txBody>
          <a:bodyPr wrap="square" rtlCol="0">
            <a:spAutoFit/>
          </a:bodyPr>
          <a:lstStyle/>
          <a:p>
            <a:pPr algn="ctr"/>
            <a:r>
              <a:rPr lang="en-GB" sz="400" dirty="0">
                <a:latin typeface="Times New Roman" panose="02020603050405020304" pitchFamily="18" charset="0"/>
                <a:cs typeface="Times New Roman" panose="02020603050405020304" pitchFamily="18" charset="0"/>
              </a:rPr>
              <a:t>Source: Author</a:t>
            </a:r>
          </a:p>
        </p:txBody>
      </p:sp>
      <p:pic>
        <p:nvPicPr>
          <p:cNvPr id="108" name="Picture 107" descr="The Mayer and Salovey (1997) four-branch model of emotional intelligence (EI) abilities. ">
            <a:extLst>
              <a:ext uri="{FF2B5EF4-FFF2-40B4-BE49-F238E27FC236}">
                <a16:creationId xmlns:a16="http://schemas.microsoft.com/office/drawing/2014/main" id="{C9E8C37A-98F0-DF42-3CDC-2BB61E83B1BD}"/>
              </a:ext>
            </a:extLst>
          </p:cNvPr>
          <p:cNvPicPr>
            <a:picLocks noChangeAspect="1"/>
          </p:cNvPicPr>
          <p:nvPr/>
        </p:nvPicPr>
        <p:blipFill>
          <a:blip r:embed="rId15"/>
          <a:stretch>
            <a:fillRect/>
          </a:stretch>
        </p:blipFill>
        <p:spPr>
          <a:xfrm>
            <a:off x="1103111" y="5766690"/>
            <a:ext cx="1111407" cy="624732"/>
          </a:xfrm>
          <a:prstGeom prst="rect">
            <a:avLst/>
          </a:prstGeom>
          <a:ln>
            <a:solidFill>
              <a:schemeClr val="tx1"/>
            </a:solidFill>
          </a:ln>
        </p:spPr>
      </p:pic>
      <p:sp>
        <p:nvSpPr>
          <p:cNvPr id="110" name="TextBox 109">
            <a:extLst>
              <a:ext uri="{FF2B5EF4-FFF2-40B4-BE49-F238E27FC236}">
                <a16:creationId xmlns:a16="http://schemas.microsoft.com/office/drawing/2014/main" id="{E36D28EC-4E61-A7DB-6462-E26FD7B76978}"/>
              </a:ext>
            </a:extLst>
          </p:cNvPr>
          <p:cNvSpPr txBox="1"/>
          <p:nvPr/>
        </p:nvSpPr>
        <p:spPr>
          <a:xfrm>
            <a:off x="1097959" y="6417185"/>
            <a:ext cx="1111407" cy="46166"/>
          </a:xfrm>
          <a:prstGeom prst="rect">
            <a:avLst/>
          </a:prstGeom>
          <a:noFill/>
        </p:spPr>
        <p:txBody>
          <a:bodyPr wrap="square" lIns="0" tIns="0" rIns="0" bIns="0">
            <a:spAutoFit/>
          </a:bodyPr>
          <a:lstStyle/>
          <a:p>
            <a:pPr algn="ctr"/>
            <a:r>
              <a:rPr lang="en-GB" sz="300" dirty="0">
                <a:latin typeface="Times New Roman" panose="02020603050405020304" pitchFamily="18" charset="0"/>
                <a:cs typeface="Times New Roman" panose="02020603050405020304" pitchFamily="18" charset="0"/>
              </a:rPr>
              <a:t>Source: https://smw.ch/index.php/smw/article/download/1687/2255</a:t>
            </a:r>
          </a:p>
        </p:txBody>
      </p:sp>
      <p:graphicFrame>
        <p:nvGraphicFramePr>
          <p:cNvPr id="111" name="Diagram 110">
            <a:extLst>
              <a:ext uri="{FF2B5EF4-FFF2-40B4-BE49-F238E27FC236}">
                <a16:creationId xmlns:a16="http://schemas.microsoft.com/office/drawing/2014/main" id="{402208F7-ECB7-F3D4-7C32-EC982AFA9C12}"/>
              </a:ext>
            </a:extLst>
          </p:cNvPr>
          <p:cNvGraphicFramePr/>
          <p:nvPr>
            <p:extLst>
              <p:ext uri="{D42A27DB-BD31-4B8C-83A1-F6EECF244321}">
                <p14:modId xmlns:p14="http://schemas.microsoft.com/office/powerpoint/2010/main" val="2457229256"/>
              </p:ext>
            </p:extLst>
          </p:nvPr>
        </p:nvGraphicFramePr>
        <p:xfrm>
          <a:off x="2237988" y="5760063"/>
          <a:ext cx="1072889" cy="563171"/>
        </p:xfrm>
        <a:graphic>
          <a:graphicData uri="http://schemas.openxmlformats.org/drawingml/2006/diagram">
            <dgm:relIds xmlns:dgm="http://schemas.openxmlformats.org/drawingml/2006/diagram" xmlns:r="http://schemas.openxmlformats.org/officeDocument/2006/relationships" r:dm="rId16" r:lo="rId17" r:qs="rId18" r:cs="rId19"/>
          </a:graphicData>
        </a:graphic>
      </p:graphicFrame>
      <p:sp>
        <p:nvSpPr>
          <p:cNvPr id="113" name="TextBox 112">
            <a:extLst>
              <a:ext uri="{FF2B5EF4-FFF2-40B4-BE49-F238E27FC236}">
                <a16:creationId xmlns:a16="http://schemas.microsoft.com/office/drawing/2014/main" id="{15C6E0F1-A824-5AED-9158-ACD142B52FB8}"/>
              </a:ext>
            </a:extLst>
          </p:cNvPr>
          <p:cNvSpPr txBox="1"/>
          <p:nvPr/>
        </p:nvSpPr>
        <p:spPr>
          <a:xfrm>
            <a:off x="2254525" y="6359236"/>
            <a:ext cx="1049413" cy="46166"/>
          </a:xfrm>
          <a:prstGeom prst="rect">
            <a:avLst/>
          </a:prstGeom>
          <a:noFill/>
        </p:spPr>
        <p:txBody>
          <a:bodyPr wrap="square" lIns="0" tIns="0" rIns="0" bIns="0">
            <a:spAutoFit/>
          </a:bodyPr>
          <a:lstStyle/>
          <a:p>
            <a:pPr algn="ctr"/>
            <a:r>
              <a:rPr lang="en-GB" sz="300" dirty="0">
                <a:latin typeface="Times New Roman" panose="02020603050405020304" pitchFamily="18" charset="0"/>
                <a:cs typeface="Times New Roman" panose="02020603050405020304" pitchFamily="18" charset="0"/>
              </a:rPr>
              <a:t>Source: Author</a:t>
            </a:r>
          </a:p>
        </p:txBody>
      </p:sp>
      <p:pic>
        <p:nvPicPr>
          <p:cNvPr id="115" name="Picture 114" descr="Figure 2.">
            <a:extLst>
              <a:ext uri="{FF2B5EF4-FFF2-40B4-BE49-F238E27FC236}">
                <a16:creationId xmlns:a16="http://schemas.microsoft.com/office/drawing/2014/main" id="{7063BDEC-3656-8992-730E-8D92D9C4C72A}"/>
              </a:ext>
            </a:extLst>
          </p:cNvPr>
          <p:cNvPicPr>
            <a:picLocks noChangeAspect="1"/>
          </p:cNvPicPr>
          <p:nvPr/>
        </p:nvPicPr>
        <p:blipFill>
          <a:blip r:embed="rId21"/>
          <a:stretch>
            <a:fillRect/>
          </a:stretch>
        </p:blipFill>
        <p:spPr>
          <a:xfrm>
            <a:off x="1105520" y="6482992"/>
            <a:ext cx="1110905" cy="306120"/>
          </a:xfrm>
          <a:prstGeom prst="rect">
            <a:avLst/>
          </a:prstGeom>
          <a:ln>
            <a:solidFill>
              <a:schemeClr val="tx1"/>
            </a:solidFill>
          </a:ln>
        </p:spPr>
      </p:pic>
      <p:sp>
        <p:nvSpPr>
          <p:cNvPr id="117" name="TextBox 116">
            <a:extLst>
              <a:ext uri="{FF2B5EF4-FFF2-40B4-BE49-F238E27FC236}">
                <a16:creationId xmlns:a16="http://schemas.microsoft.com/office/drawing/2014/main" id="{F32097EB-DD9D-FF02-2B57-3967D96AFAEB}"/>
              </a:ext>
            </a:extLst>
          </p:cNvPr>
          <p:cNvSpPr txBox="1"/>
          <p:nvPr/>
        </p:nvSpPr>
        <p:spPr>
          <a:xfrm>
            <a:off x="1105060" y="6795013"/>
            <a:ext cx="1111407" cy="46166"/>
          </a:xfrm>
          <a:prstGeom prst="rect">
            <a:avLst/>
          </a:prstGeom>
          <a:noFill/>
        </p:spPr>
        <p:txBody>
          <a:bodyPr wrap="square" lIns="0" tIns="0" rIns="0" bIns="0">
            <a:spAutoFit/>
          </a:bodyPr>
          <a:lstStyle/>
          <a:p>
            <a:pPr algn="ctr"/>
            <a:r>
              <a:rPr lang="en-GB" sz="300" dirty="0">
                <a:latin typeface="Times New Roman" panose="02020603050405020304" pitchFamily="18" charset="0"/>
                <a:cs typeface="Times New Roman" panose="02020603050405020304" pitchFamily="18" charset="0"/>
              </a:rPr>
              <a:t>Source: https://pmc.ncbi.nlm.nih.gov/articles/PMC11009092/</a:t>
            </a:r>
          </a:p>
        </p:txBody>
      </p:sp>
      <p:graphicFrame>
        <p:nvGraphicFramePr>
          <p:cNvPr id="118" name="Diagram 117">
            <a:extLst>
              <a:ext uri="{FF2B5EF4-FFF2-40B4-BE49-F238E27FC236}">
                <a16:creationId xmlns:a16="http://schemas.microsoft.com/office/drawing/2014/main" id="{E19807A6-A802-C89E-F31E-030DB8316863}"/>
              </a:ext>
            </a:extLst>
          </p:cNvPr>
          <p:cNvGraphicFramePr/>
          <p:nvPr>
            <p:extLst>
              <p:ext uri="{D42A27DB-BD31-4B8C-83A1-F6EECF244321}">
                <p14:modId xmlns:p14="http://schemas.microsoft.com/office/powerpoint/2010/main" val="4119165016"/>
              </p:ext>
            </p:extLst>
          </p:nvPr>
        </p:nvGraphicFramePr>
        <p:xfrm>
          <a:off x="5023485" y="6789112"/>
          <a:ext cx="1682115" cy="505038"/>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sp>
        <p:nvSpPr>
          <p:cNvPr id="120" name="TextBox 119">
            <a:extLst>
              <a:ext uri="{FF2B5EF4-FFF2-40B4-BE49-F238E27FC236}">
                <a16:creationId xmlns:a16="http://schemas.microsoft.com/office/drawing/2014/main" id="{B943E109-84F6-4E5C-0CFA-A8785175C473}"/>
              </a:ext>
            </a:extLst>
          </p:cNvPr>
          <p:cNvSpPr txBox="1"/>
          <p:nvPr/>
        </p:nvSpPr>
        <p:spPr>
          <a:xfrm>
            <a:off x="5339835" y="7201546"/>
            <a:ext cx="1049413" cy="46166"/>
          </a:xfrm>
          <a:prstGeom prst="rect">
            <a:avLst/>
          </a:prstGeom>
          <a:noFill/>
        </p:spPr>
        <p:txBody>
          <a:bodyPr wrap="square" lIns="0" tIns="0" rIns="0" bIns="0">
            <a:spAutoFit/>
          </a:bodyPr>
          <a:lstStyle/>
          <a:p>
            <a:pPr algn="ctr"/>
            <a:r>
              <a:rPr lang="en-GB" sz="300" dirty="0">
                <a:latin typeface="Times New Roman" panose="02020603050405020304" pitchFamily="18" charset="0"/>
                <a:cs typeface="Times New Roman" panose="02020603050405020304" pitchFamily="18" charset="0"/>
              </a:rPr>
              <a:t>Source: Author</a:t>
            </a:r>
          </a:p>
        </p:txBody>
      </p:sp>
      <p:graphicFrame>
        <p:nvGraphicFramePr>
          <p:cNvPr id="121" name="Diagram 120">
            <a:extLst>
              <a:ext uri="{FF2B5EF4-FFF2-40B4-BE49-F238E27FC236}">
                <a16:creationId xmlns:a16="http://schemas.microsoft.com/office/drawing/2014/main" id="{7EFDCF02-690B-248D-BB7D-A95FAA0D6D73}"/>
              </a:ext>
            </a:extLst>
          </p:cNvPr>
          <p:cNvGraphicFramePr/>
          <p:nvPr>
            <p:extLst>
              <p:ext uri="{D42A27DB-BD31-4B8C-83A1-F6EECF244321}">
                <p14:modId xmlns:p14="http://schemas.microsoft.com/office/powerpoint/2010/main" val="2588127632"/>
              </p:ext>
            </p:extLst>
          </p:nvPr>
        </p:nvGraphicFramePr>
        <p:xfrm>
          <a:off x="2927875" y="7368009"/>
          <a:ext cx="3855830" cy="1801390"/>
        </p:xfrm>
        <a:graphic>
          <a:graphicData uri="http://schemas.openxmlformats.org/drawingml/2006/diagram">
            <dgm:relIds xmlns:dgm="http://schemas.openxmlformats.org/drawingml/2006/diagram" xmlns:r="http://schemas.openxmlformats.org/officeDocument/2006/relationships" r:dm="rId27" r:lo="rId28" r:qs="rId29" r:cs="rId30"/>
          </a:graphicData>
        </a:graphic>
      </p:graphicFrame>
      <p:sp>
        <p:nvSpPr>
          <p:cNvPr id="123" name="TextBox 122">
            <a:extLst>
              <a:ext uri="{FF2B5EF4-FFF2-40B4-BE49-F238E27FC236}">
                <a16:creationId xmlns:a16="http://schemas.microsoft.com/office/drawing/2014/main" id="{B7AFCEFF-34E4-5AE9-95E8-AF384064C9B9}"/>
              </a:ext>
            </a:extLst>
          </p:cNvPr>
          <p:cNvSpPr txBox="1"/>
          <p:nvPr/>
        </p:nvSpPr>
        <p:spPr>
          <a:xfrm>
            <a:off x="4331083" y="9156215"/>
            <a:ext cx="1049413" cy="107722"/>
          </a:xfrm>
          <a:prstGeom prst="rect">
            <a:avLst/>
          </a:prstGeom>
          <a:noFill/>
        </p:spPr>
        <p:txBody>
          <a:bodyPr wrap="square" lIns="0" tIns="0" rIns="0" bIns="0">
            <a:spAutoFit/>
          </a:bodyPr>
          <a:lstStyle/>
          <a:p>
            <a:pPr algn="ctr"/>
            <a:r>
              <a:rPr lang="en-GB" sz="700" dirty="0">
                <a:latin typeface="Times New Roman" panose="02020603050405020304" pitchFamily="18" charset="0"/>
                <a:cs typeface="Times New Roman" panose="02020603050405020304" pitchFamily="18" charset="0"/>
              </a:rPr>
              <a:t>Source: Author</a:t>
            </a:r>
          </a:p>
        </p:txBody>
      </p:sp>
    </p:spTree>
    <p:extLst>
      <p:ext uri="{BB962C8B-B14F-4D97-AF65-F5344CB8AC3E}">
        <p14:creationId xmlns:p14="http://schemas.microsoft.com/office/powerpoint/2010/main" val="1601290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B7855-7E8F-BB40-7EE5-3716F34691F8}"/>
              </a:ext>
            </a:extLst>
          </p:cNvPr>
          <p:cNvSpPr>
            <a:spLocks noGrp="1"/>
          </p:cNvSpPr>
          <p:nvPr>
            <p:ph type="title"/>
          </p:nvPr>
        </p:nvSpPr>
        <p:spPr>
          <a:xfrm>
            <a:off x="471487" y="365173"/>
            <a:ext cx="5915025" cy="668935"/>
          </a:xfrm>
          <a:solidFill>
            <a:schemeClr val="accent1">
              <a:lumMod val="40000"/>
              <a:lumOff val="60000"/>
            </a:schemeClr>
          </a:solidFill>
        </p:spPr>
        <p:txBody>
          <a:bodyPr/>
          <a:lstStyle/>
          <a:p>
            <a:pPr algn="ctr"/>
            <a:r>
              <a:rPr lang="en-GB" dirty="0">
                <a:latin typeface="Times New Roman" panose="02020603050405020304" pitchFamily="18" charset="0"/>
                <a:cs typeface="Times New Roman" panose="02020603050405020304" pitchFamily="18" charset="0"/>
              </a:rPr>
              <a:t>References</a:t>
            </a:r>
          </a:p>
        </p:txBody>
      </p:sp>
      <p:sp>
        <p:nvSpPr>
          <p:cNvPr id="5" name="TextBox 4">
            <a:extLst>
              <a:ext uri="{FF2B5EF4-FFF2-40B4-BE49-F238E27FC236}">
                <a16:creationId xmlns:a16="http://schemas.microsoft.com/office/drawing/2014/main" id="{DFB2A5F7-6594-DE1F-7FF8-E45FC374C7EF}"/>
              </a:ext>
            </a:extLst>
          </p:cNvPr>
          <p:cNvSpPr txBox="1"/>
          <p:nvPr/>
        </p:nvSpPr>
        <p:spPr>
          <a:xfrm>
            <a:off x="117987" y="1206304"/>
            <a:ext cx="6622026" cy="8586966"/>
          </a:xfrm>
          <a:prstGeom prst="rect">
            <a:avLst/>
          </a:prstGeom>
          <a:solidFill>
            <a:schemeClr val="accent6">
              <a:lumMod val="20000"/>
              <a:lumOff val="80000"/>
            </a:schemeClr>
          </a:solidFill>
        </p:spPr>
        <p:txBody>
          <a:bodyPr wrap="square">
            <a:spAutoFit/>
          </a:bodyPr>
          <a:lstStyle/>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Abbott, P., Ambruoso, L.D., Shanks, R., </a:t>
            </a:r>
            <a:r>
              <a:rPr lang="en-GB" sz="1200" dirty="0" err="1">
                <a:latin typeface="Times New Roman" panose="02020603050405020304" pitchFamily="18" charset="0"/>
                <a:cs typeface="Times New Roman" panose="02020603050405020304" pitchFamily="18" charset="0"/>
              </a:rPr>
              <a:t>Mihretu</a:t>
            </a:r>
            <a:r>
              <a:rPr lang="en-GB" sz="1200" dirty="0">
                <a:latin typeface="Times New Roman" panose="02020603050405020304" pitchFamily="18" charset="0"/>
                <a:cs typeface="Times New Roman" panose="02020603050405020304" pitchFamily="18" charset="0"/>
              </a:rPr>
              <a:t>, A. and </a:t>
            </a:r>
            <a:r>
              <a:rPr lang="en-GB" sz="1200" dirty="0" err="1">
                <a:latin typeface="Times New Roman" panose="02020603050405020304" pitchFamily="18" charset="0"/>
                <a:cs typeface="Times New Roman" panose="02020603050405020304" pitchFamily="18" charset="0"/>
              </a:rPr>
              <a:t>Engdawork</a:t>
            </a:r>
            <a:r>
              <a:rPr lang="en-GB" sz="1200" dirty="0">
                <a:latin typeface="Times New Roman" panose="02020603050405020304" pitchFamily="18" charset="0"/>
                <a:cs typeface="Times New Roman" panose="02020603050405020304" pitchFamily="18" charset="0"/>
              </a:rPr>
              <a:t>, K. (2025) “Theory and mechanisms of change in school-based mindfulness interventions: A disciplinary review,” </a:t>
            </a:r>
            <a:r>
              <a:rPr lang="en-GB" sz="1200" i="1" dirty="0">
                <a:latin typeface="Times New Roman" panose="02020603050405020304" pitchFamily="18" charset="0"/>
                <a:cs typeface="Times New Roman" panose="02020603050405020304" pitchFamily="18" charset="0"/>
              </a:rPr>
              <a:t>Advance</a:t>
            </a:r>
            <a:r>
              <a:rPr lang="en-GB" sz="1200" dirty="0">
                <a:latin typeface="Times New Roman" panose="02020603050405020304" pitchFamily="18" charset="0"/>
                <a:cs typeface="Times New Roman" panose="02020603050405020304" pitchFamily="18" charset="0"/>
              </a:rPr>
              <a:t> [Preprint]. Available at: https://doi.org/10.31124/advance.174524975.58729400/v1.</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Al-</a:t>
            </a:r>
            <a:r>
              <a:rPr lang="en-GB" sz="1200" dirty="0" err="1">
                <a:latin typeface="Times New Roman" panose="02020603050405020304" pitchFamily="18" charset="0"/>
                <a:cs typeface="Times New Roman" panose="02020603050405020304" pitchFamily="18" charset="0"/>
              </a:rPr>
              <a:t>Hoorie</a:t>
            </a:r>
            <a:r>
              <a:rPr lang="en-GB" sz="1200" dirty="0">
                <a:latin typeface="Times New Roman" panose="02020603050405020304" pitchFamily="18" charset="0"/>
                <a:cs typeface="Times New Roman" panose="02020603050405020304" pitchFamily="18" charset="0"/>
              </a:rPr>
              <a:t>, A.H., Hiver, P., Liu, M. and </a:t>
            </a:r>
            <a:r>
              <a:rPr lang="en-GB" sz="1200" dirty="0" err="1">
                <a:latin typeface="Times New Roman" panose="02020603050405020304" pitchFamily="18" charset="0"/>
                <a:cs typeface="Times New Roman" panose="02020603050405020304" pitchFamily="18" charset="0"/>
              </a:rPr>
              <a:t>Alshlowiy</a:t>
            </a:r>
            <a:r>
              <a:rPr lang="en-GB" sz="1200" dirty="0">
                <a:latin typeface="Times New Roman" panose="02020603050405020304" pitchFamily="18" charset="0"/>
                <a:cs typeface="Times New Roman" panose="02020603050405020304" pitchFamily="18" charset="0"/>
              </a:rPr>
              <a:t>, A. (2026) “GenAI and language learning motivation: Fundamental questions and a research agenda,” </a:t>
            </a:r>
            <a:r>
              <a:rPr lang="en-GB" sz="1200" i="1" dirty="0">
                <a:latin typeface="Times New Roman" panose="02020603050405020304" pitchFamily="18" charset="0"/>
                <a:cs typeface="Times New Roman" panose="02020603050405020304" pitchFamily="18" charset="0"/>
              </a:rPr>
              <a:t>Annual Review of Applied Linguistics</a:t>
            </a:r>
            <a:r>
              <a:rPr lang="en-GB" sz="1200" dirty="0">
                <a:latin typeface="Times New Roman" panose="02020603050405020304" pitchFamily="18" charset="0"/>
                <a:cs typeface="Times New Roman" panose="02020603050405020304" pitchFamily="18" charset="0"/>
              </a:rPr>
              <a:t>, pp. 1–26. Available at: https://doi.org/10.1017/s0267190526100282.</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Anand, N., Gorantla, V.R., Ranjan, R. and Morcos, H. (2023) “Emotional intelligence: An important skill to learn now more than ever,” </a:t>
            </a:r>
            <a:r>
              <a:rPr lang="en-GB" sz="1200" i="1" dirty="0">
                <a:latin typeface="Times New Roman" panose="02020603050405020304" pitchFamily="18" charset="0"/>
                <a:cs typeface="Times New Roman" panose="02020603050405020304" pitchFamily="18" charset="0"/>
              </a:rPr>
              <a:t>F1000Research</a:t>
            </a:r>
            <a:r>
              <a:rPr lang="en-GB" sz="1200" dirty="0">
                <a:latin typeface="Times New Roman" panose="02020603050405020304" pitchFamily="18" charset="0"/>
                <a:cs typeface="Times New Roman" panose="02020603050405020304" pitchFamily="18" charset="0"/>
              </a:rPr>
              <a:t>, 12, p. 1146. Available at: https://doi.org/10.12688/f1000research.134752.1.</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Anom, E. and </a:t>
            </a:r>
            <a:r>
              <a:rPr lang="en-GB" sz="1200" dirty="0" err="1">
                <a:latin typeface="Times New Roman" panose="02020603050405020304" pitchFamily="18" charset="0"/>
                <a:cs typeface="Times New Roman" panose="02020603050405020304" pitchFamily="18" charset="0"/>
              </a:rPr>
              <a:t>Rassanjani</a:t>
            </a:r>
            <a:r>
              <a:rPr lang="en-GB" sz="1200" dirty="0">
                <a:latin typeface="Times New Roman" panose="02020603050405020304" pitchFamily="18" charset="0"/>
                <a:cs typeface="Times New Roman" panose="02020603050405020304" pitchFamily="18" charset="0"/>
              </a:rPr>
              <a:t>, S. (2026) “Digital ethics, cultural values, and self-regulation of social media activities in Indonesia and Malaysia,” </a:t>
            </a:r>
            <a:r>
              <a:rPr lang="en-GB" sz="1200" i="1" dirty="0">
                <a:latin typeface="Times New Roman" panose="02020603050405020304" pitchFamily="18" charset="0"/>
                <a:cs typeface="Times New Roman" panose="02020603050405020304" pitchFamily="18" charset="0"/>
              </a:rPr>
              <a:t>Frontiers in Communication</a:t>
            </a:r>
            <a:r>
              <a:rPr lang="en-GB" sz="1200" dirty="0">
                <a:latin typeface="Times New Roman" panose="02020603050405020304" pitchFamily="18" charset="0"/>
                <a:cs typeface="Times New Roman" panose="02020603050405020304" pitchFamily="18" charset="0"/>
              </a:rPr>
              <a:t>, 11. Available at: https://doi.org/10.3389/fcomm.2026.1745680.</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de Jesús Gómez, R.M. and Cornu-Labat, M.A. (2024) “‘Emotional regulation’ or ‘affective regulation?’,” </a:t>
            </a:r>
            <a:r>
              <a:rPr lang="en-GB" sz="1200" i="1" dirty="0">
                <a:latin typeface="Times New Roman" panose="02020603050405020304" pitchFamily="18" charset="0"/>
                <a:cs typeface="Times New Roman" panose="02020603050405020304" pitchFamily="18" charset="0"/>
              </a:rPr>
              <a:t>Frontiers in Psychology</a:t>
            </a:r>
            <a:r>
              <a:rPr lang="en-GB" sz="1200" dirty="0">
                <a:latin typeface="Times New Roman" panose="02020603050405020304" pitchFamily="18" charset="0"/>
                <a:cs typeface="Times New Roman" panose="02020603050405020304" pitchFamily="18" charset="0"/>
              </a:rPr>
              <a:t>, 15. Available at: https://doi.org/10.3389/fpsyg.2024.1429361.</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Funa, A.A. and Gabay, A.E. (2024) “Policy guidelines and recommendations on AI use in teaching and learning: A meta-synthesis study,” </a:t>
            </a:r>
            <a:r>
              <a:rPr lang="en-GB" sz="1200" i="1" dirty="0">
                <a:latin typeface="Times New Roman" panose="02020603050405020304" pitchFamily="18" charset="0"/>
                <a:cs typeface="Times New Roman" panose="02020603050405020304" pitchFamily="18" charset="0"/>
              </a:rPr>
              <a:t>Social Sciences &amp; Humanities Open</a:t>
            </a:r>
            <a:r>
              <a:rPr lang="en-GB" sz="1200" dirty="0">
                <a:latin typeface="Times New Roman" panose="02020603050405020304" pitchFamily="18" charset="0"/>
                <a:cs typeface="Times New Roman" panose="02020603050405020304" pitchFamily="18" charset="0"/>
              </a:rPr>
              <a:t>, 11, pp. 101221–101221. Available at: https://doi.org/10.1016/j.ssaho.2024.101221.</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London, M., Sessa, V.I. and Shelley, L.A. (2023) “Developing self-awareness: Learning processes for self- and interpersonal growth,” </a:t>
            </a:r>
            <a:r>
              <a:rPr lang="en-GB" sz="1200" i="1" dirty="0">
                <a:latin typeface="Times New Roman" panose="02020603050405020304" pitchFamily="18" charset="0"/>
                <a:cs typeface="Times New Roman" panose="02020603050405020304" pitchFamily="18" charset="0"/>
              </a:rPr>
              <a:t>Annual Review of Organizational Psychology and Organizational </a:t>
            </a:r>
            <a:r>
              <a:rPr lang="en-GB" sz="1200" i="1" dirty="0" err="1">
                <a:latin typeface="Times New Roman" panose="02020603050405020304" pitchFamily="18" charset="0"/>
                <a:cs typeface="Times New Roman" panose="02020603050405020304" pitchFamily="18" charset="0"/>
              </a:rPr>
              <a:t>Behavior</a:t>
            </a:r>
            <a:r>
              <a:rPr lang="en-GB" sz="1200" dirty="0">
                <a:latin typeface="Times New Roman" panose="02020603050405020304" pitchFamily="18" charset="0"/>
                <a:cs typeface="Times New Roman" panose="02020603050405020304" pitchFamily="18" charset="0"/>
              </a:rPr>
              <a:t>, 10(1), pp. 261–288.</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Mortillaro, M. and Schlegel, K. (2023) “Embracing the emotion in emotional intelligence measurement: Insights from emotion theory and research,” </a:t>
            </a:r>
            <a:r>
              <a:rPr lang="en-GB" sz="1200" i="1" dirty="0">
                <a:latin typeface="Times New Roman" panose="02020603050405020304" pitchFamily="18" charset="0"/>
                <a:cs typeface="Times New Roman" panose="02020603050405020304" pitchFamily="18" charset="0"/>
              </a:rPr>
              <a:t>Journal of Intelligence</a:t>
            </a:r>
            <a:r>
              <a:rPr lang="en-GB" sz="1200" dirty="0">
                <a:latin typeface="Times New Roman" panose="02020603050405020304" pitchFamily="18" charset="0"/>
                <a:cs typeface="Times New Roman" panose="02020603050405020304" pitchFamily="18" charset="0"/>
              </a:rPr>
              <a:t>, 11(11), pp. 210–210. Available at: https://doi.org/10.3390/jintelligence11110210.</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Nee, C. (2024) “The impact of emotion on offender decision-making: Advancing our understanding through virtual re-enactment,” </a:t>
            </a:r>
            <a:r>
              <a:rPr lang="en-GB" sz="1200" i="1" dirty="0">
                <a:latin typeface="Times New Roman" panose="02020603050405020304" pitchFamily="18" charset="0"/>
                <a:cs typeface="Times New Roman" panose="02020603050405020304" pitchFamily="18" charset="0"/>
              </a:rPr>
              <a:t>Psychology, Crime &amp; Law</a:t>
            </a:r>
            <a:r>
              <a:rPr lang="en-GB" sz="1200" dirty="0">
                <a:latin typeface="Times New Roman" panose="02020603050405020304" pitchFamily="18" charset="0"/>
                <a:cs typeface="Times New Roman" panose="02020603050405020304" pitchFamily="18" charset="0"/>
              </a:rPr>
              <a:t>, pp. 1–20. Available at: https://doi.org/10.1080/1068316x.2024.2305205.</a:t>
            </a:r>
          </a:p>
          <a:p>
            <a:pPr marL="171450" indent="-171450" algn="just">
              <a:buFont typeface="Arial" panose="020B0604020202020204" pitchFamily="34" charset="0"/>
              <a:buChar char="•"/>
            </a:pPr>
            <a:r>
              <a:rPr lang="en-GB" sz="1200" dirty="0" err="1">
                <a:latin typeface="Times New Roman" panose="02020603050405020304" pitchFamily="18" charset="0"/>
                <a:cs typeface="Times New Roman" panose="02020603050405020304" pitchFamily="18" charset="0"/>
              </a:rPr>
              <a:t>Novakovska</a:t>
            </a:r>
            <a:r>
              <a:rPr lang="en-GB" sz="1200" dirty="0">
                <a:latin typeface="Times New Roman" panose="02020603050405020304" pitchFamily="18" charset="0"/>
                <a:cs typeface="Times New Roman" panose="02020603050405020304" pitchFamily="18" charset="0"/>
              </a:rPr>
              <a:t>, M. (2024) “Emotional intelligence in management and public relations: The key to effective communication and relationship management,” </a:t>
            </a:r>
            <a:r>
              <a:rPr lang="en-GB" sz="1200" i="1" dirty="0">
                <a:latin typeface="Times New Roman" panose="02020603050405020304" pitchFamily="18" charset="0"/>
                <a:cs typeface="Times New Roman" panose="02020603050405020304" pitchFamily="18" charset="0"/>
              </a:rPr>
              <a:t>Open Access International Journal of Academic Research UNIVERSES</a:t>
            </a:r>
            <a:r>
              <a:rPr lang="en-GB" sz="1200" dirty="0">
                <a:latin typeface="Times New Roman" panose="02020603050405020304" pitchFamily="18" charset="0"/>
                <a:cs typeface="Times New Roman" panose="02020603050405020304" pitchFamily="18" charset="0"/>
              </a:rPr>
              <a:t>, 2(3), pp. 61–74. Available at: https://doi.org/10.59710/oaijoaru2423061n.</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Pereira, M.B., Moreira, T. and </a:t>
            </a:r>
            <a:r>
              <a:rPr lang="en-GB" sz="1200" dirty="0" err="1">
                <a:latin typeface="Times New Roman" panose="02020603050405020304" pitchFamily="18" charset="0"/>
                <a:cs typeface="Times New Roman" panose="02020603050405020304" pitchFamily="18" charset="0"/>
              </a:rPr>
              <a:t>Wolfgand</a:t>
            </a:r>
            <a:r>
              <a:rPr lang="en-GB" sz="1200" dirty="0">
                <a:latin typeface="Times New Roman" panose="02020603050405020304" pitchFamily="18" charset="0"/>
                <a:cs typeface="Times New Roman" panose="02020603050405020304" pitchFamily="18" charset="0"/>
              </a:rPr>
              <a:t>, S. (2025) “Investigating gamification to reduce procrastination - systematic literature review,” </a:t>
            </a:r>
            <a:r>
              <a:rPr lang="en-GB" sz="1200" i="1" dirty="0">
                <a:latin typeface="Times New Roman" panose="02020603050405020304" pitchFamily="18" charset="0"/>
                <a:cs typeface="Times New Roman" panose="02020603050405020304" pitchFamily="18" charset="0"/>
              </a:rPr>
              <a:t>Journal on Interactive Systems</a:t>
            </a:r>
            <a:r>
              <a:rPr lang="en-GB" sz="1200" dirty="0">
                <a:latin typeface="Times New Roman" panose="02020603050405020304" pitchFamily="18" charset="0"/>
                <a:cs typeface="Times New Roman" panose="02020603050405020304" pitchFamily="18" charset="0"/>
              </a:rPr>
              <a:t>, 16(1), pp. 302–319. Available at: https://doi.org/10.5753/jis.2025.5412.</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Scheltema-Van Wyk, C., du Preez, A., van Wyk, R. and Anke, van der M. (2026) “Professional communication education for academic librarians: A scoping review,” </a:t>
            </a:r>
            <a:r>
              <a:rPr lang="en-GB" sz="1200" i="1" dirty="0">
                <a:latin typeface="Times New Roman" panose="02020603050405020304" pitchFamily="18" charset="0"/>
                <a:cs typeface="Times New Roman" panose="02020603050405020304" pitchFamily="18" charset="0"/>
              </a:rPr>
              <a:t>The Journal of Academic Librarianship</a:t>
            </a:r>
            <a:r>
              <a:rPr lang="en-GB" sz="1200" dirty="0">
                <a:latin typeface="Times New Roman" panose="02020603050405020304" pitchFamily="18" charset="0"/>
                <a:cs typeface="Times New Roman" panose="02020603050405020304" pitchFamily="18" charset="0"/>
              </a:rPr>
              <a:t>, 52(5), p. 103319. Available at: https://doi.org/10.1016/j.acalib.2026.103319.</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Schreiber, F. and Cramer, C. (2022) “Towards a conceptual systematic review: Proposing a methodological framework,” </a:t>
            </a:r>
            <a:r>
              <a:rPr lang="en-GB" sz="1200" i="1" dirty="0">
                <a:latin typeface="Times New Roman" panose="02020603050405020304" pitchFamily="18" charset="0"/>
                <a:cs typeface="Times New Roman" panose="02020603050405020304" pitchFamily="18" charset="0"/>
              </a:rPr>
              <a:t>Educational Review</a:t>
            </a:r>
            <a:r>
              <a:rPr lang="en-GB" sz="1200" dirty="0">
                <a:latin typeface="Times New Roman" panose="02020603050405020304" pitchFamily="18" charset="0"/>
                <a:cs typeface="Times New Roman" panose="02020603050405020304" pitchFamily="18" charset="0"/>
              </a:rPr>
              <a:t>, 76(6), pp. 1–22. Available at: https://doi.org/10.1080/00131911.2022.2116561.</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Tay, A. (2025) “Switching minds: A theoretical model of cognitive speed gaps, emotional reactivity, and behavioural self-regulation,” </a:t>
            </a:r>
            <a:r>
              <a:rPr lang="en-GB" sz="1200" i="1" dirty="0">
                <a:latin typeface="Times New Roman" panose="02020603050405020304" pitchFamily="18" charset="0"/>
                <a:cs typeface="Times New Roman" panose="02020603050405020304" pitchFamily="18" charset="0"/>
              </a:rPr>
              <a:t>Complementary Therapies in Medicine</a:t>
            </a:r>
            <a:r>
              <a:rPr lang="en-GB" sz="1200" dirty="0">
                <a:latin typeface="Times New Roman" panose="02020603050405020304" pitchFamily="18" charset="0"/>
                <a:cs typeface="Times New Roman" panose="02020603050405020304" pitchFamily="18" charset="0"/>
              </a:rPr>
              <a:t>, 95, p. 103273. Available at: https://doi.org/10.1016/j.ctim.2025.103273.</a:t>
            </a:r>
          </a:p>
          <a:p>
            <a:pPr marL="171450" indent="-171450" algn="jus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Xu, G., </a:t>
            </a:r>
            <a:r>
              <a:rPr lang="en-GB" sz="1200" dirty="0" err="1">
                <a:latin typeface="Times New Roman" panose="02020603050405020304" pitchFamily="18" charset="0"/>
                <a:cs typeface="Times New Roman" panose="02020603050405020304" pitchFamily="18" charset="0"/>
              </a:rPr>
              <a:t>Haratyan</a:t>
            </a:r>
            <a:r>
              <a:rPr lang="en-GB" sz="1200" dirty="0">
                <a:latin typeface="Times New Roman" panose="02020603050405020304" pitchFamily="18" charset="0"/>
                <a:cs typeface="Times New Roman" panose="02020603050405020304" pitchFamily="18" charset="0"/>
              </a:rPr>
              <a:t>, F. and Tian, H. (2026) “A 2025 systematic review of teacher emotion regulation and well-being: Implications for student engagement, learning outcomes, and professional development in EFL contexts,” </a:t>
            </a:r>
            <a:r>
              <a:rPr lang="en-GB" sz="1200" i="1" dirty="0">
                <a:latin typeface="Times New Roman" panose="02020603050405020304" pitchFamily="18" charset="0"/>
                <a:cs typeface="Times New Roman" panose="02020603050405020304" pitchFamily="18" charset="0"/>
              </a:rPr>
              <a:t>Frontiers in Psychology</a:t>
            </a:r>
            <a:r>
              <a:rPr lang="en-GB" sz="1200" dirty="0">
                <a:latin typeface="Times New Roman" panose="02020603050405020304" pitchFamily="18" charset="0"/>
                <a:cs typeface="Times New Roman" panose="02020603050405020304" pitchFamily="18" charset="0"/>
              </a:rPr>
              <a:t>, 16. Available at: https://doi.org/10.3389/fpsyg.2025.1715266.</a:t>
            </a:r>
          </a:p>
        </p:txBody>
      </p:sp>
    </p:spTree>
    <p:extLst>
      <p:ext uri="{BB962C8B-B14F-4D97-AF65-F5344CB8AC3E}">
        <p14:creationId xmlns:p14="http://schemas.microsoft.com/office/powerpoint/2010/main" val="268012343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238</TotalTime>
  <Words>2399</Words>
  <Application>Microsoft Office PowerPoint</Application>
  <PresentationFormat>A4 Paper (210x297 mm)</PresentationFormat>
  <Paragraphs>171</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Calibri Light</vt:lpstr>
      <vt:lpstr>Times New Roman</vt:lpstr>
      <vt:lpstr>Office Theme</vt:lpstr>
      <vt:lpstr>Student Name: Julie Clarke Student Number:2412449  Module Code: LCLM5006 Module Title: Developing Emotional Intelligence Skills    Lecturer Name: Chinomso Nwagboso   Assignment Title:  C1- Individual  Poster Presentation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Julie Clarke (2412449)</cp:lastModifiedBy>
  <cp:revision>3</cp:revision>
  <dcterms:created xsi:type="dcterms:W3CDTF">2026-09-18T11:36:13Z</dcterms:created>
  <dcterms:modified xsi:type="dcterms:W3CDTF">2026-09-26T17:40:48Z</dcterms:modified>
</cp:coreProperties>
</file>