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60" r:id="rId5"/>
    <p:sldId id="259" r:id="rId6"/>
    <p:sldId id="261" r:id="rId7"/>
    <p:sldId id="262" r:id="rId8"/>
    <p:sldId id="263" r:id="rId9"/>
    <p:sldId id="264" r:id="rId10"/>
  </p:sldIdLst>
  <p:sldSz cx="12192000" cy="6858000"/>
  <p:notesSz cx="6858000" cy="9144000"/>
  <p:embeddedFontLst>
    <p:embeddedFont>
      <p:font typeface="Calibri" panose="020F0502020204030204" pitchFamily="34" charset="0"/>
      <p:regular r:id="rId11"/>
      <p:bold r:id="rId12"/>
      <p:italic r:id="rId13"/>
      <p:boldItalic r:id="rId14"/>
    </p:embeddedFont>
    <p:embeddedFont>
      <p:font typeface="Calibri Light" panose="020F0302020204030204" pitchFamily="34" charset="0"/>
      <p:regular r:id="rId15"/>
      <p:italic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23DCA-4752-5A98-070F-9656CDA300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E965370-611F-FEB8-6045-64D585E8EC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2A1DA9E-7D97-8AE1-3F6A-563820ABC626}"/>
              </a:ext>
            </a:extLst>
          </p:cNvPr>
          <p:cNvSpPr>
            <a:spLocks noGrp="1"/>
          </p:cNvSpPr>
          <p:nvPr>
            <p:ph type="dt" sz="half" idx="10"/>
          </p:nvPr>
        </p:nvSpPr>
        <p:spPr/>
        <p:txBody>
          <a:bodyPr/>
          <a:lstStyle/>
          <a:p>
            <a:fld id="{BB80F5AD-4FC3-4216-A0D8-4D50CFE496E7}" type="datetimeFigureOut">
              <a:rPr lang="en-GB" smtClean="0"/>
              <a:t>26/10/2023</a:t>
            </a:fld>
            <a:endParaRPr lang="en-GB"/>
          </a:p>
        </p:txBody>
      </p:sp>
      <p:sp>
        <p:nvSpPr>
          <p:cNvPr id="5" name="Footer Placeholder 4">
            <a:extLst>
              <a:ext uri="{FF2B5EF4-FFF2-40B4-BE49-F238E27FC236}">
                <a16:creationId xmlns:a16="http://schemas.microsoft.com/office/drawing/2014/main" id="{7EA18EE0-A756-17FF-AC43-981E5CE431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E90361-8EA5-25F6-84E2-476C32F608E2}"/>
              </a:ext>
            </a:extLst>
          </p:cNvPr>
          <p:cNvSpPr>
            <a:spLocks noGrp="1"/>
          </p:cNvSpPr>
          <p:nvPr>
            <p:ph type="sldNum" sz="quarter" idx="12"/>
          </p:nvPr>
        </p:nvSpPr>
        <p:spPr/>
        <p:txBody>
          <a:bodyPr/>
          <a:lstStyle/>
          <a:p>
            <a:fld id="{90DE3532-B333-42F7-A1B5-DE694BD52F67}" type="slidenum">
              <a:rPr lang="en-GB" smtClean="0"/>
              <a:t>‹#›</a:t>
            </a:fld>
            <a:endParaRPr lang="en-GB"/>
          </a:p>
        </p:txBody>
      </p:sp>
    </p:spTree>
    <p:extLst>
      <p:ext uri="{BB962C8B-B14F-4D97-AF65-F5344CB8AC3E}">
        <p14:creationId xmlns:p14="http://schemas.microsoft.com/office/powerpoint/2010/main" val="2663214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A5A9D-E54F-72FD-EA4E-3769DE98B9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A725F8-CDBD-43DA-DE7F-FD8CA327468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0C8FB8-0A8B-E4AB-D7DA-E4FBD6DF08EB}"/>
              </a:ext>
            </a:extLst>
          </p:cNvPr>
          <p:cNvSpPr>
            <a:spLocks noGrp="1"/>
          </p:cNvSpPr>
          <p:nvPr>
            <p:ph type="dt" sz="half" idx="10"/>
          </p:nvPr>
        </p:nvSpPr>
        <p:spPr/>
        <p:txBody>
          <a:bodyPr/>
          <a:lstStyle/>
          <a:p>
            <a:fld id="{BB80F5AD-4FC3-4216-A0D8-4D50CFE496E7}" type="datetimeFigureOut">
              <a:rPr lang="en-GB" smtClean="0"/>
              <a:t>26/10/2023</a:t>
            </a:fld>
            <a:endParaRPr lang="en-GB"/>
          </a:p>
        </p:txBody>
      </p:sp>
      <p:sp>
        <p:nvSpPr>
          <p:cNvPr id="5" name="Footer Placeholder 4">
            <a:extLst>
              <a:ext uri="{FF2B5EF4-FFF2-40B4-BE49-F238E27FC236}">
                <a16:creationId xmlns:a16="http://schemas.microsoft.com/office/drawing/2014/main" id="{56E5E361-C488-B6EF-31D9-B916498183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0CF410-9490-8CE3-8250-E31211E9B4B1}"/>
              </a:ext>
            </a:extLst>
          </p:cNvPr>
          <p:cNvSpPr>
            <a:spLocks noGrp="1"/>
          </p:cNvSpPr>
          <p:nvPr>
            <p:ph type="sldNum" sz="quarter" idx="12"/>
          </p:nvPr>
        </p:nvSpPr>
        <p:spPr/>
        <p:txBody>
          <a:bodyPr/>
          <a:lstStyle/>
          <a:p>
            <a:fld id="{90DE3532-B333-42F7-A1B5-DE694BD52F67}" type="slidenum">
              <a:rPr lang="en-GB" smtClean="0"/>
              <a:t>‹#›</a:t>
            </a:fld>
            <a:endParaRPr lang="en-GB"/>
          </a:p>
        </p:txBody>
      </p:sp>
    </p:spTree>
    <p:extLst>
      <p:ext uri="{BB962C8B-B14F-4D97-AF65-F5344CB8AC3E}">
        <p14:creationId xmlns:p14="http://schemas.microsoft.com/office/powerpoint/2010/main" val="287096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BF42F-7D0E-8C45-6BD8-C760122EA4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72F2EDD-2368-390B-B721-4D511C3FB5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EE4AAF-5C18-BFC9-B8B2-0C7C2A46B223}"/>
              </a:ext>
            </a:extLst>
          </p:cNvPr>
          <p:cNvSpPr>
            <a:spLocks noGrp="1"/>
          </p:cNvSpPr>
          <p:nvPr>
            <p:ph type="dt" sz="half" idx="10"/>
          </p:nvPr>
        </p:nvSpPr>
        <p:spPr/>
        <p:txBody>
          <a:bodyPr/>
          <a:lstStyle/>
          <a:p>
            <a:fld id="{BB80F5AD-4FC3-4216-A0D8-4D50CFE496E7}" type="datetimeFigureOut">
              <a:rPr lang="en-GB" smtClean="0"/>
              <a:t>26/10/2023</a:t>
            </a:fld>
            <a:endParaRPr lang="en-GB"/>
          </a:p>
        </p:txBody>
      </p:sp>
      <p:sp>
        <p:nvSpPr>
          <p:cNvPr id="5" name="Footer Placeholder 4">
            <a:extLst>
              <a:ext uri="{FF2B5EF4-FFF2-40B4-BE49-F238E27FC236}">
                <a16:creationId xmlns:a16="http://schemas.microsoft.com/office/drawing/2014/main" id="{AA4C3077-EA55-5D2F-2A5D-92277B5910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DDFAB1-B81B-72FC-8B78-B8015B973CE2}"/>
              </a:ext>
            </a:extLst>
          </p:cNvPr>
          <p:cNvSpPr>
            <a:spLocks noGrp="1"/>
          </p:cNvSpPr>
          <p:nvPr>
            <p:ph type="sldNum" sz="quarter" idx="12"/>
          </p:nvPr>
        </p:nvSpPr>
        <p:spPr/>
        <p:txBody>
          <a:bodyPr/>
          <a:lstStyle/>
          <a:p>
            <a:fld id="{90DE3532-B333-42F7-A1B5-DE694BD52F67}" type="slidenum">
              <a:rPr lang="en-GB" smtClean="0"/>
              <a:t>‹#›</a:t>
            </a:fld>
            <a:endParaRPr lang="en-GB"/>
          </a:p>
        </p:txBody>
      </p:sp>
    </p:spTree>
    <p:extLst>
      <p:ext uri="{BB962C8B-B14F-4D97-AF65-F5344CB8AC3E}">
        <p14:creationId xmlns:p14="http://schemas.microsoft.com/office/powerpoint/2010/main" val="31519178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14B59-1E2D-0EEE-24D0-469E31834B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97E5D2-F713-41BE-A5B3-3B1670BBAFC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A128E14-D429-07A7-0C5A-45A15AD59F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DA53F3-CFFF-984B-9C8F-E43EDAD3B33D}"/>
              </a:ext>
            </a:extLst>
          </p:cNvPr>
          <p:cNvSpPr>
            <a:spLocks noGrp="1"/>
          </p:cNvSpPr>
          <p:nvPr>
            <p:ph type="dt" sz="half" idx="10"/>
          </p:nvPr>
        </p:nvSpPr>
        <p:spPr/>
        <p:txBody>
          <a:bodyPr/>
          <a:lstStyle/>
          <a:p>
            <a:fld id="{BB80F5AD-4FC3-4216-A0D8-4D50CFE496E7}" type="datetimeFigureOut">
              <a:rPr lang="en-GB" smtClean="0"/>
              <a:t>26/10/2023</a:t>
            </a:fld>
            <a:endParaRPr lang="en-GB"/>
          </a:p>
        </p:txBody>
      </p:sp>
      <p:sp>
        <p:nvSpPr>
          <p:cNvPr id="6" name="Footer Placeholder 5">
            <a:extLst>
              <a:ext uri="{FF2B5EF4-FFF2-40B4-BE49-F238E27FC236}">
                <a16:creationId xmlns:a16="http://schemas.microsoft.com/office/drawing/2014/main" id="{7D685F92-15EA-BF14-9C21-621CEF4C9B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9EA762-F490-9E7D-069C-1932D7122800}"/>
              </a:ext>
            </a:extLst>
          </p:cNvPr>
          <p:cNvSpPr>
            <a:spLocks noGrp="1"/>
          </p:cNvSpPr>
          <p:nvPr>
            <p:ph type="sldNum" sz="quarter" idx="12"/>
          </p:nvPr>
        </p:nvSpPr>
        <p:spPr/>
        <p:txBody>
          <a:bodyPr/>
          <a:lstStyle/>
          <a:p>
            <a:fld id="{90DE3532-B333-42F7-A1B5-DE694BD52F67}" type="slidenum">
              <a:rPr lang="en-GB" smtClean="0"/>
              <a:t>‹#›</a:t>
            </a:fld>
            <a:endParaRPr lang="en-GB"/>
          </a:p>
        </p:txBody>
      </p:sp>
    </p:spTree>
    <p:extLst>
      <p:ext uri="{BB962C8B-B14F-4D97-AF65-F5344CB8AC3E}">
        <p14:creationId xmlns:p14="http://schemas.microsoft.com/office/powerpoint/2010/main" val="1989812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3FACD-BD11-B2EC-772C-CEEF8EE9199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5828F1-8B20-237C-DB3D-2EDA1EFEB7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709203-5F22-E5B3-3B17-94252A6990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7388CC1-BD6F-051C-FE71-64A09CFDBD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96750-5139-6712-FB43-A64A217365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17DD33F-2E60-FAE4-978E-2D0F322BC1F6}"/>
              </a:ext>
            </a:extLst>
          </p:cNvPr>
          <p:cNvSpPr>
            <a:spLocks noGrp="1"/>
          </p:cNvSpPr>
          <p:nvPr>
            <p:ph type="dt" sz="half" idx="10"/>
          </p:nvPr>
        </p:nvSpPr>
        <p:spPr/>
        <p:txBody>
          <a:bodyPr/>
          <a:lstStyle/>
          <a:p>
            <a:fld id="{BB80F5AD-4FC3-4216-A0D8-4D50CFE496E7}" type="datetimeFigureOut">
              <a:rPr lang="en-GB" smtClean="0"/>
              <a:t>26/10/2023</a:t>
            </a:fld>
            <a:endParaRPr lang="en-GB"/>
          </a:p>
        </p:txBody>
      </p:sp>
      <p:sp>
        <p:nvSpPr>
          <p:cNvPr id="8" name="Footer Placeholder 7">
            <a:extLst>
              <a:ext uri="{FF2B5EF4-FFF2-40B4-BE49-F238E27FC236}">
                <a16:creationId xmlns:a16="http://schemas.microsoft.com/office/drawing/2014/main" id="{C4CC6201-DEBE-8F8B-9671-3C772D62FA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D2CD63-F9CD-9B6C-7255-2EE0A00D633A}"/>
              </a:ext>
            </a:extLst>
          </p:cNvPr>
          <p:cNvSpPr>
            <a:spLocks noGrp="1"/>
          </p:cNvSpPr>
          <p:nvPr>
            <p:ph type="sldNum" sz="quarter" idx="12"/>
          </p:nvPr>
        </p:nvSpPr>
        <p:spPr/>
        <p:txBody>
          <a:bodyPr/>
          <a:lstStyle/>
          <a:p>
            <a:fld id="{90DE3532-B333-42F7-A1B5-DE694BD52F67}" type="slidenum">
              <a:rPr lang="en-GB" smtClean="0"/>
              <a:t>‹#›</a:t>
            </a:fld>
            <a:endParaRPr lang="en-GB"/>
          </a:p>
        </p:txBody>
      </p:sp>
    </p:spTree>
    <p:extLst>
      <p:ext uri="{BB962C8B-B14F-4D97-AF65-F5344CB8AC3E}">
        <p14:creationId xmlns:p14="http://schemas.microsoft.com/office/powerpoint/2010/main" val="570551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37A1C-0760-94A5-6473-9C4F1CE220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267DCE3-25AB-90AB-02F7-C863BBF606B5}"/>
              </a:ext>
            </a:extLst>
          </p:cNvPr>
          <p:cNvSpPr>
            <a:spLocks noGrp="1"/>
          </p:cNvSpPr>
          <p:nvPr>
            <p:ph type="dt" sz="half" idx="10"/>
          </p:nvPr>
        </p:nvSpPr>
        <p:spPr/>
        <p:txBody>
          <a:bodyPr/>
          <a:lstStyle/>
          <a:p>
            <a:fld id="{BB80F5AD-4FC3-4216-A0D8-4D50CFE496E7}" type="datetimeFigureOut">
              <a:rPr lang="en-GB" smtClean="0"/>
              <a:t>26/10/2023</a:t>
            </a:fld>
            <a:endParaRPr lang="en-GB"/>
          </a:p>
        </p:txBody>
      </p:sp>
      <p:sp>
        <p:nvSpPr>
          <p:cNvPr id="4" name="Footer Placeholder 3">
            <a:extLst>
              <a:ext uri="{FF2B5EF4-FFF2-40B4-BE49-F238E27FC236}">
                <a16:creationId xmlns:a16="http://schemas.microsoft.com/office/drawing/2014/main" id="{E1BD62DE-422E-8F10-D9C2-1B2CF7E03A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2CA0FC8-EF95-A43A-B81D-5FC074B6C226}"/>
              </a:ext>
            </a:extLst>
          </p:cNvPr>
          <p:cNvSpPr>
            <a:spLocks noGrp="1"/>
          </p:cNvSpPr>
          <p:nvPr>
            <p:ph type="sldNum" sz="quarter" idx="12"/>
          </p:nvPr>
        </p:nvSpPr>
        <p:spPr/>
        <p:txBody>
          <a:bodyPr/>
          <a:lstStyle/>
          <a:p>
            <a:fld id="{90DE3532-B333-42F7-A1B5-DE694BD52F67}" type="slidenum">
              <a:rPr lang="en-GB" smtClean="0"/>
              <a:t>‹#›</a:t>
            </a:fld>
            <a:endParaRPr lang="en-GB"/>
          </a:p>
        </p:txBody>
      </p:sp>
    </p:spTree>
    <p:extLst>
      <p:ext uri="{BB962C8B-B14F-4D97-AF65-F5344CB8AC3E}">
        <p14:creationId xmlns:p14="http://schemas.microsoft.com/office/powerpoint/2010/main" val="2958883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22E303-08AC-5CFC-F720-2476CB77D02A}"/>
              </a:ext>
            </a:extLst>
          </p:cNvPr>
          <p:cNvSpPr>
            <a:spLocks noGrp="1"/>
          </p:cNvSpPr>
          <p:nvPr>
            <p:ph type="dt" sz="half" idx="10"/>
          </p:nvPr>
        </p:nvSpPr>
        <p:spPr/>
        <p:txBody>
          <a:bodyPr/>
          <a:lstStyle/>
          <a:p>
            <a:fld id="{BB80F5AD-4FC3-4216-A0D8-4D50CFE496E7}" type="datetimeFigureOut">
              <a:rPr lang="en-GB" smtClean="0"/>
              <a:t>26/10/2023</a:t>
            </a:fld>
            <a:endParaRPr lang="en-GB"/>
          </a:p>
        </p:txBody>
      </p:sp>
      <p:sp>
        <p:nvSpPr>
          <p:cNvPr id="3" name="Footer Placeholder 2">
            <a:extLst>
              <a:ext uri="{FF2B5EF4-FFF2-40B4-BE49-F238E27FC236}">
                <a16:creationId xmlns:a16="http://schemas.microsoft.com/office/drawing/2014/main" id="{47D55F1D-BE47-6C35-9CE1-D82B627B01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D6B29D-8C0A-FE42-B2DB-E37BF0EF88DB}"/>
              </a:ext>
            </a:extLst>
          </p:cNvPr>
          <p:cNvSpPr>
            <a:spLocks noGrp="1"/>
          </p:cNvSpPr>
          <p:nvPr>
            <p:ph type="sldNum" sz="quarter" idx="12"/>
          </p:nvPr>
        </p:nvSpPr>
        <p:spPr/>
        <p:txBody>
          <a:bodyPr/>
          <a:lstStyle/>
          <a:p>
            <a:fld id="{90DE3532-B333-42F7-A1B5-DE694BD52F67}" type="slidenum">
              <a:rPr lang="en-GB" smtClean="0"/>
              <a:t>‹#›</a:t>
            </a:fld>
            <a:endParaRPr lang="en-GB"/>
          </a:p>
        </p:txBody>
      </p:sp>
    </p:spTree>
    <p:extLst>
      <p:ext uri="{BB962C8B-B14F-4D97-AF65-F5344CB8AC3E}">
        <p14:creationId xmlns:p14="http://schemas.microsoft.com/office/powerpoint/2010/main" val="149868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CECCF-D11C-4701-ADAD-21BB358B15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9E12656-A128-689E-471D-F72112EF97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BE97291-3518-6035-64D0-B57BB7772B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1BFFE8-D120-1AB1-E5FB-C2F233631093}"/>
              </a:ext>
            </a:extLst>
          </p:cNvPr>
          <p:cNvSpPr>
            <a:spLocks noGrp="1"/>
          </p:cNvSpPr>
          <p:nvPr>
            <p:ph type="dt" sz="half" idx="10"/>
          </p:nvPr>
        </p:nvSpPr>
        <p:spPr/>
        <p:txBody>
          <a:bodyPr/>
          <a:lstStyle/>
          <a:p>
            <a:fld id="{BB80F5AD-4FC3-4216-A0D8-4D50CFE496E7}" type="datetimeFigureOut">
              <a:rPr lang="en-GB" smtClean="0"/>
              <a:t>26/10/2023</a:t>
            </a:fld>
            <a:endParaRPr lang="en-GB"/>
          </a:p>
        </p:txBody>
      </p:sp>
      <p:sp>
        <p:nvSpPr>
          <p:cNvPr id="6" name="Footer Placeholder 5">
            <a:extLst>
              <a:ext uri="{FF2B5EF4-FFF2-40B4-BE49-F238E27FC236}">
                <a16:creationId xmlns:a16="http://schemas.microsoft.com/office/drawing/2014/main" id="{F9828B91-257D-7F7A-4221-BC8D760456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B5632C-9ABB-B536-BF2C-3E640745B5C3}"/>
              </a:ext>
            </a:extLst>
          </p:cNvPr>
          <p:cNvSpPr>
            <a:spLocks noGrp="1"/>
          </p:cNvSpPr>
          <p:nvPr>
            <p:ph type="sldNum" sz="quarter" idx="12"/>
          </p:nvPr>
        </p:nvSpPr>
        <p:spPr/>
        <p:txBody>
          <a:bodyPr/>
          <a:lstStyle/>
          <a:p>
            <a:fld id="{90DE3532-B333-42F7-A1B5-DE694BD52F67}" type="slidenum">
              <a:rPr lang="en-GB" smtClean="0"/>
              <a:t>‹#›</a:t>
            </a:fld>
            <a:endParaRPr lang="en-GB"/>
          </a:p>
        </p:txBody>
      </p:sp>
    </p:spTree>
    <p:extLst>
      <p:ext uri="{BB962C8B-B14F-4D97-AF65-F5344CB8AC3E}">
        <p14:creationId xmlns:p14="http://schemas.microsoft.com/office/powerpoint/2010/main" val="4085081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504B6-0F9D-726D-F719-A1AD04A785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7474AD-238D-A6F8-D544-A7B5D034EE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F7CEBA-3C19-92E3-5262-FA86E91B08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F7DA90-63DA-F6C6-6A17-4991A2B059E0}"/>
              </a:ext>
            </a:extLst>
          </p:cNvPr>
          <p:cNvSpPr>
            <a:spLocks noGrp="1"/>
          </p:cNvSpPr>
          <p:nvPr>
            <p:ph type="dt" sz="half" idx="10"/>
          </p:nvPr>
        </p:nvSpPr>
        <p:spPr/>
        <p:txBody>
          <a:bodyPr/>
          <a:lstStyle/>
          <a:p>
            <a:fld id="{BB80F5AD-4FC3-4216-A0D8-4D50CFE496E7}" type="datetimeFigureOut">
              <a:rPr lang="en-GB" smtClean="0"/>
              <a:t>26/10/2023</a:t>
            </a:fld>
            <a:endParaRPr lang="en-GB"/>
          </a:p>
        </p:txBody>
      </p:sp>
      <p:sp>
        <p:nvSpPr>
          <p:cNvPr id="6" name="Footer Placeholder 5">
            <a:extLst>
              <a:ext uri="{FF2B5EF4-FFF2-40B4-BE49-F238E27FC236}">
                <a16:creationId xmlns:a16="http://schemas.microsoft.com/office/drawing/2014/main" id="{A8834362-7AC4-4FD2-0D98-084A0D8E4B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791097-720A-598F-244E-552E937D9EAB}"/>
              </a:ext>
            </a:extLst>
          </p:cNvPr>
          <p:cNvSpPr>
            <a:spLocks noGrp="1"/>
          </p:cNvSpPr>
          <p:nvPr>
            <p:ph type="sldNum" sz="quarter" idx="12"/>
          </p:nvPr>
        </p:nvSpPr>
        <p:spPr/>
        <p:txBody>
          <a:bodyPr/>
          <a:lstStyle/>
          <a:p>
            <a:fld id="{90DE3532-B333-42F7-A1B5-DE694BD52F67}" type="slidenum">
              <a:rPr lang="en-GB" smtClean="0"/>
              <a:t>‹#›</a:t>
            </a:fld>
            <a:endParaRPr lang="en-GB"/>
          </a:p>
        </p:txBody>
      </p:sp>
    </p:spTree>
    <p:extLst>
      <p:ext uri="{BB962C8B-B14F-4D97-AF65-F5344CB8AC3E}">
        <p14:creationId xmlns:p14="http://schemas.microsoft.com/office/powerpoint/2010/main" val="3171849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F8EC3-DE45-2234-0CFC-FFB7A1ACFA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0F9A11-5695-8894-B9D7-4798C45479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3D0D98-5E5C-71F0-8775-F0B24E90A9F4}"/>
              </a:ext>
            </a:extLst>
          </p:cNvPr>
          <p:cNvSpPr>
            <a:spLocks noGrp="1"/>
          </p:cNvSpPr>
          <p:nvPr>
            <p:ph type="dt" sz="half" idx="10"/>
          </p:nvPr>
        </p:nvSpPr>
        <p:spPr/>
        <p:txBody>
          <a:bodyPr/>
          <a:lstStyle/>
          <a:p>
            <a:fld id="{BB80F5AD-4FC3-4216-A0D8-4D50CFE496E7}" type="datetimeFigureOut">
              <a:rPr lang="en-GB" smtClean="0"/>
              <a:t>26/10/2023</a:t>
            </a:fld>
            <a:endParaRPr lang="en-GB"/>
          </a:p>
        </p:txBody>
      </p:sp>
      <p:sp>
        <p:nvSpPr>
          <p:cNvPr id="5" name="Footer Placeholder 4">
            <a:extLst>
              <a:ext uri="{FF2B5EF4-FFF2-40B4-BE49-F238E27FC236}">
                <a16:creationId xmlns:a16="http://schemas.microsoft.com/office/drawing/2014/main" id="{181537B7-3270-84B1-5ADC-9D7063D600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BA9686-4D73-A4C1-F6E1-1491085B08AF}"/>
              </a:ext>
            </a:extLst>
          </p:cNvPr>
          <p:cNvSpPr>
            <a:spLocks noGrp="1"/>
          </p:cNvSpPr>
          <p:nvPr>
            <p:ph type="sldNum" sz="quarter" idx="12"/>
          </p:nvPr>
        </p:nvSpPr>
        <p:spPr/>
        <p:txBody>
          <a:bodyPr/>
          <a:lstStyle/>
          <a:p>
            <a:fld id="{90DE3532-B333-42F7-A1B5-DE694BD52F67}" type="slidenum">
              <a:rPr lang="en-GB" smtClean="0"/>
              <a:t>‹#›</a:t>
            </a:fld>
            <a:endParaRPr lang="en-GB"/>
          </a:p>
        </p:txBody>
      </p:sp>
    </p:spTree>
    <p:extLst>
      <p:ext uri="{BB962C8B-B14F-4D97-AF65-F5344CB8AC3E}">
        <p14:creationId xmlns:p14="http://schemas.microsoft.com/office/powerpoint/2010/main" val="885204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42BB38-22CA-9C18-12EF-AE0D9AFE3E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E438DA-E5AA-C320-14AD-589BD4BA45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86D2AD-58E0-2C70-C231-DC3EB3A3E7D8}"/>
              </a:ext>
            </a:extLst>
          </p:cNvPr>
          <p:cNvSpPr>
            <a:spLocks noGrp="1"/>
          </p:cNvSpPr>
          <p:nvPr>
            <p:ph type="dt" sz="half" idx="10"/>
          </p:nvPr>
        </p:nvSpPr>
        <p:spPr/>
        <p:txBody>
          <a:bodyPr/>
          <a:lstStyle/>
          <a:p>
            <a:fld id="{BB80F5AD-4FC3-4216-A0D8-4D50CFE496E7}" type="datetimeFigureOut">
              <a:rPr lang="en-GB" smtClean="0"/>
              <a:t>26/10/2023</a:t>
            </a:fld>
            <a:endParaRPr lang="en-GB"/>
          </a:p>
        </p:txBody>
      </p:sp>
      <p:sp>
        <p:nvSpPr>
          <p:cNvPr id="5" name="Footer Placeholder 4">
            <a:extLst>
              <a:ext uri="{FF2B5EF4-FFF2-40B4-BE49-F238E27FC236}">
                <a16:creationId xmlns:a16="http://schemas.microsoft.com/office/drawing/2014/main" id="{E266838B-5490-4178-06EE-7216AF0E03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D70A7F-25C2-FA61-17AD-60B35C078171}"/>
              </a:ext>
            </a:extLst>
          </p:cNvPr>
          <p:cNvSpPr>
            <a:spLocks noGrp="1"/>
          </p:cNvSpPr>
          <p:nvPr>
            <p:ph type="sldNum" sz="quarter" idx="12"/>
          </p:nvPr>
        </p:nvSpPr>
        <p:spPr/>
        <p:txBody>
          <a:bodyPr/>
          <a:lstStyle/>
          <a:p>
            <a:fld id="{90DE3532-B333-42F7-A1B5-DE694BD52F67}" type="slidenum">
              <a:rPr lang="en-GB" smtClean="0"/>
              <a:t>‹#›</a:t>
            </a:fld>
            <a:endParaRPr lang="en-GB"/>
          </a:p>
        </p:txBody>
      </p:sp>
    </p:spTree>
    <p:extLst>
      <p:ext uri="{BB962C8B-B14F-4D97-AF65-F5344CB8AC3E}">
        <p14:creationId xmlns:p14="http://schemas.microsoft.com/office/powerpoint/2010/main" val="83375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1BBB06-E0EE-241A-2C64-7D2503069B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D046CE-9E04-9FEE-EDBE-CB8075089C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EAC96A-6C14-A4B9-91E1-E007F616FF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80F5AD-4FC3-4216-A0D8-4D50CFE496E7}" type="datetimeFigureOut">
              <a:rPr lang="en-GB" smtClean="0"/>
              <a:t>26/10/2023</a:t>
            </a:fld>
            <a:endParaRPr lang="en-GB"/>
          </a:p>
        </p:txBody>
      </p:sp>
      <p:sp>
        <p:nvSpPr>
          <p:cNvPr id="5" name="Footer Placeholder 4">
            <a:extLst>
              <a:ext uri="{FF2B5EF4-FFF2-40B4-BE49-F238E27FC236}">
                <a16:creationId xmlns:a16="http://schemas.microsoft.com/office/drawing/2014/main" id="{BA226A1F-F7BA-5C30-8DA0-3660B7C710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F3A5A2E-D34C-F21C-FD56-3AD7C83EC9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DE3532-B333-42F7-A1B5-DE694BD52F67}" type="slidenum">
              <a:rPr lang="en-GB" smtClean="0"/>
              <a:t>‹#›</a:t>
            </a:fld>
            <a:endParaRPr lang="en-GB"/>
          </a:p>
        </p:txBody>
      </p:sp>
    </p:spTree>
    <p:extLst>
      <p:ext uri="{BB962C8B-B14F-4D97-AF65-F5344CB8AC3E}">
        <p14:creationId xmlns:p14="http://schemas.microsoft.com/office/powerpoint/2010/main" val="25449422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women dressed in ancient greek clothing&#10;&#10;Description automatically generated">
            <a:extLst>
              <a:ext uri="{FF2B5EF4-FFF2-40B4-BE49-F238E27FC236}">
                <a16:creationId xmlns:a16="http://schemas.microsoft.com/office/drawing/2014/main" id="{413B54B0-C55F-671C-2A0E-CAE525329C6D}"/>
              </a:ext>
            </a:extLst>
          </p:cNvPr>
          <p:cNvPicPr>
            <a:picLocks noChangeAspect="1"/>
          </p:cNvPicPr>
          <p:nvPr/>
        </p:nvPicPr>
        <p:blipFill rotWithShape="1">
          <a:blip r:embed="rId2"/>
          <a:srcRect t="11267" b="10608"/>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201BC0-66B6-F715-2635-54605D21C04A}"/>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a:solidFill>
                  <a:srgbClr val="FFFFFF"/>
                </a:solidFill>
              </a:rPr>
              <a:t>Women in Classical Athens</a:t>
            </a:r>
          </a:p>
        </p:txBody>
      </p:sp>
      <p:sp>
        <p:nvSpPr>
          <p:cNvPr id="3" name="Subtitle 2">
            <a:extLst>
              <a:ext uri="{FF2B5EF4-FFF2-40B4-BE49-F238E27FC236}">
                <a16:creationId xmlns:a16="http://schemas.microsoft.com/office/drawing/2014/main" id="{5BD4D326-A030-C529-F1E4-BC55647164D8}"/>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dirty="0">
                <a:solidFill>
                  <a:srgbClr val="FFFFFF"/>
                </a:solidFill>
              </a:rPr>
              <a:t>Greek Oratory (HPGR7015/7016)</a:t>
            </a:r>
          </a:p>
        </p:txBody>
      </p:sp>
    </p:spTree>
    <p:extLst>
      <p:ext uri="{BB962C8B-B14F-4D97-AF65-F5344CB8AC3E}">
        <p14:creationId xmlns:p14="http://schemas.microsoft.com/office/powerpoint/2010/main" val="25934044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46A359-BB71-96A8-3C4C-A4E59ACD84D2}"/>
              </a:ext>
            </a:extLst>
          </p:cNvPr>
          <p:cNvSpPr>
            <a:spLocks noGrp="1"/>
          </p:cNvSpPr>
          <p:nvPr>
            <p:ph type="title"/>
          </p:nvPr>
        </p:nvSpPr>
        <p:spPr>
          <a:xfrm>
            <a:off x="106109" y="119575"/>
            <a:ext cx="5989891" cy="3566321"/>
          </a:xfrm>
          <a:solidFill>
            <a:schemeClr val="accent2">
              <a:lumMod val="20000"/>
              <a:lumOff val="80000"/>
            </a:schemeClr>
          </a:solidFill>
        </p:spPr>
        <p:txBody>
          <a:bodyPr>
            <a:normAutofit/>
          </a:bodyPr>
          <a:lstStyle/>
          <a:p>
            <a:r>
              <a:rPr lang="en-GB" sz="3200" b="1" dirty="0"/>
              <a:t>What source material can inform us about the lived experiences of women in the Ancient World?</a:t>
            </a:r>
            <a:br>
              <a:rPr lang="en-GB" sz="3200" b="1" dirty="0"/>
            </a:br>
            <a:br>
              <a:rPr lang="en-GB" sz="3200" b="1" dirty="0"/>
            </a:br>
            <a:r>
              <a:rPr lang="en-GB" sz="3200" b="1" dirty="0"/>
              <a:t>And what challenges do we face when interpreting it?</a:t>
            </a:r>
          </a:p>
        </p:txBody>
      </p:sp>
      <p:sp>
        <p:nvSpPr>
          <p:cNvPr id="3" name="Content Placeholder 2">
            <a:extLst>
              <a:ext uri="{FF2B5EF4-FFF2-40B4-BE49-F238E27FC236}">
                <a16:creationId xmlns:a16="http://schemas.microsoft.com/office/drawing/2014/main" id="{57E23693-B9DB-BC51-C3A6-E5009D25B6DD}"/>
              </a:ext>
            </a:extLst>
          </p:cNvPr>
          <p:cNvSpPr>
            <a:spLocks noGrp="1"/>
          </p:cNvSpPr>
          <p:nvPr>
            <p:ph idx="1"/>
          </p:nvPr>
        </p:nvSpPr>
        <p:spPr>
          <a:xfrm>
            <a:off x="106109" y="3745684"/>
            <a:ext cx="7672917" cy="3052528"/>
          </a:xfrm>
        </p:spPr>
        <p:txBody>
          <a:bodyPr>
            <a:normAutofit fontScale="92500"/>
          </a:bodyPr>
          <a:lstStyle/>
          <a:p>
            <a:r>
              <a:rPr lang="en-GB" dirty="0"/>
              <a:t>Literary narratives (largely written by men).</a:t>
            </a:r>
          </a:p>
          <a:p>
            <a:pPr lvl="1"/>
            <a:r>
              <a:rPr lang="en-GB" sz="2600" dirty="0"/>
              <a:t>Different genres (comedy, tragedy, legal speeches, philosophical tracts, etc.).</a:t>
            </a:r>
          </a:p>
          <a:p>
            <a:pPr lvl="1"/>
            <a:endParaRPr lang="en-GB" sz="100" dirty="0"/>
          </a:p>
          <a:p>
            <a:r>
              <a:rPr lang="en-GB" dirty="0"/>
              <a:t>Iconographic evidence.</a:t>
            </a:r>
          </a:p>
          <a:p>
            <a:pPr lvl="1"/>
            <a:r>
              <a:rPr lang="en-GB" sz="2600" dirty="0"/>
              <a:t>Painted ceramics, funerary reliefs (+ fresco, mosaics, carved gems, etc.). </a:t>
            </a:r>
          </a:p>
          <a:p>
            <a:pPr lvl="1"/>
            <a:endParaRPr lang="en-GB" sz="100" dirty="0"/>
          </a:p>
          <a:p>
            <a:r>
              <a:rPr lang="en-GB" dirty="0"/>
              <a:t>Material culture (problem of context and association).</a:t>
            </a:r>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90ABC5A-37CB-4B73-2F79-52E948758A77}"/>
              </a:ext>
            </a:extLst>
          </p:cNvPr>
          <p:cNvPicPr>
            <a:picLocks noChangeAspect="1"/>
          </p:cNvPicPr>
          <p:nvPr/>
        </p:nvPicPr>
        <p:blipFill rotWithShape="1">
          <a:blip r:embed="rId2"/>
          <a:srcRect t="2177" r="-1" b="11830"/>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a:extLst>
              <a:ext uri="{FF2B5EF4-FFF2-40B4-BE49-F238E27FC236}">
                <a16:creationId xmlns:a16="http://schemas.microsoft.com/office/drawing/2014/main" id="{B49CADA0-4279-1382-99B4-42BA51FF603F}"/>
              </a:ext>
            </a:extLst>
          </p:cNvPr>
          <p:cNvPicPr>
            <a:picLocks noChangeAspect="1"/>
          </p:cNvPicPr>
          <p:nvPr/>
        </p:nvPicPr>
        <p:blipFill rotWithShape="1">
          <a:blip r:embed="rId3"/>
          <a:srcRect t="18755" r="-4" b="966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436166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par>
                                <p:cTn id="18" presetID="22" presetClass="entr" presetSubtype="4"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wipe(down)">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wipe(down)">
                                      <p:cBhvr>
                                        <p:cTn id="25" dur="580">
                                          <p:stCondLst>
                                            <p:cond delay="0"/>
                                          </p:stCondLst>
                                        </p:cTn>
                                        <p:tgtEl>
                                          <p:spTgt spid="3">
                                            <p:txEl>
                                              <p:pRg st="6" end="6"/>
                                            </p:txEl>
                                          </p:spTgt>
                                        </p:tgtEl>
                                      </p:cBhvr>
                                    </p:animEffect>
                                    <p:anim calcmode="lin" valueType="num">
                                      <p:cBhvr>
                                        <p:cTn id="26"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6" end="6"/>
                                            </p:txEl>
                                          </p:spTgt>
                                        </p:tgtEl>
                                      </p:cBhvr>
                                      <p:to x="100000" y="60000"/>
                                    </p:animScale>
                                    <p:animScale>
                                      <p:cBhvr>
                                        <p:cTn id="32" dur="166" decel="50000">
                                          <p:stCondLst>
                                            <p:cond delay="676"/>
                                          </p:stCondLst>
                                        </p:cTn>
                                        <p:tgtEl>
                                          <p:spTgt spid="3">
                                            <p:txEl>
                                              <p:pRg st="6" end="6"/>
                                            </p:txEl>
                                          </p:spTgt>
                                        </p:tgtEl>
                                      </p:cBhvr>
                                      <p:to x="100000" y="100000"/>
                                    </p:animScale>
                                    <p:animScale>
                                      <p:cBhvr>
                                        <p:cTn id="33" dur="26">
                                          <p:stCondLst>
                                            <p:cond delay="1312"/>
                                          </p:stCondLst>
                                        </p:cTn>
                                        <p:tgtEl>
                                          <p:spTgt spid="3">
                                            <p:txEl>
                                              <p:pRg st="6" end="6"/>
                                            </p:txEl>
                                          </p:spTgt>
                                        </p:tgtEl>
                                      </p:cBhvr>
                                      <p:to x="100000" y="80000"/>
                                    </p:animScale>
                                    <p:animScale>
                                      <p:cBhvr>
                                        <p:cTn id="34" dur="166" decel="50000">
                                          <p:stCondLst>
                                            <p:cond delay="1338"/>
                                          </p:stCondLst>
                                        </p:cTn>
                                        <p:tgtEl>
                                          <p:spTgt spid="3">
                                            <p:txEl>
                                              <p:pRg st="6" end="6"/>
                                            </p:txEl>
                                          </p:spTgt>
                                        </p:tgtEl>
                                      </p:cBhvr>
                                      <p:to x="100000" y="100000"/>
                                    </p:animScale>
                                    <p:animScale>
                                      <p:cBhvr>
                                        <p:cTn id="35" dur="26">
                                          <p:stCondLst>
                                            <p:cond delay="1642"/>
                                          </p:stCondLst>
                                        </p:cTn>
                                        <p:tgtEl>
                                          <p:spTgt spid="3">
                                            <p:txEl>
                                              <p:pRg st="6" end="6"/>
                                            </p:txEl>
                                          </p:spTgt>
                                        </p:tgtEl>
                                      </p:cBhvr>
                                      <p:to x="100000" y="90000"/>
                                    </p:animScale>
                                    <p:animScale>
                                      <p:cBhvr>
                                        <p:cTn id="36" dur="166" decel="50000">
                                          <p:stCondLst>
                                            <p:cond delay="1668"/>
                                          </p:stCondLst>
                                        </p:cTn>
                                        <p:tgtEl>
                                          <p:spTgt spid="3">
                                            <p:txEl>
                                              <p:pRg st="6" end="6"/>
                                            </p:txEl>
                                          </p:spTgt>
                                        </p:tgtEl>
                                      </p:cBhvr>
                                      <p:to x="100000" y="100000"/>
                                    </p:animScale>
                                    <p:animScale>
                                      <p:cBhvr>
                                        <p:cTn id="37" dur="26">
                                          <p:stCondLst>
                                            <p:cond delay="1808"/>
                                          </p:stCondLst>
                                        </p:cTn>
                                        <p:tgtEl>
                                          <p:spTgt spid="3">
                                            <p:txEl>
                                              <p:pRg st="6" end="6"/>
                                            </p:txEl>
                                          </p:spTgt>
                                        </p:tgtEl>
                                      </p:cBhvr>
                                      <p:to x="100000" y="95000"/>
                                    </p:animScale>
                                    <p:animScale>
                                      <p:cBhvr>
                                        <p:cTn id="38" dur="166" decel="50000">
                                          <p:stCondLst>
                                            <p:cond delay="1834"/>
                                          </p:stCondLst>
                                        </p:cTn>
                                        <p:tgtEl>
                                          <p:spTgt spid="3">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03E817-D0D8-4EE6-2954-C91559937974}"/>
              </a:ext>
            </a:extLst>
          </p:cNvPr>
          <p:cNvSpPr>
            <a:spLocks noGrp="1"/>
          </p:cNvSpPr>
          <p:nvPr>
            <p:ph type="title"/>
          </p:nvPr>
        </p:nvSpPr>
        <p:spPr>
          <a:xfrm>
            <a:off x="640080" y="325369"/>
            <a:ext cx="4368602" cy="1956841"/>
          </a:xfrm>
        </p:spPr>
        <p:txBody>
          <a:bodyPr anchor="b">
            <a:normAutofit/>
          </a:bodyPr>
          <a:lstStyle/>
          <a:p>
            <a:r>
              <a:rPr lang="en-GB" sz="5400" b="1"/>
              <a:t>Women in Athens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2DE2AE-1D60-74A3-0CF6-B9CF1C9F234E}"/>
              </a:ext>
            </a:extLst>
          </p:cNvPr>
          <p:cNvSpPr>
            <a:spLocks noGrp="1"/>
          </p:cNvSpPr>
          <p:nvPr>
            <p:ph idx="1"/>
          </p:nvPr>
        </p:nvSpPr>
        <p:spPr>
          <a:xfrm>
            <a:off x="92765" y="2849217"/>
            <a:ext cx="5088835" cy="3990494"/>
          </a:xfrm>
        </p:spPr>
        <p:txBody>
          <a:bodyPr>
            <a:normAutofit fontScale="92500" lnSpcReduction="10000"/>
          </a:bodyPr>
          <a:lstStyle/>
          <a:p>
            <a:r>
              <a:rPr lang="en-GB" sz="3000" dirty="0"/>
              <a:t>No suffrage. </a:t>
            </a:r>
          </a:p>
          <a:p>
            <a:endParaRPr lang="en-GB" sz="200" dirty="0"/>
          </a:p>
          <a:p>
            <a:r>
              <a:rPr lang="en-GB" sz="3000" dirty="0"/>
              <a:t>Legal minors.</a:t>
            </a:r>
          </a:p>
          <a:p>
            <a:pPr lvl="1"/>
            <a:r>
              <a:rPr lang="en-GB" sz="3000" dirty="0"/>
              <a:t>Guardianship of </a:t>
            </a:r>
            <a:r>
              <a:rPr lang="en-GB" sz="3000" i="1" dirty="0" err="1"/>
              <a:t>kyrios</a:t>
            </a:r>
            <a:r>
              <a:rPr lang="en-GB" sz="3000" dirty="0"/>
              <a:t>.</a:t>
            </a:r>
          </a:p>
          <a:p>
            <a:pPr lvl="1"/>
            <a:endParaRPr lang="en-GB" sz="200" dirty="0"/>
          </a:p>
          <a:p>
            <a:r>
              <a:rPr lang="en-GB" sz="3000" dirty="0"/>
              <a:t>No right of inheritance only dowry.</a:t>
            </a:r>
          </a:p>
          <a:p>
            <a:endParaRPr lang="en-GB" sz="200" dirty="0"/>
          </a:p>
          <a:p>
            <a:r>
              <a:rPr lang="en-GB" sz="3000" dirty="0"/>
              <a:t>First marriage. </a:t>
            </a:r>
          </a:p>
          <a:p>
            <a:pPr lvl="1"/>
            <a:r>
              <a:rPr lang="en-GB" sz="2600" dirty="0"/>
              <a:t>Potentially early to mid-teens for girls and mid-20s to early 30s for men.</a:t>
            </a:r>
          </a:p>
          <a:p>
            <a:endParaRPr lang="en-GB" sz="1700" dirty="0"/>
          </a:p>
          <a:p>
            <a:endParaRPr lang="en-GB" sz="1700" dirty="0"/>
          </a:p>
        </p:txBody>
      </p:sp>
      <p:pic>
        <p:nvPicPr>
          <p:cNvPr id="4" name="Picture 3" descr="A painting of women sitting on a stone ledge&#10;&#10;Description automatically generated">
            <a:extLst>
              <a:ext uri="{FF2B5EF4-FFF2-40B4-BE49-F238E27FC236}">
                <a16:creationId xmlns:a16="http://schemas.microsoft.com/office/drawing/2014/main" id="{F925B5C9-E095-DF38-3648-FEBF63F26306}"/>
              </a:ext>
            </a:extLst>
          </p:cNvPr>
          <p:cNvPicPr>
            <a:picLocks noChangeAspect="1"/>
          </p:cNvPicPr>
          <p:nvPr/>
        </p:nvPicPr>
        <p:blipFill rotWithShape="1">
          <a:blip r:embed="rId2"/>
          <a:srcRect l="21950" r="959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64369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9C3C864-C625-4883-B868-9A4C470F4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291" y="3296652"/>
            <a:ext cx="12202113" cy="3561346"/>
          </a:xfrm>
          <a:custGeom>
            <a:avLst/>
            <a:gdLst>
              <a:gd name="connsiteX0" fmla="*/ 0 w 12202113"/>
              <a:gd name="connsiteY0" fmla="*/ 3188466 h 3188466"/>
              <a:gd name="connsiteX1" fmla="*/ 10116 w 12202113"/>
              <a:gd name="connsiteY1" fmla="*/ 2657641 h 3188466"/>
              <a:gd name="connsiteX2" fmla="*/ 10116 w 12202113"/>
              <a:gd name="connsiteY2" fmla="*/ 0 h 3188466"/>
              <a:gd name="connsiteX3" fmla="*/ 12202113 w 12202113"/>
              <a:gd name="connsiteY3" fmla="*/ 0 h 3188466"/>
              <a:gd name="connsiteX4" fmla="*/ 12202113 w 12202113"/>
              <a:gd name="connsiteY4" fmla="*/ 2879832 h 3188466"/>
              <a:gd name="connsiteX5" fmla="*/ 12198167 w 12202113"/>
              <a:gd name="connsiteY5" fmla="*/ 2880360 h 3188466"/>
              <a:gd name="connsiteX6" fmla="*/ 12122128 w 12202113"/>
              <a:gd name="connsiteY6" fmla="*/ 2887194 h 3188466"/>
              <a:gd name="connsiteX7" fmla="*/ 12028868 w 12202113"/>
              <a:gd name="connsiteY7" fmla="*/ 2911786 h 3188466"/>
              <a:gd name="connsiteX8" fmla="*/ 11995238 w 12202113"/>
              <a:gd name="connsiteY8" fmla="*/ 2914090 h 3188466"/>
              <a:gd name="connsiteX9" fmla="*/ 11996460 w 12202113"/>
              <a:gd name="connsiteY9" fmla="*/ 2918442 h 3188466"/>
              <a:gd name="connsiteX10" fmla="*/ 11983968 w 12202113"/>
              <a:gd name="connsiteY10" fmla="*/ 2918762 h 3188466"/>
              <a:gd name="connsiteX11" fmla="*/ 11956084 w 12202113"/>
              <a:gd name="connsiteY11" fmla="*/ 2918868 h 3188466"/>
              <a:gd name="connsiteX12" fmla="*/ 11872586 w 12202113"/>
              <a:gd name="connsiteY12" fmla="*/ 2920076 h 3188466"/>
              <a:gd name="connsiteX13" fmla="*/ 11849804 w 12202113"/>
              <a:gd name="connsiteY13" fmla="*/ 2928420 h 3188466"/>
              <a:gd name="connsiteX14" fmla="*/ 11828254 w 12202113"/>
              <a:gd name="connsiteY14" fmla="*/ 2928551 h 3188466"/>
              <a:gd name="connsiteX15" fmla="*/ 11703277 w 12202113"/>
              <a:gd name="connsiteY15" fmla="*/ 2939735 h 3188466"/>
              <a:gd name="connsiteX16" fmla="*/ 11686094 w 12202113"/>
              <a:gd name="connsiteY16" fmla="*/ 2940570 h 3188466"/>
              <a:gd name="connsiteX17" fmla="*/ 11676788 w 12202113"/>
              <a:gd name="connsiteY17" fmla="*/ 2944321 h 3188466"/>
              <a:gd name="connsiteX18" fmla="*/ 11643464 w 12202113"/>
              <a:gd name="connsiteY18" fmla="*/ 2945066 h 3188466"/>
              <a:gd name="connsiteX19" fmla="*/ 11641922 w 12202113"/>
              <a:gd name="connsiteY19" fmla="*/ 2947200 h 3188466"/>
              <a:gd name="connsiteX20" fmla="*/ 11532386 w 12202113"/>
              <a:gd name="connsiteY20" fmla="*/ 2965529 h 3188466"/>
              <a:gd name="connsiteX21" fmla="*/ 11513619 w 12202113"/>
              <a:gd name="connsiteY21" fmla="*/ 2968556 h 3188466"/>
              <a:gd name="connsiteX22" fmla="*/ 11497404 w 12202113"/>
              <a:gd name="connsiteY22" fmla="*/ 2967639 h 3188466"/>
              <a:gd name="connsiteX23" fmla="*/ 11407630 w 12202113"/>
              <a:gd name="connsiteY23" fmla="*/ 2970255 h 3188466"/>
              <a:gd name="connsiteX24" fmla="*/ 11386276 w 12202113"/>
              <a:gd name="connsiteY24" fmla="*/ 2968648 h 3188466"/>
              <a:gd name="connsiteX25" fmla="*/ 11377296 w 12202113"/>
              <a:gd name="connsiteY25" fmla="*/ 2965257 h 3188466"/>
              <a:gd name="connsiteX26" fmla="*/ 11342536 w 12202113"/>
              <a:gd name="connsiteY26" fmla="*/ 2971666 h 3188466"/>
              <a:gd name="connsiteX27" fmla="*/ 11288902 w 12202113"/>
              <a:gd name="connsiteY27" fmla="*/ 2976058 h 3188466"/>
              <a:gd name="connsiteX28" fmla="*/ 11263411 w 12202113"/>
              <a:gd name="connsiteY28" fmla="*/ 2979228 h 3188466"/>
              <a:gd name="connsiteX29" fmla="*/ 11242843 w 12202113"/>
              <a:gd name="connsiteY29" fmla="*/ 2977303 h 3188466"/>
              <a:gd name="connsiteX30" fmla="*/ 11125798 w 12202113"/>
              <a:gd name="connsiteY30" fmla="*/ 2976816 h 3188466"/>
              <a:gd name="connsiteX31" fmla="*/ 11098884 w 12202113"/>
              <a:gd name="connsiteY31" fmla="*/ 2973758 h 3188466"/>
              <a:gd name="connsiteX32" fmla="*/ 11086128 w 12202113"/>
              <a:gd name="connsiteY32" fmla="*/ 2967663 h 3188466"/>
              <a:gd name="connsiteX33" fmla="*/ 11076132 w 12202113"/>
              <a:gd name="connsiteY33" fmla="*/ 2969836 h 3188466"/>
              <a:gd name="connsiteX34" fmla="*/ 11005337 w 12202113"/>
              <a:gd name="connsiteY34" fmla="*/ 2970053 h 3188466"/>
              <a:gd name="connsiteX35" fmla="*/ 10959154 w 12202113"/>
              <a:gd name="connsiteY35" fmla="*/ 2970750 h 3188466"/>
              <a:gd name="connsiteX36" fmla="*/ 10956347 w 12202113"/>
              <a:gd name="connsiteY36" fmla="*/ 2979118 h 3188466"/>
              <a:gd name="connsiteX37" fmla="*/ 10915223 w 12202113"/>
              <a:gd name="connsiteY37" fmla="*/ 2982099 h 3188466"/>
              <a:gd name="connsiteX38" fmla="*/ 10871398 w 12202113"/>
              <a:gd name="connsiteY38" fmla="*/ 2976728 h 3188466"/>
              <a:gd name="connsiteX39" fmla="*/ 10819743 w 12202113"/>
              <a:gd name="connsiteY39" fmla="*/ 2977481 h 3188466"/>
              <a:gd name="connsiteX40" fmla="*/ 10788834 w 12202113"/>
              <a:gd name="connsiteY40" fmla="*/ 2977840 h 3188466"/>
              <a:gd name="connsiteX41" fmla="*/ 10707711 w 12202113"/>
              <a:gd name="connsiteY41" fmla="*/ 2985644 h 3188466"/>
              <a:gd name="connsiteX42" fmla="*/ 10576086 w 12202113"/>
              <a:gd name="connsiteY42" fmla="*/ 3015319 h 3188466"/>
              <a:gd name="connsiteX43" fmla="*/ 10534761 w 12202113"/>
              <a:gd name="connsiteY43" fmla="*/ 3019524 h 3188466"/>
              <a:gd name="connsiteX44" fmla="*/ 10527537 w 12202113"/>
              <a:gd name="connsiteY44" fmla="*/ 3017814 h 3188466"/>
              <a:gd name="connsiteX45" fmla="*/ 10321799 w 12202113"/>
              <a:gd name="connsiteY45" fmla="*/ 3035635 h 3188466"/>
              <a:gd name="connsiteX46" fmla="*/ 10284989 w 12202113"/>
              <a:gd name="connsiteY46" fmla="*/ 3036679 h 3188466"/>
              <a:gd name="connsiteX47" fmla="*/ 10257423 w 12202113"/>
              <a:gd name="connsiteY47" fmla="*/ 3036027 h 3188466"/>
              <a:gd name="connsiteX48" fmla="*/ 10191450 w 12202113"/>
              <a:gd name="connsiteY48" fmla="*/ 3041963 h 3188466"/>
              <a:gd name="connsiteX49" fmla="*/ 10083845 w 12202113"/>
              <a:gd name="connsiteY49" fmla="*/ 3054978 h 3188466"/>
              <a:gd name="connsiteX50" fmla="*/ 10060611 w 12202113"/>
              <a:gd name="connsiteY50" fmla="*/ 3057035 h 3188466"/>
              <a:gd name="connsiteX51" fmla="*/ 10039363 w 12202113"/>
              <a:gd name="connsiteY51" fmla="*/ 3055961 h 3188466"/>
              <a:gd name="connsiteX52" fmla="*/ 10033322 w 12202113"/>
              <a:gd name="connsiteY52" fmla="*/ 3053238 h 3188466"/>
              <a:gd name="connsiteX53" fmla="*/ 10020337 w 12202113"/>
              <a:gd name="connsiteY53" fmla="*/ 3053912 h 3188466"/>
              <a:gd name="connsiteX54" fmla="*/ 10016616 w 12202113"/>
              <a:gd name="connsiteY54" fmla="*/ 3053498 h 3188466"/>
              <a:gd name="connsiteX55" fmla="*/ 9995549 w 12202113"/>
              <a:gd name="connsiteY55" fmla="*/ 3051719 h 3188466"/>
              <a:gd name="connsiteX56" fmla="*/ 9957212 w 12202113"/>
              <a:gd name="connsiteY56" fmla="*/ 3062663 h 3188466"/>
              <a:gd name="connsiteX57" fmla="*/ 9904584 w 12202113"/>
              <a:gd name="connsiteY57" fmla="*/ 3063999 h 3188466"/>
              <a:gd name="connsiteX58" fmla="*/ 9713857 w 12202113"/>
              <a:gd name="connsiteY58" fmla="*/ 3087955 h 3188466"/>
              <a:gd name="connsiteX59" fmla="*/ 9678879 w 12202113"/>
              <a:gd name="connsiteY59" fmla="*/ 3079676 h 3188466"/>
              <a:gd name="connsiteX60" fmla="*/ 9598760 w 12202113"/>
              <a:gd name="connsiteY60" fmla="*/ 3085228 h 3188466"/>
              <a:gd name="connsiteX61" fmla="*/ 9488796 w 12202113"/>
              <a:gd name="connsiteY61" fmla="*/ 3115384 h 3188466"/>
              <a:gd name="connsiteX62" fmla="*/ 9341972 w 12202113"/>
              <a:gd name="connsiteY62" fmla="*/ 3126583 h 3188466"/>
              <a:gd name="connsiteX63" fmla="*/ 9333795 w 12202113"/>
              <a:gd name="connsiteY63" fmla="*/ 3132083 h 3188466"/>
              <a:gd name="connsiteX64" fmla="*/ 9321736 w 12202113"/>
              <a:gd name="connsiteY64" fmla="*/ 3135834 h 3188466"/>
              <a:gd name="connsiteX65" fmla="*/ 9319405 w 12202113"/>
              <a:gd name="connsiteY65" fmla="*/ 3135561 h 3188466"/>
              <a:gd name="connsiteX66" fmla="*/ 9302847 w 12202113"/>
              <a:gd name="connsiteY66" fmla="*/ 3137746 h 3188466"/>
              <a:gd name="connsiteX67" fmla="*/ 9300930 w 12202113"/>
              <a:gd name="connsiteY67" fmla="*/ 3139687 h 3188466"/>
              <a:gd name="connsiteX68" fmla="*/ 9290106 w 12202113"/>
              <a:gd name="connsiteY68" fmla="*/ 3141645 h 3188466"/>
              <a:gd name="connsiteX69" fmla="*/ 9270220 w 12202113"/>
              <a:gd name="connsiteY69" fmla="*/ 3146737 h 3188466"/>
              <a:gd name="connsiteX70" fmla="*/ 9265150 w 12202113"/>
              <a:gd name="connsiteY70" fmla="*/ 3146531 h 3188466"/>
              <a:gd name="connsiteX71" fmla="*/ 9233057 w 12202113"/>
              <a:gd name="connsiteY71" fmla="*/ 3152408 h 3188466"/>
              <a:gd name="connsiteX72" fmla="*/ 9231974 w 12202113"/>
              <a:gd name="connsiteY72" fmla="*/ 3151938 h 3188466"/>
              <a:gd name="connsiteX73" fmla="*/ 9220130 w 12202113"/>
              <a:gd name="connsiteY73" fmla="*/ 3151189 h 3188466"/>
              <a:gd name="connsiteX74" fmla="*/ 9198955 w 12202113"/>
              <a:gd name="connsiteY74" fmla="*/ 3151015 h 3188466"/>
              <a:gd name="connsiteX75" fmla="*/ 9142196 w 12202113"/>
              <a:gd name="connsiteY75" fmla="*/ 3143802 h 3188466"/>
              <a:gd name="connsiteX76" fmla="*/ 9108665 w 12202113"/>
              <a:gd name="connsiteY76" fmla="*/ 3149868 h 3188466"/>
              <a:gd name="connsiteX77" fmla="*/ 9014086 w 12202113"/>
              <a:gd name="connsiteY77" fmla="*/ 3150791 h 3188466"/>
              <a:gd name="connsiteX78" fmla="*/ 8915037 w 12202113"/>
              <a:gd name="connsiteY78" fmla="*/ 3140020 h 3188466"/>
              <a:gd name="connsiteX79" fmla="*/ 8815667 w 12202113"/>
              <a:gd name="connsiteY79" fmla="*/ 3138606 h 3188466"/>
              <a:gd name="connsiteX80" fmla="*/ 8779688 w 12202113"/>
              <a:gd name="connsiteY80" fmla="*/ 3138895 h 3188466"/>
              <a:gd name="connsiteX81" fmla="*/ 8715556 w 12202113"/>
              <a:gd name="connsiteY81" fmla="*/ 3135878 h 3188466"/>
              <a:gd name="connsiteX82" fmla="*/ 8686183 w 12202113"/>
              <a:gd name="connsiteY82" fmla="*/ 3132307 h 3188466"/>
              <a:gd name="connsiteX83" fmla="*/ 8684895 w 12202113"/>
              <a:gd name="connsiteY83" fmla="*/ 3132527 h 3188466"/>
              <a:gd name="connsiteX84" fmla="*/ 8682270 w 12202113"/>
              <a:gd name="connsiteY84" fmla="*/ 3130989 h 3188466"/>
              <a:gd name="connsiteX85" fmla="*/ 8676836 w 12202113"/>
              <a:gd name="connsiteY85" fmla="*/ 3130278 h 3188466"/>
              <a:gd name="connsiteX86" fmla="*/ 8662002 w 12202113"/>
              <a:gd name="connsiteY86" fmla="*/ 3130735 h 3188466"/>
              <a:gd name="connsiteX87" fmla="*/ 8656423 w 12202113"/>
              <a:gd name="connsiteY87" fmla="*/ 3131304 h 3188466"/>
              <a:gd name="connsiteX88" fmla="*/ 8648261 w 12202113"/>
              <a:gd name="connsiteY88" fmla="*/ 3131294 h 3188466"/>
              <a:gd name="connsiteX89" fmla="*/ 8648057 w 12202113"/>
              <a:gd name="connsiteY89" fmla="*/ 3131167 h 3188466"/>
              <a:gd name="connsiteX90" fmla="*/ 8640412 w 12202113"/>
              <a:gd name="connsiteY90" fmla="*/ 3131403 h 3188466"/>
              <a:gd name="connsiteX91" fmla="*/ 8603003 w 12202113"/>
              <a:gd name="connsiteY91" fmla="*/ 3134155 h 3188466"/>
              <a:gd name="connsiteX92" fmla="*/ 8553571 w 12202113"/>
              <a:gd name="connsiteY92" fmla="*/ 3122125 h 3188466"/>
              <a:gd name="connsiteX93" fmla="*/ 8533128 w 12202113"/>
              <a:gd name="connsiteY93" fmla="*/ 3120039 h 3188466"/>
              <a:gd name="connsiteX94" fmla="*/ 8522209 w 12202113"/>
              <a:gd name="connsiteY94" fmla="*/ 3118252 h 3188466"/>
              <a:gd name="connsiteX95" fmla="*/ 8521532 w 12202113"/>
              <a:gd name="connsiteY95" fmla="*/ 3117705 h 3188466"/>
              <a:gd name="connsiteX96" fmla="*/ 8485667 w 12202113"/>
              <a:gd name="connsiteY96" fmla="*/ 3120406 h 3188466"/>
              <a:gd name="connsiteX97" fmla="*/ 8480905 w 12202113"/>
              <a:gd name="connsiteY97" fmla="*/ 3119749 h 3188466"/>
              <a:gd name="connsiteX98" fmla="*/ 8457530 w 12202113"/>
              <a:gd name="connsiteY98" fmla="*/ 3122810 h 3188466"/>
              <a:gd name="connsiteX99" fmla="*/ 8445451 w 12202113"/>
              <a:gd name="connsiteY99" fmla="*/ 3123697 h 3188466"/>
              <a:gd name="connsiteX100" fmla="*/ 8442039 w 12202113"/>
              <a:gd name="connsiteY100" fmla="*/ 3125378 h 3188466"/>
              <a:gd name="connsiteX101" fmla="*/ 8424215 w 12202113"/>
              <a:gd name="connsiteY101" fmla="*/ 3125963 h 3188466"/>
              <a:gd name="connsiteX102" fmla="*/ 8422165 w 12202113"/>
              <a:gd name="connsiteY102" fmla="*/ 3125491 h 3188466"/>
              <a:gd name="connsiteX103" fmla="*/ 8407465 w 12202113"/>
              <a:gd name="connsiteY103" fmla="*/ 3127979 h 3188466"/>
              <a:gd name="connsiteX104" fmla="*/ 8395146 w 12202113"/>
              <a:gd name="connsiteY104" fmla="*/ 3132488 h 3188466"/>
              <a:gd name="connsiteX105" fmla="*/ 8243538 w 12202113"/>
              <a:gd name="connsiteY105" fmla="*/ 3129873 h 3188466"/>
              <a:gd name="connsiteX106" fmla="*/ 8112685 w 12202113"/>
              <a:gd name="connsiteY106" fmla="*/ 3148698 h 3188466"/>
              <a:gd name="connsiteX107" fmla="*/ 8026741 w 12202113"/>
              <a:gd name="connsiteY107" fmla="*/ 3154015 h 3188466"/>
              <a:gd name="connsiteX108" fmla="*/ 8030400 w 12202113"/>
              <a:gd name="connsiteY108" fmla="*/ 3146736 h 3188466"/>
              <a:gd name="connsiteX109" fmla="*/ 8002987 w 12202113"/>
              <a:gd name="connsiteY109" fmla="*/ 3135663 h 3188466"/>
              <a:gd name="connsiteX110" fmla="*/ 7798568 w 12202113"/>
              <a:gd name="connsiteY110" fmla="*/ 3141249 h 3188466"/>
              <a:gd name="connsiteX111" fmla="*/ 7746353 w 12202113"/>
              <a:gd name="connsiteY111" fmla="*/ 3137755 h 3188466"/>
              <a:gd name="connsiteX112" fmla="*/ 7700395 w 12202113"/>
              <a:gd name="connsiteY112" fmla="*/ 3144729 h 3188466"/>
              <a:gd name="connsiteX113" fmla="*/ 7681335 w 12202113"/>
              <a:gd name="connsiteY113" fmla="*/ 3141120 h 3188466"/>
              <a:gd name="connsiteX114" fmla="*/ 7678044 w 12202113"/>
              <a:gd name="connsiteY114" fmla="*/ 3140387 h 3188466"/>
              <a:gd name="connsiteX115" fmla="*/ 7664890 w 12202113"/>
              <a:gd name="connsiteY115" fmla="*/ 3139855 h 3188466"/>
              <a:gd name="connsiteX116" fmla="*/ 7661183 w 12202113"/>
              <a:gd name="connsiteY116" fmla="*/ 3136706 h 3188466"/>
              <a:gd name="connsiteX117" fmla="*/ 7641383 w 12202113"/>
              <a:gd name="connsiteY117" fmla="*/ 3133755 h 3188466"/>
              <a:gd name="connsiteX118" fmla="*/ 7617169 w 12202113"/>
              <a:gd name="connsiteY118" fmla="*/ 3133614 h 3188466"/>
              <a:gd name="connsiteX119" fmla="*/ 7531143 w 12202113"/>
              <a:gd name="connsiteY119" fmla="*/ 3132781 h 3188466"/>
              <a:gd name="connsiteX120" fmla="*/ 7517113 w 12202113"/>
              <a:gd name="connsiteY120" fmla="*/ 3134483 h 3188466"/>
              <a:gd name="connsiteX121" fmla="*/ 7471320 w 12202113"/>
              <a:gd name="connsiteY121" fmla="*/ 3131645 h 3188466"/>
              <a:gd name="connsiteX122" fmla="*/ 7430512 w 12202113"/>
              <a:gd name="connsiteY122" fmla="*/ 3131007 h 3188466"/>
              <a:gd name="connsiteX123" fmla="*/ 7404071 w 12202113"/>
              <a:gd name="connsiteY123" fmla="*/ 3132361 h 3188466"/>
              <a:gd name="connsiteX124" fmla="*/ 7397140 w 12202113"/>
              <a:gd name="connsiteY124" fmla="*/ 3131239 h 3188466"/>
              <a:gd name="connsiteX125" fmla="*/ 7370514 w 12202113"/>
              <a:gd name="connsiteY125" fmla="*/ 3130516 h 3188466"/>
              <a:gd name="connsiteX126" fmla="*/ 7356953 w 12202113"/>
              <a:gd name="connsiteY126" fmla="*/ 3132179 h 3188466"/>
              <a:gd name="connsiteX127" fmla="*/ 7343567 w 12202113"/>
              <a:gd name="connsiteY127" fmla="*/ 3128350 h 3188466"/>
              <a:gd name="connsiteX128" fmla="*/ 7340295 w 12202113"/>
              <a:gd name="connsiteY128" fmla="*/ 3125545 h 3188466"/>
              <a:gd name="connsiteX129" fmla="*/ 7321348 w 12202113"/>
              <a:gd name="connsiteY129" fmla="*/ 3126804 h 3188466"/>
              <a:gd name="connsiteX130" fmla="*/ 7305815 w 12202113"/>
              <a:gd name="connsiteY130" fmla="*/ 3124063 h 3188466"/>
              <a:gd name="connsiteX131" fmla="*/ 7292274 w 12202113"/>
              <a:gd name="connsiteY131" fmla="*/ 3125855 h 3188466"/>
              <a:gd name="connsiteX132" fmla="*/ 7286654 w 12202113"/>
              <a:gd name="connsiteY132" fmla="*/ 3125451 h 3188466"/>
              <a:gd name="connsiteX133" fmla="*/ 7272685 w 12202113"/>
              <a:gd name="connsiteY133" fmla="*/ 3124094 h 3188466"/>
              <a:gd name="connsiteX134" fmla="*/ 7248584 w 12202113"/>
              <a:gd name="connsiteY134" fmla="*/ 3121080 h 3188466"/>
              <a:gd name="connsiteX135" fmla="*/ 7241065 w 12202113"/>
              <a:gd name="connsiteY135" fmla="*/ 3120661 h 3188466"/>
              <a:gd name="connsiteX136" fmla="*/ 7224696 w 12202113"/>
              <a:gd name="connsiteY136" fmla="*/ 3116051 h 3188466"/>
              <a:gd name="connsiteX137" fmla="*/ 7193009 w 12202113"/>
              <a:gd name="connsiteY137" fmla="*/ 3112108 h 3188466"/>
              <a:gd name="connsiteX138" fmla="*/ 7137220 w 12202113"/>
              <a:gd name="connsiteY138" fmla="*/ 3098354 h 3188466"/>
              <a:gd name="connsiteX139" fmla="*/ 7104427 w 12202113"/>
              <a:gd name="connsiteY139" fmla="*/ 3091790 h 3188466"/>
              <a:gd name="connsiteX140" fmla="*/ 7082240 w 12202113"/>
              <a:gd name="connsiteY140" fmla="*/ 3085740 h 3188466"/>
              <a:gd name="connsiteX141" fmla="*/ 7016754 w 12202113"/>
              <a:gd name="connsiteY141" fmla="*/ 3077196 h 3188466"/>
              <a:gd name="connsiteX142" fmla="*/ 6904436 w 12202113"/>
              <a:gd name="connsiteY142" fmla="*/ 3065900 h 3188466"/>
              <a:gd name="connsiteX143" fmla="*/ 6881434 w 12202113"/>
              <a:gd name="connsiteY143" fmla="*/ 3062865 h 3188466"/>
              <a:gd name="connsiteX144" fmla="*/ 6865273 w 12202113"/>
              <a:gd name="connsiteY144" fmla="*/ 3057749 h 3188466"/>
              <a:gd name="connsiteX145" fmla="*/ 6864671 w 12202113"/>
              <a:gd name="connsiteY145" fmla="*/ 3054378 h 3188466"/>
              <a:gd name="connsiteX146" fmla="*/ 6852599 w 12202113"/>
              <a:gd name="connsiteY146" fmla="*/ 3052306 h 3188466"/>
              <a:gd name="connsiteX147" fmla="*/ 6850143 w 12202113"/>
              <a:gd name="connsiteY147" fmla="*/ 3051232 h 3188466"/>
              <a:gd name="connsiteX148" fmla="*/ 6835301 w 12202113"/>
              <a:gd name="connsiteY148" fmla="*/ 3045593 h 3188466"/>
              <a:gd name="connsiteX149" fmla="*/ 6784871 w 12202113"/>
              <a:gd name="connsiteY149" fmla="*/ 3046562 h 3188466"/>
              <a:gd name="connsiteX150" fmla="*/ 6738245 w 12202113"/>
              <a:gd name="connsiteY150" fmla="*/ 3037055 h 3188466"/>
              <a:gd name="connsiteX151" fmla="*/ 6537703 w 12202113"/>
              <a:gd name="connsiteY151" fmla="*/ 3017736 h 3188466"/>
              <a:gd name="connsiteX152" fmla="*/ 6521858 w 12202113"/>
              <a:gd name="connsiteY152" fmla="*/ 3004158 h 3188466"/>
              <a:gd name="connsiteX153" fmla="*/ 6445069 w 12202113"/>
              <a:gd name="connsiteY153" fmla="*/ 2992470 h 3188466"/>
              <a:gd name="connsiteX154" fmla="*/ 6302447 w 12202113"/>
              <a:gd name="connsiteY154" fmla="*/ 2994274 h 3188466"/>
              <a:gd name="connsiteX155" fmla="*/ 6160029 w 12202113"/>
              <a:gd name="connsiteY155" fmla="*/ 2973666 h 3188466"/>
              <a:gd name="connsiteX156" fmla="*/ 6144046 w 12202113"/>
              <a:gd name="connsiteY156" fmla="*/ 2976380 h 3188466"/>
              <a:gd name="connsiteX157" fmla="*/ 6127670 w 12202113"/>
              <a:gd name="connsiteY157" fmla="*/ 2976929 h 3188466"/>
              <a:gd name="connsiteX158" fmla="*/ 6126155 w 12202113"/>
              <a:gd name="connsiteY158" fmla="*/ 2976245 h 3188466"/>
              <a:gd name="connsiteX159" fmla="*/ 6108575 w 12202113"/>
              <a:gd name="connsiteY159" fmla="*/ 2974651 h 3188466"/>
              <a:gd name="connsiteX160" fmla="*/ 6103746 w 12202113"/>
              <a:gd name="connsiteY160" fmla="*/ 2975803 h 3188466"/>
              <a:gd name="connsiteX161" fmla="*/ 6091377 w 12202113"/>
              <a:gd name="connsiteY161" fmla="*/ 2975180 h 3188466"/>
              <a:gd name="connsiteX162" fmla="*/ 6066183 w 12202113"/>
              <a:gd name="connsiteY162" fmla="*/ 2975222 h 3188466"/>
              <a:gd name="connsiteX163" fmla="*/ 6063287 w 12202113"/>
              <a:gd name="connsiteY163" fmla="*/ 2974353 h 3188466"/>
              <a:gd name="connsiteX164" fmla="*/ 6054813 w 12202113"/>
              <a:gd name="connsiteY164" fmla="*/ 2974911 h 3188466"/>
              <a:gd name="connsiteX165" fmla="*/ 6050809 w 12202113"/>
              <a:gd name="connsiteY165" fmla="*/ 2973985 h 3188466"/>
              <a:gd name="connsiteX166" fmla="*/ 6013979 w 12202113"/>
              <a:gd name="connsiteY166" fmla="*/ 2974553 h 3188466"/>
              <a:gd name="connsiteX167" fmla="*/ 6013800 w 12202113"/>
              <a:gd name="connsiteY167" fmla="*/ 2973973 h 3188466"/>
              <a:gd name="connsiteX168" fmla="*/ 6004866 w 12202113"/>
              <a:gd name="connsiteY168" fmla="*/ 2971570 h 3188466"/>
              <a:gd name="connsiteX169" fmla="*/ 5987036 w 12202113"/>
              <a:gd name="connsiteY169" fmla="*/ 2968315 h 3188466"/>
              <a:gd name="connsiteX170" fmla="*/ 5950027 w 12202113"/>
              <a:gd name="connsiteY170" fmla="*/ 2953546 h 3188466"/>
              <a:gd name="connsiteX171" fmla="*/ 5911668 w 12202113"/>
              <a:gd name="connsiteY171" fmla="*/ 2954074 h 3188466"/>
              <a:gd name="connsiteX172" fmla="*/ 5904110 w 12202113"/>
              <a:gd name="connsiteY172" fmla="*/ 2953861 h 3188466"/>
              <a:gd name="connsiteX173" fmla="*/ 5904026 w 12202113"/>
              <a:gd name="connsiteY173" fmla="*/ 2953724 h 3188466"/>
              <a:gd name="connsiteX174" fmla="*/ 5896189 w 12202113"/>
              <a:gd name="connsiteY174" fmla="*/ 2953236 h 3188466"/>
              <a:gd name="connsiteX175" fmla="*/ 5890331 w 12202113"/>
              <a:gd name="connsiteY175" fmla="*/ 2953471 h 3188466"/>
              <a:gd name="connsiteX176" fmla="*/ 5875672 w 12202113"/>
              <a:gd name="connsiteY176" fmla="*/ 2953056 h 3188466"/>
              <a:gd name="connsiteX177" fmla="*/ 5871070 w 12202113"/>
              <a:gd name="connsiteY177" fmla="*/ 2952035 h 3188466"/>
              <a:gd name="connsiteX178" fmla="*/ 5869888 w 12202113"/>
              <a:gd name="connsiteY178" fmla="*/ 2950364 h 3188466"/>
              <a:gd name="connsiteX179" fmla="*/ 5868461 w 12202113"/>
              <a:gd name="connsiteY179" fmla="*/ 2950506 h 3188466"/>
              <a:gd name="connsiteX180" fmla="*/ 5843343 w 12202113"/>
              <a:gd name="connsiteY180" fmla="*/ 2945262 h 3188466"/>
              <a:gd name="connsiteX181" fmla="*/ 5784331 w 12202113"/>
              <a:gd name="connsiteY181" fmla="*/ 2938531 h 3188466"/>
              <a:gd name="connsiteX182" fmla="*/ 5749498 w 12202113"/>
              <a:gd name="connsiteY182" fmla="*/ 2936713 h 3188466"/>
              <a:gd name="connsiteX183" fmla="*/ 5655214 w 12202113"/>
              <a:gd name="connsiteY183" fmla="*/ 2929503 h 3188466"/>
              <a:gd name="connsiteX184" fmla="*/ 5561446 w 12202113"/>
              <a:gd name="connsiteY184" fmla="*/ 2920575 h 3188466"/>
              <a:gd name="connsiteX185" fmla="*/ 5519456 w 12202113"/>
              <a:gd name="connsiteY185" fmla="*/ 2906631 h 3188466"/>
              <a:gd name="connsiteX186" fmla="*/ 5514099 w 12202113"/>
              <a:gd name="connsiteY186" fmla="*/ 2906097 h 3188466"/>
              <a:gd name="connsiteX187" fmla="*/ 5499273 w 12202113"/>
              <a:gd name="connsiteY187" fmla="*/ 2907057 h 3188466"/>
              <a:gd name="connsiteX188" fmla="*/ 5493664 w 12202113"/>
              <a:gd name="connsiteY188" fmla="*/ 2907817 h 3188466"/>
              <a:gd name="connsiteX189" fmla="*/ 5485530 w 12202113"/>
              <a:gd name="connsiteY189" fmla="*/ 2908080 h 3188466"/>
              <a:gd name="connsiteX190" fmla="*/ 5485337 w 12202113"/>
              <a:gd name="connsiteY190" fmla="*/ 2907959 h 3188466"/>
              <a:gd name="connsiteX191" fmla="*/ 5477696 w 12202113"/>
              <a:gd name="connsiteY191" fmla="*/ 2908455 h 3188466"/>
              <a:gd name="connsiteX192" fmla="*/ 5440170 w 12202113"/>
              <a:gd name="connsiteY192" fmla="*/ 2912482 h 3188466"/>
              <a:gd name="connsiteX193" fmla="*/ 5391911 w 12202113"/>
              <a:gd name="connsiteY193" fmla="*/ 2902040 h 3188466"/>
              <a:gd name="connsiteX194" fmla="*/ 5371708 w 12202113"/>
              <a:gd name="connsiteY194" fmla="*/ 2900629 h 3188466"/>
              <a:gd name="connsiteX195" fmla="*/ 5360976 w 12202113"/>
              <a:gd name="connsiteY195" fmla="*/ 2899197 h 3188466"/>
              <a:gd name="connsiteX196" fmla="*/ 5360345 w 12202113"/>
              <a:gd name="connsiteY196" fmla="*/ 2898671 h 3188466"/>
              <a:gd name="connsiteX197" fmla="*/ 5324367 w 12202113"/>
              <a:gd name="connsiteY197" fmla="*/ 2902593 h 3188466"/>
              <a:gd name="connsiteX198" fmla="*/ 5319673 w 12202113"/>
              <a:gd name="connsiteY198" fmla="*/ 2902094 h 3188466"/>
              <a:gd name="connsiteX199" fmla="*/ 5296114 w 12202113"/>
              <a:gd name="connsiteY199" fmla="*/ 2905958 h 3188466"/>
              <a:gd name="connsiteX200" fmla="*/ 5283999 w 12202113"/>
              <a:gd name="connsiteY200" fmla="*/ 2907258 h 3188466"/>
              <a:gd name="connsiteX201" fmla="*/ 5280460 w 12202113"/>
              <a:gd name="connsiteY201" fmla="*/ 2909063 h 3188466"/>
              <a:gd name="connsiteX202" fmla="*/ 5262637 w 12202113"/>
              <a:gd name="connsiteY202" fmla="*/ 2910250 h 3188466"/>
              <a:gd name="connsiteX203" fmla="*/ 5260635 w 12202113"/>
              <a:gd name="connsiteY203" fmla="*/ 2909845 h 3188466"/>
              <a:gd name="connsiteX204" fmla="*/ 5245770 w 12202113"/>
              <a:gd name="connsiteY204" fmla="*/ 2912842 h 3188466"/>
              <a:gd name="connsiteX205" fmla="*/ 5233108 w 12202113"/>
              <a:gd name="connsiteY205" fmla="*/ 2917794 h 3188466"/>
              <a:gd name="connsiteX206" fmla="*/ 5082201 w 12202113"/>
              <a:gd name="connsiteY206" fmla="*/ 2920260 h 3188466"/>
              <a:gd name="connsiteX207" fmla="*/ 4939211 w 12202113"/>
              <a:gd name="connsiteY207" fmla="*/ 2931760 h 3188466"/>
              <a:gd name="connsiteX208" fmla="*/ 4794309 w 12202113"/>
              <a:gd name="connsiteY208" fmla="*/ 2937227 h 3188466"/>
              <a:gd name="connsiteX209" fmla="*/ 4637676 w 12202113"/>
              <a:gd name="connsiteY209" fmla="*/ 2946666 h 3188466"/>
              <a:gd name="connsiteX210" fmla="*/ 4585922 w 12202113"/>
              <a:gd name="connsiteY210" fmla="*/ 2944906 h 3188466"/>
              <a:gd name="connsiteX211" fmla="*/ 4539516 w 12202113"/>
              <a:gd name="connsiteY211" fmla="*/ 2953466 h 3188466"/>
              <a:gd name="connsiteX212" fmla="*/ 4520819 w 12202113"/>
              <a:gd name="connsiteY212" fmla="*/ 2950477 h 3188466"/>
              <a:gd name="connsiteX213" fmla="*/ 4517604 w 12202113"/>
              <a:gd name="connsiteY213" fmla="*/ 2949852 h 3188466"/>
              <a:gd name="connsiteX214" fmla="*/ 4504537 w 12202113"/>
              <a:gd name="connsiteY214" fmla="*/ 2949759 h 3188466"/>
              <a:gd name="connsiteX215" fmla="*/ 4501104 w 12202113"/>
              <a:gd name="connsiteY215" fmla="*/ 2946715 h 3188466"/>
              <a:gd name="connsiteX216" fmla="*/ 4342695 w 12202113"/>
              <a:gd name="connsiteY216" fmla="*/ 2951638 h 3188466"/>
              <a:gd name="connsiteX217" fmla="*/ 4274096 w 12202113"/>
              <a:gd name="connsiteY217" fmla="*/ 2953640 h 3188466"/>
              <a:gd name="connsiteX218" fmla="*/ 4248170 w 12202113"/>
              <a:gd name="connsiteY218" fmla="*/ 2951384 h 3188466"/>
              <a:gd name="connsiteX219" fmla="*/ 4147924 w 12202113"/>
              <a:gd name="connsiteY219" fmla="*/ 2945945 h 3188466"/>
              <a:gd name="connsiteX220" fmla="*/ 4061825 w 12202113"/>
              <a:gd name="connsiteY220" fmla="*/ 2944206 h 3188466"/>
              <a:gd name="connsiteX221" fmla="*/ 3998557 w 12202113"/>
              <a:gd name="connsiteY221" fmla="*/ 2955821 h 3188466"/>
              <a:gd name="connsiteX222" fmla="*/ 3993107 w 12202113"/>
              <a:gd name="connsiteY222" fmla="*/ 2953708 h 3188466"/>
              <a:gd name="connsiteX223" fmla="*/ 3949713 w 12202113"/>
              <a:gd name="connsiteY223" fmla="*/ 2955441 h 3188466"/>
              <a:gd name="connsiteX224" fmla="*/ 3797284 w 12202113"/>
              <a:gd name="connsiteY224" fmla="*/ 2977037 h 3188466"/>
              <a:gd name="connsiteX225" fmla="*/ 3712498 w 12202113"/>
              <a:gd name="connsiteY225" fmla="*/ 2979996 h 3188466"/>
              <a:gd name="connsiteX226" fmla="*/ 3682471 w 12202113"/>
              <a:gd name="connsiteY226" fmla="*/ 2978543 h 3188466"/>
              <a:gd name="connsiteX227" fmla="*/ 3632163 w 12202113"/>
              <a:gd name="connsiteY227" fmla="*/ 2976264 h 3188466"/>
              <a:gd name="connsiteX228" fmla="*/ 3594728 w 12202113"/>
              <a:gd name="connsiteY228" fmla="*/ 2968398 h 3188466"/>
              <a:gd name="connsiteX229" fmla="*/ 3552594 w 12202113"/>
              <a:gd name="connsiteY229" fmla="*/ 2968934 h 3188466"/>
              <a:gd name="connsiteX230" fmla="*/ 3542589 w 12202113"/>
              <a:gd name="connsiteY230" fmla="*/ 2977031 h 3188466"/>
              <a:gd name="connsiteX231" fmla="*/ 3497591 w 12202113"/>
              <a:gd name="connsiteY231" fmla="*/ 2975018 h 3188466"/>
              <a:gd name="connsiteX232" fmla="*/ 3429352 w 12202113"/>
              <a:gd name="connsiteY232" fmla="*/ 2971090 h 3188466"/>
              <a:gd name="connsiteX233" fmla="*/ 3389938 w 12202113"/>
              <a:gd name="connsiteY233" fmla="*/ 2970884 h 3188466"/>
              <a:gd name="connsiteX234" fmla="*/ 3282344 w 12202113"/>
              <a:gd name="connsiteY234" fmla="*/ 2968084 h 3188466"/>
              <a:gd name="connsiteX235" fmla="*/ 3174624 w 12202113"/>
              <a:gd name="connsiteY235" fmla="*/ 2963576 h 3188466"/>
              <a:gd name="connsiteX236" fmla="*/ 3111077 w 12202113"/>
              <a:gd name="connsiteY236" fmla="*/ 2951285 h 3188466"/>
              <a:gd name="connsiteX237" fmla="*/ 3022501 w 12202113"/>
              <a:gd name="connsiteY237" fmla="*/ 2948619 h 3188466"/>
              <a:gd name="connsiteX238" fmla="*/ 3007714 w 12202113"/>
              <a:gd name="connsiteY238" fmla="*/ 2946762 h 3188466"/>
              <a:gd name="connsiteX239" fmla="*/ 2903098 w 12202113"/>
              <a:gd name="connsiteY239" fmla="*/ 2940576 h 3188466"/>
              <a:gd name="connsiteX240" fmla="*/ 2781591 w 12202113"/>
              <a:gd name="connsiteY240" fmla="*/ 2946394 h 3188466"/>
              <a:gd name="connsiteX241" fmla="*/ 2627942 w 12202113"/>
              <a:gd name="connsiteY241" fmla="*/ 2919996 h 3188466"/>
              <a:gd name="connsiteX242" fmla="*/ 2354959 w 12202113"/>
              <a:gd name="connsiteY242" fmla="*/ 2882080 h 3188466"/>
              <a:gd name="connsiteX243" fmla="*/ 2063184 w 12202113"/>
              <a:gd name="connsiteY243" fmla="*/ 2879109 h 3188466"/>
              <a:gd name="connsiteX244" fmla="*/ 1986946 w 12202113"/>
              <a:gd name="connsiteY244" fmla="*/ 2887619 h 3188466"/>
              <a:gd name="connsiteX245" fmla="*/ 1763479 w 12202113"/>
              <a:gd name="connsiteY245" fmla="*/ 2909077 h 3188466"/>
              <a:gd name="connsiteX246" fmla="*/ 1537980 w 12202113"/>
              <a:gd name="connsiteY246" fmla="*/ 2960398 h 3188466"/>
              <a:gd name="connsiteX247" fmla="*/ 1395229 w 12202113"/>
              <a:gd name="connsiteY247" fmla="*/ 2975625 h 3188466"/>
              <a:gd name="connsiteX248" fmla="*/ 1327834 w 12202113"/>
              <a:gd name="connsiteY248" fmla="*/ 2989485 h 3188466"/>
              <a:gd name="connsiteX249" fmla="*/ 1280757 w 12202113"/>
              <a:gd name="connsiteY249" fmla="*/ 2992959 h 3188466"/>
              <a:gd name="connsiteX250" fmla="*/ 1252582 w 12202113"/>
              <a:gd name="connsiteY250" fmla="*/ 2995877 h 3188466"/>
              <a:gd name="connsiteX251" fmla="*/ 1204670 w 12202113"/>
              <a:gd name="connsiteY251" fmla="*/ 3014826 h 3188466"/>
              <a:gd name="connsiteX252" fmla="*/ 1020457 w 12202113"/>
              <a:gd name="connsiteY252" fmla="*/ 3031603 h 3188466"/>
              <a:gd name="connsiteX253" fmla="*/ 843248 w 12202113"/>
              <a:gd name="connsiteY253" fmla="*/ 3026954 h 3188466"/>
              <a:gd name="connsiteX254" fmla="*/ 583517 w 12202113"/>
              <a:gd name="connsiteY254" fmla="*/ 3089095 h 3188466"/>
              <a:gd name="connsiteX255" fmla="*/ 556836 w 12202113"/>
              <a:gd name="connsiteY255" fmla="*/ 3094374 h 3188466"/>
              <a:gd name="connsiteX256" fmla="*/ 412089 w 12202113"/>
              <a:gd name="connsiteY256" fmla="*/ 3121334 h 3188466"/>
              <a:gd name="connsiteX257" fmla="*/ 83929 w 12202113"/>
              <a:gd name="connsiteY257" fmla="*/ 3150566 h 318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202113" h="3188466">
                <a:moveTo>
                  <a:pt x="0" y="3188466"/>
                </a:moveTo>
                <a:lnTo>
                  <a:pt x="10116" y="2657641"/>
                </a:lnTo>
                <a:lnTo>
                  <a:pt x="10116" y="0"/>
                </a:lnTo>
                <a:lnTo>
                  <a:pt x="12202113" y="0"/>
                </a:lnTo>
                <a:lnTo>
                  <a:pt x="12202113" y="2879832"/>
                </a:lnTo>
                <a:lnTo>
                  <a:pt x="12198167" y="2880360"/>
                </a:lnTo>
                <a:cubicBezTo>
                  <a:pt x="12163116" y="2884349"/>
                  <a:pt x="12143771" y="2884544"/>
                  <a:pt x="12122128" y="2887194"/>
                </a:cubicBezTo>
                <a:cubicBezTo>
                  <a:pt x="12087086" y="2893347"/>
                  <a:pt x="12050015" y="2907304"/>
                  <a:pt x="12028868" y="2911786"/>
                </a:cubicBezTo>
                <a:lnTo>
                  <a:pt x="11995238" y="2914090"/>
                </a:lnTo>
                <a:lnTo>
                  <a:pt x="11996460" y="2918442"/>
                </a:lnTo>
                <a:lnTo>
                  <a:pt x="11983968" y="2918762"/>
                </a:lnTo>
                <a:lnTo>
                  <a:pt x="11956084" y="2918868"/>
                </a:lnTo>
                <a:cubicBezTo>
                  <a:pt x="11938684" y="2919526"/>
                  <a:pt x="11890300" y="2918483"/>
                  <a:pt x="11872586" y="2920076"/>
                </a:cubicBezTo>
                <a:cubicBezTo>
                  <a:pt x="11867476" y="2924717"/>
                  <a:pt x="11859589" y="2927247"/>
                  <a:pt x="11849804" y="2928420"/>
                </a:cubicBezTo>
                <a:lnTo>
                  <a:pt x="11828254" y="2928551"/>
                </a:lnTo>
                <a:lnTo>
                  <a:pt x="11703277" y="2939735"/>
                </a:lnTo>
                <a:lnTo>
                  <a:pt x="11686094" y="2940570"/>
                </a:lnTo>
                <a:lnTo>
                  <a:pt x="11676788" y="2944321"/>
                </a:lnTo>
                <a:cubicBezTo>
                  <a:pt x="11669684" y="2945069"/>
                  <a:pt x="11649276" y="2944585"/>
                  <a:pt x="11643464" y="2945066"/>
                </a:cubicBezTo>
                <a:lnTo>
                  <a:pt x="11641922" y="2947200"/>
                </a:lnTo>
                <a:cubicBezTo>
                  <a:pt x="11623408" y="2950611"/>
                  <a:pt x="11553770" y="2961969"/>
                  <a:pt x="11532386" y="2965529"/>
                </a:cubicBezTo>
                <a:cubicBezTo>
                  <a:pt x="11528114" y="2962248"/>
                  <a:pt x="11518548" y="2967430"/>
                  <a:pt x="11513619" y="2968556"/>
                </a:cubicBezTo>
                <a:cubicBezTo>
                  <a:pt x="11512856" y="2966346"/>
                  <a:pt x="11500924" y="2965672"/>
                  <a:pt x="11497404" y="2967639"/>
                </a:cubicBezTo>
                <a:cubicBezTo>
                  <a:pt x="11413522" y="2978420"/>
                  <a:pt x="11455510" y="2956141"/>
                  <a:pt x="11407630" y="2970255"/>
                </a:cubicBezTo>
                <a:cubicBezTo>
                  <a:pt x="11399160" y="2971190"/>
                  <a:pt x="11392296" y="2970299"/>
                  <a:pt x="11386276" y="2968648"/>
                </a:cubicBezTo>
                <a:lnTo>
                  <a:pt x="11377296" y="2965257"/>
                </a:lnTo>
                <a:lnTo>
                  <a:pt x="11342536" y="2971666"/>
                </a:lnTo>
                <a:cubicBezTo>
                  <a:pt x="11325414" y="2973900"/>
                  <a:pt x="11307393" y="2975381"/>
                  <a:pt x="11288902" y="2976058"/>
                </a:cubicBezTo>
                <a:cubicBezTo>
                  <a:pt x="11284753" y="2971542"/>
                  <a:pt x="11270239" y="2977957"/>
                  <a:pt x="11263411" y="2979228"/>
                </a:cubicBezTo>
                <a:cubicBezTo>
                  <a:pt x="11263340" y="2976278"/>
                  <a:pt x="11248212" y="2974865"/>
                  <a:pt x="11242843" y="2977303"/>
                </a:cubicBezTo>
                <a:cubicBezTo>
                  <a:pt x="11130019" y="2987845"/>
                  <a:pt x="11193504" y="2960297"/>
                  <a:pt x="11125798" y="2976816"/>
                </a:cubicBezTo>
                <a:cubicBezTo>
                  <a:pt x="11114472" y="2977677"/>
                  <a:pt x="11105974" y="2976199"/>
                  <a:pt x="11098884" y="2973758"/>
                </a:cubicBezTo>
                <a:lnTo>
                  <a:pt x="11086128" y="2967663"/>
                </a:lnTo>
                <a:lnTo>
                  <a:pt x="11076132" y="2969836"/>
                </a:lnTo>
                <a:cubicBezTo>
                  <a:pt x="11038408" y="2970007"/>
                  <a:pt x="11027285" y="2963760"/>
                  <a:pt x="11005337" y="2970053"/>
                </a:cubicBezTo>
                <a:cubicBezTo>
                  <a:pt x="10972902" y="2956973"/>
                  <a:pt x="10983824" y="2968749"/>
                  <a:pt x="10959154" y="2970750"/>
                </a:cubicBezTo>
                <a:cubicBezTo>
                  <a:pt x="10939692" y="2973358"/>
                  <a:pt x="10975422" y="2978377"/>
                  <a:pt x="10956347" y="2979118"/>
                </a:cubicBezTo>
                <a:cubicBezTo>
                  <a:pt x="10935712" y="2975741"/>
                  <a:pt x="10936682" y="2986229"/>
                  <a:pt x="10915223" y="2982099"/>
                </a:cubicBezTo>
                <a:cubicBezTo>
                  <a:pt x="10920436" y="2974198"/>
                  <a:pt x="10872877" y="2983630"/>
                  <a:pt x="10871398" y="2976728"/>
                </a:cubicBezTo>
                <a:cubicBezTo>
                  <a:pt x="10853171" y="2986599"/>
                  <a:pt x="10844013" y="2974439"/>
                  <a:pt x="10819743" y="2977481"/>
                </a:cubicBezTo>
                <a:cubicBezTo>
                  <a:pt x="10808314" y="2981215"/>
                  <a:pt x="10800068" y="2981856"/>
                  <a:pt x="10788834" y="2977840"/>
                </a:cubicBezTo>
                <a:cubicBezTo>
                  <a:pt x="10736185" y="2996020"/>
                  <a:pt x="10756982" y="2978653"/>
                  <a:pt x="10707711" y="2985644"/>
                </a:cubicBezTo>
                <a:cubicBezTo>
                  <a:pt x="10665262" y="2992997"/>
                  <a:pt x="10617142" y="2997767"/>
                  <a:pt x="10576086" y="3015319"/>
                </a:cubicBezTo>
                <a:cubicBezTo>
                  <a:pt x="10568550" y="3020292"/>
                  <a:pt x="10550046" y="3022174"/>
                  <a:pt x="10534761" y="3019524"/>
                </a:cubicBezTo>
                <a:cubicBezTo>
                  <a:pt x="10532134" y="3019067"/>
                  <a:pt x="10529698" y="3018490"/>
                  <a:pt x="10527537" y="3017814"/>
                </a:cubicBezTo>
                <a:cubicBezTo>
                  <a:pt x="10492044" y="3020498"/>
                  <a:pt x="10362224" y="3032491"/>
                  <a:pt x="10321799" y="3035635"/>
                </a:cubicBezTo>
                <a:cubicBezTo>
                  <a:pt x="10318526" y="3029246"/>
                  <a:pt x="10298084" y="3040774"/>
                  <a:pt x="10284989" y="3036679"/>
                </a:cubicBezTo>
                <a:cubicBezTo>
                  <a:pt x="10275610" y="3033085"/>
                  <a:pt x="10267220" y="3035744"/>
                  <a:pt x="10257423" y="3036027"/>
                </a:cubicBezTo>
                <a:cubicBezTo>
                  <a:pt x="10244517" y="3033202"/>
                  <a:pt x="10202424" y="3038304"/>
                  <a:pt x="10191450" y="3041963"/>
                </a:cubicBezTo>
                <a:cubicBezTo>
                  <a:pt x="10165225" y="3054679"/>
                  <a:pt x="10105634" y="3045236"/>
                  <a:pt x="10083845" y="3054978"/>
                </a:cubicBezTo>
                <a:cubicBezTo>
                  <a:pt x="10075939" y="3056408"/>
                  <a:pt x="10068203" y="3056986"/>
                  <a:pt x="10060611" y="3057035"/>
                </a:cubicBezTo>
                <a:lnTo>
                  <a:pt x="10039363" y="3055961"/>
                </a:lnTo>
                <a:lnTo>
                  <a:pt x="10033322" y="3053238"/>
                </a:lnTo>
                <a:lnTo>
                  <a:pt x="10020337" y="3053912"/>
                </a:lnTo>
                <a:lnTo>
                  <a:pt x="10016616" y="3053498"/>
                </a:lnTo>
                <a:cubicBezTo>
                  <a:pt x="10009508" y="3052695"/>
                  <a:pt x="10002492" y="3051995"/>
                  <a:pt x="9995549" y="3051719"/>
                </a:cubicBezTo>
                <a:cubicBezTo>
                  <a:pt x="10004680" y="3065377"/>
                  <a:pt x="9937988" y="3051618"/>
                  <a:pt x="9957212" y="3062663"/>
                </a:cubicBezTo>
                <a:cubicBezTo>
                  <a:pt x="9920646" y="3063519"/>
                  <a:pt x="9948538" y="3073806"/>
                  <a:pt x="9904584" y="3063999"/>
                </a:cubicBezTo>
                <a:cubicBezTo>
                  <a:pt x="9847813" y="3075166"/>
                  <a:pt x="9758323" y="3071010"/>
                  <a:pt x="9713857" y="3087955"/>
                </a:cubicBezTo>
                <a:cubicBezTo>
                  <a:pt x="9719380" y="3081485"/>
                  <a:pt x="9695453" y="3076466"/>
                  <a:pt x="9678879" y="3079676"/>
                </a:cubicBezTo>
                <a:cubicBezTo>
                  <a:pt x="9698255" y="3054291"/>
                  <a:pt x="9613348" y="3102551"/>
                  <a:pt x="9598760" y="3085228"/>
                </a:cubicBezTo>
                <a:cubicBezTo>
                  <a:pt x="9598041" y="3101310"/>
                  <a:pt x="9523758" y="3128579"/>
                  <a:pt x="9488796" y="3115384"/>
                </a:cubicBezTo>
                <a:cubicBezTo>
                  <a:pt x="9435532" y="3118605"/>
                  <a:pt x="9397815" y="3131898"/>
                  <a:pt x="9341972" y="3126583"/>
                </a:cubicBezTo>
                <a:cubicBezTo>
                  <a:pt x="9340239" y="3128735"/>
                  <a:pt x="9337399" y="3130536"/>
                  <a:pt x="9333795" y="3132083"/>
                </a:cubicBezTo>
                <a:lnTo>
                  <a:pt x="9321736" y="3135834"/>
                </a:lnTo>
                <a:lnTo>
                  <a:pt x="9319405" y="3135561"/>
                </a:lnTo>
                <a:cubicBezTo>
                  <a:pt x="9310247" y="3135512"/>
                  <a:pt x="9305558" y="3136419"/>
                  <a:pt x="9302847" y="3137746"/>
                </a:cubicBezTo>
                <a:lnTo>
                  <a:pt x="9300930" y="3139687"/>
                </a:lnTo>
                <a:lnTo>
                  <a:pt x="9290106" y="3141645"/>
                </a:lnTo>
                <a:lnTo>
                  <a:pt x="9270220" y="3146737"/>
                </a:lnTo>
                <a:lnTo>
                  <a:pt x="9265150" y="3146531"/>
                </a:lnTo>
                <a:lnTo>
                  <a:pt x="9233057" y="3152408"/>
                </a:lnTo>
                <a:lnTo>
                  <a:pt x="9231974" y="3151938"/>
                </a:lnTo>
                <a:cubicBezTo>
                  <a:pt x="9228816" y="3151020"/>
                  <a:pt x="9225099" y="3150595"/>
                  <a:pt x="9220130" y="3151189"/>
                </a:cubicBezTo>
                <a:cubicBezTo>
                  <a:pt x="9218372" y="3142213"/>
                  <a:pt x="9213458" y="3148467"/>
                  <a:pt x="9198955" y="3151015"/>
                </a:cubicBezTo>
                <a:cubicBezTo>
                  <a:pt x="9192986" y="3137641"/>
                  <a:pt x="9157451" y="3149750"/>
                  <a:pt x="9142196" y="3143802"/>
                </a:cubicBezTo>
                <a:cubicBezTo>
                  <a:pt x="9131673" y="3145976"/>
                  <a:pt x="9120437" y="3148030"/>
                  <a:pt x="9108665" y="3149868"/>
                </a:cubicBezTo>
                <a:lnTo>
                  <a:pt x="9014086" y="3150791"/>
                </a:lnTo>
                <a:lnTo>
                  <a:pt x="8915037" y="3140020"/>
                </a:lnTo>
                <a:cubicBezTo>
                  <a:pt x="8878400" y="3139785"/>
                  <a:pt x="8846675" y="3135786"/>
                  <a:pt x="8815667" y="3138606"/>
                </a:cubicBezTo>
                <a:cubicBezTo>
                  <a:pt x="8803071" y="3135495"/>
                  <a:pt x="8791199" y="3134238"/>
                  <a:pt x="8779688" y="3138895"/>
                </a:cubicBezTo>
                <a:cubicBezTo>
                  <a:pt x="8745498" y="3137342"/>
                  <a:pt x="8737221" y="3130691"/>
                  <a:pt x="8715556" y="3135878"/>
                </a:cubicBezTo>
                <a:cubicBezTo>
                  <a:pt x="8696347" y="3125121"/>
                  <a:pt x="8695210" y="3129227"/>
                  <a:pt x="8686183" y="3132307"/>
                </a:cubicBezTo>
                <a:lnTo>
                  <a:pt x="8684895" y="3132527"/>
                </a:lnTo>
                <a:lnTo>
                  <a:pt x="8682270" y="3130989"/>
                </a:lnTo>
                <a:lnTo>
                  <a:pt x="8676836" y="3130278"/>
                </a:lnTo>
                <a:lnTo>
                  <a:pt x="8662002" y="3130735"/>
                </a:lnTo>
                <a:lnTo>
                  <a:pt x="8656423" y="3131304"/>
                </a:lnTo>
                <a:cubicBezTo>
                  <a:pt x="8652581" y="3131550"/>
                  <a:pt x="8650028" y="3131521"/>
                  <a:pt x="8648261" y="3131294"/>
                </a:cubicBezTo>
                <a:lnTo>
                  <a:pt x="8648057" y="3131167"/>
                </a:lnTo>
                <a:lnTo>
                  <a:pt x="8640412" y="3131403"/>
                </a:lnTo>
                <a:cubicBezTo>
                  <a:pt x="8627510" y="3132092"/>
                  <a:pt x="8614954" y="3133035"/>
                  <a:pt x="8603003" y="3134155"/>
                </a:cubicBezTo>
                <a:cubicBezTo>
                  <a:pt x="8592897" y="3127095"/>
                  <a:pt x="8548738" y="3135435"/>
                  <a:pt x="8553571" y="3122125"/>
                </a:cubicBezTo>
                <a:cubicBezTo>
                  <a:pt x="8537450" y="3123243"/>
                  <a:pt x="8527699" y="3128769"/>
                  <a:pt x="8533128" y="3120039"/>
                </a:cubicBezTo>
                <a:cubicBezTo>
                  <a:pt x="8527821" y="3120156"/>
                  <a:pt x="8524551" y="3119414"/>
                  <a:pt x="8522209" y="3118252"/>
                </a:cubicBezTo>
                <a:lnTo>
                  <a:pt x="8521532" y="3117705"/>
                </a:lnTo>
                <a:lnTo>
                  <a:pt x="8485667" y="3120406"/>
                </a:lnTo>
                <a:lnTo>
                  <a:pt x="8480905" y="3119749"/>
                </a:lnTo>
                <a:lnTo>
                  <a:pt x="8457530" y="3122810"/>
                </a:lnTo>
                <a:lnTo>
                  <a:pt x="8445451" y="3123697"/>
                </a:lnTo>
                <a:lnTo>
                  <a:pt x="8442039" y="3125378"/>
                </a:lnTo>
                <a:cubicBezTo>
                  <a:pt x="8438355" y="3126399"/>
                  <a:pt x="8433075" y="3126839"/>
                  <a:pt x="8424215" y="3125963"/>
                </a:cubicBezTo>
                <a:lnTo>
                  <a:pt x="8422165" y="3125491"/>
                </a:lnTo>
                <a:lnTo>
                  <a:pt x="8407465" y="3127979"/>
                </a:lnTo>
                <a:cubicBezTo>
                  <a:pt x="8402731" y="3129129"/>
                  <a:pt x="8398540" y="3130592"/>
                  <a:pt x="8395146" y="3132488"/>
                </a:cubicBezTo>
                <a:cubicBezTo>
                  <a:pt x="8345093" y="3122354"/>
                  <a:pt x="8297866" y="3131626"/>
                  <a:pt x="8243538" y="3129873"/>
                </a:cubicBezTo>
                <a:cubicBezTo>
                  <a:pt x="8220052" y="3114107"/>
                  <a:pt x="8126172" y="3133411"/>
                  <a:pt x="8112685" y="3148698"/>
                </a:cubicBezTo>
                <a:cubicBezTo>
                  <a:pt x="8112380" y="3135302"/>
                  <a:pt x="8044302" y="3153542"/>
                  <a:pt x="8026741" y="3154015"/>
                </a:cubicBezTo>
                <a:cubicBezTo>
                  <a:pt x="8020887" y="3154173"/>
                  <a:pt x="8020646" y="3152357"/>
                  <a:pt x="8030400" y="3146736"/>
                </a:cubicBezTo>
                <a:cubicBezTo>
                  <a:pt x="8011739" y="3148301"/>
                  <a:pt x="7992477" y="3141339"/>
                  <a:pt x="8002987" y="3135663"/>
                </a:cubicBezTo>
                <a:cubicBezTo>
                  <a:pt x="7946297" y="3147811"/>
                  <a:pt x="7862627" y="3135732"/>
                  <a:pt x="7798568" y="3141249"/>
                </a:cubicBezTo>
                <a:cubicBezTo>
                  <a:pt x="7763645" y="3127901"/>
                  <a:pt x="7782577" y="3140251"/>
                  <a:pt x="7746353" y="3137755"/>
                </a:cubicBezTo>
                <a:cubicBezTo>
                  <a:pt x="7756261" y="3150042"/>
                  <a:pt x="7702377" y="3130861"/>
                  <a:pt x="7700395" y="3144729"/>
                </a:cubicBezTo>
                <a:cubicBezTo>
                  <a:pt x="7693866" y="3143835"/>
                  <a:pt x="7687603" y="3142532"/>
                  <a:pt x="7681335" y="3141120"/>
                </a:cubicBezTo>
                <a:lnTo>
                  <a:pt x="7678044" y="3140387"/>
                </a:lnTo>
                <a:lnTo>
                  <a:pt x="7664890" y="3139855"/>
                </a:lnTo>
                <a:lnTo>
                  <a:pt x="7661183" y="3136706"/>
                </a:lnTo>
                <a:lnTo>
                  <a:pt x="7641383" y="3133755"/>
                </a:lnTo>
                <a:cubicBezTo>
                  <a:pt x="7633967" y="3133115"/>
                  <a:pt x="7625987" y="3132967"/>
                  <a:pt x="7617169" y="3133614"/>
                </a:cubicBezTo>
                <a:cubicBezTo>
                  <a:pt x="7595475" y="3139109"/>
                  <a:pt x="7561695" y="3132374"/>
                  <a:pt x="7531143" y="3132781"/>
                </a:cubicBezTo>
                <a:lnTo>
                  <a:pt x="7517113" y="3134483"/>
                </a:lnTo>
                <a:lnTo>
                  <a:pt x="7471320" y="3131645"/>
                </a:lnTo>
                <a:cubicBezTo>
                  <a:pt x="7458285" y="3131095"/>
                  <a:pt x="7444756" y="3130805"/>
                  <a:pt x="7430512" y="3131007"/>
                </a:cubicBezTo>
                <a:lnTo>
                  <a:pt x="7404071" y="3132361"/>
                </a:lnTo>
                <a:lnTo>
                  <a:pt x="7397140" y="3131239"/>
                </a:lnTo>
                <a:cubicBezTo>
                  <a:pt x="7385068" y="3131364"/>
                  <a:pt x="7369091" y="3135313"/>
                  <a:pt x="7370514" y="3130516"/>
                </a:cubicBezTo>
                <a:lnTo>
                  <a:pt x="7356953" y="3132179"/>
                </a:lnTo>
                <a:lnTo>
                  <a:pt x="7343567" y="3128350"/>
                </a:lnTo>
                <a:cubicBezTo>
                  <a:pt x="7342101" y="3127461"/>
                  <a:pt x="7340998" y="3126514"/>
                  <a:pt x="7340295" y="3125545"/>
                </a:cubicBezTo>
                <a:lnTo>
                  <a:pt x="7321348" y="3126804"/>
                </a:lnTo>
                <a:lnTo>
                  <a:pt x="7305815" y="3124063"/>
                </a:lnTo>
                <a:lnTo>
                  <a:pt x="7292274" y="3125855"/>
                </a:lnTo>
                <a:lnTo>
                  <a:pt x="7286654" y="3125451"/>
                </a:lnTo>
                <a:lnTo>
                  <a:pt x="7272685" y="3124094"/>
                </a:lnTo>
                <a:cubicBezTo>
                  <a:pt x="7265523" y="3123143"/>
                  <a:pt x="7257508" y="3121997"/>
                  <a:pt x="7248584" y="3121080"/>
                </a:cubicBezTo>
                <a:lnTo>
                  <a:pt x="7241065" y="3120661"/>
                </a:lnTo>
                <a:lnTo>
                  <a:pt x="7224696" y="3116051"/>
                </a:lnTo>
                <a:cubicBezTo>
                  <a:pt x="7212786" y="3112566"/>
                  <a:pt x="7203412" y="3110217"/>
                  <a:pt x="7193009" y="3112108"/>
                </a:cubicBezTo>
                <a:cubicBezTo>
                  <a:pt x="7175276" y="3107606"/>
                  <a:pt x="7162888" y="3094987"/>
                  <a:pt x="7137220" y="3098354"/>
                </a:cubicBezTo>
                <a:cubicBezTo>
                  <a:pt x="7145010" y="3092637"/>
                  <a:pt x="7108715" y="3097662"/>
                  <a:pt x="7104427" y="3091790"/>
                </a:cubicBezTo>
                <a:cubicBezTo>
                  <a:pt x="7102447" y="3087061"/>
                  <a:pt x="7090976" y="3087484"/>
                  <a:pt x="7082240" y="3085740"/>
                </a:cubicBezTo>
                <a:cubicBezTo>
                  <a:pt x="7076014" y="3080911"/>
                  <a:pt x="7032058" y="3076501"/>
                  <a:pt x="7016754" y="3077196"/>
                </a:cubicBezTo>
                <a:cubicBezTo>
                  <a:pt x="6973620" y="3082001"/>
                  <a:pt x="6938923" y="3062558"/>
                  <a:pt x="6904436" y="3065900"/>
                </a:cubicBezTo>
                <a:cubicBezTo>
                  <a:pt x="6895406" y="3065445"/>
                  <a:pt x="6887919" y="3064350"/>
                  <a:pt x="6881434" y="3062865"/>
                </a:cubicBezTo>
                <a:lnTo>
                  <a:pt x="6865273" y="3057749"/>
                </a:lnTo>
                <a:cubicBezTo>
                  <a:pt x="6865072" y="3056626"/>
                  <a:pt x="6864871" y="3055502"/>
                  <a:pt x="6864671" y="3054378"/>
                </a:cubicBezTo>
                <a:lnTo>
                  <a:pt x="6852599" y="3052306"/>
                </a:lnTo>
                <a:lnTo>
                  <a:pt x="6850143" y="3051232"/>
                </a:lnTo>
                <a:cubicBezTo>
                  <a:pt x="6845470" y="3049168"/>
                  <a:pt x="6840704" y="3047206"/>
                  <a:pt x="6835301" y="3045593"/>
                </a:cubicBezTo>
                <a:cubicBezTo>
                  <a:pt x="6820447" y="3058242"/>
                  <a:pt x="6786888" y="3033956"/>
                  <a:pt x="6784871" y="3046562"/>
                </a:cubicBezTo>
                <a:cubicBezTo>
                  <a:pt x="6752593" y="3039899"/>
                  <a:pt x="6759140" y="3053646"/>
                  <a:pt x="6738245" y="3037055"/>
                </a:cubicBezTo>
                <a:cubicBezTo>
                  <a:pt x="6671880" y="3034501"/>
                  <a:pt x="6603220" y="3013245"/>
                  <a:pt x="6537703" y="3017736"/>
                </a:cubicBezTo>
                <a:cubicBezTo>
                  <a:pt x="6553051" y="3013722"/>
                  <a:pt x="6541149" y="3004943"/>
                  <a:pt x="6521858" y="3004158"/>
                </a:cubicBezTo>
                <a:cubicBezTo>
                  <a:pt x="6580141" y="2987944"/>
                  <a:pt x="6428765" y="3009117"/>
                  <a:pt x="6445069" y="2992470"/>
                </a:cubicBezTo>
                <a:cubicBezTo>
                  <a:pt x="6417897" y="3005060"/>
                  <a:pt x="6310156" y="3011743"/>
                  <a:pt x="6302447" y="2994274"/>
                </a:cubicBezTo>
                <a:cubicBezTo>
                  <a:pt x="6252173" y="2986131"/>
                  <a:pt x="6198382" y="2989085"/>
                  <a:pt x="6160029" y="2973666"/>
                </a:cubicBezTo>
                <a:cubicBezTo>
                  <a:pt x="6155014" y="2975022"/>
                  <a:pt x="6149642" y="2975878"/>
                  <a:pt x="6144046" y="2976380"/>
                </a:cubicBezTo>
                <a:lnTo>
                  <a:pt x="6127670" y="2976929"/>
                </a:lnTo>
                <a:lnTo>
                  <a:pt x="6126155" y="2976245"/>
                </a:lnTo>
                <a:cubicBezTo>
                  <a:pt x="6118509" y="2974369"/>
                  <a:pt x="6113052" y="2974144"/>
                  <a:pt x="6108575" y="2974651"/>
                </a:cubicBezTo>
                <a:lnTo>
                  <a:pt x="6103746" y="2975803"/>
                </a:lnTo>
                <a:lnTo>
                  <a:pt x="6091377" y="2975180"/>
                </a:lnTo>
                <a:lnTo>
                  <a:pt x="6066183" y="2975222"/>
                </a:lnTo>
                <a:lnTo>
                  <a:pt x="6063287" y="2974353"/>
                </a:lnTo>
                <a:lnTo>
                  <a:pt x="6054813" y="2974911"/>
                </a:lnTo>
                <a:lnTo>
                  <a:pt x="6050809" y="2973985"/>
                </a:lnTo>
                <a:lnTo>
                  <a:pt x="6013979" y="2974553"/>
                </a:lnTo>
                <a:cubicBezTo>
                  <a:pt x="6013918" y="2974361"/>
                  <a:pt x="6013860" y="2974167"/>
                  <a:pt x="6013800" y="2973973"/>
                </a:cubicBezTo>
                <a:cubicBezTo>
                  <a:pt x="6012565" y="2972689"/>
                  <a:pt x="6010070" y="2971765"/>
                  <a:pt x="6004866" y="2971570"/>
                </a:cubicBezTo>
                <a:cubicBezTo>
                  <a:pt x="6017706" y="2963268"/>
                  <a:pt x="6003515" y="2968156"/>
                  <a:pt x="5987036" y="2968315"/>
                </a:cubicBezTo>
                <a:cubicBezTo>
                  <a:pt x="6003302" y="2955458"/>
                  <a:pt x="5953573" y="2961108"/>
                  <a:pt x="5950027" y="2953546"/>
                </a:cubicBezTo>
                <a:cubicBezTo>
                  <a:pt x="5937559" y="2953953"/>
                  <a:pt x="5924668" y="2954151"/>
                  <a:pt x="5911668" y="2954074"/>
                </a:cubicBezTo>
                <a:lnTo>
                  <a:pt x="5904110" y="2953861"/>
                </a:lnTo>
                <a:cubicBezTo>
                  <a:pt x="5904082" y="2953815"/>
                  <a:pt x="5904053" y="2953769"/>
                  <a:pt x="5904026" y="2953724"/>
                </a:cubicBezTo>
                <a:cubicBezTo>
                  <a:pt x="5902528" y="2953395"/>
                  <a:pt x="5900097" y="2953219"/>
                  <a:pt x="5896189" y="2953236"/>
                </a:cubicBezTo>
                <a:lnTo>
                  <a:pt x="5890331" y="2953471"/>
                </a:lnTo>
                <a:lnTo>
                  <a:pt x="5875672" y="2953056"/>
                </a:lnTo>
                <a:lnTo>
                  <a:pt x="5871070" y="2952035"/>
                </a:lnTo>
                <a:lnTo>
                  <a:pt x="5869888" y="2950364"/>
                </a:lnTo>
                <a:lnTo>
                  <a:pt x="5868461" y="2950506"/>
                </a:lnTo>
                <a:cubicBezTo>
                  <a:pt x="5857092" y="2953019"/>
                  <a:pt x="5852416" y="2957005"/>
                  <a:pt x="5843343" y="2945262"/>
                </a:cubicBezTo>
                <a:cubicBezTo>
                  <a:pt x="5817989" y="2949116"/>
                  <a:pt x="5815840" y="2942065"/>
                  <a:pt x="5784331" y="2938531"/>
                </a:cubicBezTo>
                <a:cubicBezTo>
                  <a:pt x="5769202" y="2942455"/>
                  <a:pt x="5758885" y="2940521"/>
                  <a:pt x="5749498" y="2936713"/>
                </a:cubicBezTo>
                <a:cubicBezTo>
                  <a:pt x="5717228" y="2937683"/>
                  <a:pt x="5690227" y="2931877"/>
                  <a:pt x="5655214" y="2929503"/>
                </a:cubicBezTo>
                <a:cubicBezTo>
                  <a:pt x="5614827" y="2933899"/>
                  <a:pt x="5598877" y="2923069"/>
                  <a:pt x="5561446" y="2920575"/>
                </a:cubicBezTo>
                <a:cubicBezTo>
                  <a:pt x="5525084" y="2929276"/>
                  <a:pt x="5537471" y="2911136"/>
                  <a:pt x="5519456" y="2906631"/>
                </a:cubicBezTo>
                <a:lnTo>
                  <a:pt x="5514099" y="2906097"/>
                </a:lnTo>
                <a:lnTo>
                  <a:pt x="5499273" y="2907057"/>
                </a:lnTo>
                <a:lnTo>
                  <a:pt x="5493664" y="2907817"/>
                </a:lnTo>
                <a:cubicBezTo>
                  <a:pt x="5489815" y="2908191"/>
                  <a:pt x="5487270" y="2908250"/>
                  <a:pt x="5485530" y="2908080"/>
                </a:cubicBezTo>
                <a:lnTo>
                  <a:pt x="5485337" y="2907959"/>
                </a:lnTo>
                <a:lnTo>
                  <a:pt x="5477696" y="2908455"/>
                </a:lnTo>
                <a:cubicBezTo>
                  <a:pt x="5464775" y="2909581"/>
                  <a:pt x="5452182" y="2910951"/>
                  <a:pt x="5440170" y="2912482"/>
                </a:cubicBezTo>
                <a:cubicBezTo>
                  <a:pt x="5430698" y="2905718"/>
                  <a:pt x="5385970" y="2915593"/>
                  <a:pt x="5391911" y="2902040"/>
                </a:cubicBezTo>
                <a:cubicBezTo>
                  <a:pt x="5375744" y="2903707"/>
                  <a:pt x="5365560" y="2909594"/>
                  <a:pt x="5371708" y="2900629"/>
                </a:cubicBezTo>
                <a:cubicBezTo>
                  <a:pt x="5366408" y="2900926"/>
                  <a:pt x="5363213" y="2900288"/>
                  <a:pt x="5360976" y="2899197"/>
                </a:cubicBezTo>
                <a:lnTo>
                  <a:pt x="5360345" y="2898671"/>
                </a:lnTo>
                <a:lnTo>
                  <a:pt x="5324367" y="2902593"/>
                </a:lnTo>
                <a:lnTo>
                  <a:pt x="5319673" y="2902094"/>
                </a:lnTo>
                <a:lnTo>
                  <a:pt x="5296114" y="2905958"/>
                </a:lnTo>
                <a:lnTo>
                  <a:pt x="5283999" y="2907258"/>
                </a:lnTo>
                <a:lnTo>
                  <a:pt x="5280460" y="2909063"/>
                </a:lnTo>
                <a:cubicBezTo>
                  <a:pt x="5276699" y="2910214"/>
                  <a:pt x="5271395" y="2910834"/>
                  <a:pt x="5262637" y="2910250"/>
                </a:cubicBezTo>
                <a:lnTo>
                  <a:pt x="5260635" y="2909845"/>
                </a:lnTo>
                <a:lnTo>
                  <a:pt x="5245770" y="2912842"/>
                </a:lnTo>
                <a:cubicBezTo>
                  <a:pt x="5240955" y="2914159"/>
                  <a:pt x="5236652" y="2915770"/>
                  <a:pt x="5233108" y="2917794"/>
                </a:cubicBezTo>
                <a:cubicBezTo>
                  <a:pt x="5184071" y="2909280"/>
                  <a:pt x="5136210" y="2920197"/>
                  <a:pt x="5082201" y="2920260"/>
                </a:cubicBezTo>
                <a:lnTo>
                  <a:pt x="4939211" y="2931760"/>
                </a:lnTo>
                <a:cubicBezTo>
                  <a:pt x="4920477" y="2933960"/>
                  <a:pt x="4783353" y="2943291"/>
                  <a:pt x="4794309" y="2937227"/>
                </a:cubicBezTo>
                <a:cubicBezTo>
                  <a:pt x="4736776" y="2951353"/>
                  <a:pt x="4701995" y="2938961"/>
                  <a:pt x="4637676" y="2946666"/>
                </a:cubicBezTo>
                <a:cubicBezTo>
                  <a:pt x="4603987" y="2934412"/>
                  <a:pt x="4621816" y="2946201"/>
                  <a:pt x="4585922" y="2944906"/>
                </a:cubicBezTo>
                <a:cubicBezTo>
                  <a:pt x="4594760" y="2956935"/>
                  <a:pt x="4542663" y="2939450"/>
                  <a:pt x="4539516" y="2953466"/>
                </a:cubicBezTo>
                <a:cubicBezTo>
                  <a:pt x="4533082" y="2952789"/>
                  <a:pt x="4526953" y="2951687"/>
                  <a:pt x="4520819" y="2950477"/>
                </a:cubicBezTo>
                <a:lnTo>
                  <a:pt x="4517604" y="2949852"/>
                </a:lnTo>
                <a:lnTo>
                  <a:pt x="4504537" y="2949759"/>
                </a:lnTo>
                <a:lnTo>
                  <a:pt x="4501104" y="2946715"/>
                </a:lnTo>
                <a:lnTo>
                  <a:pt x="4342695" y="2951638"/>
                </a:lnTo>
                <a:cubicBezTo>
                  <a:pt x="4328954" y="2954609"/>
                  <a:pt x="4284038" y="2957184"/>
                  <a:pt x="4274096" y="2953640"/>
                </a:cubicBezTo>
                <a:cubicBezTo>
                  <a:pt x="4264434" y="2953346"/>
                  <a:pt x="4254047" y="2955481"/>
                  <a:pt x="4248170" y="2951384"/>
                </a:cubicBezTo>
                <a:lnTo>
                  <a:pt x="4147924" y="2945945"/>
                </a:lnTo>
                <a:cubicBezTo>
                  <a:pt x="4131656" y="2952619"/>
                  <a:pt x="4104816" y="2942907"/>
                  <a:pt x="4061825" y="2944206"/>
                </a:cubicBezTo>
                <a:cubicBezTo>
                  <a:pt x="4044045" y="2951860"/>
                  <a:pt x="4032845" y="2944993"/>
                  <a:pt x="3998557" y="2955821"/>
                </a:cubicBezTo>
                <a:cubicBezTo>
                  <a:pt x="3997072" y="2955023"/>
                  <a:pt x="3995237" y="2954313"/>
                  <a:pt x="3993107" y="2953708"/>
                </a:cubicBezTo>
                <a:cubicBezTo>
                  <a:pt x="3980729" y="2950196"/>
                  <a:pt x="3961302" y="2950972"/>
                  <a:pt x="3949713" y="2955441"/>
                </a:cubicBezTo>
                <a:cubicBezTo>
                  <a:pt x="3894925" y="2970367"/>
                  <a:pt x="3844508" y="2972262"/>
                  <a:pt x="3797284" y="2977037"/>
                </a:cubicBezTo>
                <a:cubicBezTo>
                  <a:pt x="3743822" y="2981057"/>
                  <a:pt x="3778974" y="2965129"/>
                  <a:pt x="3712498" y="2979996"/>
                </a:cubicBezTo>
                <a:cubicBezTo>
                  <a:pt x="3705202" y="2975373"/>
                  <a:pt x="3696720" y="2975524"/>
                  <a:pt x="3682471" y="2978543"/>
                </a:cubicBezTo>
                <a:cubicBezTo>
                  <a:pt x="3656488" y="2980127"/>
                  <a:pt x="3658300" y="2967587"/>
                  <a:pt x="3632163" y="2976264"/>
                </a:cubicBezTo>
                <a:cubicBezTo>
                  <a:pt x="3636766" y="2969363"/>
                  <a:pt x="3582819" y="2975892"/>
                  <a:pt x="3594728" y="2968398"/>
                </a:cubicBezTo>
                <a:cubicBezTo>
                  <a:pt x="3577705" y="2963064"/>
                  <a:pt x="3569481" y="2973476"/>
                  <a:pt x="3552594" y="2968934"/>
                </a:cubicBezTo>
                <a:cubicBezTo>
                  <a:pt x="3533613" y="2968552"/>
                  <a:pt x="3563577" y="2975594"/>
                  <a:pt x="3542589" y="2977031"/>
                </a:cubicBezTo>
                <a:cubicBezTo>
                  <a:pt x="3517131" y="2977564"/>
                  <a:pt x="3517346" y="2989828"/>
                  <a:pt x="3497591" y="2975018"/>
                </a:cubicBezTo>
                <a:lnTo>
                  <a:pt x="3429352" y="2971090"/>
                </a:lnTo>
                <a:cubicBezTo>
                  <a:pt x="3414141" y="2975624"/>
                  <a:pt x="3401904" y="2974195"/>
                  <a:pt x="3389938" y="2970884"/>
                </a:cubicBezTo>
                <a:cubicBezTo>
                  <a:pt x="3354504" y="2973297"/>
                  <a:pt x="3322178" y="2968827"/>
                  <a:pt x="3282344" y="2968084"/>
                </a:cubicBezTo>
                <a:cubicBezTo>
                  <a:pt x="3239277" y="2974224"/>
                  <a:pt x="3217192" y="2964327"/>
                  <a:pt x="3174624" y="2963576"/>
                </a:cubicBezTo>
                <a:cubicBezTo>
                  <a:pt x="3132504" y="2975210"/>
                  <a:pt x="3146911" y="2949576"/>
                  <a:pt x="3111077" y="2951285"/>
                </a:cubicBezTo>
                <a:cubicBezTo>
                  <a:pt x="3052732" y="2962418"/>
                  <a:pt x="3112543" y="2942881"/>
                  <a:pt x="3022501" y="2948619"/>
                </a:cubicBezTo>
                <a:cubicBezTo>
                  <a:pt x="3017399" y="2950352"/>
                  <a:pt x="3006521" y="2948989"/>
                  <a:pt x="3007714" y="2946762"/>
                </a:cubicBezTo>
                <a:cubicBezTo>
                  <a:pt x="2987987" y="2948105"/>
                  <a:pt x="2931270" y="2937206"/>
                  <a:pt x="2903098" y="2940576"/>
                </a:cubicBezTo>
                <a:cubicBezTo>
                  <a:pt x="2848155" y="2935894"/>
                  <a:pt x="2821430" y="2947095"/>
                  <a:pt x="2781591" y="2946394"/>
                </a:cubicBezTo>
                <a:cubicBezTo>
                  <a:pt x="2735559" y="2940279"/>
                  <a:pt x="2708563" y="2934146"/>
                  <a:pt x="2627942" y="2919996"/>
                </a:cubicBezTo>
                <a:lnTo>
                  <a:pt x="2354959" y="2882080"/>
                </a:lnTo>
                <a:cubicBezTo>
                  <a:pt x="2252426" y="2847776"/>
                  <a:pt x="2124519" y="2878188"/>
                  <a:pt x="2063184" y="2879109"/>
                </a:cubicBezTo>
                <a:cubicBezTo>
                  <a:pt x="2038620" y="2892844"/>
                  <a:pt x="2017217" y="2880735"/>
                  <a:pt x="1986946" y="2887619"/>
                </a:cubicBezTo>
                <a:cubicBezTo>
                  <a:pt x="1919067" y="2894646"/>
                  <a:pt x="1852404" y="2912737"/>
                  <a:pt x="1763479" y="2909077"/>
                </a:cubicBezTo>
                <a:cubicBezTo>
                  <a:pt x="1726097" y="2949538"/>
                  <a:pt x="1621108" y="2933327"/>
                  <a:pt x="1537980" y="2960398"/>
                </a:cubicBezTo>
                <a:cubicBezTo>
                  <a:pt x="1489205" y="2967965"/>
                  <a:pt x="1410921" y="2954082"/>
                  <a:pt x="1395229" y="2975625"/>
                </a:cubicBezTo>
                <a:cubicBezTo>
                  <a:pt x="1371975" y="2964548"/>
                  <a:pt x="1352259" y="2986116"/>
                  <a:pt x="1327834" y="2989485"/>
                </a:cubicBezTo>
                <a:cubicBezTo>
                  <a:pt x="1307734" y="2982782"/>
                  <a:pt x="1298456" y="2990289"/>
                  <a:pt x="1280757" y="2992959"/>
                </a:cubicBezTo>
                <a:cubicBezTo>
                  <a:pt x="1272383" y="2988567"/>
                  <a:pt x="1257337" y="2989790"/>
                  <a:pt x="1252582" y="2995877"/>
                </a:cubicBezTo>
                <a:cubicBezTo>
                  <a:pt x="1260705" y="3008688"/>
                  <a:pt x="1207969" y="3005420"/>
                  <a:pt x="1204670" y="3014826"/>
                </a:cubicBezTo>
                <a:cubicBezTo>
                  <a:pt x="1174431" y="3018683"/>
                  <a:pt x="1041848" y="3015513"/>
                  <a:pt x="1020457" y="3031603"/>
                </a:cubicBezTo>
                <a:cubicBezTo>
                  <a:pt x="959520" y="3042500"/>
                  <a:pt x="869308" y="3024872"/>
                  <a:pt x="843248" y="3026954"/>
                </a:cubicBezTo>
                <a:cubicBezTo>
                  <a:pt x="815646" y="3001836"/>
                  <a:pt x="694189" y="3080490"/>
                  <a:pt x="583517" y="3089095"/>
                </a:cubicBezTo>
                <a:cubicBezTo>
                  <a:pt x="568425" y="3087467"/>
                  <a:pt x="560448" y="3088013"/>
                  <a:pt x="556836" y="3094374"/>
                </a:cubicBezTo>
                <a:cubicBezTo>
                  <a:pt x="528264" y="3099747"/>
                  <a:pt x="471823" y="3109156"/>
                  <a:pt x="412089" y="3121334"/>
                </a:cubicBezTo>
                <a:cubicBezTo>
                  <a:pt x="367235" y="3131096"/>
                  <a:pt x="143790" y="3139436"/>
                  <a:pt x="83929" y="315056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38AD2A-C050-5CE7-E7B9-DFA510E085A9}"/>
              </a:ext>
            </a:extLst>
          </p:cNvPr>
          <p:cNvSpPr>
            <a:spLocks noGrp="1"/>
          </p:cNvSpPr>
          <p:nvPr>
            <p:ph type="title"/>
          </p:nvPr>
        </p:nvSpPr>
        <p:spPr>
          <a:xfrm>
            <a:off x="2948608" y="107255"/>
            <a:ext cx="6294781" cy="1284415"/>
          </a:xfrm>
        </p:spPr>
        <p:txBody>
          <a:bodyPr>
            <a:normAutofit/>
          </a:bodyPr>
          <a:lstStyle/>
          <a:p>
            <a:r>
              <a:rPr lang="en-GB" b="1" dirty="0"/>
              <a:t>The Marriage ceremony</a:t>
            </a:r>
          </a:p>
        </p:txBody>
      </p:sp>
      <p:pic>
        <p:nvPicPr>
          <p:cNvPr id="4" name="Picture 3" descr="A painting of a chariot being pulled by a person&#10;&#10;Description automatically generated">
            <a:extLst>
              <a:ext uri="{FF2B5EF4-FFF2-40B4-BE49-F238E27FC236}">
                <a16:creationId xmlns:a16="http://schemas.microsoft.com/office/drawing/2014/main" id="{CA880F41-BD7C-7396-8C5C-BA2BA9B565AA}"/>
              </a:ext>
            </a:extLst>
          </p:cNvPr>
          <p:cNvPicPr>
            <a:picLocks noChangeAspect="1"/>
          </p:cNvPicPr>
          <p:nvPr/>
        </p:nvPicPr>
        <p:blipFill>
          <a:blip r:embed="rId2"/>
          <a:stretch>
            <a:fillRect/>
          </a:stretch>
        </p:blipFill>
        <p:spPr>
          <a:xfrm>
            <a:off x="1158370" y="1324297"/>
            <a:ext cx="9875259" cy="1802236"/>
          </a:xfrm>
          <a:prstGeom prst="rect">
            <a:avLst/>
          </a:prstGeom>
        </p:spPr>
      </p:pic>
      <p:sp>
        <p:nvSpPr>
          <p:cNvPr id="3" name="Content Placeholder 2">
            <a:extLst>
              <a:ext uri="{FF2B5EF4-FFF2-40B4-BE49-F238E27FC236}">
                <a16:creationId xmlns:a16="http://schemas.microsoft.com/office/drawing/2014/main" id="{606405D3-0B6F-9DE0-0DCF-13172A2B77CB}"/>
              </a:ext>
            </a:extLst>
          </p:cNvPr>
          <p:cNvSpPr>
            <a:spLocks noGrp="1"/>
          </p:cNvSpPr>
          <p:nvPr>
            <p:ph idx="1"/>
          </p:nvPr>
        </p:nvSpPr>
        <p:spPr>
          <a:xfrm>
            <a:off x="304800" y="3697357"/>
            <a:ext cx="11555895" cy="3160641"/>
          </a:xfrm>
        </p:spPr>
        <p:txBody>
          <a:bodyPr anchor="ctr">
            <a:normAutofit/>
          </a:bodyPr>
          <a:lstStyle/>
          <a:p>
            <a:r>
              <a:rPr lang="en-GB" sz="2000" i="1" dirty="0" err="1"/>
              <a:t>Engue</a:t>
            </a:r>
            <a:r>
              <a:rPr lang="en-GB" sz="2000" dirty="0"/>
              <a:t> – father of bride announces the following: ‘I hand over this woman to you for the ploughing of legitimate children.’</a:t>
            </a:r>
          </a:p>
          <a:p>
            <a:endParaRPr lang="en-GB" sz="200" dirty="0"/>
          </a:p>
          <a:p>
            <a:r>
              <a:rPr lang="en-GB" sz="2000" dirty="0"/>
              <a:t>Evening of wedding feast held at the </a:t>
            </a:r>
            <a:r>
              <a:rPr lang="en-GB" sz="2000" i="1" dirty="0"/>
              <a:t>oikos</a:t>
            </a:r>
            <a:r>
              <a:rPr lang="en-GB" sz="2000" dirty="0"/>
              <a:t> of </a:t>
            </a:r>
            <a:r>
              <a:rPr lang="en-GB" sz="2000" i="1" dirty="0" err="1"/>
              <a:t>kyrios</a:t>
            </a:r>
            <a:r>
              <a:rPr lang="en-GB" sz="2000" dirty="0"/>
              <a:t>.</a:t>
            </a:r>
          </a:p>
          <a:p>
            <a:endParaRPr lang="en-GB" sz="200" dirty="0"/>
          </a:p>
          <a:p>
            <a:r>
              <a:rPr lang="en-GB" sz="2000" dirty="0"/>
              <a:t>At nightfall bride and groom transported to their new home on a cart; Groom’s mother carrying torches – rekindling family line.</a:t>
            </a:r>
          </a:p>
          <a:p>
            <a:endParaRPr lang="en-GB" sz="200" dirty="0"/>
          </a:p>
          <a:p>
            <a:r>
              <a:rPr lang="en-GB" sz="2000" dirty="0"/>
              <a:t>Bride led into house by groom, brought to hearth; couple showed with nuts and dried fruit. </a:t>
            </a:r>
          </a:p>
          <a:p>
            <a:endParaRPr lang="en-GB" sz="200" dirty="0"/>
          </a:p>
          <a:p>
            <a:r>
              <a:rPr lang="en-GB" sz="2000" dirty="0"/>
              <a:t>Led to marital bed, singing of wedding hymns; bride eats a quince, and groom removes belt or girdle. </a:t>
            </a:r>
          </a:p>
          <a:p>
            <a:endParaRPr lang="en-GB" sz="500" dirty="0"/>
          </a:p>
        </p:txBody>
      </p:sp>
    </p:spTree>
    <p:extLst>
      <p:ext uri="{BB962C8B-B14F-4D97-AF65-F5344CB8AC3E}">
        <p14:creationId xmlns:p14="http://schemas.microsoft.com/office/powerpoint/2010/main" val="1264763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Effect transition="in" filter="barn(inVertical)">
                                      <p:cBhvr>
                                        <p:cTn id="13" dur="500"/>
                                        <p:tgtEl>
                                          <p:spTgt spid="3">
                                            <p:txEl>
                                              <p:pRg st="6" end="6"/>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3">
                                            <p:txEl>
                                              <p:pRg st="8" end="8"/>
                                            </p:txEl>
                                          </p:spTgt>
                                        </p:tgtEl>
                                        <p:attrNameLst>
                                          <p:attrName>style.visibility</p:attrName>
                                        </p:attrNameLst>
                                      </p:cBhvr>
                                      <p:to>
                                        <p:strVal val="visible"/>
                                      </p:to>
                                    </p:set>
                                    <p:animEffect transition="in" filter="circle(in)">
                                      <p:cBhvr>
                                        <p:cTn id="18"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EA7FA8-6652-4CC5-90F4-3D48CAC0C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1F7531-9D71-0D79-FF47-44E0BC50196D}"/>
              </a:ext>
            </a:extLst>
          </p:cNvPr>
          <p:cNvSpPr>
            <a:spLocks noGrp="1"/>
          </p:cNvSpPr>
          <p:nvPr>
            <p:ph type="title"/>
          </p:nvPr>
        </p:nvSpPr>
        <p:spPr>
          <a:xfrm>
            <a:off x="569742" y="467045"/>
            <a:ext cx="6618849" cy="2447286"/>
          </a:xfrm>
        </p:spPr>
        <p:txBody>
          <a:bodyPr>
            <a:normAutofit/>
          </a:bodyPr>
          <a:lstStyle/>
          <a:p>
            <a:r>
              <a:rPr lang="en-GB" sz="7200" b="1" dirty="0"/>
              <a:t>A form of social alienation? </a:t>
            </a:r>
          </a:p>
        </p:txBody>
      </p:sp>
      <p:sp>
        <p:nvSpPr>
          <p:cNvPr id="3" name="Content Placeholder 2">
            <a:extLst>
              <a:ext uri="{FF2B5EF4-FFF2-40B4-BE49-F238E27FC236}">
                <a16:creationId xmlns:a16="http://schemas.microsoft.com/office/drawing/2014/main" id="{8A03DB18-498A-E930-DB59-E442D3E2F1E4}"/>
              </a:ext>
            </a:extLst>
          </p:cNvPr>
          <p:cNvSpPr>
            <a:spLocks noGrp="1"/>
          </p:cNvSpPr>
          <p:nvPr>
            <p:ph idx="1"/>
          </p:nvPr>
        </p:nvSpPr>
        <p:spPr>
          <a:xfrm>
            <a:off x="158653" y="3221503"/>
            <a:ext cx="11869224" cy="3636498"/>
          </a:xfrm>
        </p:spPr>
        <p:txBody>
          <a:bodyPr>
            <a:normAutofit/>
          </a:bodyPr>
          <a:lstStyle/>
          <a:p>
            <a:pPr marL="0" indent="0">
              <a:buNone/>
            </a:pPr>
            <a:r>
              <a:rPr lang="en-GB" sz="3200" dirty="0"/>
              <a:t>“It is my belief that young women in their fathers’ homes lead the sweetest of all lives. For ignorance always keeps children secure and happy. But when we reach womanhood and gain some understanding we are thrust out and </a:t>
            </a:r>
            <a:r>
              <a:rPr lang="en-GB" sz="3200" b="1" dirty="0"/>
              <a:t>sold away from our ancestral gods and our parents</a:t>
            </a:r>
            <a:r>
              <a:rPr lang="en-GB" sz="3200" dirty="0"/>
              <a:t>. Some go to live with strangers, some with foreigners, some go to joyless homes, some to unfriendly ones. All these things, once a single night has yoked us to our husbands, we are obliged to praise, and consider a happy outcome.” – Sophocles frag. 524.</a:t>
            </a:r>
          </a:p>
          <a:p>
            <a:pPr marL="0" indent="0">
              <a:buNone/>
            </a:pPr>
            <a:endParaRPr lang="en-GB" sz="2000" dirty="0"/>
          </a:p>
        </p:txBody>
      </p:sp>
      <p:pic>
        <p:nvPicPr>
          <p:cNvPr id="4" name="Picture 3">
            <a:extLst>
              <a:ext uri="{FF2B5EF4-FFF2-40B4-BE49-F238E27FC236}">
                <a16:creationId xmlns:a16="http://schemas.microsoft.com/office/drawing/2014/main" id="{B0719C96-1FC3-2749-73C5-6057B6DBAB1B}"/>
              </a:ext>
            </a:extLst>
          </p:cNvPr>
          <p:cNvPicPr>
            <a:picLocks noChangeAspect="1"/>
          </p:cNvPicPr>
          <p:nvPr/>
        </p:nvPicPr>
        <p:blipFill rotWithShape="1">
          <a:blip r:embed="rId2"/>
          <a:srcRect t="9866" b="31366"/>
          <a:stretch/>
        </p:blipFill>
        <p:spPr>
          <a:xfrm>
            <a:off x="8014136" y="175590"/>
            <a:ext cx="3436966" cy="2738741"/>
          </a:xfrm>
          <a:custGeom>
            <a:avLst/>
            <a:gdLst/>
            <a:ahLst/>
            <a:cxnLst/>
            <a:rect l="l" t="t" r="r" b="b"/>
            <a:pathLst>
              <a:path w="4488714" h="3576825">
                <a:moveTo>
                  <a:pt x="713492" y="15"/>
                </a:moveTo>
                <a:cubicBezTo>
                  <a:pt x="723739" y="278"/>
                  <a:pt x="734339" y="3967"/>
                  <a:pt x="743942" y="5139"/>
                </a:cubicBezTo>
                <a:cubicBezTo>
                  <a:pt x="955929" y="31374"/>
                  <a:pt x="1167914" y="59717"/>
                  <a:pt x="1380134" y="84780"/>
                </a:cubicBezTo>
                <a:cubicBezTo>
                  <a:pt x="1578535" y="108204"/>
                  <a:pt x="1778340" y="113591"/>
                  <a:pt x="1977677" y="125771"/>
                </a:cubicBezTo>
                <a:cubicBezTo>
                  <a:pt x="2218942" y="140529"/>
                  <a:pt x="2459740" y="161377"/>
                  <a:pt x="2699600" y="194169"/>
                </a:cubicBezTo>
                <a:cubicBezTo>
                  <a:pt x="2866144" y="217126"/>
                  <a:pt x="3034328" y="233053"/>
                  <a:pt x="3203214" y="214783"/>
                </a:cubicBezTo>
                <a:cubicBezTo>
                  <a:pt x="3211646" y="213845"/>
                  <a:pt x="3221250" y="210801"/>
                  <a:pt x="3228277" y="213845"/>
                </a:cubicBezTo>
                <a:cubicBezTo>
                  <a:pt x="3310262" y="248045"/>
                  <a:pt x="3399740" y="223449"/>
                  <a:pt x="3484768" y="244999"/>
                </a:cubicBezTo>
                <a:cubicBezTo>
                  <a:pt x="3462984" y="328154"/>
                  <a:pt x="3369523" y="321361"/>
                  <a:pt x="3316820" y="378984"/>
                </a:cubicBezTo>
                <a:cubicBezTo>
                  <a:pt x="3402785" y="401939"/>
                  <a:pt x="3480084" y="425129"/>
                  <a:pt x="3558554" y="442462"/>
                </a:cubicBezTo>
                <a:cubicBezTo>
                  <a:pt x="3641709" y="460733"/>
                  <a:pt x="3712214" y="510158"/>
                  <a:pt x="3793494" y="532176"/>
                </a:cubicBezTo>
                <a:cubicBezTo>
                  <a:pt x="3810829" y="536861"/>
                  <a:pt x="3831676" y="553257"/>
                  <a:pt x="3837766" y="569186"/>
                </a:cubicBezTo>
                <a:cubicBezTo>
                  <a:pt x="3857442" y="620719"/>
                  <a:pt x="4250260" y="765244"/>
                  <a:pt x="4203881" y="811154"/>
                </a:cubicBezTo>
                <a:cubicBezTo>
                  <a:pt x="4184673" y="830128"/>
                  <a:pt x="4159844" y="843714"/>
                  <a:pt x="4133843" y="862453"/>
                </a:cubicBezTo>
                <a:cubicBezTo>
                  <a:pt x="4172962" y="897823"/>
                  <a:pt x="4216998" y="913283"/>
                  <a:pt x="4263846" y="923823"/>
                </a:cubicBezTo>
                <a:cubicBezTo>
                  <a:pt x="4277901" y="927103"/>
                  <a:pt x="4291721" y="933661"/>
                  <a:pt x="4293126" y="949590"/>
                </a:cubicBezTo>
                <a:cubicBezTo>
                  <a:pt x="4294531" y="966220"/>
                  <a:pt x="4280242" y="972778"/>
                  <a:pt x="4268297" y="980509"/>
                </a:cubicBezTo>
                <a:cubicBezTo>
                  <a:pt x="4251666" y="991283"/>
                  <a:pt x="4235503" y="1000654"/>
                  <a:pt x="4214422" y="1002059"/>
                </a:cubicBezTo>
                <a:cubicBezTo>
                  <a:pt x="4179754" y="1004167"/>
                  <a:pt x="4163124" y="1034149"/>
                  <a:pt x="4142980" y="1056636"/>
                </a:cubicBezTo>
                <a:cubicBezTo>
                  <a:pt x="4131736" y="1069286"/>
                  <a:pt x="4126114" y="1094817"/>
                  <a:pt x="4145790" y="1099268"/>
                </a:cubicBezTo>
                <a:cubicBezTo>
                  <a:pt x="4193106" y="1110043"/>
                  <a:pt x="4189358" y="1141197"/>
                  <a:pt x="4188188" y="1176567"/>
                </a:cubicBezTo>
                <a:cubicBezTo>
                  <a:pt x="4186548" y="1220370"/>
                  <a:pt x="4158673" y="1240514"/>
                  <a:pt x="4124474" y="1257380"/>
                </a:cubicBezTo>
                <a:cubicBezTo>
                  <a:pt x="4112762" y="1263235"/>
                  <a:pt x="4096132" y="1263000"/>
                  <a:pt x="4091680" y="1281271"/>
                </a:cubicBezTo>
                <a:cubicBezTo>
                  <a:pt x="4110888" y="1298606"/>
                  <a:pt x="4134312" y="1284551"/>
                  <a:pt x="4154926" y="1289469"/>
                </a:cubicBezTo>
                <a:cubicBezTo>
                  <a:pt x="4172025" y="1293452"/>
                  <a:pt x="4200368" y="1291344"/>
                  <a:pt x="4176944" y="1323200"/>
                </a:cubicBezTo>
                <a:cubicBezTo>
                  <a:pt x="4170150" y="1332335"/>
                  <a:pt x="4178114" y="1339363"/>
                  <a:pt x="4186782" y="1340066"/>
                </a:cubicBezTo>
                <a:cubicBezTo>
                  <a:pt x="4256117" y="1347327"/>
                  <a:pt x="4224260" y="1411743"/>
                  <a:pt x="4246513" y="1445708"/>
                </a:cubicBezTo>
                <a:cubicBezTo>
                  <a:pt x="4252602" y="1455076"/>
                  <a:pt x="4246044" y="1471239"/>
                  <a:pt x="4236440" y="1475221"/>
                </a:cubicBezTo>
                <a:cubicBezTo>
                  <a:pt x="4175069" y="1501456"/>
                  <a:pt x="4166637" y="1563998"/>
                  <a:pt x="4136888" y="1617873"/>
                </a:cubicBezTo>
                <a:cubicBezTo>
                  <a:pt x="4169214" y="1639188"/>
                  <a:pt x="4207863" y="1643873"/>
                  <a:pt x="4242764" y="1657693"/>
                </a:cubicBezTo>
                <a:cubicBezTo>
                  <a:pt x="4279072" y="1672216"/>
                  <a:pt x="4279072" y="1682991"/>
                  <a:pt x="4249089" y="1725153"/>
                </a:cubicBezTo>
                <a:cubicBezTo>
                  <a:pt x="4327090" y="1734290"/>
                  <a:pt x="4327090" y="1734290"/>
                  <a:pt x="4302964" y="1800579"/>
                </a:cubicBezTo>
                <a:cubicBezTo>
                  <a:pt x="4368318" y="1806669"/>
                  <a:pt x="4411417" y="1838057"/>
                  <a:pt x="4421488" y="1906689"/>
                </a:cubicBezTo>
                <a:cubicBezTo>
                  <a:pt x="4426408" y="1939951"/>
                  <a:pt x="4455922" y="1955644"/>
                  <a:pt x="4488714" y="1977897"/>
                </a:cubicBezTo>
                <a:cubicBezTo>
                  <a:pt x="4447958" y="1999448"/>
                  <a:pt x="4420318" y="2044421"/>
                  <a:pt x="4372767" y="1996870"/>
                </a:cubicBezTo>
                <a:cubicBezTo>
                  <a:pt x="4355434" y="1979537"/>
                  <a:pt x="4357072" y="2001555"/>
                  <a:pt x="4354731" y="2007880"/>
                </a:cubicBezTo>
                <a:cubicBezTo>
                  <a:pt x="4349110" y="2023339"/>
                  <a:pt x="4360820" y="2033646"/>
                  <a:pt x="4368551" y="2045357"/>
                </a:cubicBezTo>
                <a:cubicBezTo>
                  <a:pt x="4376046" y="2057070"/>
                  <a:pt x="4384948" y="2069484"/>
                  <a:pt x="4387056" y="2082603"/>
                </a:cubicBezTo>
                <a:cubicBezTo>
                  <a:pt x="4388460" y="2091738"/>
                  <a:pt x="4381668" y="2105088"/>
                  <a:pt x="4374173" y="2111882"/>
                </a:cubicBezTo>
                <a:cubicBezTo>
                  <a:pt x="4334820" y="2147720"/>
                  <a:pt x="4358244" y="2228299"/>
                  <a:pt x="4283756" y="2238606"/>
                </a:cubicBezTo>
                <a:cubicBezTo>
                  <a:pt x="4250260" y="2243289"/>
                  <a:pt x="4234098" y="2272804"/>
                  <a:pt x="4209503" y="2288966"/>
                </a:cubicBezTo>
                <a:cubicBezTo>
                  <a:pt x="4124006" y="2345418"/>
                  <a:pt x="4066851" y="2418032"/>
                  <a:pt x="4040383" y="2517817"/>
                </a:cubicBezTo>
                <a:cubicBezTo>
                  <a:pt x="4033122" y="2545457"/>
                  <a:pt x="4005246" y="2567711"/>
                  <a:pt x="3987210" y="2592071"/>
                </a:cubicBezTo>
                <a:cubicBezTo>
                  <a:pt x="3995878" y="2609873"/>
                  <a:pt x="4043193" y="2571458"/>
                  <a:pt x="4026563" y="2618305"/>
                </a:cubicBezTo>
                <a:cubicBezTo>
                  <a:pt x="4013914" y="2653442"/>
                  <a:pt x="3981588" y="2675226"/>
                  <a:pt x="3951137" y="2696074"/>
                </a:cubicBezTo>
                <a:cubicBezTo>
                  <a:pt x="3916470" y="2719731"/>
                  <a:pt x="3878055" y="2738704"/>
                  <a:pt x="3862360" y="2782506"/>
                </a:cubicBezTo>
                <a:cubicBezTo>
                  <a:pt x="3859081" y="2791877"/>
                  <a:pt x="3848540" y="2801714"/>
                  <a:pt x="3839172" y="2805463"/>
                </a:cubicBezTo>
                <a:cubicBezTo>
                  <a:pt x="3350549" y="3576343"/>
                  <a:pt x="2147734" y="3581495"/>
                  <a:pt x="2009066" y="3576107"/>
                </a:cubicBezTo>
                <a:cubicBezTo>
                  <a:pt x="1841116" y="3569315"/>
                  <a:pt x="1682302" y="3521764"/>
                  <a:pt x="1526534" y="3462502"/>
                </a:cubicBezTo>
                <a:cubicBezTo>
                  <a:pt x="1460712" y="3437439"/>
                  <a:pt x="1399577" y="3401835"/>
                  <a:pt x="1335628" y="3374195"/>
                </a:cubicBezTo>
                <a:cubicBezTo>
                  <a:pt x="1247321" y="3336013"/>
                  <a:pt x="1179158" y="3263165"/>
                  <a:pt x="1091084" y="3232479"/>
                </a:cubicBezTo>
                <a:cubicBezTo>
                  <a:pt x="1000434" y="3200857"/>
                  <a:pt x="922901" y="3143000"/>
                  <a:pt x="829673" y="3118405"/>
                </a:cubicBezTo>
                <a:cubicBezTo>
                  <a:pt x="780484" y="3105288"/>
                  <a:pt x="732933" y="3081631"/>
                  <a:pt x="740662" y="3013935"/>
                </a:cubicBezTo>
                <a:cubicBezTo>
                  <a:pt x="742771" y="2994727"/>
                  <a:pt x="729888" y="2979034"/>
                  <a:pt x="709509" y="2984656"/>
                </a:cubicBezTo>
                <a:cubicBezTo>
                  <a:pt x="670626" y="2995196"/>
                  <a:pt x="653058" y="2967321"/>
                  <a:pt x="631507" y="2946474"/>
                </a:cubicBezTo>
                <a:cubicBezTo>
                  <a:pt x="593093" y="2909465"/>
                  <a:pt x="556552" y="2870113"/>
                  <a:pt x="495415" y="2864022"/>
                </a:cubicBezTo>
                <a:cubicBezTo>
                  <a:pt x="507126" y="2834976"/>
                  <a:pt x="527037" y="2839193"/>
                  <a:pt x="545308" y="2845283"/>
                </a:cubicBezTo>
                <a:cubicBezTo>
                  <a:pt x="593327" y="2861212"/>
                  <a:pt x="640877" y="2879248"/>
                  <a:pt x="688896" y="2895176"/>
                </a:cubicBezTo>
                <a:cubicBezTo>
                  <a:pt x="720284" y="2905483"/>
                  <a:pt x="751438" y="2920006"/>
                  <a:pt x="793367" y="2908527"/>
                </a:cubicBezTo>
                <a:cubicBezTo>
                  <a:pt x="757294" y="2849968"/>
                  <a:pt x="695923" y="2839427"/>
                  <a:pt x="646265" y="2821391"/>
                </a:cubicBezTo>
                <a:cubicBezTo>
                  <a:pt x="584192" y="2798670"/>
                  <a:pt x="547651" y="2755803"/>
                  <a:pt x="503847" y="2708019"/>
                </a:cubicBezTo>
                <a:cubicBezTo>
                  <a:pt x="549524" y="2696541"/>
                  <a:pt x="577867" y="2731678"/>
                  <a:pt x="613705" y="2729803"/>
                </a:cubicBezTo>
                <a:cubicBezTo>
                  <a:pt x="615580" y="2723714"/>
                  <a:pt x="618859" y="2714813"/>
                  <a:pt x="618390" y="2714577"/>
                </a:cubicBezTo>
                <a:cubicBezTo>
                  <a:pt x="559831" y="2688343"/>
                  <a:pt x="532425" y="2639153"/>
                  <a:pt x="523289" y="2579656"/>
                </a:cubicBezTo>
                <a:cubicBezTo>
                  <a:pt x="518605" y="2548972"/>
                  <a:pt x="497289" y="2539368"/>
                  <a:pt x="476207" y="2525313"/>
                </a:cubicBezTo>
                <a:cubicBezTo>
                  <a:pt x="402656" y="2475421"/>
                  <a:pt x="324889" y="2430213"/>
                  <a:pt x="264455" y="2361581"/>
                </a:cubicBezTo>
                <a:cubicBezTo>
                  <a:pt x="334259" y="2370716"/>
                  <a:pt x="390242" y="2415455"/>
                  <a:pt x="465433" y="2434663"/>
                </a:cubicBezTo>
                <a:cubicBezTo>
                  <a:pt x="405702" y="2359238"/>
                  <a:pt x="328402" y="2321058"/>
                  <a:pt x="257897" y="2275380"/>
                </a:cubicBezTo>
                <a:cubicBezTo>
                  <a:pt x="225806" y="2254533"/>
                  <a:pt x="196059" y="2227830"/>
                  <a:pt x="157174" y="2216586"/>
                </a:cubicBezTo>
                <a:cubicBezTo>
                  <a:pt x="143354" y="2212604"/>
                  <a:pt x="120633" y="2204172"/>
                  <a:pt x="131643" y="2181919"/>
                </a:cubicBezTo>
                <a:cubicBezTo>
                  <a:pt x="141011" y="2163415"/>
                  <a:pt x="159516" y="2169035"/>
                  <a:pt x="176382" y="2174423"/>
                </a:cubicBezTo>
                <a:cubicBezTo>
                  <a:pt x="216905" y="2187776"/>
                  <a:pt x="258834" y="2188009"/>
                  <a:pt x="313646" y="2187776"/>
                </a:cubicBezTo>
                <a:cubicBezTo>
                  <a:pt x="267735" y="2126639"/>
                  <a:pt x="183643" y="2144910"/>
                  <a:pt x="144292" y="2080728"/>
                </a:cubicBezTo>
                <a:cubicBezTo>
                  <a:pt x="193481" y="2069484"/>
                  <a:pt x="231428" y="2092674"/>
                  <a:pt x="271249" y="2097124"/>
                </a:cubicBezTo>
                <a:cubicBezTo>
                  <a:pt x="307321" y="2101106"/>
                  <a:pt x="316222" y="2090332"/>
                  <a:pt x="307790" y="2054961"/>
                </a:cubicBezTo>
                <a:cubicBezTo>
                  <a:pt x="294673" y="1999915"/>
                  <a:pt x="314349" y="1971806"/>
                  <a:pt x="366818" y="1986798"/>
                </a:cubicBezTo>
                <a:cubicBezTo>
                  <a:pt x="415539" y="2000852"/>
                  <a:pt x="420692" y="1980240"/>
                  <a:pt x="407575" y="1948852"/>
                </a:cubicBezTo>
                <a:cubicBezTo>
                  <a:pt x="388836" y="1903176"/>
                  <a:pt x="410151" y="1867805"/>
                  <a:pt x="424674" y="1829390"/>
                </a:cubicBezTo>
                <a:cubicBezTo>
                  <a:pt x="446928" y="1770831"/>
                  <a:pt x="437558" y="1742253"/>
                  <a:pt x="389539" y="1698685"/>
                </a:cubicBezTo>
                <a:cubicBezTo>
                  <a:pt x="362602" y="1674323"/>
                  <a:pt x="333557" y="1653711"/>
                  <a:pt x="294438" y="1632630"/>
                </a:cubicBezTo>
                <a:cubicBezTo>
                  <a:pt x="384620" y="1621152"/>
                  <a:pt x="289988" y="1582503"/>
                  <a:pt x="321844" y="1558376"/>
                </a:cubicBezTo>
                <a:cubicBezTo>
                  <a:pt x="385557" y="1548538"/>
                  <a:pt x="437558" y="1625368"/>
                  <a:pt x="524227" y="1603350"/>
                </a:cubicBezTo>
                <a:cubicBezTo>
                  <a:pt x="417179" y="1536825"/>
                  <a:pt x="298889" y="1515041"/>
                  <a:pt x="221356" y="1426500"/>
                </a:cubicBezTo>
                <a:cubicBezTo>
                  <a:pt x="239158" y="1406355"/>
                  <a:pt x="256960" y="1425094"/>
                  <a:pt x="272186" y="1417599"/>
                </a:cubicBezTo>
                <a:cubicBezTo>
                  <a:pt x="271717" y="1412914"/>
                  <a:pt x="272889" y="1405886"/>
                  <a:pt x="270077" y="1403779"/>
                </a:cubicBezTo>
                <a:cubicBezTo>
                  <a:pt x="212221" y="1355525"/>
                  <a:pt x="211283" y="1354355"/>
                  <a:pt x="273356" y="1318749"/>
                </a:cubicBezTo>
                <a:cubicBezTo>
                  <a:pt x="295141" y="1306335"/>
                  <a:pt x="293267" y="1295325"/>
                  <a:pt x="281790" y="1279632"/>
                </a:cubicBezTo>
                <a:cubicBezTo>
                  <a:pt x="273590" y="1268622"/>
                  <a:pt x="263753" y="1258784"/>
                  <a:pt x="268438" y="1234657"/>
                </a:cubicBezTo>
                <a:cubicBezTo>
                  <a:pt x="302402" y="1265578"/>
                  <a:pt x="466603" y="1255505"/>
                  <a:pt x="495649" y="1252226"/>
                </a:cubicBezTo>
                <a:cubicBezTo>
                  <a:pt x="528208" y="1248713"/>
                  <a:pt x="560299" y="1233721"/>
                  <a:pt x="594497" y="1241919"/>
                </a:cubicBezTo>
                <a:cubicBezTo>
                  <a:pt x="621903" y="1248479"/>
                  <a:pt x="748860" y="1311957"/>
                  <a:pt x="766898" y="1239109"/>
                </a:cubicBezTo>
                <a:cubicBezTo>
                  <a:pt x="767835" y="1235595"/>
                  <a:pt x="819132" y="1243794"/>
                  <a:pt x="846773" y="1247776"/>
                </a:cubicBezTo>
                <a:cubicBezTo>
                  <a:pt x="871134" y="1251055"/>
                  <a:pt x="898540" y="1265578"/>
                  <a:pt x="914936" y="1236532"/>
                </a:cubicBezTo>
                <a:cubicBezTo>
                  <a:pt x="924540" y="1219433"/>
                  <a:pt x="884954" y="1186405"/>
                  <a:pt x="849584" y="1183594"/>
                </a:cubicBezTo>
                <a:cubicBezTo>
                  <a:pt x="818898" y="1181017"/>
                  <a:pt x="786807" y="1177269"/>
                  <a:pt x="757528" y="1184296"/>
                </a:cubicBezTo>
                <a:cubicBezTo>
                  <a:pt x="721456" y="1192730"/>
                  <a:pt x="702014" y="1179144"/>
                  <a:pt x="691941" y="1149864"/>
                </a:cubicBezTo>
                <a:cubicBezTo>
                  <a:pt x="680698" y="1117539"/>
                  <a:pt x="659147" y="1102547"/>
                  <a:pt x="629400" y="1087555"/>
                </a:cubicBezTo>
                <a:cubicBezTo>
                  <a:pt x="557253" y="1051250"/>
                  <a:pt x="487920" y="1009321"/>
                  <a:pt x="408747" y="988239"/>
                </a:cubicBezTo>
                <a:cubicBezTo>
                  <a:pt x="393052" y="984022"/>
                  <a:pt x="375719" y="978400"/>
                  <a:pt x="368458" y="950527"/>
                </a:cubicBezTo>
                <a:cubicBezTo>
                  <a:pt x="582786" y="992220"/>
                  <a:pt x="778141" y="1100908"/>
                  <a:pt x="999262" y="1094583"/>
                </a:cubicBezTo>
                <a:cubicBezTo>
                  <a:pt x="938829" y="1060149"/>
                  <a:pt x="868792" y="1058276"/>
                  <a:pt x="804376" y="1034149"/>
                </a:cubicBezTo>
                <a:cubicBezTo>
                  <a:pt x="850053" y="1016113"/>
                  <a:pt x="892918" y="1034852"/>
                  <a:pt x="936252" y="1045159"/>
                </a:cubicBezTo>
                <a:cubicBezTo>
                  <a:pt x="972559" y="1053591"/>
                  <a:pt x="1005353" y="1054997"/>
                  <a:pt x="1009335" y="1004636"/>
                </a:cubicBezTo>
                <a:cubicBezTo>
                  <a:pt x="1007929" y="1001356"/>
                  <a:pt x="1008163" y="997141"/>
                  <a:pt x="1008398" y="993158"/>
                </a:cubicBezTo>
                <a:cubicBezTo>
                  <a:pt x="996216" y="972311"/>
                  <a:pt x="977244" y="961536"/>
                  <a:pt x="954757" y="955445"/>
                </a:cubicBezTo>
                <a:cubicBezTo>
                  <a:pt x="941171" y="951697"/>
                  <a:pt x="923135" y="946075"/>
                  <a:pt x="923368" y="931085"/>
                </a:cubicBezTo>
                <a:cubicBezTo>
                  <a:pt x="924071" y="875570"/>
                  <a:pt x="880738" y="859407"/>
                  <a:pt x="837403" y="843245"/>
                </a:cubicBezTo>
                <a:cubicBezTo>
                  <a:pt x="861530" y="815605"/>
                  <a:pt x="880503" y="835983"/>
                  <a:pt x="898774" y="833876"/>
                </a:cubicBezTo>
                <a:cubicBezTo>
                  <a:pt x="910720" y="832470"/>
                  <a:pt x="921495" y="829894"/>
                  <a:pt x="921495" y="815605"/>
                </a:cubicBezTo>
                <a:cubicBezTo>
                  <a:pt x="921729" y="803658"/>
                  <a:pt x="916107" y="790072"/>
                  <a:pt x="904396" y="789839"/>
                </a:cubicBezTo>
                <a:cubicBezTo>
                  <a:pt x="831079" y="787730"/>
                  <a:pt x="790556" y="710900"/>
                  <a:pt x="714428" y="710666"/>
                </a:cubicBezTo>
                <a:cubicBezTo>
                  <a:pt x="668986" y="710666"/>
                  <a:pt x="738086" y="667332"/>
                  <a:pt x="699672" y="649295"/>
                </a:cubicBezTo>
                <a:cubicBezTo>
                  <a:pt x="691238" y="645313"/>
                  <a:pt x="721690" y="639224"/>
                  <a:pt x="735276" y="640160"/>
                </a:cubicBezTo>
                <a:cubicBezTo>
                  <a:pt x="748627" y="641097"/>
                  <a:pt x="760573" y="652574"/>
                  <a:pt x="776736" y="644376"/>
                </a:cubicBezTo>
                <a:cubicBezTo>
                  <a:pt x="785637" y="615097"/>
                  <a:pt x="762682" y="604322"/>
                  <a:pt x="743708" y="596123"/>
                </a:cubicBezTo>
                <a:cubicBezTo>
                  <a:pt x="699905" y="577150"/>
                  <a:pt x="657274" y="554195"/>
                  <a:pt x="609255" y="547401"/>
                </a:cubicBezTo>
                <a:cubicBezTo>
                  <a:pt x="592156" y="545059"/>
                  <a:pt x="633850" y="513671"/>
                  <a:pt x="642048" y="502662"/>
                </a:cubicBezTo>
                <a:cubicBezTo>
                  <a:pt x="448801" y="386949"/>
                  <a:pt x="216437" y="392804"/>
                  <a:pt x="0" y="299342"/>
                </a:cubicBezTo>
                <a:cubicBezTo>
                  <a:pt x="47785" y="281073"/>
                  <a:pt x="82921" y="294424"/>
                  <a:pt x="115480" y="297235"/>
                </a:cubicBezTo>
                <a:cubicBezTo>
                  <a:pt x="196760" y="304261"/>
                  <a:pt x="277105" y="318784"/>
                  <a:pt x="358151" y="327451"/>
                </a:cubicBezTo>
                <a:cubicBezTo>
                  <a:pt x="397971" y="331667"/>
                  <a:pt x="434981" y="347596"/>
                  <a:pt x="479486" y="322299"/>
                </a:cubicBezTo>
                <a:cubicBezTo>
                  <a:pt x="509235" y="305433"/>
                  <a:pt x="556786" y="323703"/>
                  <a:pt x="593327" y="338695"/>
                </a:cubicBezTo>
                <a:cubicBezTo>
                  <a:pt x="623543" y="351109"/>
                  <a:pt x="652355" y="354388"/>
                  <a:pt x="692410" y="338695"/>
                </a:cubicBezTo>
                <a:cubicBezTo>
                  <a:pt x="656103" y="329091"/>
                  <a:pt x="628228" y="320659"/>
                  <a:pt x="599651" y="314802"/>
                </a:cubicBezTo>
                <a:cubicBezTo>
                  <a:pt x="576930" y="310118"/>
                  <a:pt x="631040" y="291144"/>
                  <a:pt x="658679" y="293487"/>
                </a:cubicBezTo>
                <a:cubicBezTo>
                  <a:pt x="697329" y="296766"/>
                  <a:pt x="675545" y="284586"/>
                  <a:pt x="668986" y="267720"/>
                </a:cubicBezTo>
                <a:cubicBezTo>
                  <a:pt x="661959" y="249684"/>
                  <a:pt x="682806" y="244063"/>
                  <a:pt x="695923" y="247810"/>
                </a:cubicBezTo>
                <a:cubicBezTo>
                  <a:pt x="746284" y="262568"/>
                  <a:pt x="796411" y="236567"/>
                  <a:pt x="848413" y="257649"/>
                </a:cubicBezTo>
                <a:cubicBezTo>
                  <a:pt x="835295" y="205647"/>
                  <a:pt x="806952" y="182926"/>
                  <a:pt x="747690" y="175664"/>
                </a:cubicBezTo>
                <a:cubicBezTo>
                  <a:pt x="725437" y="172854"/>
                  <a:pt x="702248" y="177070"/>
                  <a:pt x="683040" y="162078"/>
                </a:cubicBezTo>
                <a:cubicBezTo>
                  <a:pt x="672030" y="153413"/>
                  <a:pt x="659616" y="143106"/>
                  <a:pt x="668283" y="127177"/>
                </a:cubicBezTo>
                <a:cubicBezTo>
                  <a:pt x="674373" y="115933"/>
                  <a:pt x="687491" y="115933"/>
                  <a:pt x="698266" y="119682"/>
                </a:cubicBezTo>
                <a:cubicBezTo>
                  <a:pt x="746519" y="136313"/>
                  <a:pt x="796880" y="142403"/>
                  <a:pt x="847241" y="148494"/>
                </a:cubicBezTo>
                <a:cubicBezTo>
                  <a:pt x="854972" y="149430"/>
                  <a:pt x="863637" y="152476"/>
                  <a:pt x="872305" y="137015"/>
                </a:cubicBezTo>
                <a:cubicBezTo>
                  <a:pt x="778141" y="111951"/>
                  <a:pt x="688662" y="76347"/>
                  <a:pt x="591921" y="62527"/>
                </a:cubicBezTo>
                <a:cubicBezTo>
                  <a:pt x="593327" y="55969"/>
                  <a:pt x="594732" y="49410"/>
                  <a:pt x="596138" y="42852"/>
                </a:cubicBezTo>
                <a:cubicBezTo>
                  <a:pt x="671796" y="52220"/>
                  <a:pt x="747456" y="61590"/>
                  <a:pt x="843025" y="73303"/>
                </a:cubicBezTo>
                <a:cubicBezTo>
                  <a:pt x="784231" y="36058"/>
                  <a:pt x="728717" y="48473"/>
                  <a:pt x="685149" y="15446"/>
                </a:cubicBezTo>
                <a:cubicBezTo>
                  <a:pt x="693347" y="2914"/>
                  <a:pt x="703244" y="-249"/>
                  <a:pt x="713492" y="15"/>
                </a:cubicBezTo>
                <a:close/>
              </a:path>
            </a:pathLst>
          </a:custGeom>
        </p:spPr>
      </p:pic>
    </p:spTree>
    <p:extLst>
      <p:ext uri="{BB962C8B-B14F-4D97-AF65-F5344CB8AC3E}">
        <p14:creationId xmlns:p14="http://schemas.microsoft.com/office/powerpoint/2010/main" val="2368103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054B23-4CEA-55C5-C588-E4604623D746}"/>
              </a:ext>
            </a:extLst>
          </p:cNvPr>
          <p:cNvSpPr>
            <a:spLocks noGrp="1"/>
          </p:cNvSpPr>
          <p:nvPr>
            <p:ph type="title"/>
          </p:nvPr>
        </p:nvSpPr>
        <p:spPr>
          <a:xfrm>
            <a:off x="132522" y="1"/>
            <a:ext cx="6785113" cy="2172430"/>
          </a:xfrm>
        </p:spPr>
        <p:txBody>
          <a:bodyPr>
            <a:normAutofit/>
          </a:bodyPr>
          <a:lstStyle/>
          <a:p>
            <a:r>
              <a:rPr lang="en-GB" b="1" dirty="0"/>
              <a:t>Social insights from comedy?</a:t>
            </a:r>
          </a:p>
        </p:txBody>
      </p:sp>
      <p:sp>
        <p:nvSpPr>
          <p:cNvPr id="3" name="Content Placeholder 2">
            <a:extLst>
              <a:ext uri="{FF2B5EF4-FFF2-40B4-BE49-F238E27FC236}">
                <a16:creationId xmlns:a16="http://schemas.microsoft.com/office/drawing/2014/main" id="{936BD2C6-17AA-FD3A-85AF-2D9E2E0F3636}"/>
              </a:ext>
            </a:extLst>
          </p:cNvPr>
          <p:cNvSpPr>
            <a:spLocks noGrp="1"/>
          </p:cNvSpPr>
          <p:nvPr>
            <p:ph idx="1"/>
          </p:nvPr>
        </p:nvSpPr>
        <p:spPr>
          <a:xfrm>
            <a:off x="238539" y="2172430"/>
            <a:ext cx="5850978" cy="4685570"/>
          </a:xfrm>
        </p:spPr>
        <p:txBody>
          <a:bodyPr>
            <a:normAutofit/>
          </a:bodyPr>
          <a:lstStyle/>
          <a:p>
            <a:pPr marL="0" indent="0">
              <a:buNone/>
            </a:pPr>
            <a:r>
              <a:rPr lang="en-GB" sz="3200" dirty="0"/>
              <a:t>“Not long ago, our young girls could marry older men. Now, thanks to Euripides’ bullshit, that can’t happen either! All the old men listened to that line of his… the one that says, “</a:t>
            </a:r>
            <a:r>
              <a:rPr lang="en-GB" sz="3200" b="1" dirty="0"/>
              <a:t>The old man who marries a young woman marries a tyrant!</a:t>
            </a:r>
            <a:r>
              <a:rPr lang="en-GB" sz="3200" dirty="0"/>
              <a:t>” - Outrageous!” – </a:t>
            </a:r>
            <a:r>
              <a:rPr lang="en-GB" sz="3200" b="1" dirty="0"/>
              <a:t>Aristophanes </a:t>
            </a:r>
            <a:r>
              <a:rPr lang="en-GB" sz="3200" b="1" i="1" dirty="0"/>
              <a:t>Women at the Thesmophoria</a:t>
            </a:r>
            <a:r>
              <a:rPr lang="en-GB" sz="3200" b="1" dirty="0"/>
              <a:t> 409-410</a:t>
            </a:r>
            <a:r>
              <a:rPr lang="en-GB" sz="3200" dirty="0"/>
              <a:t>. </a:t>
            </a:r>
          </a:p>
          <a:p>
            <a:pPr marL="0" indent="0">
              <a:buNone/>
            </a:pPr>
            <a:endParaRPr lang="en-GB" sz="2000" dirty="0"/>
          </a:p>
        </p:txBody>
      </p:sp>
      <p:pic>
        <p:nvPicPr>
          <p:cNvPr id="4" name="Picture 3" descr="A sculpture of a person's face&#10;&#10;Description automatically generated">
            <a:extLst>
              <a:ext uri="{FF2B5EF4-FFF2-40B4-BE49-F238E27FC236}">
                <a16:creationId xmlns:a16="http://schemas.microsoft.com/office/drawing/2014/main" id="{3072BF38-67E5-D39A-137D-DF375D676162}"/>
              </a:ext>
            </a:extLst>
          </p:cNvPr>
          <p:cNvPicPr>
            <a:picLocks noChangeAspect="1"/>
          </p:cNvPicPr>
          <p:nvPr/>
        </p:nvPicPr>
        <p:blipFill rotWithShape="1">
          <a:blip r:embed="rId2"/>
          <a:srcRect l="10082" r="297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993178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33E2A98-CC04-FE88-8885-EC3A0944C8E3}"/>
              </a:ext>
            </a:extLst>
          </p:cNvPr>
          <p:cNvPicPr>
            <a:picLocks noChangeAspect="1"/>
          </p:cNvPicPr>
          <p:nvPr/>
        </p:nvPicPr>
        <p:blipFill rotWithShape="1">
          <a:blip r:embed="rId2"/>
          <a:srcRect t="8488" b="10225"/>
          <a:stretch/>
        </p:blipFill>
        <p:spPr>
          <a:xfrm>
            <a:off x="36462" y="858128"/>
            <a:ext cx="7676219" cy="5444197"/>
          </a:xfrm>
          <a:prstGeom prst="rect">
            <a:avLst/>
          </a:prstGeom>
        </p:spPr>
      </p:pic>
      <p:sp>
        <p:nvSpPr>
          <p:cNvPr id="14"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896243-F6A9-D412-5B1F-F812AC6B86FB}"/>
              </a:ext>
            </a:extLst>
          </p:cNvPr>
          <p:cNvSpPr>
            <a:spLocks noGrp="1"/>
          </p:cNvSpPr>
          <p:nvPr>
            <p:ph idx="1"/>
          </p:nvPr>
        </p:nvSpPr>
        <p:spPr>
          <a:xfrm>
            <a:off x="7487479" y="267776"/>
            <a:ext cx="4668060" cy="6590224"/>
          </a:xfrm>
        </p:spPr>
        <p:txBody>
          <a:bodyPr>
            <a:normAutofit lnSpcReduction="10000"/>
          </a:bodyPr>
          <a:lstStyle/>
          <a:p>
            <a:pPr marL="0" indent="0">
              <a:buNone/>
            </a:pPr>
            <a:r>
              <a:rPr lang="en-GB" dirty="0"/>
              <a:t>“And what do your houses look like these days, thanks to this Euripides? I’ll tell what they look like: They look like and feel like prisons! </a:t>
            </a:r>
            <a:r>
              <a:rPr lang="en-GB" b="1" dirty="0"/>
              <a:t>Locks and bolts everywhere</a:t>
            </a:r>
            <a:r>
              <a:rPr lang="en-GB" dirty="0"/>
              <a:t>, “special” women’s quarters, and mountainous bloody </a:t>
            </a:r>
            <a:r>
              <a:rPr lang="en-GB" b="1" dirty="0"/>
              <a:t>dogs at the front gate to keep our lovers away! </a:t>
            </a:r>
            <a:r>
              <a:rPr lang="en-GB" dirty="0"/>
              <a:t>Fine! We’ll overlook all that but then, </a:t>
            </a:r>
            <a:r>
              <a:rPr lang="en-GB" b="1" dirty="0"/>
              <a:t>once upon a time, we used to have some responsibilities in the running of our households</a:t>
            </a:r>
            <a:r>
              <a:rPr lang="en-GB" dirty="0"/>
              <a:t>. Not any more!” –– </a:t>
            </a:r>
            <a:r>
              <a:rPr lang="en-GB" b="1" dirty="0"/>
              <a:t>Aristophanes </a:t>
            </a:r>
            <a:r>
              <a:rPr lang="en-GB" b="1" i="1" dirty="0"/>
              <a:t>Women at the Thesmophoria</a:t>
            </a:r>
            <a:r>
              <a:rPr lang="en-GB" b="1" dirty="0"/>
              <a:t> 412 ff.</a:t>
            </a:r>
            <a:endParaRPr lang="en-GB" dirty="0"/>
          </a:p>
        </p:txBody>
      </p:sp>
    </p:spTree>
    <p:extLst>
      <p:ext uri="{BB962C8B-B14F-4D97-AF65-F5344CB8AC3E}">
        <p14:creationId xmlns:p14="http://schemas.microsoft.com/office/powerpoint/2010/main" val="2419569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0">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up of a vase&#10;&#10;Description automatically generated">
            <a:extLst>
              <a:ext uri="{FF2B5EF4-FFF2-40B4-BE49-F238E27FC236}">
                <a16:creationId xmlns:a16="http://schemas.microsoft.com/office/drawing/2014/main" id="{FAC958D8-4185-AA02-AEB2-C3D69769537A}"/>
              </a:ext>
            </a:extLst>
          </p:cNvPr>
          <p:cNvPicPr>
            <a:picLocks noChangeAspect="1"/>
          </p:cNvPicPr>
          <p:nvPr/>
        </p:nvPicPr>
        <p:blipFill rotWithShape="1">
          <a:blip r:embed="rId2"/>
          <a:srcRect l="8849" r="7160" b="-4"/>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4" name="Picture 3" descr="A black and yellow painting of a person sitting on a chair&#10;&#10;Description automatically generated">
            <a:extLst>
              <a:ext uri="{FF2B5EF4-FFF2-40B4-BE49-F238E27FC236}">
                <a16:creationId xmlns:a16="http://schemas.microsoft.com/office/drawing/2014/main" id="{1EDC0CB4-3514-85BD-818B-C3F1EC1D023A}"/>
              </a:ext>
            </a:extLst>
          </p:cNvPr>
          <p:cNvPicPr>
            <a:picLocks noChangeAspect="1"/>
          </p:cNvPicPr>
          <p:nvPr/>
        </p:nvPicPr>
        <p:blipFill rotWithShape="1">
          <a:blip r:embed="rId3"/>
          <a:srcRect l="1812" r="17680" b="1"/>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5" name="Picture 4" descr="A close-up of a vase&#10;&#10;Description automatically generated">
            <a:extLst>
              <a:ext uri="{FF2B5EF4-FFF2-40B4-BE49-F238E27FC236}">
                <a16:creationId xmlns:a16="http://schemas.microsoft.com/office/drawing/2014/main" id="{9C7E4FFE-B931-F085-AFC5-F06B5566A441}"/>
              </a:ext>
            </a:extLst>
          </p:cNvPr>
          <p:cNvPicPr>
            <a:picLocks noChangeAspect="1"/>
          </p:cNvPicPr>
          <p:nvPr/>
        </p:nvPicPr>
        <p:blipFill rotWithShape="1">
          <a:blip r:embed="rId4"/>
          <a:srcRect r="-1" b="13901"/>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21" name="Freeform: Shape 12">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14">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7D8472-832C-5FC1-73EF-FCDA0B2DC8F7}"/>
              </a:ext>
            </a:extLst>
          </p:cNvPr>
          <p:cNvSpPr>
            <a:spLocks noGrp="1"/>
          </p:cNvSpPr>
          <p:nvPr>
            <p:ph type="title"/>
          </p:nvPr>
        </p:nvSpPr>
        <p:spPr>
          <a:xfrm>
            <a:off x="448056" y="685800"/>
            <a:ext cx="4922338" cy="1325563"/>
          </a:xfrm>
        </p:spPr>
        <p:txBody>
          <a:bodyPr>
            <a:normAutofit/>
          </a:bodyPr>
          <a:lstStyle/>
          <a:p>
            <a:r>
              <a:rPr lang="en-GB" sz="4800" b="1" dirty="0"/>
              <a:t>Household chores</a:t>
            </a:r>
          </a:p>
        </p:txBody>
      </p:sp>
      <p:sp>
        <p:nvSpPr>
          <p:cNvPr id="23" name="Rectangle 16">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C929B1D-0936-C817-9855-69E1A5C26D1C}"/>
              </a:ext>
            </a:extLst>
          </p:cNvPr>
          <p:cNvSpPr>
            <a:spLocks noGrp="1"/>
          </p:cNvSpPr>
          <p:nvPr>
            <p:ph idx="1"/>
          </p:nvPr>
        </p:nvSpPr>
        <p:spPr>
          <a:xfrm>
            <a:off x="128015" y="2205095"/>
            <a:ext cx="5557167" cy="4634607"/>
          </a:xfrm>
        </p:spPr>
        <p:txBody>
          <a:bodyPr>
            <a:normAutofit/>
          </a:bodyPr>
          <a:lstStyle/>
          <a:p>
            <a:pPr marL="0" indent="0">
              <a:buNone/>
            </a:pPr>
            <a:r>
              <a:rPr lang="en-GB" dirty="0"/>
              <a:t>[</a:t>
            </a:r>
            <a:r>
              <a:rPr lang="en-GB" dirty="0" err="1"/>
              <a:t>Ischomachos</a:t>
            </a:r>
            <a:r>
              <a:rPr lang="en-GB" dirty="0"/>
              <a:t>’ advice to his wife] “You must stay indoors and send out the slaves whose work is outside… You are to inspect everything that enters it and distribute what is needed… When the slaves bring in wool, you must see that it is used for those who need cloaks. You must take care of the grain store… [nurse sick slaves, etc.]” – </a:t>
            </a:r>
            <a:r>
              <a:rPr lang="en-GB" b="1" dirty="0"/>
              <a:t>Xenophon </a:t>
            </a:r>
            <a:r>
              <a:rPr lang="en-GB" b="1" i="1" dirty="0"/>
              <a:t>Household Management</a:t>
            </a:r>
            <a:r>
              <a:rPr lang="en-GB" b="1" dirty="0"/>
              <a:t> 7.36-37</a:t>
            </a:r>
            <a:r>
              <a:rPr lang="en-GB" dirty="0"/>
              <a:t>.</a:t>
            </a:r>
          </a:p>
        </p:txBody>
      </p:sp>
    </p:spTree>
    <p:extLst>
      <p:ext uri="{BB962C8B-B14F-4D97-AF65-F5344CB8AC3E}">
        <p14:creationId xmlns:p14="http://schemas.microsoft.com/office/powerpoint/2010/main" val="4241160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59072C-114D-2893-7B22-0F44208B5211}"/>
              </a:ext>
            </a:extLst>
          </p:cNvPr>
          <p:cNvSpPr>
            <a:spLocks noGrp="1"/>
          </p:cNvSpPr>
          <p:nvPr>
            <p:ph type="title"/>
          </p:nvPr>
        </p:nvSpPr>
        <p:spPr>
          <a:xfrm>
            <a:off x="3475599" y="0"/>
            <a:ext cx="4819117" cy="1542446"/>
          </a:xfrm>
        </p:spPr>
        <p:txBody>
          <a:bodyPr>
            <a:normAutofit/>
          </a:bodyPr>
          <a:lstStyle/>
          <a:p>
            <a:pPr algn="ctr"/>
            <a:r>
              <a:rPr lang="en-GB" b="1" dirty="0">
                <a:solidFill>
                  <a:schemeClr val="tx1">
                    <a:lumMod val="85000"/>
                    <a:lumOff val="15000"/>
                  </a:schemeClr>
                </a:solidFill>
              </a:rPr>
              <a:t>“Religious” activity</a:t>
            </a:r>
          </a:p>
        </p:txBody>
      </p:sp>
      <p:pic>
        <p:nvPicPr>
          <p:cNvPr id="4" name="Picture 3">
            <a:extLst>
              <a:ext uri="{FF2B5EF4-FFF2-40B4-BE49-F238E27FC236}">
                <a16:creationId xmlns:a16="http://schemas.microsoft.com/office/drawing/2014/main" id="{8AB66A66-CF67-BD07-C8B2-B091046632D6}"/>
              </a:ext>
            </a:extLst>
          </p:cNvPr>
          <p:cNvPicPr>
            <a:picLocks noChangeAspect="1"/>
          </p:cNvPicPr>
          <p:nvPr/>
        </p:nvPicPr>
        <p:blipFill rotWithShape="1">
          <a:blip r:embed="rId2"/>
          <a:srcRect l="11357" r="24106"/>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Content Placeholder 2">
            <a:extLst>
              <a:ext uri="{FF2B5EF4-FFF2-40B4-BE49-F238E27FC236}">
                <a16:creationId xmlns:a16="http://schemas.microsoft.com/office/drawing/2014/main" id="{A1D1DBA6-10DE-8F82-5D51-4104DEE5F600}"/>
              </a:ext>
            </a:extLst>
          </p:cNvPr>
          <p:cNvSpPr>
            <a:spLocks noGrp="1"/>
          </p:cNvSpPr>
          <p:nvPr>
            <p:ph idx="1"/>
          </p:nvPr>
        </p:nvSpPr>
        <p:spPr>
          <a:xfrm>
            <a:off x="3611534" y="1350498"/>
            <a:ext cx="4884766" cy="5507501"/>
          </a:xfrm>
        </p:spPr>
        <p:txBody>
          <a:bodyPr>
            <a:normAutofit lnSpcReduction="10000"/>
          </a:bodyPr>
          <a:lstStyle/>
          <a:p>
            <a:r>
              <a:rPr lang="en-GB" sz="3200" dirty="0">
                <a:solidFill>
                  <a:schemeClr val="tx1">
                    <a:lumMod val="85000"/>
                    <a:lumOff val="15000"/>
                  </a:schemeClr>
                </a:solidFill>
              </a:rPr>
              <a:t>Some elite women serving as priestesses </a:t>
            </a:r>
          </a:p>
          <a:p>
            <a:pPr lvl="1"/>
            <a:r>
              <a:rPr lang="en-GB" sz="3200" dirty="0">
                <a:solidFill>
                  <a:schemeClr val="tx1">
                    <a:lumMod val="85000"/>
                    <a:lumOff val="15000"/>
                  </a:schemeClr>
                </a:solidFill>
              </a:rPr>
              <a:t>priesthood of Athena </a:t>
            </a:r>
            <a:r>
              <a:rPr lang="en-GB" sz="3200" dirty="0" err="1">
                <a:solidFill>
                  <a:schemeClr val="tx1">
                    <a:lumMod val="85000"/>
                    <a:lumOff val="15000"/>
                  </a:schemeClr>
                </a:solidFill>
              </a:rPr>
              <a:t>Polias</a:t>
            </a:r>
            <a:r>
              <a:rPr lang="en-GB" sz="3200" dirty="0">
                <a:solidFill>
                  <a:schemeClr val="tx1">
                    <a:lumMod val="85000"/>
                    <a:lumOff val="15000"/>
                  </a:schemeClr>
                </a:solidFill>
              </a:rPr>
              <a:t>. </a:t>
            </a:r>
          </a:p>
          <a:p>
            <a:endParaRPr lang="en-GB" sz="400" dirty="0">
              <a:solidFill>
                <a:schemeClr val="tx1">
                  <a:lumMod val="85000"/>
                  <a:lumOff val="15000"/>
                </a:schemeClr>
              </a:solidFill>
            </a:endParaRPr>
          </a:p>
          <a:p>
            <a:r>
              <a:rPr lang="en-GB" sz="3200" dirty="0">
                <a:solidFill>
                  <a:schemeClr val="tx1">
                    <a:lumMod val="85000"/>
                    <a:lumOff val="15000"/>
                  </a:schemeClr>
                </a:solidFill>
              </a:rPr>
              <a:t>Religious festivals and processions (e.g., </a:t>
            </a:r>
            <a:r>
              <a:rPr lang="en-GB" sz="3200" dirty="0" err="1">
                <a:solidFill>
                  <a:schemeClr val="tx1">
                    <a:lumMod val="85000"/>
                    <a:lumOff val="15000"/>
                  </a:schemeClr>
                </a:solidFill>
              </a:rPr>
              <a:t>Panathenia</a:t>
            </a:r>
            <a:r>
              <a:rPr lang="en-GB" sz="3200" dirty="0">
                <a:solidFill>
                  <a:schemeClr val="tx1">
                    <a:lumMod val="85000"/>
                    <a:lumOff val="15000"/>
                  </a:schemeClr>
                </a:solidFill>
              </a:rPr>
              <a:t>). </a:t>
            </a:r>
          </a:p>
          <a:p>
            <a:endParaRPr lang="en-GB" sz="400" dirty="0">
              <a:solidFill>
                <a:schemeClr val="tx1">
                  <a:lumMod val="85000"/>
                  <a:lumOff val="15000"/>
                </a:schemeClr>
              </a:solidFill>
            </a:endParaRPr>
          </a:p>
          <a:p>
            <a:r>
              <a:rPr lang="en-GB" sz="3200" dirty="0">
                <a:solidFill>
                  <a:schemeClr val="tx1">
                    <a:lumMod val="85000"/>
                    <a:lumOff val="15000"/>
                  </a:schemeClr>
                </a:solidFill>
              </a:rPr>
              <a:t>Female only festivals </a:t>
            </a:r>
          </a:p>
          <a:p>
            <a:pPr lvl="1"/>
            <a:r>
              <a:rPr lang="en-GB" sz="3200" dirty="0">
                <a:solidFill>
                  <a:schemeClr val="tx1">
                    <a:lumMod val="85000"/>
                    <a:lumOff val="15000"/>
                  </a:schemeClr>
                </a:solidFill>
              </a:rPr>
              <a:t>Thesmophoria, </a:t>
            </a:r>
          </a:p>
          <a:p>
            <a:pPr lvl="1"/>
            <a:r>
              <a:rPr lang="en-GB" sz="3200" dirty="0">
                <a:solidFill>
                  <a:schemeClr val="tx1">
                    <a:lumMod val="85000"/>
                    <a:lumOff val="15000"/>
                  </a:schemeClr>
                </a:solidFill>
              </a:rPr>
              <a:t>festival of </a:t>
            </a:r>
            <a:r>
              <a:rPr lang="en-GB" sz="3200" dirty="0" err="1">
                <a:solidFill>
                  <a:schemeClr val="tx1">
                    <a:lumMod val="85000"/>
                    <a:lumOff val="15000"/>
                  </a:schemeClr>
                </a:solidFill>
              </a:rPr>
              <a:t>Arkteia</a:t>
            </a:r>
            <a:r>
              <a:rPr lang="en-GB" sz="3200" dirty="0">
                <a:solidFill>
                  <a:schemeClr val="tx1">
                    <a:lumMod val="85000"/>
                    <a:lumOff val="15000"/>
                  </a:schemeClr>
                </a:solidFill>
              </a:rPr>
              <a:t> (</a:t>
            </a:r>
            <a:r>
              <a:rPr lang="en-GB" sz="3200" i="1" dirty="0" err="1">
                <a:solidFill>
                  <a:schemeClr val="tx1">
                    <a:lumMod val="85000"/>
                    <a:lumOff val="15000"/>
                  </a:schemeClr>
                </a:solidFill>
              </a:rPr>
              <a:t>arktoi</a:t>
            </a:r>
            <a:r>
              <a:rPr lang="en-GB" sz="3200" dirty="0">
                <a:solidFill>
                  <a:schemeClr val="tx1">
                    <a:lumMod val="85000"/>
                    <a:lumOff val="15000"/>
                  </a:schemeClr>
                </a:solidFill>
              </a:rPr>
              <a:t> – she-bears). </a:t>
            </a:r>
          </a:p>
          <a:p>
            <a:endParaRPr lang="en-GB" sz="2000" dirty="0">
              <a:solidFill>
                <a:schemeClr val="tx1">
                  <a:lumMod val="85000"/>
                  <a:lumOff val="15000"/>
                </a:schemeClr>
              </a:solidFill>
            </a:endParaRPr>
          </a:p>
        </p:txBody>
      </p:sp>
      <p:pic>
        <p:nvPicPr>
          <p:cNvPr id="5" name="Picture 4">
            <a:extLst>
              <a:ext uri="{FF2B5EF4-FFF2-40B4-BE49-F238E27FC236}">
                <a16:creationId xmlns:a16="http://schemas.microsoft.com/office/drawing/2014/main" id="{9E05FCE0-39AF-F2EB-0E3E-5E5CDF184142}"/>
              </a:ext>
            </a:extLst>
          </p:cNvPr>
          <p:cNvPicPr>
            <a:picLocks noChangeAspect="1"/>
          </p:cNvPicPr>
          <p:nvPr/>
        </p:nvPicPr>
        <p:blipFill rotWithShape="1">
          <a:blip r:embed="rId3"/>
          <a:srcRect l="3325" r="7795"/>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6860811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165</TotalTime>
  <Words>628</Words>
  <Application>Microsoft Office PowerPoint</Application>
  <PresentationFormat>Widescreen</PresentationFormat>
  <Paragraphs>46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Calibri Light</vt:lpstr>
      <vt:lpstr>Calibri</vt:lpstr>
      <vt:lpstr>Arial</vt:lpstr>
      <vt:lpstr>Office Theme</vt:lpstr>
      <vt:lpstr>Women in Classical Athens</vt:lpstr>
      <vt:lpstr>What source material can inform us about the lived experiences of women in the Ancient World?  And what challenges do we face when interpreting it?</vt:lpstr>
      <vt:lpstr>Women in Athens</vt:lpstr>
      <vt:lpstr>The Marriage ceremony</vt:lpstr>
      <vt:lpstr>A form of social alienation? </vt:lpstr>
      <vt:lpstr>Social insights from comedy?</vt:lpstr>
      <vt:lpstr>PowerPoint Presentation</vt:lpstr>
      <vt:lpstr>Household chores</vt:lpstr>
      <vt:lpstr>“Religious” activity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Women in Classical Athens</dc:title>
  <dc:creator>Matthew Cobb</dc:creator>
  <cp:lastModifiedBy>Matthew Cobb</cp:lastModifiedBy>
  <cp:revision>13</cp:revision>
  <dcterms:created xsi:type="dcterms:W3CDTF">2023-10-16T11:46:53Z</dcterms:created>
  <dcterms:modified xsi:type="dcterms:W3CDTF">2023-10-26T18:02:52Z</dcterms:modified>
</cp:coreProperties>
</file>