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handoutMasterIdLst>
    <p:handoutMasterId r:id="rId4"/>
  </p:handout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E5CA"/>
    <a:srgbClr val="97C9FF"/>
    <a:srgbClr val="6387F9"/>
    <a:srgbClr val="F2D9B0"/>
    <a:srgbClr val="C63DEB"/>
    <a:srgbClr val="5972ED"/>
    <a:srgbClr val="FF9933"/>
    <a:srgbClr val="F62EE8"/>
    <a:srgbClr val="97AFFB"/>
    <a:srgbClr val="5C29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2" autoAdjust="0"/>
    <p:restoredTop sz="94631" autoAdjust="0"/>
  </p:normalViewPr>
  <p:slideViewPr>
    <p:cSldViewPr snapToGrid="0">
      <p:cViewPr>
        <p:scale>
          <a:sx n="40" d="100"/>
          <a:sy n="40" d="100"/>
        </p:scale>
        <p:origin x="931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Rahman" userId="8dafbb5127933ee3" providerId="LiveId" clId="{6E23CB79-D998-4BB2-B51F-2B23D6868E52}"/>
    <pc:docChg chg="modSld">
      <pc:chgData name="Syed Rahman" userId="8dafbb5127933ee3" providerId="LiveId" clId="{6E23CB79-D998-4BB2-B51F-2B23D6868E52}" dt="2025-12-11T23:49:16.289" v="12" actId="20577"/>
      <pc:docMkLst>
        <pc:docMk/>
      </pc:docMkLst>
      <pc:sldChg chg="modSp mod">
        <pc:chgData name="Syed Rahman" userId="8dafbb5127933ee3" providerId="LiveId" clId="{6E23CB79-D998-4BB2-B51F-2B23D6868E52}" dt="2025-12-11T23:49:16.289" v="12" actId="20577"/>
        <pc:sldMkLst>
          <pc:docMk/>
          <pc:sldMk cId="2694501346" sldId="257"/>
        </pc:sldMkLst>
        <pc:spChg chg="mod">
          <ac:chgData name="Syed Rahman" userId="8dafbb5127933ee3" providerId="LiveId" clId="{6E23CB79-D998-4BB2-B51F-2B23D6868E52}" dt="2025-12-11T23:48:55.610" v="4" actId="20577"/>
          <ac:spMkLst>
            <pc:docMk/>
            <pc:sldMk cId="2694501346" sldId="257"/>
            <ac:spMk id="4" creationId="{71FC373D-FCD3-EC7D-9825-EA3BF1E22A9B}"/>
          </ac:spMkLst>
        </pc:spChg>
        <pc:spChg chg="mod">
          <ac:chgData name="Syed Rahman" userId="8dafbb5127933ee3" providerId="LiveId" clId="{6E23CB79-D998-4BB2-B51F-2B23D6868E52}" dt="2025-12-11T23:49:16.289" v="12" actId="20577"/>
          <ac:spMkLst>
            <pc:docMk/>
            <pc:sldMk cId="2694501346" sldId="257"/>
            <ac:spMk id="40" creationId="{AD17F287-082F-0C2E-2445-90A34D6086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12/11/2025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12/11/2025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21421" y="13091664"/>
            <a:ext cx="17340783" cy="95437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681172" y="627171"/>
            <a:ext cx="20021282" cy="275966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69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6E5CA">
            <a:alpha val="5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73F0A3F-87BF-4FF4-995B-9F150A922B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26" y="360555"/>
            <a:ext cx="4256842" cy="21117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65BF8D-A191-4885-AF3D-0E488DBBB28F}"/>
              </a:ext>
            </a:extLst>
          </p:cNvPr>
          <p:cNvSpPr txBox="1"/>
          <p:nvPr/>
        </p:nvSpPr>
        <p:spPr>
          <a:xfrm>
            <a:off x="4111075" y="122750"/>
            <a:ext cx="1275353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5400" b="1" dirty="0">
                <a:solidFill>
                  <a:srgbClr val="0070C0"/>
                </a:solidFill>
                <a:cs typeface="Calibri" panose="020F0502020204030204" pitchFamily="34" charset="0"/>
              </a:rPr>
              <a:t>Pet Care Web-Based Application Reservation System</a:t>
            </a:r>
            <a:r>
              <a:rPr lang="en-GB" sz="3600" dirty="0"/>
              <a:t>  </a:t>
            </a:r>
          </a:p>
          <a:p>
            <a:pPr algn="ctr"/>
            <a:r>
              <a:rPr lang="en-GB" sz="2400" dirty="0"/>
              <a:t>Syed M. Rahman</a:t>
            </a:r>
          </a:p>
          <a:p>
            <a:pPr algn="ctr"/>
            <a:endParaRPr lang="en-GB" sz="9600" dirty="0">
              <a:solidFill>
                <a:srgbClr val="0070C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3D7053-A991-4F6E-B4FA-76719A6372EE}"/>
              </a:ext>
            </a:extLst>
          </p:cNvPr>
          <p:cNvSpPr txBox="1"/>
          <p:nvPr/>
        </p:nvSpPr>
        <p:spPr>
          <a:xfrm>
            <a:off x="686966" y="3914825"/>
            <a:ext cx="9056203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Traditional web-based application reservation systems are fragmented and lack real-time responsiveness, leading to poor customer satisfaction and operational delays [1].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customised reservation system is required to address industry-specific needs and improve reliability in pet care services.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Legacy systems often rely on manual confirmations or email communication, resulting in delays and reduced engagement [2]. Therefore, implementing real-time notifications is crucial to improving customer satisfaction and reducing missed appointments in pet care services.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Aim and Objectives</a:t>
            </a:r>
          </a:p>
          <a:p>
            <a:pPr algn="just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aim of this project is to develop a web-based reservation system for pet care businesses with integrated real-time notifications. The following are the research objectives planned within this development project.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analyse existing pet service booking systems and identify gaps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determine the optimal technology stack and deployment strategy 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design a normalised database structure tailored for appointments, pet profiles, and services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recommend the best practices for developing the booking systems within different industries</a:t>
            </a:r>
          </a:p>
          <a:p>
            <a:pPr algn="just"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</a:p>
          <a:p>
            <a:pPr algn="just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following are the research questions identified within this development project.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technology stack is most suitable for developing a scalable and efficient pet care reservation system?</a:t>
            </a:r>
          </a:p>
          <a:p>
            <a:pPr marL="342900" lvl="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a database be designed and normalised to effectively manage appointments, pet profiles, and service records?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CE8B6F-84F4-413B-975E-B8AE18A5D8CB}"/>
              </a:ext>
            </a:extLst>
          </p:cNvPr>
          <p:cNvSpPr txBox="1"/>
          <p:nvPr/>
        </p:nvSpPr>
        <p:spPr>
          <a:xfrm>
            <a:off x="12933891" y="11759377"/>
            <a:ext cx="7721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dirty="0">
                <a:latin typeface="Helvetica" panose="020B0604020202020204" pitchFamily="34" charset="0"/>
                <a:cs typeface="Helvetica" panose="020B0604020202020204" pitchFamily="34" charset="0"/>
              </a:rPr>
              <a:t>Figure 1 –System Architecture</a:t>
            </a:r>
            <a:endParaRPr lang="en-GB" sz="24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08B6E0-6E3A-44F6-8FD0-B422A6A53D7E}"/>
              </a:ext>
            </a:extLst>
          </p:cNvPr>
          <p:cNvSpPr txBox="1"/>
          <p:nvPr/>
        </p:nvSpPr>
        <p:spPr>
          <a:xfrm>
            <a:off x="841150" y="17147867"/>
            <a:ext cx="6333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5. IMPLEMENTATION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9B9AA56-4382-4FE1-BA22-DF5EA0D055EB}"/>
              </a:ext>
            </a:extLst>
          </p:cNvPr>
          <p:cNvSpPr txBox="1"/>
          <p:nvPr/>
        </p:nvSpPr>
        <p:spPr>
          <a:xfrm>
            <a:off x="2591125" y="16442968"/>
            <a:ext cx="6265334" cy="964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dirty="0">
                <a:latin typeface="Helvetica" panose="020B0604020202020204" pitchFamily="34" charset="0"/>
                <a:cs typeface="Helvetica" panose="020B0604020202020204" pitchFamily="34" charset="0"/>
              </a:rPr>
              <a:t>Figure 2 – Agile  Methodology [3] </a:t>
            </a:r>
          </a:p>
          <a:p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768EAAF-1C3B-415A-8F38-ABA38E7152B3}"/>
              </a:ext>
            </a:extLst>
          </p:cNvPr>
          <p:cNvSpPr txBox="1"/>
          <p:nvPr/>
        </p:nvSpPr>
        <p:spPr>
          <a:xfrm>
            <a:off x="10240097" y="21335088"/>
            <a:ext cx="46397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6.CONCLUSION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7AE36DA-728F-4246-AE96-4162EAADF7C9}"/>
              </a:ext>
            </a:extLst>
          </p:cNvPr>
          <p:cNvSpPr txBox="1"/>
          <p:nvPr/>
        </p:nvSpPr>
        <p:spPr>
          <a:xfrm>
            <a:off x="10172364" y="24399259"/>
            <a:ext cx="4775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7. REFERENCES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A67F626-D8E4-0CEF-9A98-EA6DD2D6CB11}"/>
              </a:ext>
            </a:extLst>
          </p:cNvPr>
          <p:cNvSpPr txBox="1"/>
          <p:nvPr/>
        </p:nvSpPr>
        <p:spPr>
          <a:xfrm>
            <a:off x="10894918" y="17147867"/>
            <a:ext cx="8923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6.FURTHER ENHANCEMENT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C373D-FCD3-EC7D-9825-EA3BF1E22A9B}"/>
              </a:ext>
            </a:extLst>
          </p:cNvPr>
          <p:cNvSpPr txBox="1"/>
          <p:nvPr/>
        </p:nvSpPr>
        <p:spPr>
          <a:xfrm>
            <a:off x="10240097" y="18225815"/>
            <a:ext cx="109858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600" dirty="0">
                <a:cs typeface="Arial" pitchFamily="34" charset="0"/>
              </a:rPr>
              <a:t>Addition of a priority mechanism within appointments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600" dirty="0">
                <a:cs typeface="Arial" pitchFamily="34" charset="0"/>
              </a:rPr>
              <a:t>Improvement of UI/UX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600" dirty="0">
                <a:cs typeface="Arial" pitchFamily="34" charset="0"/>
              </a:rPr>
              <a:t>Improving data access with search bar options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600" dirty="0">
                <a:cs typeface="Arial" pitchFamily="34" charset="0"/>
              </a:rPr>
              <a:t>Integrating an online payment mechanism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600" dirty="0">
                <a:cs typeface="Arial" pitchFamily="34" charset="0"/>
              </a:rPr>
              <a:t>Developing the mobile app in Android and IOS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112E9B1-FEDB-B884-0D75-0A87FF2707D6}"/>
              </a:ext>
            </a:extLst>
          </p:cNvPr>
          <p:cNvSpPr txBox="1"/>
          <p:nvPr/>
        </p:nvSpPr>
        <p:spPr>
          <a:xfrm>
            <a:off x="686967" y="3134796"/>
            <a:ext cx="6942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F66E510-5F0B-D14F-42E5-B0475AAF0ED9}"/>
              </a:ext>
            </a:extLst>
          </p:cNvPr>
          <p:cNvSpPr txBox="1"/>
          <p:nvPr/>
        </p:nvSpPr>
        <p:spPr>
          <a:xfrm>
            <a:off x="728134" y="12344334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3.SDLC METHODOLOGY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494FC55C-53D2-E341-1879-E7A1138FCEA1}"/>
              </a:ext>
            </a:extLst>
          </p:cNvPr>
          <p:cNvSpPr txBox="1"/>
          <p:nvPr/>
        </p:nvSpPr>
        <p:spPr>
          <a:xfrm>
            <a:off x="1134857" y="29652453"/>
            <a:ext cx="7721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dirty="0">
                <a:latin typeface="Helvetica" panose="020B0604020202020204" pitchFamily="34" charset="0"/>
                <a:cs typeface="Helvetica" panose="020B0604020202020204" pitchFamily="34" charset="0"/>
              </a:rPr>
              <a:t>Figure 4 – Online booking and Admin panel</a:t>
            </a:r>
            <a:endParaRPr lang="en-GB" sz="24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8B67EF82-E153-84E1-1661-7A3419D76BCD}"/>
              </a:ext>
            </a:extLst>
          </p:cNvPr>
          <p:cNvSpPr txBox="1"/>
          <p:nvPr/>
        </p:nvSpPr>
        <p:spPr>
          <a:xfrm>
            <a:off x="11728898" y="3004593"/>
            <a:ext cx="84800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 SYSTEM ARCHITECTURE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21B3400-58B0-81D4-0A93-62C77A43505E}"/>
              </a:ext>
            </a:extLst>
          </p:cNvPr>
          <p:cNvSpPr txBox="1"/>
          <p:nvPr/>
        </p:nvSpPr>
        <p:spPr>
          <a:xfrm>
            <a:off x="11896105" y="12344185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4. TECHNICAL TOOLS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ABB1A75-AFC0-9A08-85E1-9D0E9721A141}"/>
              </a:ext>
            </a:extLst>
          </p:cNvPr>
          <p:cNvSpPr txBox="1"/>
          <p:nvPr/>
        </p:nvSpPr>
        <p:spPr>
          <a:xfrm>
            <a:off x="10029235" y="23441203"/>
            <a:ext cx="106870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3600" dirty="0">
              <a:cs typeface="Arial" pitchFamily="34" charset="0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CC9F8FD5-6936-EE3D-F0FE-A6B3C2FB99AE}"/>
              </a:ext>
            </a:extLst>
          </p:cNvPr>
          <p:cNvSpPr txBox="1"/>
          <p:nvPr/>
        </p:nvSpPr>
        <p:spPr>
          <a:xfrm>
            <a:off x="13206606" y="16183116"/>
            <a:ext cx="6265334" cy="964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dirty="0">
                <a:latin typeface="Helvetica" panose="020B0604020202020204" pitchFamily="34" charset="0"/>
                <a:cs typeface="Helvetica" panose="020B0604020202020204" pitchFamily="34" charset="0"/>
              </a:rPr>
              <a:t>Figure 3-  Software Tools</a:t>
            </a:r>
          </a:p>
          <a:p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D17F287-082F-0C2E-2445-90A34D60869C}"/>
              </a:ext>
            </a:extLst>
          </p:cNvPr>
          <p:cNvSpPr txBox="1"/>
          <p:nvPr/>
        </p:nvSpPr>
        <p:spPr>
          <a:xfrm>
            <a:off x="10029235" y="25337405"/>
            <a:ext cx="11003795" cy="5359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444500">
              <a:defRPr/>
            </a:pPr>
            <a:r>
              <a:rPr lang="en-GB" sz="2800" dirty="0"/>
              <a:t>[1] Blancaflor, E., Agbayani, M. A., </a:t>
            </a:r>
            <a:r>
              <a:rPr lang="en-GB" sz="2800" dirty="0" err="1"/>
              <a:t>Guevarra</a:t>
            </a:r>
            <a:r>
              <a:rPr lang="en-GB" sz="2800" dirty="0"/>
              <a:t>, A., &amp; Mariano, J. (2024). 	VETGO: A Mobile Application Designed for Pet Veterinary Services. In 	Proceedings of the 2024 7th International Conference on Computers in 	Management and Business (pp. 157-164).</a:t>
            </a:r>
          </a:p>
          <a:p>
            <a:pPr algn="just" defTabSz="444500">
              <a:defRPr/>
            </a:pPr>
            <a:r>
              <a:rPr lang="en-GB" sz="2800" dirty="0"/>
              <a:t>[2] </a:t>
            </a:r>
            <a:r>
              <a:rPr lang="en-GB" sz="2800" dirty="0" err="1"/>
              <a:t>Rumampuk</a:t>
            </a:r>
            <a:r>
              <a:rPr lang="en-GB" sz="2800" dirty="0"/>
              <a:t>, V. G., </a:t>
            </a:r>
            <a:r>
              <a:rPr lang="en-GB" sz="2800" dirty="0" err="1"/>
              <a:t>Ardiansyah</a:t>
            </a:r>
            <a:r>
              <a:rPr lang="en-GB" sz="2800" dirty="0"/>
              <a:t>, R., </a:t>
            </a:r>
            <a:r>
              <a:rPr lang="en-GB" sz="2800" dirty="0" err="1"/>
              <a:t>Joefrie</a:t>
            </a:r>
            <a:r>
              <a:rPr lang="en-GB" sz="2800" dirty="0"/>
              <a:t>, Y. Y., Laila, R., &amp; </a:t>
            </a:r>
            <a:r>
              <a:rPr lang="en-GB" sz="2800" dirty="0" err="1"/>
              <a:t>Pusadan</a:t>
            </a:r>
            <a:r>
              <a:rPr lang="en-GB" sz="2800" dirty="0"/>
              <a:t>, M. 	Y. (2025). Design and build an online </a:t>
            </a:r>
            <a:r>
              <a:rPr lang="en-GB" sz="2800" dirty="0" err="1"/>
              <a:t>reservastion</a:t>
            </a:r>
            <a:r>
              <a:rPr lang="en-GB" sz="2800" dirty="0"/>
              <a:t> system for health 	services at pet clinics using the priority scheduling algorithm. </a:t>
            </a:r>
            <a:r>
              <a:rPr lang="en-GB" sz="2800" dirty="0" err="1"/>
              <a:t>Jipi</a:t>
            </a:r>
            <a:r>
              <a:rPr lang="en-GB" sz="2800" dirty="0"/>
              <a:t> (</a:t>
            </a:r>
            <a:r>
              <a:rPr lang="en-GB" sz="2800" dirty="0" err="1"/>
              <a:t>Jurnal</a:t>
            </a:r>
            <a:r>
              <a:rPr lang="en-GB" sz="2800" dirty="0"/>
              <a:t> 	</a:t>
            </a:r>
            <a:r>
              <a:rPr lang="en-GB" sz="2800" dirty="0" err="1"/>
              <a:t>Ilmiah</a:t>
            </a:r>
            <a:r>
              <a:rPr lang="en-GB" sz="2800" dirty="0"/>
              <a:t> </a:t>
            </a:r>
            <a:r>
              <a:rPr lang="en-GB" sz="2800" dirty="0" err="1"/>
              <a:t>Penelitian</a:t>
            </a:r>
            <a:r>
              <a:rPr lang="en-GB" sz="2800" dirty="0"/>
              <a:t> dan </a:t>
            </a:r>
            <a:r>
              <a:rPr lang="en-GB" sz="2800" dirty="0" err="1"/>
              <a:t>Pembelajaran</a:t>
            </a:r>
            <a:r>
              <a:rPr lang="en-GB" sz="2800" dirty="0"/>
              <a:t> </a:t>
            </a:r>
            <a:r>
              <a:rPr lang="en-GB" sz="2800" dirty="0" err="1"/>
              <a:t>Informatika</a:t>
            </a:r>
            <a:r>
              <a:rPr lang="en-GB" sz="2800" dirty="0"/>
              <a:t>), 10(2), 1482-1490.</a:t>
            </a:r>
          </a:p>
          <a:p>
            <a:pPr algn="just" defTabSz="444500">
              <a:defRPr/>
            </a:pPr>
            <a:r>
              <a:rPr lang="en-GB" sz="2800" dirty="0"/>
              <a:t>[3] </a:t>
            </a:r>
            <a:r>
              <a:rPr lang="en-GB" sz="2800" dirty="0" err="1"/>
              <a:t>Kuhrmann</a:t>
            </a:r>
            <a:r>
              <a:rPr lang="en-GB" sz="2800" dirty="0"/>
              <a:t>, M., Tell, P., </a:t>
            </a:r>
            <a:r>
              <a:rPr lang="en-GB" sz="2800" dirty="0" err="1"/>
              <a:t>Hebig</a:t>
            </a:r>
            <a:r>
              <a:rPr lang="en-GB" sz="2800" dirty="0"/>
              <a:t>, R., </a:t>
            </a:r>
            <a:r>
              <a:rPr lang="en-GB" sz="2800" dirty="0" err="1"/>
              <a:t>Klünder</a:t>
            </a:r>
            <a:r>
              <a:rPr lang="en-GB" sz="2800" dirty="0"/>
              <a:t>, J., </a:t>
            </a:r>
            <a:r>
              <a:rPr lang="en-GB" sz="2800" dirty="0" err="1"/>
              <a:t>Münch</a:t>
            </a:r>
            <a:r>
              <a:rPr lang="en-GB" sz="2800" dirty="0"/>
              <a:t>, J., </a:t>
            </a:r>
            <a:r>
              <a:rPr lang="en-GB" sz="2800" dirty="0" err="1"/>
              <a:t>Linssen</a:t>
            </a:r>
            <a:r>
              <a:rPr lang="en-GB" sz="2800" dirty="0"/>
              <a:t>, O., ... &amp; Richardson, I. (2021). What makes agile software development agile?. IEEE transactions on software engineering, 48(9), 3523-3539.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3" name="Content Placeholder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8897" y="4091284"/>
            <a:ext cx="8089885" cy="712952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688" y="13285210"/>
            <a:ext cx="8866865" cy="28986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5482334"/>
            <a:ext cx="9681553" cy="39631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9982" y="21615813"/>
            <a:ext cx="9681553" cy="34626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962262" y="13398873"/>
            <a:ext cx="8754023" cy="27849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9982" y="17917599"/>
            <a:ext cx="9681553" cy="3294347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AD17F287-082F-0C2E-2445-90A34D60869C}"/>
              </a:ext>
            </a:extLst>
          </p:cNvPr>
          <p:cNvSpPr txBox="1"/>
          <p:nvPr/>
        </p:nvSpPr>
        <p:spPr>
          <a:xfrm>
            <a:off x="10080154" y="22166085"/>
            <a:ext cx="11003795" cy="1913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project has developed a usable and web-based reservation system that provides pet companies with an easy way to make appointments and receive real-time notifications about any confirmations, changes, or cancellations.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450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81421_win32_fixed.potx" id="{A5D32947-87ED-4057-951A-F5027CA9D35C}" vid="{8DA8B39E-3C01-44D8-AE6A-42E71098E2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Education infographics poster</Template>
  <TotalTime>109</TotalTime>
  <Words>524</Words>
  <Application>Microsoft Office PowerPoint</Application>
  <PresentationFormat>Custom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Helvetica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Infographic</dc:title>
  <dc:creator>Sandra Anghel (1815743)</dc:creator>
  <cp:lastModifiedBy>Syed Rahman (2229335)</cp:lastModifiedBy>
  <cp:revision>45</cp:revision>
  <dcterms:created xsi:type="dcterms:W3CDTF">2022-04-29T12:27:27Z</dcterms:created>
  <dcterms:modified xsi:type="dcterms:W3CDTF">2025-12-11T23:51:44Z</dcterms:modified>
</cp:coreProperties>
</file>