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0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</p:sldIdLst>
  <p:sldSz cy="5143500" cx="9144000"/>
  <p:notesSz cx="6858000" cy="9144000"/>
  <p:embeddedFontLst>
    <p:embeddedFont>
      <p:font typeface="Roboto"/>
      <p:regular r:id="rId33"/>
      <p:bold r:id="rId34"/>
      <p:italic r:id="rId35"/>
      <p:boldItalic r:id="rId36"/>
    </p:embeddedFont>
    <p:embeddedFont>
      <p:font typeface="Merriweather"/>
      <p:regular r:id="rId37"/>
      <p:bold r:id="rId38"/>
      <p:italic r:id="rId39"/>
      <p:boldItalic r:id="rId4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Merriweather-boldItalic.fntdata"/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font" Target="fonts/Roboto-regular.fntdata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35" Type="http://schemas.openxmlformats.org/officeDocument/2006/relationships/font" Target="fonts/Roboto-italic.fntdata"/><Relationship Id="rId12" Type="http://schemas.openxmlformats.org/officeDocument/2006/relationships/slide" Target="slides/slide7.xml"/><Relationship Id="rId34" Type="http://schemas.openxmlformats.org/officeDocument/2006/relationships/font" Target="fonts/Roboto-bold.fntdata"/><Relationship Id="rId15" Type="http://schemas.openxmlformats.org/officeDocument/2006/relationships/slide" Target="slides/slide10.xml"/><Relationship Id="rId37" Type="http://schemas.openxmlformats.org/officeDocument/2006/relationships/font" Target="fonts/Merriweather-regular.fntdata"/><Relationship Id="rId14" Type="http://schemas.openxmlformats.org/officeDocument/2006/relationships/slide" Target="slides/slide9.xml"/><Relationship Id="rId36" Type="http://schemas.openxmlformats.org/officeDocument/2006/relationships/font" Target="fonts/Roboto-boldItalic.fntdata"/><Relationship Id="rId17" Type="http://schemas.openxmlformats.org/officeDocument/2006/relationships/slide" Target="slides/slide12.xml"/><Relationship Id="rId39" Type="http://schemas.openxmlformats.org/officeDocument/2006/relationships/font" Target="fonts/Merriweather-italic.fntdata"/><Relationship Id="rId16" Type="http://schemas.openxmlformats.org/officeDocument/2006/relationships/slide" Target="slides/slide11.xml"/><Relationship Id="rId38" Type="http://schemas.openxmlformats.org/officeDocument/2006/relationships/font" Target="fonts/Merriweather-bold.fntdata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g2ce7329dae0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Google Shape;68;g2ce7329dae0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Google Shape;75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2cd854f7c2a_0_1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2cd854f7c2a_0_1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2cd854f7c2a_0_1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2cd854f7c2a_0_1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2cd854f7c2a_0_1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2cd854f7c2a_0_1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2cd854f7c2a_0_1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g2cd854f7c2a_0_1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2ce7329dae0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g2ce7329dae0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2ce7329dae0_0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2ce7329dae0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2ce7329dae0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2ce7329dae0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2ce7329dae0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g2ce7329dae0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2ce7329dae0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Google Shape;137;g2ce7329dae0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2ce7329dae0_0_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2ce7329dae0_0_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2ce7329dae0_0_8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2ce7329dae0_0_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2ce7329dae0_0_9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2ce7329dae0_0_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2ce7329dae0_0_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Google Shape;160;g2ce7329dae0_0_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2ce7329dae0_0_10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2ce7329dae0_0_10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g2ce7329dae0_0_10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1" name="Google Shape;171;g2ce7329dae0_0_1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2ce7329dae0_0_1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" name="Google Shape;177;g2ce7329dae0_0_1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2ce7329dae0_0_18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3" name="Google Shape;183;g2ce7329dae0_0_18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2ce7329dae0_0_18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9" name="Google Shape;189;g2ce7329dae0_0_18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g2ce7329dae0_0_1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3" name="Google Shape;203;g2ce7329dae0_0_19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g2ce7329dae0_0_2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1" name="Google Shape;211;g2ce7329dae0_0_20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g2ce7329dae0_0_2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0" name="Google Shape;220;g2ce7329dae0_0_21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2cd854f7c2a_0_1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2cd854f7c2a_0_1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g2ce7329dae0_0_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5" name="Google Shape;235;g2ce7329dae0_0_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g2ce7329dae0_0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1" name="Google Shape;241;g2ce7329dae0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g2ce7329dae0_0_1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7" name="Google Shape;247;g2ce7329dae0_0_1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-125" y="0"/>
            <a:ext cx="9144250" cy="4398100"/>
          </a:xfrm>
          <a:custGeom>
            <a:rect b="b" l="l" r="r" t="t"/>
            <a:pathLst>
              <a:path extrusionOk="0" h="175924" w="36577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</p:sp>
      <p:sp>
        <p:nvSpPr>
          <p:cNvPr id="11" name="Google Shape;11;p2"/>
          <p:cNvSpPr txBox="1"/>
          <p:nvPr>
            <p:ph type="ctr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2" name="Google Shape;12;p2"/>
          <p:cNvSpPr txBox="1"/>
          <p:nvPr>
            <p:ph idx="1" type="subTitle"/>
          </p:nvPr>
        </p:nvSpPr>
        <p:spPr>
          <a:xfrm>
            <a:off x="311700" y="1878560"/>
            <a:ext cx="4242600" cy="738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accent3"/>
        </a:solid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/>
          <p:nvPr/>
        </p:nvSpPr>
        <p:spPr>
          <a:xfrm>
            <a:off x="0" y="48099"/>
            <a:ext cx="9144250" cy="4398100"/>
          </a:xfrm>
          <a:custGeom>
            <a:rect b="b" l="l" r="r" t="t"/>
            <a:pathLst>
              <a:path extrusionOk="0" h="175924" w="36577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</p:sp>
      <p:sp>
        <p:nvSpPr>
          <p:cNvPr id="16" name="Google Shape;16;p3"/>
          <p:cNvSpPr/>
          <p:nvPr/>
        </p:nvSpPr>
        <p:spPr>
          <a:xfrm>
            <a:off x="0" y="0"/>
            <a:ext cx="9144250" cy="4398100"/>
          </a:xfrm>
          <a:custGeom>
            <a:rect b="b" l="l" r="r" t="t"/>
            <a:pathLst>
              <a:path extrusionOk="0" h="175924" w="36577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</p:sp>
      <p:sp>
        <p:nvSpPr>
          <p:cNvPr id="17" name="Google Shape;17;p3"/>
          <p:cNvSpPr txBox="1"/>
          <p:nvPr>
            <p:ph type="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8" name="Google Shape;18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0" y="0"/>
            <a:ext cx="4314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4"/>
          <p:cNvSpPr/>
          <p:nvPr/>
        </p:nvSpPr>
        <p:spPr>
          <a:xfrm>
            <a:off x="0" y="44125"/>
            <a:ext cx="4313625" cy="4399375"/>
          </a:xfrm>
          <a:custGeom>
            <a:rect b="b" l="l" r="r" t="t"/>
            <a:pathLst>
              <a:path extrusionOk="0" h="175975" w="172545">
                <a:moveTo>
                  <a:pt x="0" y="157"/>
                </a:moveTo>
                <a:lnTo>
                  <a:pt x="172419" y="0"/>
                </a:lnTo>
                <a:lnTo>
                  <a:pt x="172545" y="126541"/>
                </a:lnTo>
                <a:lnTo>
                  <a:pt x="0" y="175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</p:sp>
      <p:sp>
        <p:nvSpPr>
          <p:cNvPr id="22" name="Google Shape;22;p4"/>
          <p:cNvSpPr/>
          <p:nvPr/>
        </p:nvSpPr>
        <p:spPr>
          <a:xfrm>
            <a:off x="-125" y="0"/>
            <a:ext cx="4316900" cy="4395600"/>
          </a:xfrm>
          <a:custGeom>
            <a:rect b="b" l="l" r="r" t="t"/>
            <a:pathLst>
              <a:path extrusionOk="0" h="175824" w="172676">
                <a:moveTo>
                  <a:pt x="0" y="6"/>
                </a:moveTo>
                <a:lnTo>
                  <a:pt x="172676" y="0"/>
                </a:lnTo>
                <a:lnTo>
                  <a:pt x="172562" y="126442"/>
                </a:lnTo>
                <a:lnTo>
                  <a:pt x="0" y="175824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</p:sp>
      <p:sp>
        <p:nvSpPr>
          <p:cNvPr id="23" name="Google Shape;23;p4"/>
          <p:cNvSpPr txBox="1"/>
          <p:nvPr>
            <p:ph type="title"/>
          </p:nvPr>
        </p:nvSpPr>
        <p:spPr>
          <a:xfrm>
            <a:off x="311725" y="500925"/>
            <a:ext cx="3706500" cy="25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4" name="Google Shape;24;p4"/>
          <p:cNvSpPr txBox="1"/>
          <p:nvPr>
            <p:ph idx="1" type="body"/>
          </p:nvPr>
        </p:nvSpPr>
        <p:spPr>
          <a:xfrm>
            <a:off x="4644675" y="500925"/>
            <a:ext cx="4166400" cy="409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5"/>
          <p:cNvSpPr/>
          <p:nvPr/>
        </p:nvSpPr>
        <p:spPr>
          <a:xfrm>
            <a:off x="0" y="0"/>
            <a:ext cx="9144000" cy="12771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" name="Google Shape;28;p5"/>
          <p:cNvSpPr txBox="1"/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9" name="Google Shape;29;p5"/>
          <p:cNvSpPr txBox="1"/>
          <p:nvPr>
            <p:ph idx="1" type="body"/>
          </p:nvPr>
        </p:nvSpPr>
        <p:spPr>
          <a:xfrm>
            <a:off x="311700" y="1505700"/>
            <a:ext cx="3999900" cy="307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30" name="Google Shape;30;p5"/>
          <p:cNvSpPr txBox="1"/>
          <p:nvPr>
            <p:ph idx="2" type="body"/>
          </p:nvPr>
        </p:nvSpPr>
        <p:spPr>
          <a:xfrm>
            <a:off x="4832400" y="1505700"/>
            <a:ext cx="3999900" cy="307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6"/>
          <p:cNvSpPr/>
          <p:nvPr/>
        </p:nvSpPr>
        <p:spPr>
          <a:xfrm>
            <a:off x="0" y="0"/>
            <a:ext cx="9144000" cy="12771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" name="Google Shape;34;p6"/>
          <p:cNvSpPr txBox="1"/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5" name="Google Shape;35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/>
          <p:nvPr/>
        </p:nvSpPr>
        <p:spPr>
          <a:xfrm>
            <a:off x="0" y="0"/>
            <a:ext cx="37644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" name="Google Shape;38;p7"/>
          <p:cNvSpPr txBox="1"/>
          <p:nvPr>
            <p:ph type="title"/>
          </p:nvPr>
        </p:nvSpPr>
        <p:spPr>
          <a:xfrm>
            <a:off x="311725" y="500925"/>
            <a:ext cx="3127500" cy="1829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9" name="Google Shape;39;p7"/>
          <p:cNvSpPr txBox="1"/>
          <p:nvPr>
            <p:ph idx="1" type="body"/>
          </p:nvPr>
        </p:nvSpPr>
        <p:spPr>
          <a:xfrm>
            <a:off x="311700" y="2390650"/>
            <a:ext cx="3127500" cy="229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300"/>
              <a:buChar char="●"/>
              <a:defRPr>
                <a:solidFill>
                  <a:schemeClr val="accent2"/>
                </a:solidFill>
              </a:defRPr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40" name="Google Shape;40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3"/>
        </a:solidFill>
      </p:bgPr>
    </p:bg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8"/>
          <p:cNvSpPr txBox="1"/>
          <p:nvPr>
            <p:ph type="title"/>
          </p:nvPr>
        </p:nvSpPr>
        <p:spPr>
          <a:xfrm>
            <a:off x="311675" y="798600"/>
            <a:ext cx="6247800" cy="3546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43" name="Google Shape;43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9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" name="Google Shape;46;p9"/>
          <p:cNvSpPr txBox="1"/>
          <p:nvPr>
            <p:ph type="title"/>
          </p:nvPr>
        </p:nvSpPr>
        <p:spPr>
          <a:xfrm>
            <a:off x="311300" y="500925"/>
            <a:ext cx="3704400" cy="20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9"/>
          <p:cNvSpPr txBox="1"/>
          <p:nvPr>
            <p:ph idx="1" type="subTitle"/>
          </p:nvPr>
        </p:nvSpPr>
        <p:spPr>
          <a:xfrm>
            <a:off x="304800" y="2626725"/>
            <a:ext cx="3704400" cy="92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48" name="Google Shape;48;p9"/>
          <p:cNvSpPr txBox="1"/>
          <p:nvPr>
            <p:ph idx="2" type="body"/>
          </p:nvPr>
        </p:nvSpPr>
        <p:spPr>
          <a:xfrm>
            <a:off x="4879025" y="500925"/>
            <a:ext cx="3954000" cy="411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49" name="Google Shape;49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0"/>
          <p:cNvSpPr/>
          <p:nvPr/>
        </p:nvSpPr>
        <p:spPr>
          <a:xfrm>
            <a:off x="0" y="4369000"/>
            <a:ext cx="9144000" cy="7743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10"/>
          <p:cNvSpPr txBox="1"/>
          <p:nvPr>
            <p:ph idx="1" type="body"/>
          </p:nvPr>
        </p:nvSpPr>
        <p:spPr>
          <a:xfrm>
            <a:off x="311700" y="4521400"/>
            <a:ext cx="7979400" cy="460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erriweather"/>
              <a:buNone/>
              <a:defRPr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</a:lstStyle>
          <a:p/>
        </p:txBody>
      </p:sp>
      <p:sp>
        <p:nvSpPr>
          <p:cNvPr id="53" name="Google Shape;5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dk1"/>
        </a:solidFill>
      </p:bgPr>
    </p:bg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1"/>
          <p:cNvSpPr txBox="1"/>
          <p:nvPr>
            <p:ph hasCustomPrompt="1" type="title"/>
          </p:nvPr>
        </p:nvSpPr>
        <p:spPr>
          <a:xfrm>
            <a:off x="311750" y="831175"/>
            <a:ext cx="5334900" cy="1244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6" name="Google Shape;56;p11"/>
          <p:cNvSpPr txBox="1"/>
          <p:nvPr>
            <p:ph idx="1" type="body"/>
          </p:nvPr>
        </p:nvSpPr>
        <p:spPr>
          <a:xfrm>
            <a:off x="311700" y="2121425"/>
            <a:ext cx="5334900" cy="94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300"/>
              <a:buChar char="●"/>
              <a:defRPr>
                <a:solidFill>
                  <a:schemeClr val="accent2"/>
                </a:solidFill>
              </a:defRPr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57" name="Google Shape;5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3"/>
          <p:cNvSpPr txBox="1"/>
          <p:nvPr>
            <p:ph type="title"/>
          </p:nvPr>
        </p:nvSpPr>
        <p:spPr>
          <a:xfrm>
            <a:off x="628650" y="273844"/>
            <a:ext cx="7886700" cy="994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62" name="Google Shape;62;p13"/>
          <p:cNvSpPr txBox="1"/>
          <p:nvPr>
            <p:ph idx="1" type="body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1pPr>
            <a:lvl2pPr indent="-317500" lvl="1" marL="91440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2pPr>
            <a:lvl3pPr indent="-317500" lvl="2" marL="137160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3pPr>
            <a:lvl4pPr indent="-317500" lvl="3" marL="182880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4pPr>
            <a:lvl5pPr indent="-317500" lvl="4" marL="228600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5pPr>
            <a:lvl6pPr indent="-317500" lvl="5" marL="274320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6pPr>
            <a:lvl7pPr indent="-317500" lvl="6" marL="320040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7pPr>
            <a:lvl8pPr indent="-317500" lvl="7" marL="365760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8pPr>
            <a:lvl9pPr indent="-317500" lvl="8" marL="4114800" rtl="0" algn="l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400"/>
              <a:buChar char="■"/>
              <a:defRPr/>
            </a:lvl9pPr>
          </a:lstStyle>
          <a:p/>
        </p:txBody>
      </p:sp>
      <p:sp>
        <p:nvSpPr>
          <p:cNvPr id="63" name="Google Shape;63;p13"/>
          <p:cNvSpPr txBox="1"/>
          <p:nvPr>
            <p:ph idx="10" type="dt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64" name="Google Shape;64;p13"/>
          <p:cNvSpPr txBox="1"/>
          <p:nvPr>
            <p:ph idx="11" type="ftr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/>
        </p:txBody>
      </p:sp>
      <p:sp>
        <p:nvSpPr>
          <p:cNvPr id="65" name="Google Shape;65;p13"/>
          <p:cNvSpPr txBox="1"/>
          <p:nvPr>
            <p:ph idx="12" type="sldNum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paradigm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Roboto"/>
              <a:buChar char="●"/>
              <a:defRPr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●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●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5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hyperlink" Target="http://drive.google.com/file/d/1WVdMGg6Yt6f9WakvCycIj-Qzrs9BAXY8/view" TargetMode="External"/><Relationship Id="rId4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1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4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3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6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2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6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9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5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8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0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7.jp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3.jp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7.jp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20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19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4"/>
          <p:cNvSpPr txBox="1"/>
          <p:nvPr>
            <p:ph type="ctr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" name="Google Shape;71;p14"/>
          <p:cNvSpPr txBox="1"/>
          <p:nvPr>
            <p:ph idx="1" type="subTitle"/>
          </p:nvPr>
        </p:nvSpPr>
        <p:spPr>
          <a:xfrm>
            <a:off x="311700" y="1878560"/>
            <a:ext cx="4242600" cy="738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2" name="Google Shape;72;p14"/>
          <p:cNvPicPr preferRelativeResize="0"/>
          <p:nvPr/>
        </p:nvPicPr>
        <p:blipFill rotWithShape="1">
          <a:blip r:embed="rId3">
            <a:alphaModFix/>
          </a:blip>
          <a:srcRect b="58733" l="0" r="0" t="0"/>
          <a:stretch/>
        </p:blipFill>
        <p:spPr>
          <a:xfrm>
            <a:off x="0" y="0"/>
            <a:ext cx="9144000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5"/>
          <p:cNvSpPr txBox="1"/>
          <p:nvPr>
            <p:ph type="ctr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Marketing </a:t>
            </a:r>
            <a:endParaRPr/>
          </a:p>
        </p:txBody>
      </p:sp>
      <p:sp>
        <p:nvSpPr>
          <p:cNvPr id="78" name="Google Shape;78;p15"/>
          <p:cNvSpPr txBox="1"/>
          <p:nvPr>
            <p:ph idx="1" type="subTitle"/>
          </p:nvPr>
        </p:nvSpPr>
        <p:spPr>
          <a:xfrm>
            <a:off x="655250" y="1173810"/>
            <a:ext cx="4242600" cy="738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By Jake Pearson</a:t>
            </a:r>
            <a:endParaRPr/>
          </a:p>
        </p:txBody>
      </p:sp>
      <p:sp>
        <p:nvSpPr>
          <p:cNvPr id="79" name="Google Shape;79;p15"/>
          <p:cNvSpPr txBox="1"/>
          <p:nvPr/>
        </p:nvSpPr>
        <p:spPr>
          <a:xfrm>
            <a:off x="151475" y="1588200"/>
            <a:ext cx="4155300" cy="1967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highlight>
                  <a:srgbClr val="FFFFFF"/>
                </a:highlight>
              </a:rPr>
              <a:t>My key roles and Responsibilities</a:t>
            </a:r>
            <a:endParaRPr sz="1200">
              <a:highlight>
                <a:srgbClr val="FFFFFF"/>
              </a:highlight>
            </a:endParaRPr>
          </a:p>
          <a:p>
            <a:pPr indent="-2286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rPr lang="en" sz="1200">
                <a:highlight>
                  <a:srgbClr val="FFFFFF"/>
                </a:highlight>
              </a:rPr>
              <a:t>-  Marketing Research</a:t>
            </a:r>
            <a:endParaRPr sz="1200">
              <a:highlight>
                <a:srgbClr val="FFFFFF"/>
              </a:highlight>
            </a:endParaRPr>
          </a:p>
          <a:p>
            <a:pPr indent="-228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 sz="1200">
                <a:highlight>
                  <a:srgbClr val="FFFFFF"/>
                </a:highlight>
              </a:rPr>
              <a:t>-  Marketing Events plan</a:t>
            </a:r>
            <a:endParaRPr sz="1200">
              <a:highlight>
                <a:srgbClr val="FFFFFF"/>
              </a:highlight>
            </a:endParaRPr>
          </a:p>
          <a:p>
            <a:pPr indent="-228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 sz="1200">
                <a:highlight>
                  <a:srgbClr val="FFFFFF"/>
                </a:highlight>
              </a:rPr>
              <a:t>-  Promotional advertisement</a:t>
            </a:r>
            <a:endParaRPr sz="1200">
              <a:highlight>
                <a:srgbClr val="FFFFFF"/>
              </a:highlight>
            </a:endParaRPr>
          </a:p>
          <a:p>
            <a:pPr indent="-228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 sz="1200">
                <a:highlight>
                  <a:srgbClr val="FFFFFF"/>
                </a:highlight>
              </a:rPr>
              <a:t>-  Event set up including audio and visual display     </a:t>
            </a:r>
            <a:endParaRPr sz="1200">
              <a:highlight>
                <a:srgbClr val="FFFFFF"/>
              </a:highlight>
            </a:endParaRPr>
          </a:p>
          <a:p>
            <a:pPr indent="-228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 sz="1200">
                <a:highlight>
                  <a:srgbClr val="FFFFFF"/>
                </a:highlight>
              </a:rPr>
              <a:t>   management</a:t>
            </a:r>
            <a:endParaRPr sz="1200"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80" name="Google Shape;80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76875" y="943050"/>
            <a:ext cx="2072030" cy="30164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6"/>
          <p:cNvSpPr txBox="1"/>
          <p:nvPr>
            <p:ph type="title"/>
          </p:nvPr>
        </p:nvSpPr>
        <p:spPr>
          <a:xfrm>
            <a:off x="311725" y="500925"/>
            <a:ext cx="3706500" cy="25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Market Research and Events Plan  </a:t>
            </a:r>
            <a:endParaRPr/>
          </a:p>
        </p:txBody>
      </p:sp>
      <p:sp>
        <p:nvSpPr>
          <p:cNvPr id="86" name="Google Shape;86;p16"/>
          <p:cNvSpPr txBox="1"/>
          <p:nvPr/>
        </p:nvSpPr>
        <p:spPr>
          <a:xfrm>
            <a:off x="523100" y="1686400"/>
            <a:ext cx="3208800" cy="303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u="sng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Demographics </a:t>
            </a: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(Steven M 2023)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Adults Aged 18 - 30.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Students and young professionals in the area. 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Individuals with interests in Health and well being.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u="sng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Psychographic</a:t>
            </a: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(Alison M 2023)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Individuals who are Health </a:t>
            </a:r>
            <a:r>
              <a:rPr lang="en" sz="1200">
                <a:solidFill>
                  <a:schemeClr val="lt1"/>
                </a:solidFill>
              </a:rPr>
              <a:t>conscious and proactive about their own well being.</a:t>
            </a:r>
            <a:endParaRPr sz="1200">
              <a:solidFill>
                <a:schemeClr val="lt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Interested in the Holistic approach to medicine. </a:t>
            </a:r>
            <a:r>
              <a:rPr lang="en" sz="1200">
                <a:solidFill>
                  <a:schemeClr val="lt1"/>
                </a:solidFill>
              </a:rPr>
              <a:t> </a:t>
            </a:r>
            <a:endParaRPr sz="12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87" name="Google Shape;87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67492" y="1011525"/>
            <a:ext cx="4320774" cy="2981150"/>
          </a:xfrm>
          <a:prstGeom prst="rect">
            <a:avLst/>
          </a:prstGeom>
          <a:noFill/>
          <a:ln>
            <a:noFill/>
          </a:ln>
        </p:spPr>
      </p:pic>
      <p:sp>
        <p:nvSpPr>
          <p:cNvPr id="88" name="Google Shape;88;p16"/>
          <p:cNvSpPr txBox="1"/>
          <p:nvPr/>
        </p:nvSpPr>
        <p:spPr>
          <a:xfrm>
            <a:off x="4567500" y="3653975"/>
            <a:ext cx="38931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rPr>
              <a:t>(Grace S 2019)</a:t>
            </a:r>
            <a:endParaRPr sz="10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9" name="Google Shape;89;p16"/>
          <p:cNvSpPr txBox="1"/>
          <p:nvPr/>
        </p:nvSpPr>
        <p:spPr>
          <a:xfrm>
            <a:off x="5035750" y="905650"/>
            <a:ext cx="3893100" cy="3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u="sng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PLOG'S</a:t>
            </a:r>
            <a:r>
              <a:rPr lang="en" sz="1300" u="sng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" sz="1300" u="sng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Psychographic Theory</a:t>
            </a:r>
            <a:r>
              <a:rPr lang="en"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  </a:t>
            </a:r>
            <a:r>
              <a:rPr lang="en"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endParaRPr sz="13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7"/>
          <p:cNvSpPr txBox="1"/>
          <p:nvPr>
            <p:ph type="title"/>
          </p:nvPr>
        </p:nvSpPr>
        <p:spPr>
          <a:xfrm>
            <a:off x="311725" y="500925"/>
            <a:ext cx="3706500" cy="25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Promotional Advertisement </a:t>
            </a:r>
            <a:endParaRPr/>
          </a:p>
        </p:txBody>
      </p:sp>
      <p:pic>
        <p:nvPicPr>
          <p:cNvPr id="95" name="Google Shape;95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17475" y="1014950"/>
            <a:ext cx="2353675" cy="3532049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71150" y="1014950"/>
            <a:ext cx="2291725" cy="3539299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7"/>
          <p:cNvSpPr txBox="1"/>
          <p:nvPr/>
        </p:nvSpPr>
        <p:spPr>
          <a:xfrm>
            <a:off x="499675" y="1748850"/>
            <a:ext cx="3310200" cy="2763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1 </a:t>
            </a: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Video / 3 Posters (one in welsh)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Rule of Z (Blackwood 2020)</a:t>
            </a: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Background image 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Description</a:t>
            </a: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Video Advertisement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8"/>
          <p:cNvSpPr txBox="1"/>
          <p:nvPr>
            <p:ph type="title"/>
          </p:nvPr>
        </p:nvSpPr>
        <p:spPr>
          <a:xfrm>
            <a:off x="311725" y="500925"/>
            <a:ext cx="3706500" cy="25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Marketing Analytics</a:t>
            </a:r>
            <a:endParaRPr/>
          </a:p>
        </p:txBody>
      </p:sp>
      <p:pic>
        <p:nvPicPr>
          <p:cNvPr id="103" name="Google Shape;103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06400" y="312962"/>
            <a:ext cx="2788350" cy="4517576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18"/>
          <p:cNvSpPr txBox="1"/>
          <p:nvPr/>
        </p:nvSpPr>
        <p:spPr>
          <a:xfrm>
            <a:off x="460625" y="1428750"/>
            <a:ext cx="3037200" cy="250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Budget - £40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Reach - 309 Accounts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Replays - 114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Website views - 10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9"/>
          <p:cNvSpPr txBox="1"/>
          <p:nvPr>
            <p:ph type="title"/>
          </p:nvPr>
        </p:nvSpPr>
        <p:spPr>
          <a:xfrm>
            <a:off x="311725" y="500925"/>
            <a:ext cx="3706500" cy="25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Was my Role on The Day </a:t>
            </a:r>
            <a:endParaRPr/>
          </a:p>
        </p:txBody>
      </p:sp>
      <p:sp>
        <p:nvSpPr>
          <p:cNvPr id="110" name="Google Shape;110;p19"/>
          <p:cNvSpPr txBox="1"/>
          <p:nvPr>
            <p:ph idx="1" type="body"/>
          </p:nvPr>
        </p:nvSpPr>
        <p:spPr>
          <a:xfrm>
            <a:off x="4644675" y="500925"/>
            <a:ext cx="4166400" cy="409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11" name="Google Shape;111;p19" title="IMG_9301.MOV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46175" y="627325"/>
            <a:ext cx="3849750" cy="409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19"/>
          <p:cNvSpPr txBox="1"/>
          <p:nvPr/>
        </p:nvSpPr>
        <p:spPr>
          <a:xfrm>
            <a:off x="429400" y="1569275"/>
            <a:ext cx="3146400" cy="178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Setting up of the event 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Introducing all of the amazing guests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Managing the visual and Audio displays throughout the </a:t>
            </a: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event.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Looking after guests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Helping all guest stalls pack away and leave the venue 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Google Shape;117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48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Google Shape;122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3" name="Google Shape;123;p21"/>
          <p:cNvSpPr txBox="1"/>
          <p:nvPr/>
        </p:nvSpPr>
        <p:spPr>
          <a:xfrm>
            <a:off x="162000" y="162000"/>
            <a:ext cx="3189000" cy="318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Google Shape;128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48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" name="Google Shape;133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23"/>
          <p:cNvSpPr txBox="1"/>
          <p:nvPr/>
        </p:nvSpPr>
        <p:spPr>
          <a:xfrm>
            <a:off x="162000" y="162000"/>
            <a:ext cx="3189000" cy="318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Google Shape;139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Google Shape;144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48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" name="Google Shape;149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0" name="Google Shape;150;p26"/>
          <p:cNvSpPr txBox="1"/>
          <p:nvPr/>
        </p:nvSpPr>
        <p:spPr>
          <a:xfrm>
            <a:off x="162000" y="162000"/>
            <a:ext cx="3189000" cy="318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7"/>
          <p:cNvSpPr txBox="1"/>
          <p:nvPr>
            <p:ph idx="1" type="body"/>
          </p:nvPr>
        </p:nvSpPr>
        <p:spPr>
          <a:xfrm>
            <a:off x="4644675" y="500925"/>
            <a:ext cx="4166400" cy="409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56" name="Google Shape;156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Google Shape;157;p27"/>
          <p:cNvSpPr txBox="1"/>
          <p:nvPr/>
        </p:nvSpPr>
        <p:spPr>
          <a:xfrm>
            <a:off x="196600" y="196575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" name="Google Shape;162;p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8500"/>
            <a:ext cx="9144000" cy="5143484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Google Shape;163;p28"/>
          <p:cNvSpPr txBox="1"/>
          <p:nvPr/>
        </p:nvSpPr>
        <p:spPr>
          <a:xfrm>
            <a:off x="304800" y="30480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" name="Google Shape;168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" name="Google Shape;173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30"/>
          <p:cNvSpPr txBox="1"/>
          <p:nvPr/>
        </p:nvSpPr>
        <p:spPr>
          <a:xfrm>
            <a:off x="162000" y="162000"/>
            <a:ext cx="3189000" cy="318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" name="Google Shape;179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0" name="Google Shape;180;p31"/>
          <p:cNvSpPr txBox="1"/>
          <p:nvPr/>
        </p:nvSpPr>
        <p:spPr>
          <a:xfrm>
            <a:off x="162000" y="162000"/>
            <a:ext cx="3189000" cy="318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32"/>
          <p:cNvSpPr txBox="1"/>
          <p:nvPr>
            <p:ph type="ctrTitle"/>
          </p:nvPr>
        </p:nvSpPr>
        <p:spPr>
          <a:xfrm>
            <a:off x="233775" y="404794"/>
            <a:ext cx="6390600" cy="961800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Play"/>
              <a:buNone/>
            </a:pPr>
            <a:r>
              <a:rPr lang="en"/>
              <a:t>Feedback</a:t>
            </a:r>
            <a:endParaRPr/>
          </a:p>
        </p:txBody>
      </p:sp>
      <p:sp>
        <p:nvSpPr>
          <p:cNvPr id="186" name="Google Shape;186;p32"/>
          <p:cNvSpPr txBox="1"/>
          <p:nvPr>
            <p:ph idx="1" type="subTitle"/>
          </p:nvPr>
        </p:nvSpPr>
        <p:spPr>
          <a:xfrm>
            <a:off x="1143000" y="2722103"/>
            <a:ext cx="6858000" cy="124170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"/>
              <a:t>Clyde Carmelo Seisun (2220481)</a:t>
            </a:r>
            <a:br>
              <a:rPr lang="en"/>
            </a:br>
            <a:r>
              <a:rPr lang="en"/>
              <a:t>Live Events Project (BMTP5021)</a:t>
            </a:r>
            <a:br>
              <a:rPr lang="en"/>
            </a:br>
            <a:r>
              <a:rPr lang="en"/>
              <a:t>Lecturer: Deborah Jenkins</a:t>
            </a:r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3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2" name="Google Shape;192;p33"/>
          <p:cNvSpPr/>
          <p:nvPr/>
        </p:nvSpPr>
        <p:spPr>
          <a:xfrm>
            <a:off x="229" y="0"/>
            <a:ext cx="91437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3" name="Google Shape;193;p33"/>
          <p:cNvSpPr txBox="1"/>
          <p:nvPr>
            <p:ph type="title"/>
          </p:nvPr>
        </p:nvSpPr>
        <p:spPr>
          <a:xfrm>
            <a:off x="603504" y="602216"/>
            <a:ext cx="3733500" cy="109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700"/>
              <a:buFont typeface="Play"/>
              <a:buNone/>
            </a:pPr>
            <a:r>
              <a:rPr lang="en" sz="2700">
                <a:solidFill>
                  <a:schemeClr val="dk2"/>
                </a:solidFill>
              </a:rPr>
              <a:t>Runner</a:t>
            </a:r>
            <a:endParaRPr/>
          </a:p>
        </p:txBody>
      </p:sp>
      <p:sp>
        <p:nvSpPr>
          <p:cNvPr id="194" name="Google Shape;194;p33"/>
          <p:cNvSpPr txBox="1"/>
          <p:nvPr>
            <p:ph idx="1" type="body"/>
          </p:nvPr>
        </p:nvSpPr>
        <p:spPr>
          <a:xfrm>
            <a:off x="603504" y="1816261"/>
            <a:ext cx="3733200" cy="2729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-177800" lvl="0" marL="1778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</a:pPr>
            <a:r>
              <a:rPr lang="en" sz="1400">
                <a:solidFill>
                  <a:schemeClr val="dk2"/>
                </a:solidFill>
              </a:rPr>
              <a:t>Assisted all stall setups</a:t>
            </a:r>
            <a:endParaRPr/>
          </a:p>
          <a:p>
            <a:pPr indent="-177800" lvl="0" marL="17780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</a:pPr>
            <a:r>
              <a:rPr lang="en" sz="1400">
                <a:solidFill>
                  <a:schemeClr val="dk2"/>
                </a:solidFill>
              </a:rPr>
              <a:t>Tried to bring people in from uni and outside</a:t>
            </a:r>
            <a:endParaRPr/>
          </a:p>
          <a:p>
            <a:pPr indent="-177800" lvl="0" marL="17780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</a:pPr>
            <a:r>
              <a:rPr lang="en" sz="1400">
                <a:solidFill>
                  <a:schemeClr val="dk2"/>
                </a:solidFill>
              </a:rPr>
              <a:t>Helped set up speech part</a:t>
            </a:r>
            <a:endParaRPr/>
          </a:p>
          <a:p>
            <a:pPr indent="-177800" lvl="0" marL="17780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</a:pPr>
            <a:r>
              <a:rPr lang="en" sz="1400">
                <a:solidFill>
                  <a:schemeClr val="dk2"/>
                </a:solidFill>
              </a:rPr>
              <a:t>Spoke with every stall to make sure everything is all good and if they needed anything</a:t>
            </a:r>
            <a:endParaRPr/>
          </a:p>
          <a:p>
            <a:pPr indent="-88900" lvl="0" marL="177800" rtl="0" algn="l">
              <a:lnSpc>
                <a:spcPct val="90000"/>
              </a:lnSpc>
              <a:spcBef>
                <a:spcPts val="800"/>
              </a:spcBef>
              <a:spcAft>
                <a:spcPts val="1200"/>
              </a:spcAft>
              <a:buClr>
                <a:schemeClr val="dk1"/>
              </a:buClr>
              <a:buSzPts val="1400"/>
              <a:buNone/>
            </a:pPr>
            <a:r>
              <a:t/>
            </a:r>
            <a:endParaRPr sz="1400">
              <a:solidFill>
                <a:schemeClr val="dk2"/>
              </a:solidFill>
            </a:endParaRPr>
          </a:p>
        </p:txBody>
      </p:sp>
      <p:grpSp>
        <p:nvGrpSpPr>
          <p:cNvPr id="195" name="Google Shape;195;p33"/>
          <p:cNvGrpSpPr/>
          <p:nvPr/>
        </p:nvGrpSpPr>
        <p:grpSpPr>
          <a:xfrm>
            <a:off x="4777423" y="0"/>
            <a:ext cx="4366577" cy="5013950"/>
            <a:chOff x="6357228" y="0"/>
            <a:chExt cx="5822103" cy="6685267"/>
          </a:xfrm>
        </p:grpSpPr>
        <p:sp>
          <p:nvSpPr>
            <p:cNvPr id="196" name="Google Shape;196;p33"/>
            <p:cNvSpPr/>
            <p:nvPr/>
          </p:nvSpPr>
          <p:spPr>
            <a:xfrm>
              <a:off x="6357228" y="0"/>
              <a:ext cx="5822102" cy="6685267"/>
            </a:xfrm>
            <a:custGeom>
              <a:rect b="b" l="l" r="r" t="t"/>
              <a:pathLst>
                <a:path extrusionOk="0" h="6685267" w="5822102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9803"/>
                  </a:srgbClr>
                </a:gs>
                <a:gs pos="2000">
                  <a:srgbClr val="FFFFFF">
                    <a:alpha val="9803"/>
                  </a:srgbClr>
                </a:gs>
                <a:gs pos="16000">
                  <a:srgbClr val="4EA72E">
                    <a:alpha val="9803"/>
                  </a:srgbClr>
                </a:gs>
                <a:gs pos="85000">
                  <a:srgbClr val="156082">
                    <a:alpha val="9803"/>
                  </a:srgbClr>
                </a:gs>
                <a:gs pos="100000">
                  <a:srgbClr val="FFFFFF">
                    <a:alpha val="9803"/>
                  </a:srgbClr>
                </a:gs>
              </a:gsLst>
              <a:lin ang="12000143" scaled="0"/>
            </a:gra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7" name="Google Shape;197;p33"/>
            <p:cNvSpPr/>
            <p:nvPr/>
          </p:nvSpPr>
          <p:spPr>
            <a:xfrm>
              <a:off x="6404998" y="98659"/>
              <a:ext cx="5774333" cy="6315453"/>
            </a:xfrm>
            <a:custGeom>
              <a:rect b="b" l="l" r="r" t="t"/>
              <a:pathLst>
                <a:path extrusionOk="0" h="6315453" w="577433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9803"/>
                  </a:srgbClr>
                </a:gs>
                <a:gs pos="2000">
                  <a:srgbClr val="FFFFFF">
                    <a:alpha val="9803"/>
                  </a:srgbClr>
                </a:gs>
                <a:gs pos="16000">
                  <a:srgbClr val="4EA72E">
                    <a:alpha val="9803"/>
                  </a:srgbClr>
                </a:gs>
                <a:gs pos="85000">
                  <a:srgbClr val="156082">
                    <a:alpha val="9803"/>
                  </a:srgbClr>
                </a:gs>
                <a:gs pos="100000">
                  <a:srgbClr val="FFFFFF">
                    <a:alpha val="9803"/>
                  </a:srgbClr>
                </a:gs>
              </a:gsLst>
              <a:lin ang="12000143" scaled="0"/>
            </a:gra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8" name="Google Shape;198;p33"/>
            <p:cNvSpPr/>
            <p:nvPr/>
          </p:nvSpPr>
          <p:spPr>
            <a:xfrm>
              <a:off x="6410220" y="131729"/>
              <a:ext cx="5769111" cy="6229400"/>
            </a:xfrm>
            <a:custGeom>
              <a:rect b="b" l="l" r="r" t="t"/>
              <a:pathLst>
                <a:path extrusionOk="0" h="6229400" w="5769111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9803"/>
                  </a:srgbClr>
                </a:gs>
                <a:gs pos="2000">
                  <a:srgbClr val="FFFFFF">
                    <a:alpha val="9803"/>
                  </a:srgbClr>
                </a:gs>
                <a:gs pos="16000">
                  <a:srgbClr val="4EA72E">
                    <a:alpha val="9803"/>
                  </a:srgbClr>
                </a:gs>
                <a:gs pos="85000">
                  <a:srgbClr val="156082">
                    <a:alpha val="9803"/>
                  </a:srgbClr>
                </a:gs>
                <a:gs pos="100000">
                  <a:srgbClr val="FFFFFF">
                    <a:alpha val="9803"/>
                  </a:srgbClr>
                </a:gs>
              </a:gsLst>
              <a:lin ang="12000143" scaled="0"/>
            </a:gra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9" name="Google Shape;199;p33"/>
            <p:cNvSpPr/>
            <p:nvPr/>
          </p:nvSpPr>
          <p:spPr>
            <a:xfrm>
              <a:off x="6410220" y="131729"/>
              <a:ext cx="5769111" cy="6229400"/>
            </a:xfrm>
            <a:custGeom>
              <a:rect b="b" l="l" r="r" t="t"/>
              <a:pathLst>
                <a:path extrusionOk="0" h="6229400" w="5769111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9803"/>
                  </a:srgbClr>
                </a:gs>
                <a:gs pos="2000">
                  <a:srgbClr val="FFFFFF">
                    <a:alpha val="9803"/>
                  </a:srgbClr>
                </a:gs>
                <a:gs pos="16000">
                  <a:srgbClr val="4EA72E">
                    <a:alpha val="9803"/>
                  </a:srgbClr>
                </a:gs>
                <a:gs pos="85000">
                  <a:srgbClr val="156082">
                    <a:alpha val="9803"/>
                  </a:srgbClr>
                </a:gs>
                <a:gs pos="100000">
                  <a:srgbClr val="FFFFFF">
                    <a:alpha val="9803"/>
                  </a:srgbClr>
                </a:gs>
              </a:gsLst>
              <a:lin ang="12000143" scaled="0"/>
            </a:gradFill>
            <a:ln>
              <a:noFill/>
            </a:ln>
          </p:spPr>
          <p:txBody>
            <a:bodyPr anchorCtr="0" anchor="ctr" bIns="34275" lIns="68575" spcFirstLastPara="1" rIns="68575" wrap="square" tIns="3427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descr="Megaphone" id="200" name="Google Shape;200;p3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091295" y="1221817"/>
            <a:ext cx="2715015" cy="271501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3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6" name="Google Shape;206;p34"/>
          <p:cNvSpPr txBox="1"/>
          <p:nvPr>
            <p:ph type="title"/>
          </p:nvPr>
        </p:nvSpPr>
        <p:spPr>
          <a:xfrm>
            <a:off x="571350" y="571501"/>
            <a:ext cx="4000800" cy="1281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"/>
              <a:buNone/>
            </a:pPr>
            <a:r>
              <a:rPr lang="en" sz="3000"/>
              <a:t>Raffle</a:t>
            </a:r>
            <a:endParaRPr/>
          </a:p>
        </p:txBody>
      </p:sp>
      <p:sp>
        <p:nvSpPr>
          <p:cNvPr id="207" name="Google Shape;207;p34"/>
          <p:cNvSpPr txBox="1"/>
          <p:nvPr>
            <p:ph idx="1" type="body"/>
          </p:nvPr>
        </p:nvSpPr>
        <p:spPr>
          <a:xfrm>
            <a:off x="571350" y="1852683"/>
            <a:ext cx="4000800" cy="2827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-171450" lvl="0" marL="1778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</a:pPr>
            <a:r>
              <a:rPr lang="en" sz="1500"/>
              <a:t>How was the raffle essential to our event?</a:t>
            </a:r>
            <a:endParaRPr/>
          </a:p>
          <a:p>
            <a:pPr indent="-171450" lvl="0" marL="17780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</a:pPr>
            <a:r>
              <a:rPr lang="en" sz="1500"/>
              <a:t>How did we decide raffle winners?</a:t>
            </a:r>
            <a:endParaRPr/>
          </a:p>
          <a:p>
            <a:pPr indent="-76200" lvl="0" marL="177800" rtl="0" algn="l">
              <a:lnSpc>
                <a:spcPct val="90000"/>
              </a:lnSpc>
              <a:spcBef>
                <a:spcPts val="800"/>
              </a:spcBef>
              <a:spcAft>
                <a:spcPts val="1200"/>
              </a:spcAft>
              <a:buClr>
                <a:schemeClr val="dk1"/>
              </a:buClr>
              <a:buSzPts val="1500"/>
              <a:buNone/>
            </a:pPr>
            <a:r>
              <a:t/>
            </a:r>
            <a:endParaRPr sz="1500"/>
          </a:p>
        </p:txBody>
      </p:sp>
      <p:pic>
        <p:nvPicPr>
          <p:cNvPr id="208" name="Google Shape;208;p34"/>
          <p:cNvPicPr preferRelativeResize="0"/>
          <p:nvPr/>
        </p:nvPicPr>
        <p:blipFill rotWithShape="1">
          <a:blip r:embed="rId3">
            <a:alphaModFix/>
          </a:blip>
          <a:srcRect b="0" l="25882" r="30434" t="0"/>
          <a:stretch/>
        </p:blipFill>
        <p:spPr>
          <a:xfrm>
            <a:off x="5143348" y="-8165"/>
            <a:ext cx="4000656" cy="5151665"/>
          </a:xfrm>
          <a:prstGeom prst="rect">
            <a:avLst/>
          </a:prstGeom>
          <a:noFill/>
          <a:ln>
            <a:noFill/>
          </a:ln>
          <a:effectLst>
            <a:outerShdw blurRad="127000" sx="99000" rotWithShape="0" algn="r" dir="10800000" dist="50800" sy="9900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35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4" name="Google Shape;214;p35"/>
          <p:cNvSpPr/>
          <p:nvPr/>
        </p:nvSpPr>
        <p:spPr>
          <a:xfrm>
            <a:off x="0" y="0"/>
            <a:ext cx="8562300" cy="51435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889000" sx="90000" rotWithShape="0" algn="t" dir="21540000" dist="406400" sy="90000">
              <a:srgbClr val="000000">
                <a:alpha val="20000"/>
              </a:srgbClr>
            </a:outerShdw>
          </a:effectLst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5" name="Google Shape;215;p35"/>
          <p:cNvSpPr txBox="1"/>
          <p:nvPr>
            <p:ph type="title"/>
          </p:nvPr>
        </p:nvSpPr>
        <p:spPr>
          <a:xfrm>
            <a:off x="5102557" y="571501"/>
            <a:ext cx="3117300" cy="1281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"/>
              <a:buNone/>
            </a:pPr>
            <a:r>
              <a:rPr lang="en" sz="3000"/>
              <a:t>Attendee Feedback</a:t>
            </a:r>
            <a:endParaRPr/>
          </a:p>
        </p:txBody>
      </p:sp>
      <p:pic>
        <p:nvPicPr>
          <p:cNvPr descr="Light bulb on yellow background with sketched light beams and cord" id="216" name="Google Shape;216;p35"/>
          <p:cNvPicPr preferRelativeResize="0"/>
          <p:nvPr/>
        </p:nvPicPr>
        <p:blipFill rotWithShape="1">
          <a:blip r:embed="rId3">
            <a:alphaModFix/>
          </a:blip>
          <a:srcRect b="0" l="44793" r="541" t="0"/>
          <a:stretch/>
        </p:blipFill>
        <p:spPr>
          <a:xfrm>
            <a:off x="-1" y="-1"/>
            <a:ext cx="4572001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17" name="Google Shape;217;p35"/>
          <p:cNvSpPr txBox="1"/>
          <p:nvPr>
            <p:ph idx="1" type="body"/>
          </p:nvPr>
        </p:nvSpPr>
        <p:spPr>
          <a:xfrm>
            <a:off x="5102557" y="1852684"/>
            <a:ext cx="3117300" cy="2827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-171450" lvl="0" marL="1778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</a:pPr>
            <a:r>
              <a:rPr lang="en" sz="1500"/>
              <a:t>What feedback did attendees have for our event?</a:t>
            </a:r>
            <a:endParaRPr/>
          </a:p>
          <a:p>
            <a:pPr indent="-171450" lvl="0" marL="17780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</a:pPr>
            <a:r>
              <a:rPr lang="en" sz="1500"/>
              <a:t>What could we have done better?</a:t>
            </a:r>
            <a:endParaRPr/>
          </a:p>
          <a:p>
            <a:pPr indent="-171450" lvl="0" marL="177800" rtl="0" algn="l">
              <a:lnSpc>
                <a:spcPct val="90000"/>
              </a:lnSpc>
              <a:spcBef>
                <a:spcPts val="800"/>
              </a:spcBef>
              <a:spcAft>
                <a:spcPts val="1200"/>
              </a:spcAft>
              <a:buClr>
                <a:schemeClr val="dk1"/>
              </a:buClr>
              <a:buSzPts val="1500"/>
              <a:buChar char="●"/>
            </a:pPr>
            <a:r>
              <a:rPr lang="en" sz="1500"/>
              <a:t>What was good?</a:t>
            </a:r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6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3" name="Google Shape;223;p36"/>
          <p:cNvSpPr/>
          <p:nvPr/>
        </p:nvSpPr>
        <p:spPr>
          <a:xfrm>
            <a:off x="0" y="0"/>
            <a:ext cx="8562300" cy="51435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889000" sx="90000" rotWithShape="0" algn="t" dir="21540000" dist="406400" sy="90000">
              <a:srgbClr val="000000">
                <a:alpha val="20000"/>
              </a:srgbClr>
            </a:outerShdw>
          </a:effectLst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4" name="Google Shape;224;p36"/>
          <p:cNvSpPr txBox="1"/>
          <p:nvPr>
            <p:ph type="title"/>
          </p:nvPr>
        </p:nvSpPr>
        <p:spPr>
          <a:xfrm>
            <a:off x="5102557" y="571501"/>
            <a:ext cx="3117300" cy="1281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"/>
              <a:buNone/>
            </a:pPr>
            <a:r>
              <a:rPr lang="en" sz="3000"/>
              <a:t>Stall feedback</a:t>
            </a:r>
            <a:endParaRPr/>
          </a:p>
        </p:txBody>
      </p:sp>
      <p:pic>
        <p:nvPicPr>
          <p:cNvPr descr="White puzzle with one red piece" id="225" name="Google Shape;225;p36"/>
          <p:cNvPicPr preferRelativeResize="0"/>
          <p:nvPr/>
        </p:nvPicPr>
        <p:blipFill rotWithShape="1">
          <a:blip r:embed="rId3">
            <a:alphaModFix/>
          </a:blip>
          <a:srcRect b="0" l="25800" r="24199" t="0"/>
          <a:stretch/>
        </p:blipFill>
        <p:spPr>
          <a:xfrm>
            <a:off x="-1" y="-1"/>
            <a:ext cx="4572001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26" name="Google Shape;226;p36"/>
          <p:cNvSpPr txBox="1"/>
          <p:nvPr>
            <p:ph idx="1" type="body"/>
          </p:nvPr>
        </p:nvSpPr>
        <p:spPr>
          <a:xfrm>
            <a:off x="5102557" y="1852684"/>
            <a:ext cx="3117300" cy="2827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-171450" lvl="0" marL="1778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</a:pPr>
            <a:r>
              <a:rPr lang="en" sz="1500"/>
              <a:t>What feedback did the stalls have for our event?</a:t>
            </a:r>
            <a:endParaRPr/>
          </a:p>
          <a:p>
            <a:pPr indent="-171450" lvl="0" marL="17780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</a:pPr>
            <a:r>
              <a:rPr lang="en" sz="1500"/>
              <a:t>What was good?</a:t>
            </a:r>
            <a:endParaRPr/>
          </a:p>
          <a:p>
            <a:pPr indent="-171450" lvl="0" marL="177800" rtl="0" algn="l">
              <a:lnSpc>
                <a:spcPct val="90000"/>
              </a:lnSpc>
              <a:spcBef>
                <a:spcPts val="800"/>
              </a:spcBef>
              <a:spcAft>
                <a:spcPts val="1200"/>
              </a:spcAft>
              <a:buClr>
                <a:schemeClr val="dk1"/>
              </a:buClr>
              <a:buSzPts val="1500"/>
              <a:buChar char="●"/>
            </a:pPr>
            <a:r>
              <a:rPr lang="en" sz="1500"/>
              <a:t>What could we have done better?</a:t>
            </a:r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37"/>
          <p:cNvSpPr txBox="1"/>
          <p:nvPr>
            <p:ph type="title"/>
          </p:nvPr>
        </p:nvSpPr>
        <p:spPr>
          <a:xfrm>
            <a:off x="311725" y="500925"/>
            <a:ext cx="3706500" cy="25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Harvard</a:t>
            </a:r>
            <a:r>
              <a:rPr lang="en"/>
              <a:t> </a:t>
            </a:r>
            <a:r>
              <a:rPr lang="en"/>
              <a:t>Referencing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/>
              <a:t>-Jake pearson</a:t>
            </a:r>
            <a:r>
              <a:rPr lang="en"/>
              <a:t> </a:t>
            </a:r>
            <a:endParaRPr/>
          </a:p>
        </p:txBody>
      </p:sp>
      <p:sp>
        <p:nvSpPr>
          <p:cNvPr id="232" name="Google Shape;232;p37"/>
          <p:cNvSpPr txBox="1"/>
          <p:nvPr>
            <p:ph idx="1" type="body"/>
          </p:nvPr>
        </p:nvSpPr>
        <p:spPr>
          <a:xfrm>
            <a:off x="4644675" y="500925"/>
            <a:ext cx="4166400" cy="409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Alison, M (2023) How to use Psychographics for marketing </a:t>
            </a:r>
            <a:r>
              <a:rPr lang="en" sz="800">
                <a:solidFill>
                  <a:srgbClr val="17171A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Available at:</a:t>
            </a:r>
            <a:r>
              <a:rPr lang="en" sz="800">
                <a:solidFill>
                  <a:srgbClr val="1155CC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https://blog.hubspot.com/insiders/marketing-psychographics </a:t>
            </a:r>
            <a:r>
              <a:rPr lang="en" sz="8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(accessed: 20 March 2024).</a:t>
            </a:r>
            <a:endParaRPr sz="8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Blackwood (2020) </a:t>
            </a:r>
            <a:r>
              <a:rPr lang="en" sz="800">
                <a:solidFill>
                  <a:srgbClr val="282828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Z-Pattern vs. F-Pattern: The Alphabet in Web Design </a:t>
            </a:r>
            <a:r>
              <a:rPr lang="en" sz="800">
                <a:solidFill>
                  <a:srgbClr val="17171A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Available at: https://blackwoodcreative.com/z-pattern-vs-f-pattern-the-alphabet-in-web-design/ </a:t>
            </a:r>
            <a:r>
              <a:rPr lang="en" sz="8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(accessed: 20 March 2024)</a:t>
            </a:r>
            <a:endParaRPr b="1" sz="8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Steven,M (2023) What is demographic segmentation? </a:t>
            </a:r>
            <a:r>
              <a:rPr lang="en" sz="800">
                <a:solidFill>
                  <a:srgbClr val="17171A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Available at: </a:t>
            </a:r>
            <a:r>
              <a:rPr lang="en" sz="800">
                <a:solidFill>
                  <a:srgbClr val="1155CC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https://instapage.com/blog/demographic-segmentation/#:~:text=Demographic%20segmentation %20is%20a%20precise,the%20most%20commonly%20used%20method</a:t>
            </a:r>
            <a:r>
              <a:rPr lang="en" sz="8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. (accessed: 20 March 2024).</a:t>
            </a:r>
            <a:endParaRPr sz="8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Grace s (2019) plog's psychographic </a:t>
            </a:r>
            <a:r>
              <a:rPr lang="en" sz="800">
                <a:solidFill>
                  <a:srgbClr val="17171A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Available at: </a:t>
            </a:r>
            <a:r>
              <a:rPr lang="en" sz="800">
                <a:solidFill>
                  <a:srgbClr val="1155CC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https://www.researchgate.net/figure/Plog-s-psychographic-personality-types_fig1_286653632 </a:t>
            </a:r>
            <a:r>
              <a:rPr lang="en" sz="8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(accessed: 20 March 2024).</a:t>
            </a:r>
            <a:endParaRPr sz="8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8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8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" name="Google Shape;237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38" name="Google Shape;238;p38"/>
          <p:cNvSpPr txBox="1"/>
          <p:nvPr/>
        </p:nvSpPr>
        <p:spPr>
          <a:xfrm>
            <a:off x="324000" y="324000"/>
            <a:ext cx="3189000" cy="318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3" name="Google Shape;243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76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44" name="Google Shape;244;p39"/>
          <p:cNvSpPr txBox="1"/>
          <p:nvPr/>
        </p:nvSpPr>
        <p:spPr>
          <a:xfrm>
            <a:off x="304800" y="30480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8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9" name="Google Shape;249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250" name="Google Shape;250;p40"/>
          <p:cNvSpPr txBox="1"/>
          <p:nvPr/>
        </p:nvSpPr>
        <p:spPr>
          <a:xfrm>
            <a:off x="304800" y="30480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Paradigm">
  <a:themeElements>
    <a:clrScheme name="Paradigm">
      <a:dk1>
        <a:srgbClr val="31394D"/>
      </a:dk1>
      <a:lt1>
        <a:srgbClr val="FFFFFF"/>
      </a:lt1>
      <a:dk2>
        <a:srgbClr val="666666"/>
      </a:dk2>
      <a:lt2>
        <a:srgbClr val="626B73"/>
      </a:lt2>
      <a:accent1>
        <a:srgbClr val="002F4A"/>
      </a:accent1>
      <a:accent2>
        <a:srgbClr val="D9C4B1"/>
      </a:accent2>
      <a:accent3>
        <a:srgbClr val="EDE3DA"/>
      </a:accent3>
      <a:accent4>
        <a:srgbClr val="B85741"/>
      </a:accent4>
      <a:accent5>
        <a:srgbClr val="009384"/>
      </a:accent5>
      <a:accent6>
        <a:srgbClr val="D0F6FF"/>
      </a:accent6>
      <a:hlink>
        <a:srgbClr val="009384"/>
      </a:hlink>
      <a:folHlink>
        <a:srgbClr val="00938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