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58" r:id="rId4"/>
    <p:sldId id="261" r:id="rId5"/>
    <p:sldId id="262" r:id="rId6"/>
    <p:sldId id="263" r:id="rId7"/>
    <p:sldId id="264" r:id="rId8"/>
    <p:sldId id="265" r:id="rId9"/>
    <p:sldId id="266" r:id="rId10"/>
    <p:sldId id="267" r:id="rId11"/>
    <p:sldId id="269" r:id="rId12"/>
    <p:sldId id="260"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000"/>
    <p:restoredTop sz="93992"/>
  </p:normalViewPr>
  <p:slideViewPr>
    <p:cSldViewPr snapToGrid="0" snapToObjects="1">
      <p:cViewPr varScale="1">
        <p:scale>
          <a:sx n="82" d="100"/>
          <a:sy n="82" d="100"/>
        </p:scale>
        <p:origin x="22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DE1A11-5561-024D-8E05-9284233B851B}" type="datetimeFigureOut">
              <a:rPr lang="en-US" smtClean="0"/>
              <a:t>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D5EFF0-AA09-7E48-ACBC-61C0EB1AFD31}" type="slidenum">
              <a:rPr lang="en-US" smtClean="0"/>
              <a:t>‹#›</a:t>
            </a:fld>
            <a:endParaRPr lang="en-US"/>
          </a:p>
        </p:txBody>
      </p:sp>
    </p:spTree>
    <p:extLst>
      <p:ext uri="{BB962C8B-B14F-4D97-AF65-F5344CB8AC3E}">
        <p14:creationId xmlns:p14="http://schemas.microsoft.com/office/powerpoint/2010/main" val="625061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selected organization is Morrisons which has been selected because of its importance for its industry. It is representative for the supermarket industry and it has a large HR department.</a:t>
            </a:r>
          </a:p>
          <a:p>
            <a:endParaRPr lang="en-US" dirty="0"/>
          </a:p>
        </p:txBody>
      </p:sp>
      <p:sp>
        <p:nvSpPr>
          <p:cNvPr id="4" name="Slide Number Placeholder 3"/>
          <p:cNvSpPr>
            <a:spLocks noGrp="1"/>
          </p:cNvSpPr>
          <p:nvPr>
            <p:ph type="sldNum" sz="quarter" idx="5"/>
          </p:nvPr>
        </p:nvSpPr>
        <p:spPr/>
        <p:txBody>
          <a:bodyPr/>
          <a:lstStyle/>
          <a:p>
            <a:fld id="{E2D5EFF0-AA09-7E48-ACBC-61C0EB1AFD31}" type="slidenum">
              <a:rPr lang="en-US" smtClean="0"/>
              <a:t>2</a:t>
            </a:fld>
            <a:endParaRPr lang="en-US"/>
          </a:p>
        </p:txBody>
      </p:sp>
    </p:spTree>
    <p:extLst>
      <p:ext uri="{BB962C8B-B14F-4D97-AF65-F5344CB8AC3E}">
        <p14:creationId xmlns:p14="http://schemas.microsoft.com/office/powerpoint/2010/main" val="2820351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Human Resources have great significance in the activity of the </a:t>
            </a:r>
            <a:r>
              <a:rPr lang="en-US" dirty="0" err="1"/>
              <a:t>organisations</a:t>
            </a:r>
            <a:r>
              <a:rPr lang="en-US" dirty="0"/>
              <a:t> as it can impact the running of the business and ultimately its success.</a:t>
            </a:r>
          </a:p>
          <a:p>
            <a:endParaRPr lang="en-US" dirty="0"/>
          </a:p>
        </p:txBody>
      </p:sp>
      <p:sp>
        <p:nvSpPr>
          <p:cNvPr id="4" name="Slide Number Placeholder 3"/>
          <p:cNvSpPr>
            <a:spLocks noGrp="1"/>
          </p:cNvSpPr>
          <p:nvPr>
            <p:ph type="sldNum" sz="quarter" idx="5"/>
          </p:nvPr>
        </p:nvSpPr>
        <p:spPr/>
        <p:txBody>
          <a:bodyPr/>
          <a:lstStyle/>
          <a:p>
            <a:fld id="{E2D5EFF0-AA09-7E48-ACBC-61C0EB1AFD31}" type="slidenum">
              <a:rPr lang="en-US" smtClean="0"/>
              <a:t>3</a:t>
            </a:fld>
            <a:endParaRPr lang="en-US"/>
          </a:p>
        </p:txBody>
      </p:sp>
    </p:spTree>
    <p:extLst>
      <p:ext uri="{BB962C8B-B14F-4D97-AF65-F5344CB8AC3E}">
        <p14:creationId xmlns:p14="http://schemas.microsoft.com/office/powerpoint/2010/main" val="1828377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Morrisons is a large organization the HR officer has to have complex knowledge and skills to manage all the aspects involved. </a:t>
            </a:r>
          </a:p>
          <a:p>
            <a:endParaRPr lang="en-US" dirty="0"/>
          </a:p>
        </p:txBody>
      </p:sp>
      <p:sp>
        <p:nvSpPr>
          <p:cNvPr id="4" name="Slide Number Placeholder 3"/>
          <p:cNvSpPr>
            <a:spLocks noGrp="1"/>
          </p:cNvSpPr>
          <p:nvPr>
            <p:ph type="sldNum" sz="quarter" idx="5"/>
          </p:nvPr>
        </p:nvSpPr>
        <p:spPr/>
        <p:txBody>
          <a:bodyPr/>
          <a:lstStyle/>
          <a:p>
            <a:fld id="{E2D5EFF0-AA09-7E48-ACBC-61C0EB1AFD31}" type="slidenum">
              <a:rPr lang="en-US" smtClean="0"/>
              <a:t>4</a:t>
            </a:fld>
            <a:endParaRPr lang="en-US"/>
          </a:p>
        </p:txBody>
      </p:sp>
    </p:spTree>
    <p:extLst>
      <p:ext uri="{BB962C8B-B14F-4D97-AF65-F5344CB8AC3E}">
        <p14:creationId xmlns:p14="http://schemas.microsoft.com/office/powerpoint/2010/main" val="951641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Morrisons HR department has to have knowledge about the legislation and policies for employment. An organization can be easily sued for breach of contract or other legal aspects if there are any lacks or issues.</a:t>
            </a:r>
          </a:p>
          <a:p>
            <a:endParaRPr lang="en-US" dirty="0"/>
          </a:p>
        </p:txBody>
      </p:sp>
      <p:sp>
        <p:nvSpPr>
          <p:cNvPr id="4" name="Slide Number Placeholder 3"/>
          <p:cNvSpPr>
            <a:spLocks noGrp="1"/>
          </p:cNvSpPr>
          <p:nvPr>
            <p:ph type="sldNum" sz="quarter" idx="5"/>
          </p:nvPr>
        </p:nvSpPr>
        <p:spPr/>
        <p:txBody>
          <a:bodyPr/>
          <a:lstStyle/>
          <a:p>
            <a:fld id="{E2D5EFF0-AA09-7E48-ACBC-61C0EB1AFD31}" type="slidenum">
              <a:rPr lang="en-US" smtClean="0"/>
              <a:t>5</a:t>
            </a:fld>
            <a:endParaRPr lang="en-US"/>
          </a:p>
        </p:txBody>
      </p:sp>
    </p:spTree>
    <p:extLst>
      <p:ext uri="{BB962C8B-B14F-4D97-AF65-F5344CB8AC3E}">
        <p14:creationId xmlns:p14="http://schemas.microsoft.com/office/powerpoint/2010/main" val="2482765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HR officer is imperative to have a great set of skills to operate various technologies and software to accomplish the clerical aspects involved.</a:t>
            </a:r>
          </a:p>
        </p:txBody>
      </p:sp>
      <p:sp>
        <p:nvSpPr>
          <p:cNvPr id="4" name="Slide Number Placeholder 3"/>
          <p:cNvSpPr>
            <a:spLocks noGrp="1"/>
          </p:cNvSpPr>
          <p:nvPr>
            <p:ph type="sldNum" sz="quarter" idx="5"/>
          </p:nvPr>
        </p:nvSpPr>
        <p:spPr/>
        <p:txBody>
          <a:bodyPr/>
          <a:lstStyle/>
          <a:p>
            <a:fld id="{E2D5EFF0-AA09-7E48-ACBC-61C0EB1AFD31}" type="slidenum">
              <a:rPr lang="en-US" smtClean="0"/>
              <a:t>6</a:t>
            </a:fld>
            <a:endParaRPr lang="en-US"/>
          </a:p>
        </p:txBody>
      </p:sp>
    </p:spTree>
    <p:extLst>
      <p:ext uri="{BB962C8B-B14F-4D97-AF65-F5344CB8AC3E}">
        <p14:creationId xmlns:p14="http://schemas.microsoft.com/office/powerpoint/2010/main" val="3866998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2D5EFF0-AA09-7E48-ACBC-61C0EB1AFD31}" type="slidenum">
              <a:rPr lang="en-US" smtClean="0"/>
              <a:t>7</a:t>
            </a:fld>
            <a:endParaRPr lang="en-US"/>
          </a:p>
        </p:txBody>
      </p:sp>
    </p:spTree>
    <p:extLst>
      <p:ext uri="{BB962C8B-B14F-4D97-AF65-F5344CB8AC3E}">
        <p14:creationId xmlns:p14="http://schemas.microsoft.com/office/powerpoint/2010/main" val="2160768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SWOT analysis identified that I have important skills that can be my strengths such as presented above, but I have several gaps in knowledge and skills that can be my weaknesses. Being a student is an opportunity for my development and the sum of the additional opportunities that comes along. </a:t>
            </a:r>
          </a:p>
          <a:p>
            <a:endParaRPr lang="en-US" dirty="0"/>
          </a:p>
        </p:txBody>
      </p:sp>
      <p:sp>
        <p:nvSpPr>
          <p:cNvPr id="4" name="Slide Number Placeholder 3"/>
          <p:cNvSpPr>
            <a:spLocks noGrp="1"/>
          </p:cNvSpPr>
          <p:nvPr>
            <p:ph type="sldNum" sz="quarter" idx="5"/>
          </p:nvPr>
        </p:nvSpPr>
        <p:spPr/>
        <p:txBody>
          <a:bodyPr/>
          <a:lstStyle/>
          <a:p>
            <a:fld id="{E2D5EFF0-AA09-7E48-ACBC-61C0EB1AFD31}" type="slidenum">
              <a:rPr lang="en-US" smtClean="0"/>
              <a:t>9</a:t>
            </a:fld>
            <a:endParaRPr lang="en-US"/>
          </a:p>
        </p:txBody>
      </p:sp>
    </p:spTree>
    <p:extLst>
      <p:ext uri="{BB962C8B-B14F-4D97-AF65-F5344CB8AC3E}">
        <p14:creationId xmlns:p14="http://schemas.microsoft.com/office/powerpoint/2010/main" val="4211491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personal skills audit emphasizes that I don’t have a lot of experience in managing people and that I need to improve my IT skills.</a:t>
            </a:r>
          </a:p>
        </p:txBody>
      </p:sp>
      <p:sp>
        <p:nvSpPr>
          <p:cNvPr id="4" name="Slide Number Placeholder 3"/>
          <p:cNvSpPr>
            <a:spLocks noGrp="1"/>
          </p:cNvSpPr>
          <p:nvPr>
            <p:ph type="sldNum" sz="quarter" idx="5"/>
          </p:nvPr>
        </p:nvSpPr>
        <p:spPr/>
        <p:txBody>
          <a:bodyPr/>
          <a:lstStyle/>
          <a:p>
            <a:fld id="{E2D5EFF0-AA09-7E48-ACBC-61C0EB1AFD31}" type="slidenum">
              <a:rPr lang="en-US" smtClean="0"/>
              <a:t>10</a:t>
            </a:fld>
            <a:endParaRPr lang="en-US"/>
          </a:p>
        </p:txBody>
      </p:sp>
    </p:spTree>
    <p:extLst>
      <p:ext uri="{BB962C8B-B14F-4D97-AF65-F5344CB8AC3E}">
        <p14:creationId xmlns:p14="http://schemas.microsoft.com/office/powerpoint/2010/main" val="700851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will be a great asset for Morrisons and by addressing my gaps in knowledge and training will enhance my development and will benefit the organization.</a:t>
            </a:r>
          </a:p>
        </p:txBody>
      </p:sp>
      <p:sp>
        <p:nvSpPr>
          <p:cNvPr id="4" name="Slide Number Placeholder 3"/>
          <p:cNvSpPr>
            <a:spLocks noGrp="1"/>
          </p:cNvSpPr>
          <p:nvPr>
            <p:ph type="sldNum" sz="quarter" idx="5"/>
          </p:nvPr>
        </p:nvSpPr>
        <p:spPr/>
        <p:txBody>
          <a:bodyPr/>
          <a:lstStyle/>
          <a:p>
            <a:fld id="{E2D5EFF0-AA09-7E48-ACBC-61C0EB1AFD31}" type="slidenum">
              <a:rPr lang="en-US" smtClean="0"/>
              <a:t>11</a:t>
            </a:fld>
            <a:endParaRPr lang="en-US"/>
          </a:p>
        </p:txBody>
      </p:sp>
    </p:spTree>
    <p:extLst>
      <p:ext uri="{BB962C8B-B14F-4D97-AF65-F5344CB8AC3E}">
        <p14:creationId xmlns:p14="http://schemas.microsoft.com/office/powerpoint/2010/main" val="1888678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morrisons-corporate.com/" TargetMode="External"/><Relationship Id="rId2" Type="http://schemas.openxmlformats.org/officeDocument/2006/relationships/hyperlink" Target="https://www.morrisons.jobs/apply%20Accessed%20Accessed%2015.07.2022" TargetMode="External"/><Relationship Id="rId1" Type="http://schemas.openxmlformats.org/officeDocument/2006/relationships/slideLayout" Target="../slideLayouts/slideLayout2.xml"/><Relationship Id="rId5" Type="http://schemas.openxmlformats.org/officeDocument/2006/relationships/hyperlink" Target="https://www.theguardian.com/business/2019/jun/13/amazon-and-morrisons-expand-same-day-grocery-delivery-service" TargetMode="External"/><Relationship Id="rId4" Type="http://schemas.openxmlformats.org/officeDocument/2006/relationships/hyperlink" Target="https://www.northeastern.edu/graduate/blog/hr-laws-to-kno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52D4E-86E3-E959-1E28-3A9D2CB4D44A}"/>
              </a:ext>
            </a:extLst>
          </p:cNvPr>
          <p:cNvSpPr>
            <a:spLocks noGrp="1"/>
          </p:cNvSpPr>
          <p:nvPr>
            <p:ph type="ctrTitle"/>
          </p:nvPr>
        </p:nvSpPr>
        <p:spPr>
          <a:xfrm>
            <a:off x="689129" y="1068238"/>
            <a:ext cx="8825658" cy="3329581"/>
          </a:xfrm>
        </p:spPr>
        <p:txBody>
          <a:bodyPr/>
          <a:lstStyle/>
          <a:p>
            <a:pPr algn="ctr"/>
            <a:r>
              <a:rPr lang="en-US" sz="4400" dirty="0"/>
              <a:t>Developing Relationships and Workplace Achievements</a:t>
            </a:r>
            <a:br>
              <a:rPr lang="en-US" dirty="0"/>
            </a:br>
            <a:r>
              <a:rPr lang="en-GB" sz="3200" b="1" i="1" dirty="0"/>
              <a:t>Training and Development needs </a:t>
            </a:r>
            <a:br>
              <a:rPr lang="en-GB" sz="3200" b="1" i="1" dirty="0"/>
            </a:br>
            <a:r>
              <a:rPr lang="en-GB" sz="3200" b="1" i="1" dirty="0"/>
              <a:t>for an HR officer </a:t>
            </a:r>
            <a:br>
              <a:rPr lang="en-GB" sz="2800" dirty="0"/>
            </a:br>
            <a:endParaRPr lang="en-US" sz="2800" dirty="0"/>
          </a:p>
        </p:txBody>
      </p:sp>
      <p:sp>
        <p:nvSpPr>
          <p:cNvPr id="3" name="Subtitle 2">
            <a:extLst>
              <a:ext uri="{FF2B5EF4-FFF2-40B4-BE49-F238E27FC236}">
                <a16:creationId xmlns:a16="http://schemas.microsoft.com/office/drawing/2014/main" id="{ED6AC86F-0824-EC88-96C9-122BD90F5771}"/>
              </a:ext>
            </a:extLst>
          </p:cNvPr>
          <p:cNvSpPr>
            <a:spLocks noGrp="1"/>
          </p:cNvSpPr>
          <p:nvPr>
            <p:ph type="subTitle" idx="1"/>
          </p:nvPr>
        </p:nvSpPr>
        <p:spPr/>
        <p:txBody>
          <a:bodyPr/>
          <a:lstStyle/>
          <a:p>
            <a:r>
              <a:rPr lang="en-US" dirty="0"/>
              <a:t>Student: LAURA </a:t>
            </a:r>
            <a:r>
              <a:rPr lang="en-US" dirty="0" err="1"/>
              <a:t>VISan</a:t>
            </a:r>
            <a:endParaRPr lang="en-US" dirty="0"/>
          </a:p>
          <a:p>
            <a:r>
              <a:rPr lang="en-US" dirty="0"/>
              <a:t>id: 1918676</a:t>
            </a:r>
          </a:p>
        </p:txBody>
      </p:sp>
    </p:spTree>
    <p:extLst>
      <p:ext uri="{BB962C8B-B14F-4D97-AF65-F5344CB8AC3E}">
        <p14:creationId xmlns:p14="http://schemas.microsoft.com/office/powerpoint/2010/main" val="3813473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4A11D1-6963-485E-86DE-760B07434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5DDC5B-1E6F-66BD-E09E-DB842767E4EF}"/>
              </a:ext>
            </a:extLst>
          </p:cNvPr>
          <p:cNvSpPr>
            <a:spLocks noGrp="1"/>
          </p:cNvSpPr>
          <p:nvPr>
            <p:ph type="title"/>
          </p:nvPr>
        </p:nvSpPr>
        <p:spPr>
          <a:xfrm>
            <a:off x="635223" y="629266"/>
            <a:ext cx="3116690" cy="5594554"/>
          </a:xfrm>
        </p:spPr>
        <p:txBody>
          <a:bodyPr anchor="ctr">
            <a:normAutofit/>
          </a:bodyPr>
          <a:lstStyle/>
          <a:p>
            <a:r>
              <a:rPr lang="en-US" sz="4800">
                <a:solidFill>
                  <a:srgbClr val="EBEBEB"/>
                </a:solidFill>
              </a:rPr>
              <a:t>Morrisons PLC</a:t>
            </a:r>
          </a:p>
        </p:txBody>
      </p:sp>
      <p:sp>
        <p:nvSpPr>
          <p:cNvPr id="12" name="Freeform 7">
            <a:extLst>
              <a:ext uri="{FF2B5EF4-FFF2-40B4-BE49-F238E27FC236}">
                <a16:creationId xmlns:a16="http://schemas.microsoft.com/office/drawing/2014/main" id="{93BDF132-E4EF-4CB3-9A12-1EB75E159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F8486D32-0A56-4407-A9D1-7AFC16946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B73FE0C2-11C7-466D-B4BA-0330484CD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BBBCEA8-BD2B-9D54-BA9C-3EC63249E21C}"/>
              </a:ext>
            </a:extLst>
          </p:cNvPr>
          <p:cNvSpPr>
            <a:spLocks noGrp="1"/>
          </p:cNvSpPr>
          <p:nvPr>
            <p:ph idx="1"/>
          </p:nvPr>
        </p:nvSpPr>
        <p:spPr>
          <a:xfrm>
            <a:off x="4720782" y="1410458"/>
            <a:ext cx="6944353" cy="4041436"/>
          </a:xfrm>
        </p:spPr>
        <p:txBody>
          <a:bodyPr>
            <a:normAutofit/>
          </a:bodyPr>
          <a:lstStyle/>
          <a:p>
            <a:pPr>
              <a:buClr>
                <a:srgbClr val="00B050"/>
              </a:buClr>
              <a:buFont typeface="Courier New" panose="02070309020205020404" pitchFamily="49" charset="0"/>
              <a:buChar char="o"/>
            </a:pPr>
            <a:r>
              <a:rPr lang="en-GB" sz="1800" dirty="0"/>
              <a:t>Morrisons is part of the leading supermarkets in the United Kingdom. </a:t>
            </a:r>
          </a:p>
          <a:p>
            <a:pPr>
              <a:buClr>
                <a:srgbClr val="00B050"/>
              </a:buClr>
              <a:buFont typeface="Courier New" panose="02070309020205020404" pitchFamily="49" charset="0"/>
              <a:buChar char="o"/>
            </a:pPr>
            <a:r>
              <a:rPr lang="en-GB" sz="1800" dirty="0"/>
              <a:t>It has a strong position in the market with more than 500 stores opened with online shopping and home delivery for which it also it has a partnership with Amazon (The Guardian, 2019).</a:t>
            </a:r>
          </a:p>
          <a:p>
            <a:pPr>
              <a:buClr>
                <a:srgbClr val="00B050"/>
              </a:buClr>
              <a:buFont typeface="Courier New" panose="02070309020205020404" pitchFamily="49" charset="0"/>
              <a:buChar char="o"/>
            </a:pPr>
            <a:r>
              <a:rPr lang="en-GB" sz="1800" dirty="0"/>
              <a:t>In their stores they offer a variety of services: Morrisons café, photo printing, garden centres, flower shop, pharmacy, car parking, petrol station (Morrisons, 2022).</a:t>
            </a:r>
          </a:p>
          <a:p>
            <a:pPr>
              <a:buFont typeface="Courier New" panose="02070309020205020404" pitchFamily="49" charset="0"/>
              <a:buChar char="o"/>
            </a:pPr>
            <a:endParaRPr lang="en-GB" dirty="0"/>
          </a:p>
          <a:p>
            <a:pPr>
              <a:buFont typeface="Courier New" panose="02070309020205020404" pitchFamily="49" charset="0"/>
              <a:buChar char="o"/>
            </a:pPr>
            <a:endParaRPr lang="en-GB" dirty="0"/>
          </a:p>
          <a:p>
            <a:endParaRPr lang="en-US" dirty="0"/>
          </a:p>
        </p:txBody>
      </p:sp>
      <p:pic>
        <p:nvPicPr>
          <p:cNvPr id="5" name="Picture 4" descr="A picture containing text, clipart&#10;&#10;Description automatically generated">
            <a:extLst>
              <a:ext uri="{FF2B5EF4-FFF2-40B4-BE49-F238E27FC236}">
                <a16:creationId xmlns:a16="http://schemas.microsoft.com/office/drawing/2014/main" id="{244FF2B0-7BF2-CD53-C584-0F4ED1A77511}"/>
              </a:ext>
            </a:extLst>
          </p:cNvPr>
          <p:cNvPicPr>
            <a:picLocks noChangeAspect="1"/>
          </p:cNvPicPr>
          <p:nvPr/>
        </p:nvPicPr>
        <p:blipFill>
          <a:blip r:embed="rId3"/>
          <a:stretch>
            <a:fillRect/>
          </a:stretch>
        </p:blipFill>
        <p:spPr>
          <a:xfrm>
            <a:off x="4665299" y="4994733"/>
            <a:ext cx="6495847" cy="1860385"/>
          </a:xfrm>
          <a:prstGeom prst="rect">
            <a:avLst/>
          </a:prstGeom>
          <a:effectLst/>
        </p:spPr>
      </p:pic>
    </p:spTree>
    <p:extLst>
      <p:ext uri="{BB962C8B-B14F-4D97-AF65-F5344CB8AC3E}">
        <p14:creationId xmlns:p14="http://schemas.microsoft.com/office/powerpoint/2010/main" val="135449464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75661-9951-FB98-6BC4-2F76D9694979}"/>
              </a:ext>
            </a:extLst>
          </p:cNvPr>
          <p:cNvSpPr>
            <a:spLocks noGrp="1"/>
          </p:cNvSpPr>
          <p:nvPr>
            <p:ph type="title"/>
          </p:nvPr>
        </p:nvSpPr>
        <p:spPr>
          <a:xfrm>
            <a:off x="648930" y="629266"/>
            <a:ext cx="9252154" cy="1223983"/>
          </a:xfrm>
        </p:spPr>
        <p:txBody>
          <a:bodyPr>
            <a:normAutofit/>
          </a:bodyPr>
          <a:lstStyle/>
          <a:p>
            <a:pPr>
              <a:lnSpc>
                <a:spcPct val="90000"/>
              </a:lnSpc>
            </a:pPr>
            <a:r>
              <a:rPr lang="en-US" sz="3900"/>
              <a:t>Knowledge and behavior </a:t>
            </a:r>
            <a:br>
              <a:rPr lang="en-US" sz="3900"/>
            </a:br>
            <a:r>
              <a:rPr lang="en-US" sz="3900"/>
              <a:t>of HR officer</a:t>
            </a:r>
          </a:p>
        </p:txBody>
      </p:sp>
      <p:sp>
        <p:nvSpPr>
          <p:cNvPr id="3" name="Content Placeholder 2">
            <a:extLst>
              <a:ext uri="{FF2B5EF4-FFF2-40B4-BE49-F238E27FC236}">
                <a16:creationId xmlns:a16="http://schemas.microsoft.com/office/drawing/2014/main" id="{91A16180-160B-ACCE-CCD8-A7A323F7AC81}"/>
              </a:ext>
            </a:extLst>
          </p:cNvPr>
          <p:cNvSpPr>
            <a:spLocks noGrp="1"/>
          </p:cNvSpPr>
          <p:nvPr>
            <p:ph idx="1"/>
          </p:nvPr>
        </p:nvSpPr>
        <p:spPr>
          <a:xfrm>
            <a:off x="1103311" y="2052214"/>
            <a:ext cx="4338409" cy="4196185"/>
          </a:xfrm>
        </p:spPr>
        <p:txBody>
          <a:bodyPr>
            <a:normAutofit/>
          </a:bodyPr>
          <a:lstStyle/>
          <a:p>
            <a:pPr>
              <a:lnSpc>
                <a:spcPct val="90000"/>
              </a:lnSpc>
            </a:pPr>
            <a:r>
              <a:rPr lang="en-US" sz="1700" dirty="0"/>
              <a:t>As a HR officer for Morrisons the knowledge related to </a:t>
            </a:r>
            <a:r>
              <a:rPr lang="en-US" sz="1700" dirty="0" err="1"/>
              <a:t>personel</a:t>
            </a:r>
            <a:r>
              <a:rPr lang="en-US" sz="1700" dirty="0"/>
              <a:t> recruitment and selection is used to employ new team members.</a:t>
            </a:r>
          </a:p>
          <a:p>
            <a:pPr>
              <a:lnSpc>
                <a:spcPct val="90000"/>
              </a:lnSpc>
            </a:pPr>
            <a:r>
              <a:rPr lang="en-US" sz="1700" dirty="0"/>
              <a:t>Morrisons advertises their job on different specialist online platforms but also uses their own website and have a software named </a:t>
            </a:r>
            <a:r>
              <a:rPr lang="en-US" sz="1700" dirty="0" err="1"/>
              <a:t>Moribot</a:t>
            </a:r>
            <a:r>
              <a:rPr lang="en-US" sz="1700" dirty="0"/>
              <a:t> which helps the applicants with queries (Morrisons, 2022). </a:t>
            </a:r>
          </a:p>
          <a:p>
            <a:pPr>
              <a:lnSpc>
                <a:spcPct val="90000"/>
              </a:lnSpc>
            </a:pPr>
            <a:r>
              <a:rPr lang="en-US" sz="1700" dirty="0"/>
              <a:t>Morrisons practices also internal promotion, by giving the opportunity to existing employees for career development.</a:t>
            </a:r>
          </a:p>
        </p:txBody>
      </p:sp>
      <p:pic>
        <p:nvPicPr>
          <p:cNvPr id="6" name="Picture 5" descr="A picture containing graphical user interface&#10;&#10;Description automatically generated">
            <a:extLst>
              <a:ext uri="{FF2B5EF4-FFF2-40B4-BE49-F238E27FC236}">
                <a16:creationId xmlns:a16="http://schemas.microsoft.com/office/drawing/2014/main" id="{3682366A-6321-2E53-157C-0765AF01C666}"/>
              </a:ext>
            </a:extLst>
          </p:cNvPr>
          <p:cNvPicPr>
            <a:picLocks noChangeAspect="1"/>
          </p:cNvPicPr>
          <p:nvPr/>
        </p:nvPicPr>
        <p:blipFill>
          <a:blip r:embed="rId4"/>
          <a:stretch>
            <a:fillRect/>
          </a:stretch>
        </p:blipFill>
        <p:spPr>
          <a:xfrm>
            <a:off x="6091916" y="2787399"/>
            <a:ext cx="5451627" cy="2725813"/>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424759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useBgFill="1">
        <p:nvSpPr>
          <p:cNvPr id="16" name="Freeform: Shape 15">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62B13D0F-2FDA-4DE3-6781-3BFB7F5FE359}"/>
              </a:ext>
            </a:extLst>
          </p:cNvPr>
          <p:cNvSpPr>
            <a:spLocks noGrp="1"/>
          </p:cNvSpPr>
          <p:nvPr>
            <p:ph idx="1"/>
          </p:nvPr>
        </p:nvSpPr>
        <p:spPr>
          <a:xfrm>
            <a:off x="319910" y="2375339"/>
            <a:ext cx="5451627" cy="4482662"/>
          </a:xfrm>
        </p:spPr>
        <p:txBody>
          <a:bodyPr>
            <a:noAutofit/>
          </a:bodyPr>
          <a:lstStyle/>
          <a:p>
            <a:pPr>
              <a:lnSpc>
                <a:spcPct val="90000"/>
              </a:lnSpc>
            </a:pPr>
            <a:r>
              <a:rPr lang="en-US" sz="1600" dirty="0"/>
              <a:t>The administration and management knowledge refers to concepts such human resources modelling, leadership styles, resource allocation and other elements related to the business.</a:t>
            </a:r>
          </a:p>
          <a:p>
            <a:pPr>
              <a:lnSpc>
                <a:spcPct val="90000"/>
              </a:lnSpc>
            </a:pPr>
            <a:r>
              <a:rPr lang="en-US" sz="1600" dirty="0"/>
              <a:t>In the role of HR officer for Morrisons it can be observed that Morrisons values its employees and allocates an important amount of resources to motivate and keep their employees happy. </a:t>
            </a:r>
          </a:p>
          <a:p>
            <a:pPr>
              <a:lnSpc>
                <a:spcPct val="90000"/>
              </a:lnSpc>
            </a:pPr>
            <a:r>
              <a:rPr lang="en-US" sz="1600" dirty="0"/>
              <a:t>Morrisons invests in training their managers to lead the teams towards the organization objectives. The organization acknowledges the importance of retaining the best employees and that many times the cost of recruitment and selection is higher than retaining talent (Cappelli, 2009).</a:t>
            </a:r>
          </a:p>
        </p:txBody>
      </p:sp>
      <p:pic>
        <p:nvPicPr>
          <p:cNvPr id="5" name="Picture 4">
            <a:extLst>
              <a:ext uri="{FF2B5EF4-FFF2-40B4-BE49-F238E27FC236}">
                <a16:creationId xmlns:a16="http://schemas.microsoft.com/office/drawing/2014/main" id="{616A8731-E7F9-7B65-E734-482128F042B6}"/>
              </a:ext>
            </a:extLst>
          </p:cNvPr>
          <p:cNvPicPr>
            <a:picLocks noChangeAspect="1"/>
          </p:cNvPicPr>
          <p:nvPr/>
        </p:nvPicPr>
        <p:blipFill>
          <a:blip r:embed="rId3"/>
          <a:stretch>
            <a:fillRect/>
          </a:stretch>
        </p:blipFill>
        <p:spPr>
          <a:xfrm>
            <a:off x="6091916" y="2852834"/>
            <a:ext cx="5451627" cy="3052911"/>
          </a:xfrm>
          <a:prstGeom prst="rect">
            <a:avLst/>
          </a:prstGeom>
          <a:effectLst/>
        </p:spPr>
      </p:pic>
    </p:spTree>
    <p:extLst>
      <p:ext uri="{BB962C8B-B14F-4D97-AF65-F5344CB8AC3E}">
        <p14:creationId xmlns:p14="http://schemas.microsoft.com/office/powerpoint/2010/main" val="357925843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useBgFill="1">
        <p:nvSpPr>
          <p:cNvPr id="17" name="Freeform: Shape 16">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62FF3F57-7296-4BC6-CA45-8E910584DA3D}"/>
              </a:ext>
            </a:extLst>
          </p:cNvPr>
          <p:cNvSpPr>
            <a:spLocks noGrp="1"/>
          </p:cNvSpPr>
          <p:nvPr>
            <p:ph idx="1"/>
          </p:nvPr>
        </p:nvSpPr>
        <p:spPr>
          <a:xfrm>
            <a:off x="648931" y="2548281"/>
            <a:ext cx="5122606" cy="3658689"/>
          </a:xfrm>
        </p:spPr>
        <p:txBody>
          <a:bodyPr>
            <a:normAutofit/>
          </a:bodyPr>
          <a:lstStyle/>
          <a:p>
            <a:pPr>
              <a:lnSpc>
                <a:spcPct val="90000"/>
              </a:lnSpc>
            </a:pPr>
            <a:r>
              <a:rPr lang="en-US" sz="1400" dirty="0"/>
              <a:t>As HR officer is important to have knowledge about legislation regarding such as Employment Law, Discrimination Law, Wages and working hours, benefits laws, immigration law, work and safety laws (Northeastern, 2020). </a:t>
            </a:r>
          </a:p>
          <a:p>
            <a:pPr>
              <a:lnSpc>
                <a:spcPct val="90000"/>
              </a:lnSpc>
            </a:pPr>
            <a:r>
              <a:rPr lang="en-US" sz="1400" dirty="0"/>
              <a:t>In Morrisons in their warehouses and stores is important to follow the law regarding numbers of hours worked in a week, to ensure the employees have day off.</a:t>
            </a:r>
          </a:p>
          <a:p>
            <a:pPr>
              <a:lnSpc>
                <a:spcPct val="90000"/>
              </a:lnSpc>
            </a:pPr>
            <a:r>
              <a:rPr lang="en-US" sz="1400" dirty="0"/>
              <a:t>It is important to have knowledge on immigration law especially after Brexit and with new rules related to the right to work in the UK. </a:t>
            </a:r>
          </a:p>
          <a:p>
            <a:pPr>
              <a:lnSpc>
                <a:spcPct val="90000"/>
              </a:lnSpc>
            </a:pPr>
            <a:r>
              <a:rPr lang="en-US" sz="1400" dirty="0"/>
              <a:t>Also work and safety legislation is very important and training is given in the induction, especially in their warehouses where are used different machines and technologies and the presence of hazards is higher.  </a:t>
            </a:r>
          </a:p>
        </p:txBody>
      </p:sp>
      <p:pic>
        <p:nvPicPr>
          <p:cNvPr id="6" name="Picture 5" descr="A picture containing indoor, ceiling, area, airplane&#10;&#10;Description automatically generated">
            <a:extLst>
              <a:ext uri="{FF2B5EF4-FFF2-40B4-BE49-F238E27FC236}">
                <a16:creationId xmlns:a16="http://schemas.microsoft.com/office/drawing/2014/main" id="{5CACBD40-1A7B-CDC1-AA99-228805C88B86}"/>
              </a:ext>
            </a:extLst>
          </p:cNvPr>
          <p:cNvPicPr>
            <a:picLocks noChangeAspect="1"/>
          </p:cNvPicPr>
          <p:nvPr/>
        </p:nvPicPr>
        <p:blipFill>
          <a:blip r:embed="rId3"/>
          <a:stretch>
            <a:fillRect/>
          </a:stretch>
        </p:blipFill>
        <p:spPr>
          <a:xfrm>
            <a:off x="6091916" y="2738143"/>
            <a:ext cx="5451627" cy="3282294"/>
          </a:xfrm>
          <a:prstGeom prst="rect">
            <a:avLst/>
          </a:prstGeom>
          <a:effectLst/>
        </p:spPr>
      </p:pic>
    </p:spTree>
    <p:extLst>
      <p:ext uri="{BB962C8B-B14F-4D97-AF65-F5344CB8AC3E}">
        <p14:creationId xmlns:p14="http://schemas.microsoft.com/office/powerpoint/2010/main" val="4104566125"/>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useBgFill="1">
        <p:nvSpPr>
          <p:cNvPr id="16" name="Freeform: Shape 15">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4A12176C-2BBE-C1CF-DBB7-12BC17AB2E99}"/>
              </a:ext>
            </a:extLst>
          </p:cNvPr>
          <p:cNvSpPr>
            <a:spLocks noGrp="1"/>
          </p:cNvSpPr>
          <p:nvPr>
            <p:ph idx="1"/>
          </p:nvPr>
        </p:nvSpPr>
        <p:spPr>
          <a:xfrm>
            <a:off x="648931" y="2548281"/>
            <a:ext cx="5122606" cy="3658689"/>
          </a:xfrm>
        </p:spPr>
        <p:txBody>
          <a:bodyPr>
            <a:normAutofit/>
          </a:bodyPr>
          <a:lstStyle/>
          <a:p>
            <a:pPr>
              <a:lnSpc>
                <a:spcPct val="90000"/>
              </a:lnSpc>
            </a:pPr>
            <a:r>
              <a:rPr lang="en-US" sz="1700"/>
              <a:t>The clerical knowledge relates to the administrative procedures required to accomplish the tasks as a HR officer. </a:t>
            </a:r>
          </a:p>
          <a:p>
            <a:pPr>
              <a:lnSpc>
                <a:spcPct val="90000"/>
              </a:lnSpc>
            </a:pPr>
            <a:r>
              <a:rPr lang="en-US" sz="1700"/>
              <a:t>In Morrisons it is requested to have good grasp of knowledge for managing files and records as is a large organization and it has a complex system put in place for the Human Resources.</a:t>
            </a:r>
          </a:p>
          <a:p>
            <a:pPr>
              <a:lnSpc>
                <a:spcPct val="90000"/>
              </a:lnSpc>
            </a:pPr>
            <a:r>
              <a:rPr lang="en-US" sz="1700"/>
              <a:t>Along with this is also important to have good knowledge to operate computer and be able to use Word, Power Point, Excel and other internal programs used by the management. </a:t>
            </a:r>
          </a:p>
          <a:p>
            <a:pPr>
              <a:lnSpc>
                <a:spcPct val="90000"/>
              </a:lnSpc>
            </a:pPr>
            <a:endParaRPr lang="en-US" sz="1700"/>
          </a:p>
        </p:txBody>
      </p:sp>
      <p:pic>
        <p:nvPicPr>
          <p:cNvPr id="5" name="Picture 4" descr="A person typing on a keyboard&#10;&#10;Description automatically generated with medium confidence">
            <a:extLst>
              <a:ext uri="{FF2B5EF4-FFF2-40B4-BE49-F238E27FC236}">
                <a16:creationId xmlns:a16="http://schemas.microsoft.com/office/drawing/2014/main" id="{5A2DF23B-874D-FF67-B2A1-F868910B0B6F}"/>
              </a:ext>
            </a:extLst>
          </p:cNvPr>
          <p:cNvPicPr>
            <a:picLocks noChangeAspect="1"/>
          </p:cNvPicPr>
          <p:nvPr/>
        </p:nvPicPr>
        <p:blipFill>
          <a:blip r:embed="rId3"/>
          <a:stretch>
            <a:fillRect/>
          </a:stretch>
        </p:blipFill>
        <p:spPr>
          <a:xfrm>
            <a:off x="6091916" y="3016383"/>
            <a:ext cx="5451627" cy="2725813"/>
          </a:xfrm>
          <a:prstGeom prst="rect">
            <a:avLst/>
          </a:prstGeom>
          <a:effectLst/>
        </p:spPr>
      </p:pic>
    </p:spTree>
    <p:extLst>
      <p:ext uri="{BB962C8B-B14F-4D97-AF65-F5344CB8AC3E}">
        <p14:creationId xmlns:p14="http://schemas.microsoft.com/office/powerpoint/2010/main" val="175123670"/>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A3209-5CC4-A4A6-33C8-D7C3661EDCB9}"/>
              </a:ext>
            </a:extLst>
          </p:cNvPr>
          <p:cNvSpPr>
            <a:spLocks noGrp="1"/>
          </p:cNvSpPr>
          <p:nvPr>
            <p:ph type="title"/>
          </p:nvPr>
        </p:nvSpPr>
        <p:spPr/>
        <p:txBody>
          <a:bodyPr/>
          <a:lstStyle/>
          <a:p>
            <a:r>
              <a:rPr lang="en-US" dirty="0"/>
              <a:t>Skills</a:t>
            </a:r>
          </a:p>
        </p:txBody>
      </p:sp>
      <p:sp>
        <p:nvSpPr>
          <p:cNvPr id="3" name="Content Placeholder 2">
            <a:extLst>
              <a:ext uri="{FF2B5EF4-FFF2-40B4-BE49-F238E27FC236}">
                <a16:creationId xmlns:a16="http://schemas.microsoft.com/office/drawing/2014/main" id="{AD682096-5705-C45D-C115-B773D903D8DC}"/>
              </a:ext>
            </a:extLst>
          </p:cNvPr>
          <p:cNvSpPr>
            <a:spLocks noGrp="1"/>
          </p:cNvSpPr>
          <p:nvPr>
            <p:ph idx="1"/>
          </p:nvPr>
        </p:nvSpPr>
        <p:spPr/>
        <p:txBody>
          <a:bodyPr/>
          <a:lstStyle/>
          <a:p>
            <a:r>
              <a:rPr lang="en-US" dirty="0"/>
              <a:t>As a HR officer for Morrisons is essential to have a variety of skills such as active listening either with management or staff members in order to be able to have effective communication and solve problems and queries.</a:t>
            </a:r>
          </a:p>
          <a:p>
            <a:r>
              <a:rPr lang="en-US" dirty="0"/>
              <a:t>It is also imperative to have good speaking skills and be able to deliver the information  clearly especially for staff where English is not their first language</a:t>
            </a:r>
          </a:p>
          <a:p>
            <a:r>
              <a:rPr lang="en-US" dirty="0"/>
              <a:t>The HR is not directly motivating the staff, but it has a great role in informing them their benefits, monetary and non-monetary rewards </a:t>
            </a:r>
            <a:r>
              <a:rPr lang="en-US"/>
              <a:t>(Armstrong, 2020) .</a:t>
            </a:r>
            <a:endParaRPr lang="en-US" dirty="0"/>
          </a:p>
          <a:p>
            <a:endParaRPr lang="en-US" dirty="0"/>
          </a:p>
        </p:txBody>
      </p:sp>
    </p:spTree>
    <p:extLst>
      <p:ext uri="{BB962C8B-B14F-4D97-AF65-F5344CB8AC3E}">
        <p14:creationId xmlns:p14="http://schemas.microsoft.com/office/powerpoint/2010/main" val="706765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useBgFill="1">
        <p:nvSpPr>
          <p:cNvPr id="16" name="Freeform: Shape 15">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CF9EC9AB-A9E0-DD0D-7C82-F02A2625716E}"/>
              </a:ext>
            </a:extLst>
          </p:cNvPr>
          <p:cNvSpPr>
            <a:spLocks noGrp="1"/>
          </p:cNvSpPr>
          <p:nvPr>
            <p:ph idx="1"/>
          </p:nvPr>
        </p:nvSpPr>
        <p:spPr>
          <a:xfrm>
            <a:off x="648931" y="2548281"/>
            <a:ext cx="5122606" cy="3658689"/>
          </a:xfrm>
        </p:spPr>
        <p:txBody>
          <a:bodyPr>
            <a:normAutofit/>
          </a:bodyPr>
          <a:lstStyle/>
          <a:p>
            <a:pPr>
              <a:lnSpc>
                <a:spcPct val="90000"/>
              </a:lnSpc>
            </a:pPr>
            <a:r>
              <a:rPr lang="en-US" sz="1700" dirty="0"/>
              <a:t>Other skills include problem solving and decision making, verbal and writing skills, system evaluation for performance appraisal when HR is involved, time management</a:t>
            </a:r>
          </a:p>
          <a:p>
            <a:pPr>
              <a:lnSpc>
                <a:spcPct val="90000"/>
              </a:lnSpc>
            </a:pPr>
            <a:r>
              <a:rPr lang="en-US" sz="1700" dirty="0"/>
              <a:t>As HR officer for Morrisons monitoring and instructing skills have great value because of the large size of the business. Is important to have good coordination with the managers to ensure the HR strategies are put in place. That is why managers always consult HR when they have to take decisions regarding legislation or </a:t>
            </a:r>
            <a:r>
              <a:rPr lang="en-US" sz="1700" dirty="0" err="1"/>
              <a:t>organisational</a:t>
            </a:r>
            <a:r>
              <a:rPr lang="en-US" sz="1700" dirty="0"/>
              <a:t> practices (Morrisons, 2022). </a:t>
            </a:r>
          </a:p>
          <a:p>
            <a:pPr>
              <a:lnSpc>
                <a:spcPct val="90000"/>
              </a:lnSpc>
            </a:pPr>
            <a:endParaRPr lang="en-US" sz="1700" dirty="0"/>
          </a:p>
        </p:txBody>
      </p:sp>
      <p:pic>
        <p:nvPicPr>
          <p:cNvPr id="5" name="Picture 4" descr="A picture containing text, vector graphics&#10;&#10;Description automatically generated">
            <a:extLst>
              <a:ext uri="{FF2B5EF4-FFF2-40B4-BE49-F238E27FC236}">
                <a16:creationId xmlns:a16="http://schemas.microsoft.com/office/drawing/2014/main" id="{8C1E6A8A-F18B-164C-1140-BAFC127C06E4}"/>
              </a:ext>
            </a:extLst>
          </p:cNvPr>
          <p:cNvPicPr>
            <a:picLocks noChangeAspect="1"/>
          </p:cNvPicPr>
          <p:nvPr/>
        </p:nvPicPr>
        <p:blipFill>
          <a:blip r:embed="rId2"/>
          <a:stretch>
            <a:fillRect/>
          </a:stretch>
        </p:blipFill>
        <p:spPr>
          <a:xfrm>
            <a:off x="6091916" y="2871969"/>
            <a:ext cx="5451627" cy="3014641"/>
          </a:xfrm>
          <a:prstGeom prst="rect">
            <a:avLst/>
          </a:prstGeom>
          <a:effectLst/>
        </p:spPr>
      </p:pic>
    </p:spTree>
    <p:extLst>
      <p:ext uri="{BB962C8B-B14F-4D97-AF65-F5344CB8AC3E}">
        <p14:creationId xmlns:p14="http://schemas.microsoft.com/office/powerpoint/2010/main" val="4090090825"/>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A0197-A630-3E75-987D-A0C4633AED06}"/>
              </a:ext>
            </a:extLst>
          </p:cNvPr>
          <p:cNvSpPr>
            <a:spLocks noGrp="1"/>
          </p:cNvSpPr>
          <p:nvPr>
            <p:ph type="title"/>
          </p:nvPr>
        </p:nvSpPr>
        <p:spPr/>
        <p:txBody>
          <a:bodyPr/>
          <a:lstStyle/>
          <a:p>
            <a:r>
              <a:rPr lang="en-US" dirty="0"/>
              <a:t>SWOT Analysis</a:t>
            </a:r>
          </a:p>
        </p:txBody>
      </p:sp>
      <p:pic>
        <p:nvPicPr>
          <p:cNvPr id="4" name="Content Placeholder 3">
            <a:extLst>
              <a:ext uri="{FF2B5EF4-FFF2-40B4-BE49-F238E27FC236}">
                <a16:creationId xmlns:a16="http://schemas.microsoft.com/office/drawing/2014/main" id="{447D2502-3735-A0DA-8B98-E4D72F4BF35F}"/>
              </a:ext>
            </a:extLst>
          </p:cNvPr>
          <p:cNvPicPr>
            <a:picLocks noGrp="1" noChangeAspect="1"/>
          </p:cNvPicPr>
          <p:nvPr>
            <p:ph idx="1"/>
          </p:nvPr>
        </p:nvPicPr>
        <p:blipFill>
          <a:blip r:embed="rId3"/>
          <a:stretch>
            <a:fillRect/>
          </a:stretch>
        </p:blipFill>
        <p:spPr>
          <a:xfrm>
            <a:off x="1103313" y="2262773"/>
            <a:ext cx="8947150" cy="3733452"/>
          </a:xfrm>
          <a:prstGeom prst="rect">
            <a:avLst/>
          </a:prstGeom>
        </p:spPr>
      </p:pic>
    </p:spTree>
    <p:extLst>
      <p:ext uri="{BB962C8B-B14F-4D97-AF65-F5344CB8AC3E}">
        <p14:creationId xmlns:p14="http://schemas.microsoft.com/office/powerpoint/2010/main" val="3563962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0" name="Picture 33">
            <a:extLst>
              <a:ext uri="{FF2B5EF4-FFF2-40B4-BE49-F238E27FC236}">
                <a16:creationId xmlns:a16="http://schemas.microsoft.com/office/drawing/2014/main" id="{412E3267-7ABE-412B-8580-47EC0D1F61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1" name="Picture 35">
            <a:extLst>
              <a:ext uri="{FF2B5EF4-FFF2-40B4-BE49-F238E27FC236}">
                <a16:creationId xmlns:a16="http://schemas.microsoft.com/office/drawing/2014/main" id="{20B62C5A-2250-4380-AB23-DB87446CCED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2" name="Oval 37">
            <a:extLst>
              <a:ext uri="{FF2B5EF4-FFF2-40B4-BE49-F238E27FC236}">
                <a16:creationId xmlns:a16="http://schemas.microsoft.com/office/drawing/2014/main" id="{D42CF425-7213-4F89-B0FF-4C2BDDD9C6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53" name="Picture 39">
            <a:extLst>
              <a:ext uri="{FF2B5EF4-FFF2-40B4-BE49-F238E27FC236}">
                <a16:creationId xmlns:a16="http://schemas.microsoft.com/office/drawing/2014/main" id="{D35DA97D-88F8-4249-B650-4FC9FD50A3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4" name="Picture 41">
            <a:extLst>
              <a:ext uri="{FF2B5EF4-FFF2-40B4-BE49-F238E27FC236}">
                <a16:creationId xmlns:a16="http://schemas.microsoft.com/office/drawing/2014/main" id="{43F38673-6E30-4BAE-AC67-0B283EBF42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5" name="Rectangle 43">
            <a:extLst>
              <a:ext uri="{FF2B5EF4-FFF2-40B4-BE49-F238E27FC236}">
                <a16:creationId xmlns:a16="http://schemas.microsoft.com/office/drawing/2014/main" id="{202A25CB-1ED1-4C87-AB49-8D3BC684D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25B9A07-B8C0-E909-2B90-DE5BD538239E}"/>
              </a:ext>
            </a:extLst>
          </p:cNvPr>
          <p:cNvSpPr>
            <a:spLocks noGrp="1"/>
          </p:cNvSpPr>
          <p:nvPr>
            <p:ph type="title"/>
          </p:nvPr>
        </p:nvSpPr>
        <p:spPr>
          <a:xfrm>
            <a:off x="8210623" y="1447800"/>
            <a:ext cx="3333676" cy="3096987"/>
          </a:xfrm>
        </p:spPr>
        <p:txBody>
          <a:bodyPr vert="horz" lIns="91440" tIns="45720" rIns="91440" bIns="45720" rtlCol="0" anchor="b">
            <a:normAutofit/>
          </a:bodyPr>
          <a:lstStyle/>
          <a:p>
            <a:r>
              <a:rPr lang="en-US" sz="5400"/>
              <a:t>Personal Skills Audit</a:t>
            </a:r>
          </a:p>
        </p:txBody>
      </p:sp>
      <p:sp>
        <p:nvSpPr>
          <p:cNvPr id="56" name="Rectangle 45">
            <a:extLst>
              <a:ext uri="{FF2B5EF4-FFF2-40B4-BE49-F238E27FC236}">
                <a16:creationId xmlns:a16="http://schemas.microsoft.com/office/drawing/2014/main" id="{3950DF00-F110-48E6-8876-4F7E3E6BF6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914" y="639905"/>
            <a:ext cx="6915664" cy="55781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F9C1AEB2-7BA2-248A-FD35-16CF9BB5432C}"/>
              </a:ext>
            </a:extLst>
          </p:cNvPr>
          <p:cNvPicPr>
            <a:picLocks noChangeAspect="1"/>
          </p:cNvPicPr>
          <p:nvPr/>
        </p:nvPicPr>
        <p:blipFill rotWithShape="1">
          <a:blip r:embed="rId8"/>
          <a:srcRect r="16898"/>
          <a:stretch/>
        </p:blipFill>
        <p:spPr>
          <a:xfrm>
            <a:off x="4154823" y="1357921"/>
            <a:ext cx="2983627" cy="4860172"/>
          </a:xfrm>
          <a:prstGeom prst="rect">
            <a:avLst/>
          </a:prstGeom>
          <a:effectLst/>
        </p:spPr>
      </p:pic>
      <p:pic>
        <p:nvPicPr>
          <p:cNvPr id="5" name="Content Placeholder 4">
            <a:extLst>
              <a:ext uri="{FF2B5EF4-FFF2-40B4-BE49-F238E27FC236}">
                <a16:creationId xmlns:a16="http://schemas.microsoft.com/office/drawing/2014/main" id="{6DF7DC07-0763-1E4D-A4E5-26C1DE868EBD}"/>
              </a:ext>
            </a:extLst>
          </p:cNvPr>
          <p:cNvPicPr>
            <a:picLocks noChangeAspect="1"/>
          </p:cNvPicPr>
          <p:nvPr/>
        </p:nvPicPr>
        <p:blipFill rotWithShape="1">
          <a:blip r:embed="rId9"/>
          <a:srcRect r="16898"/>
          <a:stretch/>
        </p:blipFill>
        <p:spPr>
          <a:xfrm>
            <a:off x="1171196" y="832403"/>
            <a:ext cx="2983627" cy="4935148"/>
          </a:xfrm>
          <a:prstGeom prst="rect">
            <a:avLst/>
          </a:prstGeom>
          <a:effectLst/>
        </p:spPr>
      </p:pic>
    </p:spTree>
    <p:extLst>
      <p:ext uri="{BB962C8B-B14F-4D97-AF65-F5344CB8AC3E}">
        <p14:creationId xmlns:p14="http://schemas.microsoft.com/office/powerpoint/2010/main" val="750721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DCA7A-AAE1-98A0-6AFF-DF564D4EF481}"/>
              </a:ext>
            </a:extLst>
          </p:cNvPr>
          <p:cNvSpPr>
            <a:spLocks noGrp="1"/>
          </p:cNvSpPr>
          <p:nvPr>
            <p:ph type="title"/>
          </p:nvPr>
        </p:nvSpPr>
        <p:spPr/>
        <p:txBody>
          <a:bodyPr/>
          <a:lstStyle/>
          <a:p>
            <a:r>
              <a:rPr lang="en-US" dirty="0"/>
              <a:t>Benefits for Morrisons for individual developing as an HR officer</a:t>
            </a:r>
          </a:p>
        </p:txBody>
      </p:sp>
      <p:sp>
        <p:nvSpPr>
          <p:cNvPr id="3" name="Content Placeholder 2">
            <a:extLst>
              <a:ext uri="{FF2B5EF4-FFF2-40B4-BE49-F238E27FC236}">
                <a16:creationId xmlns:a16="http://schemas.microsoft.com/office/drawing/2014/main" id="{A7386191-51E2-9983-1BF1-A7BF42C6A5D6}"/>
              </a:ext>
            </a:extLst>
          </p:cNvPr>
          <p:cNvSpPr>
            <a:spLocks noGrp="1"/>
          </p:cNvSpPr>
          <p:nvPr>
            <p:ph idx="1"/>
          </p:nvPr>
        </p:nvSpPr>
        <p:spPr/>
        <p:txBody>
          <a:bodyPr/>
          <a:lstStyle/>
          <a:p>
            <a:r>
              <a:rPr lang="en-US" dirty="0"/>
              <a:t>I consider that it will benefit the </a:t>
            </a:r>
            <a:r>
              <a:rPr lang="en-US" dirty="0" err="1"/>
              <a:t>organisation</a:t>
            </a:r>
            <a:r>
              <a:rPr lang="en-US" dirty="0"/>
              <a:t> to become and HR officer as I have great knowledge and skills towards that.</a:t>
            </a:r>
          </a:p>
          <a:p>
            <a:r>
              <a:rPr lang="en-US" dirty="0"/>
              <a:t>By receiving training towards IT skills will enable me as an individual to use the specialist HR software</a:t>
            </a:r>
          </a:p>
          <a:p>
            <a:r>
              <a:rPr lang="en-US" dirty="0"/>
              <a:t>I consider that the lack of experience can be considered as a fresh perspective over old problems and that would contribute to the innovation for the process</a:t>
            </a:r>
          </a:p>
          <a:p>
            <a:r>
              <a:rPr lang="en-US" dirty="0"/>
              <a:t>Also by getting training for learning how to deliver a training session will be helpful, but I do not consider that is essential for an HR officer.</a:t>
            </a:r>
          </a:p>
        </p:txBody>
      </p:sp>
    </p:spTree>
    <p:extLst>
      <p:ext uri="{BB962C8B-B14F-4D97-AF65-F5344CB8AC3E}">
        <p14:creationId xmlns:p14="http://schemas.microsoft.com/office/powerpoint/2010/main" val="3993439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C3CF8-3C7C-14A3-26A6-4FB674798607}"/>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077A6549-17B1-AE18-C401-E85A930837BD}"/>
              </a:ext>
            </a:extLst>
          </p:cNvPr>
          <p:cNvSpPr>
            <a:spLocks noGrp="1"/>
          </p:cNvSpPr>
          <p:nvPr>
            <p:ph idx="1"/>
          </p:nvPr>
        </p:nvSpPr>
        <p:spPr/>
        <p:txBody>
          <a:bodyPr>
            <a:normAutofit fontScale="85000" lnSpcReduction="20000"/>
          </a:bodyPr>
          <a:lstStyle/>
          <a:p>
            <a:r>
              <a:rPr lang="en-US" dirty="0"/>
              <a:t>Armstrong M. (2020) “Armstrong’s handbook of human resource management practice (15</a:t>
            </a:r>
            <a:r>
              <a:rPr lang="en-US" baseline="30000" dirty="0"/>
              <a:t>th</a:t>
            </a:r>
            <a:r>
              <a:rPr lang="en-US" dirty="0"/>
              <a:t> Ed., p1 online resource (801pages), S. Taylor Ed.), London, New York, New Delhi</a:t>
            </a:r>
          </a:p>
          <a:p>
            <a:r>
              <a:rPr lang="en-US" dirty="0"/>
              <a:t>Cappelli, P. (2009) Talent on demand-managing talent in an age of uncertainty, Strategic </a:t>
            </a:r>
            <a:r>
              <a:rPr lang="en-US" dirty="0" err="1"/>
              <a:t>Direction,Vol</a:t>
            </a:r>
            <a:r>
              <a:rPr lang="en-US" dirty="0"/>
              <a:t>. 25 No. 3</a:t>
            </a:r>
          </a:p>
          <a:p>
            <a:r>
              <a:rPr lang="en-US" dirty="0"/>
              <a:t>Morrisons (2022) “jobs” [Online]. Available at: </a:t>
            </a:r>
            <a:r>
              <a:rPr lang="en-US" dirty="0">
                <a:hlinkClick r:id="rId2"/>
              </a:rPr>
              <a:t>https://www.morrisons.jobs/apply Accessed Accessed 15.07.2022</a:t>
            </a:r>
            <a:endParaRPr lang="en-US" dirty="0"/>
          </a:p>
          <a:p>
            <a:r>
              <a:rPr lang="en-US" dirty="0"/>
              <a:t>Morrisons (2022) “Corporate” [Online]. Available at: </a:t>
            </a:r>
            <a:r>
              <a:rPr lang="en-US" dirty="0">
                <a:hlinkClick r:id="rId3"/>
              </a:rPr>
              <a:t>https://www.morrisons-corporate.com</a:t>
            </a:r>
            <a:r>
              <a:rPr lang="en-US" dirty="0"/>
              <a:t> Accessed 15.07.2022</a:t>
            </a:r>
          </a:p>
          <a:p>
            <a:r>
              <a:rPr lang="en-US" dirty="0"/>
              <a:t>Northeastern (2020) “legislation” [Online]. Available at: </a:t>
            </a:r>
            <a:r>
              <a:rPr lang="en-US" dirty="0">
                <a:hlinkClick r:id="rId4"/>
              </a:rPr>
              <a:t>https://www.northeastern.edu/graduate/blog/hr-laws-to-know/</a:t>
            </a:r>
            <a:r>
              <a:rPr lang="en-US" dirty="0"/>
              <a:t> Accessed 15.07.2022</a:t>
            </a:r>
          </a:p>
          <a:p>
            <a:r>
              <a:rPr lang="en-GB" dirty="0"/>
              <a:t>The Guardian (2019) “Morrisons" [Online]. Available at: </a:t>
            </a:r>
            <a:r>
              <a:rPr lang="en-GB" dirty="0">
                <a:hlinkClick r:id="rId5"/>
              </a:rPr>
              <a:t>https://www.theguardian.com/business/2019/jun/13/amazon-and-morrisons-expand-same-day-grocery-delivery-service</a:t>
            </a:r>
            <a:r>
              <a:rPr lang="en-GB" dirty="0"/>
              <a:t>   Accessed 15.07.2022</a:t>
            </a:r>
          </a:p>
          <a:p>
            <a:endParaRPr lang="en-US" dirty="0"/>
          </a:p>
        </p:txBody>
      </p:sp>
    </p:spTree>
    <p:extLst>
      <p:ext uri="{BB962C8B-B14F-4D97-AF65-F5344CB8AC3E}">
        <p14:creationId xmlns:p14="http://schemas.microsoft.com/office/powerpoint/2010/main" val="8418540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6140</TotalTime>
  <Words>1234</Words>
  <Application>Microsoft Macintosh PowerPoint</Application>
  <PresentationFormat>Widescreen</PresentationFormat>
  <Paragraphs>59</Paragraphs>
  <Slides>12</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Courier New</vt:lpstr>
      <vt:lpstr>Wingdings 3</vt:lpstr>
      <vt:lpstr>Ion</vt:lpstr>
      <vt:lpstr>Developing Relationships and Workplace Achievements Training and Development needs  for an HR officer  </vt:lpstr>
      <vt:lpstr>Morrisons PLC</vt:lpstr>
      <vt:lpstr>Knowledge and behavior  of HR officer</vt:lpstr>
      <vt:lpstr>PowerPoint Presentation</vt:lpstr>
      <vt:lpstr>PowerPoint Presentation</vt:lpstr>
      <vt:lpstr>PowerPoint Presentation</vt:lpstr>
      <vt:lpstr>Skills</vt:lpstr>
      <vt:lpstr>PowerPoint Presentation</vt:lpstr>
      <vt:lpstr>SWOT Analysis</vt:lpstr>
      <vt:lpstr>Personal Skills Audit</vt:lpstr>
      <vt:lpstr>Benefits for Morrisons for individual developing as an HR officer</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Relationships and Workplace Achievements</dc:title>
  <dc:creator>cn:: Q2xhdWRpdSBJb25lbCAJIEhhaWNh (Student)</dc:creator>
  <cp:lastModifiedBy>cn:: Q2xhdWRpdSBJb25lbCAJIEhhaWNh (Student)</cp:lastModifiedBy>
  <cp:revision>4</cp:revision>
  <dcterms:created xsi:type="dcterms:W3CDTF">2022-07-19T20:06:34Z</dcterms:created>
  <dcterms:modified xsi:type="dcterms:W3CDTF">2022-07-24T20:55:01Z</dcterms:modified>
</cp:coreProperties>
</file>