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sldIdLst>
    <p:sldId id="286" r:id="rId2"/>
    <p:sldId id="284" r:id="rId3"/>
    <p:sldId id="287" r:id="rId4"/>
    <p:sldId id="274" r:id="rId5"/>
    <p:sldId id="276" r:id="rId6"/>
    <p:sldId id="261" r:id="rId7"/>
    <p:sldId id="262" r:id="rId8"/>
    <p:sldId id="263" r:id="rId9"/>
    <p:sldId id="281" r:id="rId10"/>
    <p:sldId id="282" r:id="rId11"/>
    <p:sldId id="283" r:id="rId12"/>
    <p:sldId id="264" r:id="rId13"/>
    <p:sldId id="288" r:id="rId14"/>
    <p:sldId id="289" r:id="rId15"/>
    <p:sldId id="27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D3B8871E-3467-2F6F-FE49-14A109FA1843}" name="Andriyana Eftimova (2236843)" initials="AE" userId="S::2236843@student.uwtsd.ac.uk::4bcce0a7-df48-44bd-8273-4c1d551e425b" providerId="AD"/>
  <p188:author id="{AB7B9169-DD78-E940-8655-A2BCF5CAA197}" name="Andriyana Eftimova" initials="AE" userId="46c540045a752648"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8/10/relationships/authors" Targe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D62F1CC-DADC-4175-B60B-414C0FA3F5F2}" type="datetimeFigureOut">
              <a:rPr lang="en-US" smtClean="0"/>
              <a:t>4/15/2025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8E6405-8E62-4431-961E-CCCD5877C781}" type="slidenum">
              <a:rPr lang="en-US" smtClean="0"/>
              <a:t>‹#›</a:t>
            </a:fld>
            <a:endParaRPr lang="en-US"/>
          </a:p>
        </p:txBody>
      </p:sp>
    </p:spTree>
    <p:extLst>
      <p:ext uri="{BB962C8B-B14F-4D97-AF65-F5344CB8AC3E}">
        <p14:creationId xmlns:p14="http://schemas.microsoft.com/office/powerpoint/2010/main" val="29405921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62F1CC-DADC-4175-B60B-414C0FA3F5F2}" type="datetimeFigureOut">
              <a:rPr lang="en-US" smtClean="0"/>
              <a:t>4/15/2025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8E6405-8E62-4431-961E-CCCD5877C781}" type="slidenum">
              <a:rPr lang="en-US" smtClean="0"/>
              <a:t>‹#›</a:t>
            </a:fld>
            <a:endParaRPr lang="en-US"/>
          </a:p>
        </p:txBody>
      </p:sp>
    </p:spTree>
    <p:extLst>
      <p:ext uri="{BB962C8B-B14F-4D97-AF65-F5344CB8AC3E}">
        <p14:creationId xmlns:p14="http://schemas.microsoft.com/office/powerpoint/2010/main" val="9065464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62F1CC-DADC-4175-B60B-414C0FA3F5F2}" type="datetimeFigureOut">
              <a:rPr lang="en-US" smtClean="0"/>
              <a:t>4/15/2025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8E6405-8E62-4431-961E-CCCD5877C781}" type="slidenum">
              <a:rPr lang="en-US" smtClean="0"/>
              <a:t>‹#›</a:t>
            </a:fld>
            <a:endParaRPr lang="en-US"/>
          </a:p>
        </p:txBody>
      </p:sp>
    </p:spTree>
    <p:extLst>
      <p:ext uri="{BB962C8B-B14F-4D97-AF65-F5344CB8AC3E}">
        <p14:creationId xmlns:p14="http://schemas.microsoft.com/office/powerpoint/2010/main" val="6413612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D62F1CC-DADC-4175-B60B-414C0FA3F5F2}" type="datetimeFigureOut">
              <a:rPr lang="en-US" smtClean="0"/>
              <a:t>4/15/2025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8E6405-8E62-4431-961E-CCCD5877C781}" type="slidenum">
              <a:rPr lang="en-US" smtClean="0"/>
              <a:t>‹#›</a:t>
            </a:fld>
            <a:endParaRPr lang="en-US"/>
          </a:p>
        </p:txBody>
      </p:sp>
    </p:spTree>
    <p:extLst>
      <p:ext uri="{BB962C8B-B14F-4D97-AF65-F5344CB8AC3E}">
        <p14:creationId xmlns:p14="http://schemas.microsoft.com/office/powerpoint/2010/main" val="19427765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D62F1CC-DADC-4175-B60B-414C0FA3F5F2}" type="datetimeFigureOut">
              <a:rPr lang="en-US" smtClean="0"/>
              <a:t>4/15/2025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68E6405-8E62-4431-961E-CCCD5877C781}" type="slidenum">
              <a:rPr lang="en-US" smtClean="0"/>
              <a:t>‹#›</a:t>
            </a:fld>
            <a:endParaRPr lang="en-US"/>
          </a:p>
        </p:txBody>
      </p:sp>
    </p:spTree>
    <p:extLst>
      <p:ext uri="{BB962C8B-B14F-4D97-AF65-F5344CB8AC3E}">
        <p14:creationId xmlns:p14="http://schemas.microsoft.com/office/powerpoint/2010/main" val="17499511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D62F1CC-DADC-4175-B60B-414C0FA3F5F2}" type="datetimeFigureOut">
              <a:rPr lang="en-US" smtClean="0"/>
              <a:t>4/15/2025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68E6405-8E62-4431-961E-CCCD5877C781}" type="slidenum">
              <a:rPr lang="en-US" smtClean="0"/>
              <a:t>‹#›</a:t>
            </a:fld>
            <a:endParaRPr lang="en-US"/>
          </a:p>
        </p:txBody>
      </p:sp>
    </p:spTree>
    <p:extLst>
      <p:ext uri="{BB962C8B-B14F-4D97-AF65-F5344CB8AC3E}">
        <p14:creationId xmlns:p14="http://schemas.microsoft.com/office/powerpoint/2010/main" val="7025984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62F1CC-DADC-4175-B60B-414C0FA3F5F2}" type="datetimeFigureOut">
              <a:rPr lang="en-US" smtClean="0"/>
              <a:t>4/15/2025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68E6405-8E62-4431-961E-CCCD5877C781}" type="slidenum">
              <a:rPr lang="en-US" smtClean="0"/>
              <a:t>‹#›</a:t>
            </a:fld>
            <a:endParaRPr lang="en-US"/>
          </a:p>
        </p:txBody>
      </p:sp>
    </p:spTree>
    <p:extLst>
      <p:ext uri="{BB962C8B-B14F-4D97-AF65-F5344CB8AC3E}">
        <p14:creationId xmlns:p14="http://schemas.microsoft.com/office/powerpoint/2010/main" val="26187028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D62F1CC-DADC-4175-B60B-414C0FA3F5F2}" type="datetimeFigureOut">
              <a:rPr lang="en-US" smtClean="0"/>
              <a:t>4/15/2025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8E6405-8E62-4431-961E-CCCD5877C781}" type="slidenum">
              <a:rPr lang="en-US" smtClean="0"/>
              <a:t>‹#›</a:t>
            </a:fld>
            <a:endParaRPr lang="en-US"/>
          </a:p>
        </p:txBody>
      </p:sp>
    </p:spTree>
    <p:extLst>
      <p:ext uri="{BB962C8B-B14F-4D97-AF65-F5344CB8AC3E}">
        <p14:creationId xmlns:p14="http://schemas.microsoft.com/office/powerpoint/2010/main" val="7587240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D62F1CC-DADC-4175-B60B-414C0FA3F5F2}" type="datetimeFigureOut">
              <a:rPr lang="en-US" smtClean="0"/>
              <a:t>4/15/2025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8E6405-8E62-4431-961E-CCCD5877C781}" type="slidenum">
              <a:rPr lang="en-US" smtClean="0"/>
              <a:t>‹#›</a:t>
            </a:fld>
            <a:endParaRPr lang="en-US"/>
          </a:p>
        </p:txBody>
      </p:sp>
    </p:spTree>
    <p:extLst>
      <p:ext uri="{BB962C8B-B14F-4D97-AF65-F5344CB8AC3E}">
        <p14:creationId xmlns:p14="http://schemas.microsoft.com/office/powerpoint/2010/main" val="2519105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62F1CC-DADC-4175-B60B-414C0FA3F5F2}" type="datetimeFigureOut">
              <a:rPr lang="en-US" smtClean="0"/>
              <a:t>4/15/2025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8E6405-8E62-4431-961E-CCCD5877C781}" type="slidenum">
              <a:rPr lang="en-US" smtClean="0"/>
              <a:t>‹#›</a:t>
            </a:fld>
            <a:endParaRPr lang="en-US"/>
          </a:p>
        </p:txBody>
      </p:sp>
    </p:spTree>
    <p:extLst>
      <p:ext uri="{BB962C8B-B14F-4D97-AF65-F5344CB8AC3E}">
        <p14:creationId xmlns:p14="http://schemas.microsoft.com/office/powerpoint/2010/main" val="9548003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62F1CC-DADC-4175-B60B-414C0FA3F5F2}" type="datetimeFigureOut">
              <a:rPr lang="en-US" smtClean="0"/>
              <a:t>4/15/2025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8E6405-8E62-4431-961E-CCCD5877C781}" type="slidenum">
              <a:rPr lang="en-US" smtClean="0"/>
              <a:t>‹#›</a:t>
            </a:fld>
            <a:endParaRPr lang="en-US"/>
          </a:p>
        </p:txBody>
      </p:sp>
    </p:spTree>
    <p:extLst>
      <p:ext uri="{BB962C8B-B14F-4D97-AF65-F5344CB8AC3E}">
        <p14:creationId xmlns:p14="http://schemas.microsoft.com/office/powerpoint/2010/main" val="2154492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D62F1CC-DADC-4175-B60B-414C0FA3F5F2}" type="datetimeFigureOut">
              <a:rPr lang="en-US" smtClean="0"/>
              <a:t>4/15/2025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68E6405-8E62-4431-961E-CCCD5877C781}" type="slidenum">
              <a:rPr lang="en-US" smtClean="0"/>
              <a:t>‹#›</a:t>
            </a:fld>
            <a:endParaRPr lang="en-US"/>
          </a:p>
        </p:txBody>
      </p:sp>
    </p:spTree>
    <p:extLst>
      <p:ext uri="{BB962C8B-B14F-4D97-AF65-F5344CB8AC3E}">
        <p14:creationId xmlns:p14="http://schemas.microsoft.com/office/powerpoint/2010/main" val="841898359"/>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assets.publishing.service.gov.uk/media/67b736c40495029f3e1c6ab3/china-trade-and-investment-factsheet-2025-02-21.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8CBC8AEB-6EED-A670-CDCF-BED77E3AFD40}"/>
              </a:ext>
            </a:extLst>
          </p:cNvPr>
          <p:cNvSpPr>
            <a:spLocks noGrp="1"/>
          </p:cNvSpPr>
          <p:nvPr>
            <p:ph type="title"/>
          </p:nvPr>
        </p:nvSpPr>
        <p:spPr>
          <a:xfrm>
            <a:off x="818984" y="4714037"/>
            <a:ext cx="5779243" cy="1316221"/>
          </a:xfrm>
        </p:spPr>
        <p:txBody>
          <a:bodyPr vert="horz" lIns="91440" tIns="45720" rIns="91440" bIns="45720" rtlCol="0" anchor="t">
            <a:normAutofit fontScale="90000"/>
          </a:bodyPr>
          <a:lstStyle/>
          <a:p>
            <a:br>
              <a:rPr lang="en-US" sz="2000" kern="1200" dirty="0">
                <a:solidFill>
                  <a:schemeClr val="tx1"/>
                </a:solidFill>
                <a:latin typeface="+mn-lt"/>
              </a:rPr>
            </a:br>
            <a:br>
              <a:rPr lang="en-US" sz="2700" b="1" kern="1200" dirty="0">
                <a:solidFill>
                  <a:schemeClr val="tx1"/>
                </a:solidFill>
                <a:latin typeface="Arial" panose="020B0604020202020204" pitchFamily="34" charset="0"/>
                <a:cs typeface="Arial" panose="020B0604020202020204" pitchFamily="34" charset="0"/>
              </a:rPr>
            </a:br>
            <a:r>
              <a:rPr lang="en-US" sz="2700" b="1" kern="1200" dirty="0">
                <a:solidFill>
                  <a:schemeClr val="tx1"/>
                </a:solidFill>
                <a:latin typeface="Arial" panose="020B0604020202020204" pitchFamily="34" charset="0"/>
                <a:cs typeface="Arial" panose="020B0604020202020204" pitchFamily="34" charset="0"/>
              </a:rPr>
              <a:t>Student name: Andriyana Eftimova Student number: 2236843</a:t>
            </a:r>
            <a:br>
              <a:rPr lang="en-US" sz="2000" kern="1200" dirty="0">
                <a:solidFill>
                  <a:schemeClr val="tx1"/>
                </a:solidFill>
                <a:latin typeface="Arial" panose="020B0604020202020204" pitchFamily="34" charset="0"/>
                <a:cs typeface="Arial" panose="020B0604020202020204" pitchFamily="34" charset="0"/>
              </a:rPr>
            </a:br>
            <a:br>
              <a:rPr lang="en-US" sz="1300" kern="1200" dirty="0">
                <a:solidFill>
                  <a:schemeClr val="tx1"/>
                </a:solidFill>
                <a:latin typeface="+mj-lt"/>
                <a:ea typeface="+mj-ea"/>
                <a:cs typeface="+mj-cs"/>
              </a:rPr>
            </a:br>
            <a:br>
              <a:rPr lang="en-US" sz="1300" kern="1200" dirty="0">
                <a:solidFill>
                  <a:schemeClr val="tx1"/>
                </a:solidFill>
                <a:latin typeface="+mj-lt"/>
                <a:ea typeface="+mj-ea"/>
                <a:cs typeface="+mj-cs"/>
              </a:rPr>
            </a:br>
            <a:endParaRPr lang="en-US" sz="1300" kern="1200" dirty="0">
              <a:solidFill>
                <a:schemeClr val="tx1"/>
              </a:solidFill>
              <a:latin typeface="+mj-lt"/>
              <a:ea typeface="+mj-ea"/>
              <a:cs typeface="+mj-cs"/>
            </a:endParaRPr>
          </a:p>
        </p:txBody>
      </p:sp>
      <p:pic>
        <p:nvPicPr>
          <p:cNvPr id="7" name="Картина 6" descr="Картина, която съдържа текст&#10;&#10;Описанието е генерирано автоматично">
            <a:extLst>
              <a:ext uri="{FF2B5EF4-FFF2-40B4-BE49-F238E27FC236}">
                <a16:creationId xmlns:a16="http://schemas.microsoft.com/office/drawing/2014/main" id="{3845893E-54F9-9302-CE8F-5AAAAAEB939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bwMode="auto">
          <a:xfrm>
            <a:off x="2743892" y="0"/>
            <a:ext cx="5319453" cy="2646118"/>
          </a:xfrm>
          <a:prstGeom prst="rect">
            <a:avLst/>
          </a:prstGeom>
          <a:noFill/>
        </p:spPr>
      </p:pic>
      <p:sp>
        <p:nvSpPr>
          <p:cNvPr id="5" name="Текстово поле 4">
            <a:extLst>
              <a:ext uri="{FF2B5EF4-FFF2-40B4-BE49-F238E27FC236}">
                <a16:creationId xmlns:a16="http://schemas.microsoft.com/office/drawing/2014/main" id="{5D4A2B5F-DE61-CE86-1802-5BB338561C51}"/>
              </a:ext>
            </a:extLst>
          </p:cNvPr>
          <p:cNvSpPr txBox="1"/>
          <p:nvPr/>
        </p:nvSpPr>
        <p:spPr>
          <a:xfrm>
            <a:off x="4094018" y="3636819"/>
            <a:ext cx="4426527" cy="1278082"/>
          </a:xfrm>
          <a:prstGeom prst="rect">
            <a:avLst/>
          </a:prstGeom>
        </p:spPr>
        <p:txBody>
          <a:bodyPr vert="horz" lIns="91440" tIns="45720" rIns="91440" bIns="45720" rtlCol="0" anchor="t">
            <a:normAutofit/>
          </a:bodyPr>
          <a:lstStyle/>
          <a:p>
            <a:pPr>
              <a:lnSpc>
                <a:spcPct val="90000"/>
              </a:lnSpc>
              <a:spcAft>
                <a:spcPts val="800"/>
              </a:spcAft>
            </a:pPr>
            <a:endParaRPr lang="en-US" sz="2000" dirty="0">
              <a:effectLst/>
            </a:endParaRPr>
          </a:p>
          <a:p>
            <a:pPr>
              <a:lnSpc>
                <a:spcPct val="90000"/>
              </a:lnSpc>
              <a:spcAft>
                <a:spcPts val="800"/>
              </a:spcAft>
            </a:pPr>
            <a:r>
              <a:rPr lang="en-US" sz="2000" b="1" dirty="0">
                <a:effectLst/>
              </a:rPr>
              <a:t>Coursework: Individual presentation</a:t>
            </a:r>
            <a:endParaRPr lang="en-US" sz="2000" dirty="0">
              <a:effectLst/>
            </a:endParaRPr>
          </a:p>
          <a:p>
            <a:pPr indent="-228600">
              <a:lnSpc>
                <a:spcPct val="90000"/>
              </a:lnSpc>
              <a:buFont typeface="Arial" panose="020B0604020202020204" pitchFamily="34" charset="0"/>
              <a:buChar char="•"/>
            </a:pPr>
            <a:endParaRPr lang="en-US" sz="2000" dirty="0"/>
          </a:p>
        </p:txBody>
      </p:sp>
      <p:sp>
        <p:nvSpPr>
          <p:cNvPr id="8" name="Текстово поле 7">
            <a:extLst>
              <a:ext uri="{FF2B5EF4-FFF2-40B4-BE49-F238E27FC236}">
                <a16:creationId xmlns:a16="http://schemas.microsoft.com/office/drawing/2014/main" id="{2228F21C-A7F8-BE03-834C-6C560ED39D4A}"/>
              </a:ext>
            </a:extLst>
          </p:cNvPr>
          <p:cNvSpPr txBox="1"/>
          <p:nvPr/>
        </p:nvSpPr>
        <p:spPr>
          <a:xfrm>
            <a:off x="2109355" y="2646118"/>
            <a:ext cx="7973365" cy="1077218"/>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International Business Communications </a:t>
            </a:r>
            <a:r>
              <a:rPr lang="en-US" sz="3200" b="1" i="0" dirty="0">
                <a:solidFill>
                  <a:srgbClr val="1D2125"/>
                </a:solidFill>
                <a:effectLst/>
                <a:highlight>
                  <a:srgbClr val="FFFFFF"/>
                </a:highlight>
                <a:latin typeface="Arial" panose="020B0604020202020204" pitchFamily="34" charset="0"/>
                <a:cs typeface="Arial" panose="020B0604020202020204" pitchFamily="34" charset="0"/>
              </a:rPr>
              <a:t> (LCBB6001)</a:t>
            </a:r>
          </a:p>
        </p:txBody>
      </p:sp>
    </p:spTree>
    <p:extLst>
      <p:ext uri="{BB962C8B-B14F-4D97-AF65-F5344CB8AC3E}">
        <p14:creationId xmlns:p14="http://schemas.microsoft.com/office/powerpoint/2010/main" val="571446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2" name="Rectangle 3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Freeform: Shape 3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Rectangle 4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273360-30B5-A4AA-F8B9-382124EC9F1F}"/>
              </a:ext>
            </a:extLst>
          </p:cNvPr>
          <p:cNvSpPr>
            <a:spLocks noGrp="1"/>
          </p:cNvSpPr>
          <p:nvPr>
            <p:ph type="title"/>
          </p:nvPr>
        </p:nvSpPr>
        <p:spPr>
          <a:xfrm>
            <a:off x="466722" y="586855"/>
            <a:ext cx="3201366" cy="3387497"/>
          </a:xfrm>
        </p:spPr>
        <p:txBody>
          <a:bodyPr anchor="b">
            <a:normAutofit/>
          </a:bodyPr>
          <a:lstStyle/>
          <a:p>
            <a:pPr algn="r"/>
            <a:r>
              <a:rPr lang="en-GB" sz="3700" b="1">
                <a:solidFill>
                  <a:srgbClr val="FFFFFF"/>
                </a:solidFill>
                <a:latin typeface="Arial" panose="020B0604020202020204" pitchFamily="34" charset="0"/>
                <a:cs typeface="Arial" panose="020B0604020202020204" pitchFamily="34" charset="0"/>
              </a:rPr>
              <a:t>Outline of the presentation</a:t>
            </a:r>
            <a:endParaRPr lang="en-US" sz="3700" b="1">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9BB6058-30D8-B58E-6C27-238A2C785006}"/>
              </a:ext>
            </a:extLst>
          </p:cNvPr>
          <p:cNvSpPr>
            <a:spLocks noGrp="1"/>
          </p:cNvSpPr>
          <p:nvPr>
            <p:ph idx="1"/>
          </p:nvPr>
        </p:nvSpPr>
        <p:spPr>
          <a:xfrm>
            <a:off x="4810259" y="649480"/>
            <a:ext cx="6555347" cy="5546047"/>
          </a:xfrm>
        </p:spPr>
        <p:txBody>
          <a:bodyPr anchor="ctr">
            <a:normAutofit/>
          </a:bodyPr>
          <a:lstStyle/>
          <a:p>
            <a:r>
              <a:rPr lang="en-GB" sz="2000" b="1" dirty="0">
                <a:latin typeface="Arial" panose="020B0604020202020204" pitchFamily="34" charset="0"/>
                <a:cs typeface="Arial" panose="020B0604020202020204" pitchFamily="34" charset="0"/>
              </a:rPr>
              <a:t>This presentation will present the cross-cultural negotiation between Cina and UK.</a:t>
            </a:r>
          </a:p>
          <a:p>
            <a:r>
              <a:rPr lang="en-US" sz="2000" b="1" dirty="0">
                <a:latin typeface="Arial" panose="020B0604020202020204" pitchFamily="34" charset="0"/>
                <a:ea typeface="+mj-ea"/>
                <a:cs typeface="Arial" panose="020B0604020202020204" pitchFamily="34" charset="0"/>
              </a:rPr>
              <a:t>Overview of UK- China Business Landscape</a:t>
            </a:r>
          </a:p>
          <a:p>
            <a:r>
              <a:rPr lang="en-GB" sz="2000" b="1" dirty="0">
                <a:latin typeface="Arial" panose="020B0604020202020204" pitchFamily="34" charset="0"/>
                <a:cs typeface="Arial" panose="020B0604020202020204" pitchFamily="34" charset="0"/>
              </a:rPr>
              <a:t>Importance of Cross-Cultural Partnerships</a:t>
            </a:r>
          </a:p>
          <a:p>
            <a:r>
              <a:rPr lang="en-GB" sz="2000" b="1" dirty="0">
                <a:latin typeface="Arial" panose="020B0604020202020204" pitchFamily="34" charset="0"/>
                <a:cs typeface="Arial" panose="020B0604020202020204" pitchFamily="34" charset="0"/>
              </a:rPr>
              <a:t>Objectives of the negotiation</a:t>
            </a:r>
          </a:p>
          <a:p>
            <a:r>
              <a:rPr lang="en-GB" sz="2000" b="1" dirty="0">
                <a:latin typeface="Arial" panose="020B0604020202020204" pitchFamily="34" charset="0"/>
                <a:cs typeface="Arial" panose="020B0604020202020204" pitchFamily="34" charset="0"/>
              </a:rPr>
              <a:t>Key Cultural Dimensions</a:t>
            </a:r>
          </a:p>
          <a:p>
            <a:r>
              <a:rPr lang="en-US" sz="2000" b="1" dirty="0">
                <a:effectLst/>
                <a:latin typeface="Arial" panose="020B0604020202020204" pitchFamily="34" charset="0"/>
                <a:ea typeface="Aptos" panose="020B0004020202020204" pitchFamily="34" charset="0"/>
                <a:cs typeface="Arial" panose="020B0604020202020204" pitchFamily="34" charset="0"/>
              </a:rPr>
              <a:t>Challenges in Cross-Cultural Negotiations</a:t>
            </a:r>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Communication styles</a:t>
            </a:r>
          </a:p>
          <a:p>
            <a:r>
              <a:rPr lang="en-GB" sz="2000" b="1" dirty="0">
                <a:latin typeface="Arial" panose="020B0604020202020204" pitchFamily="34" charset="0"/>
                <a:cs typeface="Arial" panose="020B0604020202020204" pitchFamily="34" charset="0"/>
              </a:rPr>
              <a:t>Conclusion and recommendations</a:t>
            </a:r>
          </a:p>
          <a:p>
            <a:r>
              <a:rPr lang="en-GB" sz="2000" b="1" dirty="0">
                <a:latin typeface="Arial" panose="020B0604020202020204" pitchFamily="34" charset="0"/>
                <a:cs typeface="Arial" panose="020B0604020202020204" pitchFamily="34" charset="0"/>
              </a:rPr>
              <a:t>References.</a:t>
            </a:r>
          </a:p>
          <a:p>
            <a:pPr marL="0" indent="0">
              <a:buNone/>
            </a:pPr>
            <a:endParaRPr lang="en-GB" sz="2000" dirty="0"/>
          </a:p>
          <a:p>
            <a:endParaRPr lang="en-US" sz="2000" dirty="0"/>
          </a:p>
        </p:txBody>
      </p:sp>
    </p:spTree>
    <p:extLst>
      <p:ext uri="{BB962C8B-B14F-4D97-AF65-F5344CB8AC3E}">
        <p14:creationId xmlns:p14="http://schemas.microsoft.com/office/powerpoint/2010/main" val="39405123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C6047A-91B3-C839-FF52-303E760C01E3}"/>
              </a:ext>
            </a:extLst>
          </p:cNvPr>
          <p:cNvSpPr>
            <a:spLocks noGrp="1"/>
          </p:cNvSpPr>
          <p:nvPr>
            <p:ph type="title"/>
          </p:nvPr>
        </p:nvSpPr>
        <p:spPr>
          <a:xfrm>
            <a:off x="1371599" y="294538"/>
            <a:ext cx="9895951" cy="1033669"/>
          </a:xfrm>
        </p:spPr>
        <p:txBody>
          <a:bodyPr>
            <a:normAutofit/>
          </a:bodyPr>
          <a:lstStyle/>
          <a:p>
            <a:r>
              <a:rPr lang="en-US" sz="4000" b="1" dirty="0">
                <a:solidFill>
                  <a:srgbClr val="FFFFFF"/>
                </a:solidFill>
                <a:latin typeface="+mj-lt"/>
                <a:ea typeface="+mj-ea"/>
                <a:cs typeface="+mj-cs"/>
              </a:rPr>
              <a:t>Overview of UK- China Business Landscape</a:t>
            </a:r>
            <a:endParaRPr lang="en-US" sz="4000" dirty="0">
              <a:solidFill>
                <a:srgbClr val="FFFFFF"/>
              </a:solidFill>
            </a:endParaRPr>
          </a:p>
        </p:txBody>
      </p:sp>
      <p:sp>
        <p:nvSpPr>
          <p:cNvPr id="3" name="Content Placeholder 2">
            <a:extLst>
              <a:ext uri="{FF2B5EF4-FFF2-40B4-BE49-F238E27FC236}">
                <a16:creationId xmlns:a16="http://schemas.microsoft.com/office/drawing/2014/main" id="{6D112E52-47F5-752C-20EB-F38278C04CFC}"/>
              </a:ext>
            </a:extLst>
          </p:cNvPr>
          <p:cNvSpPr>
            <a:spLocks noGrp="1"/>
          </p:cNvSpPr>
          <p:nvPr>
            <p:ph idx="1"/>
          </p:nvPr>
        </p:nvSpPr>
        <p:spPr>
          <a:xfrm>
            <a:off x="1" y="1891970"/>
            <a:ext cx="11095630" cy="4109585"/>
          </a:xfrm>
        </p:spPr>
        <p:txBody>
          <a:bodyPr anchor="ctr">
            <a:normAutofit/>
          </a:bodyPr>
          <a:lstStyle/>
          <a:p>
            <a:pPr marL="0" indent="0">
              <a:buNone/>
            </a:pPr>
            <a:r>
              <a:rPr lang="en-US" sz="2400">
                <a:effectLst/>
                <a:latin typeface="Arial" panose="020B0604020202020204" pitchFamily="34" charset="0"/>
                <a:ea typeface="Aptos" panose="020B0004020202020204" pitchFamily="34" charset="0"/>
                <a:cs typeface="Arial" panose="020B0604020202020204" pitchFamily="34" charset="0"/>
              </a:rPr>
              <a:t>UK and China have a strong economic relationship, with trade reaching approximately £90 billion in 2024</a:t>
            </a:r>
            <a:r>
              <a:rPr lang="bg-BG" sz="2400">
                <a:effectLst/>
                <a:latin typeface="Arial" panose="020B0604020202020204" pitchFamily="34" charset="0"/>
                <a:ea typeface="Aptos" panose="020B0004020202020204" pitchFamily="34" charset="0"/>
                <a:cs typeface="Arial" panose="020B0604020202020204" pitchFamily="34" charset="0"/>
              </a:rPr>
              <a:t> </a:t>
            </a:r>
            <a:r>
              <a:rPr lang="en-US" sz="2400">
                <a:latin typeface="Arial" panose="020B0604020202020204" pitchFamily="34" charset="0"/>
                <a:cs typeface="Arial" panose="020B0604020202020204" pitchFamily="34" charset="0"/>
              </a:rPr>
              <a:t>( GOV UK,2025)</a:t>
            </a:r>
            <a:r>
              <a:rPr lang="bg-BG" sz="2400">
                <a:latin typeface="Arial" panose="020B0604020202020204" pitchFamily="34" charset="0"/>
                <a:cs typeface="Arial" panose="020B0604020202020204" pitchFamily="34" charset="0"/>
              </a:rPr>
              <a:t>.</a:t>
            </a:r>
            <a:r>
              <a:rPr lang="en-US" sz="2400">
                <a:effectLst/>
                <a:latin typeface="Arial" panose="020B0604020202020204" pitchFamily="34" charset="0"/>
                <a:ea typeface="Aptos" panose="020B0004020202020204" pitchFamily="34" charset="0"/>
                <a:cs typeface="Arial" panose="020B0604020202020204" pitchFamily="34" charset="0"/>
              </a:rPr>
              <a:t> The UK is China's largest investor in Europe, highlighting the significant opportunities for business collaboration. However, cultural differences can impact negotiations, making cross-cultural competence essential</a:t>
            </a:r>
            <a:r>
              <a:rPr lang="bg-BG" sz="2400">
                <a:effectLst/>
                <a:latin typeface="Arial" panose="020B0604020202020204" pitchFamily="34" charset="0"/>
                <a:ea typeface="Aptos" panose="020B0004020202020204" pitchFamily="34" charset="0"/>
                <a:cs typeface="Arial" panose="020B0604020202020204" pitchFamily="34" charset="0"/>
              </a:rPr>
              <a:t>.</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53111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6C5C13-02EB-96D3-9166-50A7478AFECA}"/>
              </a:ext>
            </a:extLst>
          </p:cNvPr>
          <p:cNvSpPr>
            <a:spLocks noGrp="1"/>
          </p:cNvSpPr>
          <p:nvPr>
            <p:ph type="title"/>
          </p:nvPr>
        </p:nvSpPr>
        <p:spPr>
          <a:xfrm>
            <a:off x="1371599" y="294538"/>
            <a:ext cx="9895951" cy="1033669"/>
          </a:xfrm>
        </p:spPr>
        <p:txBody>
          <a:bodyPr>
            <a:normAutofit/>
          </a:bodyPr>
          <a:lstStyle/>
          <a:p>
            <a:r>
              <a:rPr lang="en-GB" sz="3700" b="1" dirty="0">
                <a:solidFill>
                  <a:srgbClr val="FFFFFF"/>
                </a:solidFill>
                <a:latin typeface="Arial" panose="020B0604020202020204" pitchFamily="34" charset="0"/>
                <a:cs typeface="Arial" panose="020B0604020202020204" pitchFamily="34" charset="0"/>
              </a:rPr>
              <a:t>Importance of Cross-Cultural Partnerships</a:t>
            </a:r>
            <a:endParaRPr lang="en-US" sz="3700" b="1"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52A6E7C-2644-4C02-4DE6-6DD33ABE05EB}"/>
              </a:ext>
            </a:extLst>
          </p:cNvPr>
          <p:cNvSpPr>
            <a:spLocks noGrp="1"/>
          </p:cNvSpPr>
          <p:nvPr>
            <p:ph idx="1"/>
          </p:nvPr>
        </p:nvSpPr>
        <p:spPr>
          <a:xfrm>
            <a:off x="-3" y="3529780"/>
            <a:ext cx="11139951" cy="2487561"/>
          </a:xfrm>
        </p:spPr>
        <p:txBody>
          <a:bodyPr anchor="ctr">
            <a:normAutofit/>
          </a:bodyPr>
          <a:lstStyle/>
          <a:p>
            <a:pPr marL="0" indent="0">
              <a:buNone/>
            </a:pPr>
            <a:r>
              <a:rPr lang="en-GB" sz="2000" dirty="0">
                <a:latin typeface="Arial" panose="020B0604020202020204" pitchFamily="34" charset="0"/>
                <a:cs typeface="Arial" panose="020B0604020202020204" pitchFamily="34" charset="0"/>
              </a:rPr>
              <a:t>In today's interconnected world, embracing cross-cultural collaboration is essential for long-term business success. </a:t>
            </a:r>
            <a:r>
              <a:rPr lang="en-US" sz="2000" dirty="0">
                <a:effectLst/>
                <a:latin typeface="Arial" panose="020B0604020202020204" pitchFamily="34" charset="0"/>
                <a:ea typeface="Aptos" panose="020B0004020202020204" pitchFamily="34" charset="0"/>
                <a:cs typeface="Arial" panose="020B0604020202020204" pitchFamily="34" charset="0"/>
              </a:rPr>
              <a:t>They enhance innovation</a:t>
            </a:r>
            <a:r>
              <a:rPr lang="bg-BG" sz="2000" dirty="0">
                <a:effectLst/>
                <a:latin typeface="Arial" panose="020B0604020202020204" pitchFamily="34" charset="0"/>
                <a:ea typeface="Aptos" panose="020B0004020202020204" pitchFamily="34" charset="0"/>
                <a:cs typeface="Arial" panose="020B0604020202020204" pitchFamily="34" charset="0"/>
              </a:rPr>
              <a:t> </a:t>
            </a:r>
            <a:r>
              <a:rPr lang="en-GB" sz="2000" dirty="0">
                <a:effectLst/>
                <a:latin typeface="Arial" panose="020B0604020202020204" pitchFamily="34" charset="0"/>
                <a:ea typeface="Aptos" panose="020B0004020202020204" pitchFamily="34" charset="0"/>
                <a:cs typeface="Arial" panose="020B0604020202020204" pitchFamily="34" charset="0"/>
              </a:rPr>
              <a:t>and creativity</a:t>
            </a:r>
            <a:r>
              <a:rPr lang="en-US" sz="2000" dirty="0">
                <a:effectLst/>
                <a:latin typeface="Arial" panose="020B0604020202020204" pitchFamily="34" charset="0"/>
                <a:ea typeface="Aptos" panose="020B0004020202020204" pitchFamily="34" charset="0"/>
                <a:cs typeface="Arial" panose="020B0604020202020204" pitchFamily="34" charset="0"/>
              </a:rPr>
              <a:t>, expand market reach, improve communication, and lead to better decision-making. Understanding and respecting cultural nuances can drive long-term business success.</a:t>
            </a:r>
            <a:r>
              <a:rPr lang="en-US" sz="2000" dirty="0">
                <a:latin typeface="Arial" panose="020B0604020202020204" pitchFamily="34" charset="0"/>
                <a:cs typeface="Arial" panose="020B0604020202020204" pitchFamily="34" charset="0"/>
              </a:rPr>
              <a:t> (Efran,2024).</a:t>
            </a:r>
          </a:p>
        </p:txBody>
      </p:sp>
      <p:sp>
        <p:nvSpPr>
          <p:cNvPr id="4" name="TextBox 3">
            <a:extLst>
              <a:ext uri="{FF2B5EF4-FFF2-40B4-BE49-F238E27FC236}">
                <a16:creationId xmlns:a16="http://schemas.microsoft.com/office/drawing/2014/main" id="{7F189BF2-20C6-C19F-F486-5849173014F8}"/>
              </a:ext>
            </a:extLst>
          </p:cNvPr>
          <p:cNvSpPr txBox="1"/>
          <p:nvPr/>
        </p:nvSpPr>
        <p:spPr>
          <a:xfrm>
            <a:off x="1698172" y="2233749"/>
            <a:ext cx="11478566" cy="800219"/>
          </a:xfrm>
          <a:prstGeom prst="rect">
            <a:avLst/>
          </a:prstGeom>
          <a:noFill/>
        </p:spPr>
        <p:txBody>
          <a:bodyPr wrap="square" rtlCol="0">
            <a:spAutoFit/>
          </a:bodyPr>
          <a:lstStyle/>
          <a:p>
            <a:r>
              <a:rPr lang="en-US" sz="2800" b="1" dirty="0">
                <a:effectLst/>
                <a:latin typeface="Arial" panose="020B0604020202020204" pitchFamily="34" charset="0"/>
                <a:ea typeface="Aptos" panose="020B0004020202020204" pitchFamily="34" charset="0"/>
                <a:cs typeface="Arial" panose="020B0604020202020204" pitchFamily="34" charset="0"/>
              </a:rPr>
              <a:t>Why do cross-cultural partnerships matter? </a:t>
            </a:r>
            <a:endParaRPr lang="en-US" sz="2800" b="1"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37476494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1D5C1A-A19A-1C80-571A-1CF1F1EA58E5}"/>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Objectives of the negotiation</a:t>
            </a:r>
            <a:endParaRPr lang="en-US" sz="4000" dirty="0">
              <a:solidFill>
                <a:srgbClr val="FFFFFF"/>
              </a:solidFill>
            </a:endParaRPr>
          </a:p>
        </p:txBody>
      </p:sp>
      <p:sp>
        <p:nvSpPr>
          <p:cNvPr id="3" name="Content Placeholder 2">
            <a:extLst>
              <a:ext uri="{FF2B5EF4-FFF2-40B4-BE49-F238E27FC236}">
                <a16:creationId xmlns:a16="http://schemas.microsoft.com/office/drawing/2014/main" id="{577210FD-22FC-EACA-4A66-2B9BCCAF67FD}"/>
              </a:ext>
            </a:extLst>
          </p:cNvPr>
          <p:cNvSpPr>
            <a:spLocks noGrp="1"/>
          </p:cNvSpPr>
          <p:nvPr>
            <p:ph idx="1"/>
          </p:nvPr>
        </p:nvSpPr>
        <p:spPr>
          <a:xfrm>
            <a:off x="108156" y="2015613"/>
            <a:ext cx="9517626" cy="3985942"/>
          </a:xfrm>
        </p:spPr>
        <p:txBody>
          <a:bodyPr anchor="ctr">
            <a:normAutofit/>
          </a:bodyPr>
          <a:lstStyle/>
          <a:p>
            <a:pPr marL="0" indent="0">
              <a:buNone/>
            </a:pPr>
            <a:r>
              <a:rPr lang="en-GB" sz="2000" i="0" dirty="0">
                <a:effectLst/>
                <a:latin typeface="Arial" panose="020B0604020202020204" pitchFamily="34" charset="0"/>
                <a:cs typeface="Arial" panose="020B0604020202020204" pitchFamily="34" charset="0"/>
              </a:rPr>
              <a:t>Negotiations aim to reduce disagreements and tensions, which requires participants to comprehend each other's viewpoints. Another goal of negotiations is reaching mutual agreements, necessitating that all parties articulate their perspectives. These agreements are most effectively achieved when negotiating parties maintain transparency with one another. Beyond conflict reduction and agreement formation, negotiations serve another crucial purpose: ensuring that all involved parties receive reciprocal advantages from the outcome</a:t>
            </a:r>
            <a:r>
              <a:rPr lang="en-US" sz="2000" dirty="0">
                <a:latin typeface="Arial" panose="020B0604020202020204" pitchFamily="34" charset="0"/>
                <a:cs typeface="Arial" panose="020B0604020202020204" pitchFamily="34" charset="0"/>
              </a:rPr>
              <a:t> </a:t>
            </a:r>
            <a:r>
              <a:rPr lang="bg-BG" sz="2000" dirty="0">
                <a:latin typeface="Arial" panose="020B0604020202020204" pitchFamily="34" charset="0"/>
                <a:cs typeface="Arial" panose="020B0604020202020204" pitchFamily="34" charset="0"/>
              </a:rPr>
              <a:t>(</a:t>
            </a:r>
            <a:r>
              <a:rPr lang="en-GB" sz="2000" dirty="0">
                <a:latin typeface="Arial" panose="020B0604020202020204" pitchFamily="34" charset="0"/>
                <a:cs typeface="Arial" panose="020B0604020202020204" pitchFamily="34" charset="0"/>
              </a:rPr>
              <a:t>Halpert et al.,2010).</a:t>
            </a:r>
          </a:p>
          <a:p>
            <a:endParaRPr lang="en-GB" sz="2000" dirty="0"/>
          </a:p>
          <a:p>
            <a:pPr marL="0" indent="0">
              <a:buNone/>
            </a:pPr>
            <a:endParaRPr lang="en-US" sz="2000" dirty="0"/>
          </a:p>
        </p:txBody>
      </p:sp>
    </p:spTree>
    <p:extLst>
      <p:ext uri="{BB962C8B-B14F-4D97-AF65-F5344CB8AC3E}">
        <p14:creationId xmlns:p14="http://schemas.microsoft.com/office/powerpoint/2010/main" val="19391820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B3DAC7-6DB1-2919-0E1E-35664EA5309A}"/>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Defining Culture in Business Context</a:t>
            </a:r>
            <a:endParaRPr lang="en-US" sz="4000" dirty="0">
              <a:solidFill>
                <a:srgbClr val="FFFFFF"/>
              </a:solidFill>
            </a:endParaRPr>
          </a:p>
        </p:txBody>
      </p:sp>
      <p:sp>
        <p:nvSpPr>
          <p:cNvPr id="4" name="Content Placeholder 3">
            <a:extLst>
              <a:ext uri="{FF2B5EF4-FFF2-40B4-BE49-F238E27FC236}">
                <a16:creationId xmlns:a16="http://schemas.microsoft.com/office/drawing/2014/main" id="{9835B00B-74B8-9BFC-DFE8-936D00EAECF1}"/>
              </a:ext>
            </a:extLst>
          </p:cNvPr>
          <p:cNvSpPr>
            <a:spLocks noGrp="1"/>
          </p:cNvSpPr>
          <p:nvPr>
            <p:ph idx="1"/>
          </p:nvPr>
        </p:nvSpPr>
        <p:spPr>
          <a:xfrm>
            <a:off x="1371599" y="2318197"/>
            <a:ext cx="9724031" cy="3683358"/>
          </a:xfrm>
        </p:spPr>
        <p:txBody>
          <a:bodyPr anchor="ctr">
            <a:normAutofit/>
          </a:bodyPr>
          <a:lstStyle/>
          <a:p>
            <a:pPr marL="0" indent="0">
              <a:buNone/>
            </a:pPr>
            <a:r>
              <a:rPr lang="en-GB" sz="2400" b="1" dirty="0">
                <a:latin typeface="Arial" panose="020B0604020202020204" pitchFamily="34" charset="0"/>
                <a:cs typeface="Arial" panose="020B0604020202020204" pitchFamily="34" charset="0"/>
              </a:rPr>
              <a:t>Culture encompasses the shared values, beliefs, and behaviours of a group.</a:t>
            </a:r>
          </a:p>
          <a:p>
            <a:pPr marL="0" indent="0">
              <a:buNone/>
            </a:pPr>
            <a:r>
              <a:rPr lang="en-GB" sz="2400" b="1" dirty="0">
                <a:latin typeface="Arial" panose="020B0604020202020204" pitchFamily="34" charset="0"/>
                <a:cs typeface="Arial" panose="020B0604020202020204" pitchFamily="34" charset="0"/>
              </a:rPr>
              <a:t>In business negotiations culture influences management styles, communication practices, and negotiation strategies, making understanding the cultural context in cross-border collaborations essential.</a:t>
            </a:r>
          </a:p>
          <a:p>
            <a:pPr marL="0" indent="0">
              <a:buNone/>
            </a:pPr>
            <a:r>
              <a:rPr kumimoji="0" lang="en-US" altLang="en-US" sz="2000" b="1" i="0" u="none" strike="noStrike" cap="none" normalizeH="0" baseline="0" dirty="0">
                <a:ln>
                  <a:noFill/>
                </a:ln>
                <a:effectLst/>
                <a:latin typeface="Arial" panose="020B0604020202020204" pitchFamily="34" charset="0"/>
                <a:cs typeface="Arial" panose="020B0604020202020204" pitchFamily="34" charset="0"/>
              </a:rPr>
              <a:t>(Needle and Burns, 2023).</a:t>
            </a:r>
          </a:p>
          <a:p>
            <a:pPr marL="0" indent="0">
              <a:buNone/>
            </a:pPr>
            <a:r>
              <a:rPr lang="en-GB" sz="2000" dirty="0"/>
              <a:t> </a:t>
            </a:r>
            <a:endParaRPr lang="en-US" sz="2000" dirty="0"/>
          </a:p>
        </p:txBody>
      </p:sp>
    </p:spTree>
    <p:extLst>
      <p:ext uri="{BB962C8B-B14F-4D97-AF65-F5344CB8AC3E}">
        <p14:creationId xmlns:p14="http://schemas.microsoft.com/office/powerpoint/2010/main" val="4857908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6570FC-A30C-005F-34C8-491EBE322A82}"/>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Key Cultural dimensions</a:t>
            </a:r>
            <a:endParaRPr lang="en-US" sz="4000">
              <a:solidFill>
                <a:srgbClr val="FFFFFF"/>
              </a:solidFill>
            </a:endParaRPr>
          </a:p>
        </p:txBody>
      </p:sp>
      <p:sp>
        <p:nvSpPr>
          <p:cNvPr id="4" name="Content Placeholder 3">
            <a:extLst>
              <a:ext uri="{FF2B5EF4-FFF2-40B4-BE49-F238E27FC236}">
                <a16:creationId xmlns:a16="http://schemas.microsoft.com/office/drawing/2014/main" id="{032A27A0-FE85-A335-3ECD-210403E032C8}"/>
              </a:ext>
            </a:extLst>
          </p:cNvPr>
          <p:cNvSpPr>
            <a:spLocks noGrp="1"/>
          </p:cNvSpPr>
          <p:nvPr>
            <p:ph idx="1"/>
          </p:nvPr>
        </p:nvSpPr>
        <p:spPr>
          <a:xfrm>
            <a:off x="1371599" y="2318197"/>
            <a:ext cx="9724031" cy="3683358"/>
          </a:xfrm>
        </p:spPr>
        <p:txBody>
          <a:bodyPr anchor="ctr">
            <a:normAutofit/>
          </a:bodyPr>
          <a:lstStyle/>
          <a:p>
            <a:pPr marL="0" indent="0">
              <a:buNone/>
            </a:pPr>
            <a:endParaRPr lang="en-US" sz="2400" b="1" u="sng" kern="100" dirty="0">
              <a:effectLst/>
              <a:latin typeface="Arial" panose="020B0604020202020204" pitchFamily="34" charset="0"/>
              <a:ea typeface="Aptos" panose="020B0004020202020204" pitchFamily="34" charset="0"/>
              <a:cs typeface="Arial" panose="020B0604020202020204" pitchFamily="34" charset="0"/>
            </a:endParaRPr>
          </a:p>
          <a:p>
            <a:pPr marL="0" indent="0">
              <a:buNone/>
            </a:pPr>
            <a:r>
              <a:rPr lang="en-US" sz="2400" b="1" kern="100" dirty="0">
                <a:latin typeface="Arial" panose="020B0604020202020204" pitchFamily="34" charset="0"/>
                <a:ea typeface="Aptos" panose="020B0004020202020204" pitchFamily="34" charset="0"/>
                <a:cs typeface="Arial" panose="020B0604020202020204" pitchFamily="34" charset="0"/>
              </a:rPr>
              <a:t>Hofstede’s Dimensions of Culture provide insights into how cultures differ across several parameters, such as Power Distance, Individualism vs. Collectivism, and Uncertainty Avoidance. These dimensions help anticipate negotiation styles and decision-making processes for effective collaboration (Zhang,2020).</a:t>
            </a:r>
            <a:endParaRPr lang="en-US" sz="2400" b="1"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4705190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B360AE-16D5-E560-0FEF-B01FAC21B656}"/>
              </a:ext>
            </a:extLst>
          </p:cNvPr>
          <p:cNvSpPr>
            <a:spLocks noGrp="1"/>
          </p:cNvSpPr>
          <p:nvPr>
            <p:ph type="title"/>
          </p:nvPr>
        </p:nvSpPr>
        <p:spPr>
          <a:xfrm>
            <a:off x="1371599" y="294538"/>
            <a:ext cx="9895951" cy="1033669"/>
          </a:xfrm>
        </p:spPr>
        <p:txBody>
          <a:bodyPr>
            <a:normAutofit fontScale="90000"/>
          </a:bodyPr>
          <a:lstStyle/>
          <a:p>
            <a:r>
              <a:rPr lang="en-US" sz="4000" b="1" dirty="0">
                <a:solidFill>
                  <a:schemeClr val="bg1"/>
                </a:solidFill>
                <a:effectLst/>
                <a:latin typeface="Arial" panose="020B0604020202020204" pitchFamily="34" charset="0"/>
                <a:ea typeface="Aptos" panose="020B0004020202020204" pitchFamily="34" charset="0"/>
                <a:cs typeface="Arial" panose="020B0604020202020204" pitchFamily="34" charset="0"/>
              </a:rPr>
              <a:t>Challenges in Cross-Cultural Negotiations</a:t>
            </a:r>
            <a:endParaRPr lang="en-US" sz="4000" dirty="0">
              <a:solidFill>
                <a:schemeClr val="bg1"/>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2A6553EC-A78D-FF4D-0A88-3E957536D028}"/>
              </a:ext>
            </a:extLst>
          </p:cNvPr>
          <p:cNvSpPr>
            <a:spLocks noGrp="1"/>
          </p:cNvSpPr>
          <p:nvPr>
            <p:ph idx="1"/>
          </p:nvPr>
        </p:nvSpPr>
        <p:spPr>
          <a:xfrm>
            <a:off x="304801" y="1891970"/>
            <a:ext cx="10790830" cy="4109585"/>
          </a:xfrm>
        </p:spPr>
        <p:txBody>
          <a:bodyPr anchor="ctr">
            <a:normAutofit/>
          </a:bodyPr>
          <a:lstStyle/>
          <a:p>
            <a:pPr marL="0" indent="0">
              <a:buNone/>
            </a:pPr>
            <a:r>
              <a:rPr lang="en-US" sz="2400" dirty="0">
                <a:effectLst/>
                <a:latin typeface="Arial" panose="020B0604020202020204" pitchFamily="34" charset="0"/>
                <a:ea typeface="Aptos" panose="020B0004020202020204" pitchFamily="34" charset="0"/>
                <a:cs typeface="Arial" panose="020B0604020202020204" pitchFamily="34" charset="0"/>
              </a:rPr>
              <a:t>Some of the main challenges include language barriers, different negotiation styles, hierarchical structures, and varying expectations regarding trust and decision-making. Recognizing these challenges allows us to develop effective strategies to overcome them.</a:t>
            </a:r>
            <a:endParaRPr lang="en-US"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79567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A558F9-8684-36A2-2B9D-F83FAB561F66}"/>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Cultural Differences: UK vs. China</a:t>
            </a:r>
            <a:endParaRPr lang="en-US" sz="4000">
              <a:solidFill>
                <a:srgbClr val="FFFFFF"/>
              </a:solidFill>
            </a:endParaRPr>
          </a:p>
        </p:txBody>
      </p:sp>
      <p:sp>
        <p:nvSpPr>
          <p:cNvPr id="3" name="Content Placeholder 2">
            <a:extLst>
              <a:ext uri="{FF2B5EF4-FFF2-40B4-BE49-F238E27FC236}">
                <a16:creationId xmlns:a16="http://schemas.microsoft.com/office/drawing/2014/main" id="{C64FA0C4-8453-EF80-F8B9-F0B66E1244B0}"/>
              </a:ext>
            </a:extLst>
          </p:cNvPr>
          <p:cNvSpPr>
            <a:spLocks noGrp="1"/>
          </p:cNvSpPr>
          <p:nvPr>
            <p:ph idx="1"/>
          </p:nvPr>
        </p:nvSpPr>
        <p:spPr>
          <a:xfrm>
            <a:off x="1371599" y="2318197"/>
            <a:ext cx="9724031" cy="3683358"/>
          </a:xfrm>
        </p:spPr>
        <p:txBody>
          <a:bodyPr anchor="ctr">
            <a:normAutofit/>
          </a:bodyPr>
          <a:lstStyle/>
          <a:p>
            <a:pPr marL="0" indent="0">
              <a:buNone/>
            </a:pPr>
            <a:r>
              <a:rPr lang="en-GB" sz="2400" dirty="0">
                <a:latin typeface="Arial" panose="020B0604020202020204" pitchFamily="34" charset="0"/>
                <a:cs typeface="Arial" panose="020B0604020202020204" pitchFamily="34" charset="0"/>
              </a:rPr>
              <a:t>The UK values individualism, direct communication, and time efficiency, while China emphasizes collectivism, relationship–building, and a more indirect communication style. Acknowledging these differences is vital for minimizing misunderstandings and fostering productive negotiations.</a:t>
            </a:r>
            <a:endParaRPr lang="en-US" sz="24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944132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C1C9E6-988E-BD6C-C19D-BDC9985FC0C2}"/>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Communication Styles:</a:t>
            </a:r>
            <a:endParaRPr lang="en-US" sz="4000">
              <a:solidFill>
                <a:srgbClr val="FFFFFF"/>
              </a:solidFill>
            </a:endParaRPr>
          </a:p>
        </p:txBody>
      </p:sp>
      <p:sp>
        <p:nvSpPr>
          <p:cNvPr id="3" name="Content Placeholder 2">
            <a:extLst>
              <a:ext uri="{FF2B5EF4-FFF2-40B4-BE49-F238E27FC236}">
                <a16:creationId xmlns:a16="http://schemas.microsoft.com/office/drawing/2014/main" id="{1151FD82-9664-33E3-5ED6-18D09DFD6AB7}"/>
              </a:ext>
            </a:extLst>
          </p:cNvPr>
          <p:cNvSpPr>
            <a:spLocks noGrp="1"/>
          </p:cNvSpPr>
          <p:nvPr>
            <p:ph idx="1"/>
          </p:nvPr>
        </p:nvSpPr>
        <p:spPr>
          <a:xfrm>
            <a:off x="1371599" y="2318197"/>
            <a:ext cx="9724031" cy="3683358"/>
          </a:xfrm>
        </p:spPr>
        <p:txBody>
          <a:bodyPr anchor="ctr">
            <a:normAutofit/>
          </a:bodyPr>
          <a:lstStyle/>
          <a:p>
            <a:pPr marL="0" indent="0">
              <a:buNone/>
            </a:pPr>
            <a:r>
              <a:rPr lang="en-GB" sz="2400" b="1" dirty="0">
                <a:latin typeface="Arial" panose="020B0604020202020204" pitchFamily="34" charset="0"/>
                <a:cs typeface="Arial" panose="020B0604020202020204" pitchFamily="34" charset="0"/>
              </a:rPr>
              <a:t>Direct vs. Indirect UK communication often prioritises directness, while Chinese negotiators may prefer a more indirect approach to convey respect and maintain harmony. This difference can lead to misunderstandings if not adequately addressed, impacting negotiation outcomes.</a:t>
            </a:r>
            <a:endParaRPr lang="en-US"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298362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5B3AD0-664B-0A4A-C689-1B81F416D245}"/>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Importance of Relationship Building</a:t>
            </a:r>
            <a:endParaRPr lang="en-US" sz="4000">
              <a:solidFill>
                <a:srgbClr val="FFFFFF"/>
              </a:solidFill>
            </a:endParaRPr>
          </a:p>
        </p:txBody>
      </p:sp>
      <p:sp>
        <p:nvSpPr>
          <p:cNvPr id="3" name="Content Placeholder 2">
            <a:extLst>
              <a:ext uri="{FF2B5EF4-FFF2-40B4-BE49-F238E27FC236}">
                <a16:creationId xmlns:a16="http://schemas.microsoft.com/office/drawing/2014/main" id="{C2E9BCAA-575A-8CC5-A491-8A8A99D9D8B7}"/>
              </a:ext>
            </a:extLst>
          </p:cNvPr>
          <p:cNvSpPr>
            <a:spLocks noGrp="1"/>
          </p:cNvSpPr>
          <p:nvPr>
            <p:ph idx="1"/>
          </p:nvPr>
        </p:nvSpPr>
        <p:spPr>
          <a:xfrm>
            <a:off x="167148" y="2172929"/>
            <a:ext cx="11631562" cy="3828625"/>
          </a:xfrm>
        </p:spPr>
        <p:txBody>
          <a:bodyPr anchor="ctr">
            <a:normAutofit/>
          </a:bodyPr>
          <a:lstStyle/>
          <a:p>
            <a:pPr marL="0" indent="0" eaLnBrk="0" fontAlgn="base" hangingPunct="0">
              <a:lnSpc>
                <a:spcPct val="100000"/>
              </a:lnSpc>
              <a:spcBef>
                <a:spcPct val="0"/>
              </a:spcBef>
              <a:spcAft>
                <a:spcPct val="0"/>
              </a:spcAft>
              <a:buNone/>
            </a:pPr>
            <a:r>
              <a:rPr lang="en-GB" sz="2000" dirty="0">
                <a:latin typeface="Arial" panose="020B0604020202020204" pitchFamily="34" charset="0"/>
                <a:cs typeface="Arial" panose="020B0604020202020204" pitchFamily="34" charset="0"/>
              </a:rPr>
              <a:t>In Chinese culture, having good relationships (Guanxi) is very important for successful deals. Studies show that companies doing well in China usually understand guanxi well. Many people think guanxi is a key reason why UK-Chinese business partnerships work.</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Building trust and friendly bonds helps people work better together and get good results, showing that patience and knowing others well is important (Zhang, 2020).</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Guanxi means close and special links between people that make a network of personal ties, friendships, and duties. Business people can use this to get help and benefits.</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Firms with strong guanxi have an edge over others. It stays important and helps in business all the time.(</a:t>
            </a: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Zhang,2020).</a:t>
            </a:r>
            <a:r>
              <a:rPr kumimoji="0" lang="en-US" altLang="en-US" sz="20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indent="0">
              <a:buNone/>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796890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169F22-CE18-E290-D716-D855CEE957A5}"/>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Recap of Cultural Awareness Importance</a:t>
            </a:r>
            <a:endParaRPr lang="en-US" sz="4000">
              <a:solidFill>
                <a:srgbClr val="FFFFFF"/>
              </a:solidFill>
            </a:endParaRPr>
          </a:p>
        </p:txBody>
      </p:sp>
      <p:sp>
        <p:nvSpPr>
          <p:cNvPr id="4" name="Content Placeholder 3">
            <a:extLst>
              <a:ext uri="{FF2B5EF4-FFF2-40B4-BE49-F238E27FC236}">
                <a16:creationId xmlns:a16="http://schemas.microsoft.com/office/drawing/2014/main" id="{C8DE8460-10A6-53FC-F8B9-31DD65983EF1}"/>
              </a:ext>
            </a:extLst>
          </p:cNvPr>
          <p:cNvSpPr>
            <a:spLocks noGrp="1"/>
          </p:cNvSpPr>
          <p:nvPr>
            <p:ph idx="1"/>
          </p:nvPr>
        </p:nvSpPr>
        <p:spPr>
          <a:xfrm>
            <a:off x="1371599" y="2318197"/>
            <a:ext cx="9724031" cy="3683358"/>
          </a:xfrm>
        </p:spPr>
        <p:txBody>
          <a:bodyPr anchor="ctr">
            <a:normAutofit/>
          </a:bodyPr>
          <a:lstStyle/>
          <a:p>
            <a:pPr marL="0" indent="0">
              <a:buNone/>
            </a:pPr>
            <a:r>
              <a:rPr lang="en-GB" sz="2000" b="1" dirty="0">
                <a:latin typeface="Arial" panose="020B0604020202020204" pitchFamily="34" charset="0"/>
                <a:cs typeface="Arial" panose="020B0604020202020204" pitchFamily="34" charset="0"/>
              </a:rPr>
              <a:t>Understanding cultural nuances fosters better communication and relationship-building. Acknowledging differences in negotiation styles. Such as directness versus indirectness, can prevent misunderstandings and build trust, which is vital for establishing successful business relationships between UK and Chinese firms.</a:t>
            </a:r>
            <a:endParaRPr lang="en-US"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474427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6C09F2-E890-DA27-1123-6D57DCB478B2}"/>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Conclusion and recommendation</a:t>
            </a:r>
            <a:endParaRPr lang="en-US" sz="4000" dirty="0">
              <a:solidFill>
                <a:srgbClr val="FFFFFF"/>
              </a:solidFill>
            </a:endParaRPr>
          </a:p>
        </p:txBody>
      </p:sp>
      <p:sp>
        <p:nvSpPr>
          <p:cNvPr id="3" name="Content Placeholder 2">
            <a:extLst>
              <a:ext uri="{FF2B5EF4-FFF2-40B4-BE49-F238E27FC236}">
                <a16:creationId xmlns:a16="http://schemas.microsoft.com/office/drawing/2014/main" id="{777EE44D-08BC-407F-CC71-1423B1810D32}"/>
              </a:ext>
            </a:extLst>
          </p:cNvPr>
          <p:cNvSpPr>
            <a:spLocks noGrp="1"/>
          </p:cNvSpPr>
          <p:nvPr>
            <p:ph idx="1"/>
          </p:nvPr>
        </p:nvSpPr>
        <p:spPr>
          <a:xfrm>
            <a:off x="1371599" y="2318197"/>
            <a:ext cx="9724031" cy="3683358"/>
          </a:xfrm>
        </p:spPr>
        <p:txBody>
          <a:bodyPr anchor="ctr">
            <a:normAutofit/>
          </a:bodyPr>
          <a:lstStyle/>
          <a:p>
            <a:pPr marL="0" indent="0">
              <a:buNone/>
            </a:pPr>
            <a:r>
              <a:rPr lang="en-GB" sz="2000" b="1" dirty="0">
                <a:latin typeface="Arial" panose="020B0604020202020204" pitchFamily="34" charset="0"/>
                <a:cs typeface="Arial" panose="020B0604020202020204" pitchFamily="34" charset="0"/>
              </a:rPr>
              <a:t>A strategic partnership between UK and Chinese companies relies on effective negotiation strategies adapted to cultural contexts. By embracing cultural diversity and prioritising collaboration, both parties can achieve lasting success and drive mutual growth in a competitive global market.</a:t>
            </a:r>
            <a:endParaRPr lang="en-US"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927506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6" name="Rectangle 4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Freeform: Shape 5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Rectangle 5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253A46-39AE-9871-9E54-C46C76E52267}"/>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dirty="0">
                <a:solidFill>
                  <a:srgbClr val="FFFFFF"/>
                </a:solidFill>
              </a:rPr>
              <a:t>Thank you</a:t>
            </a:r>
          </a:p>
        </p:txBody>
      </p:sp>
      <p:sp>
        <p:nvSpPr>
          <p:cNvPr id="6" name="Content Placeholder 5">
            <a:extLst>
              <a:ext uri="{FF2B5EF4-FFF2-40B4-BE49-F238E27FC236}">
                <a16:creationId xmlns:a16="http://schemas.microsoft.com/office/drawing/2014/main" id="{EF78C673-91AA-BB31-B494-DC33B0F0D3CB}"/>
              </a:ext>
            </a:extLst>
          </p:cNvPr>
          <p:cNvSpPr>
            <a:spLocks noGrp="1"/>
          </p:cNvSpPr>
          <p:nvPr>
            <p:ph idx="1"/>
          </p:nvPr>
        </p:nvSpPr>
        <p:spPr>
          <a:xfrm>
            <a:off x="3264311" y="649480"/>
            <a:ext cx="8101296" cy="5546047"/>
          </a:xfrm>
        </p:spPr>
        <p:txBody>
          <a:bodyPr anchor="ctr">
            <a:normAutofit/>
          </a:bodyPr>
          <a:lstStyle/>
          <a:p>
            <a:pPr marL="3657600" lvl="8" indent="0">
              <a:buNone/>
            </a:pPr>
            <a:r>
              <a:rPr lang="en-GB" sz="3600" b="1" dirty="0"/>
              <a:t>QUESTIONS???</a:t>
            </a:r>
            <a:endParaRPr lang="en-US" sz="3600" b="1" dirty="0"/>
          </a:p>
        </p:txBody>
      </p:sp>
    </p:spTree>
    <p:extLst>
      <p:ext uri="{BB962C8B-B14F-4D97-AF65-F5344CB8AC3E}">
        <p14:creationId xmlns:p14="http://schemas.microsoft.com/office/powerpoint/2010/main" val="2944017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44A92-020B-72C4-F478-8ACD7AD1EC38}"/>
              </a:ext>
            </a:extLst>
          </p:cNvPr>
          <p:cNvSpPr>
            <a:spLocks noGrp="1"/>
          </p:cNvSpPr>
          <p:nvPr>
            <p:ph type="title"/>
          </p:nvPr>
        </p:nvSpPr>
        <p:spPr>
          <a:xfrm>
            <a:off x="0" y="1"/>
            <a:ext cx="9311148" cy="1337186"/>
          </a:xfrm>
        </p:spPr>
        <p:txBody>
          <a:bodyPr/>
          <a:lstStyle/>
          <a:p>
            <a:r>
              <a:rPr lang="en-GB" dirty="0"/>
              <a:t>References:</a:t>
            </a:r>
            <a:br>
              <a:rPr lang="en-GB" dirty="0"/>
            </a:br>
            <a:endParaRPr lang="en-US" dirty="0"/>
          </a:p>
        </p:txBody>
      </p:sp>
      <p:sp>
        <p:nvSpPr>
          <p:cNvPr id="3" name="Content Placeholder 2">
            <a:extLst>
              <a:ext uri="{FF2B5EF4-FFF2-40B4-BE49-F238E27FC236}">
                <a16:creationId xmlns:a16="http://schemas.microsoft.com/office/drawing/2014/main" id="{FAFACAAA-0B30-F5E5-AC44-61698649BF85}"/>
              </a:ext>
            </a:extLst>
          </p:cNvPr>
          <p:cNvSpPr>
            <a:spLocks noGrp="1"/>
          </p:cNvSpPr>
          <p:nvPr>
            <p:ph idx="1"/>
          </p:nvPr>
        </p:nvSpPr>
        <p:spPr>
          <a:xfrm>
            <a:off x="0" y="934065"/>
            <a:ext cx="11353800" cy="5242898"/>
          </a:xfrm>
        </p:spPr>
        <p:txBody>
          <a:bodyPr>
            <a:normAutofit/>
          </a:bodyPr>
          <a:lstStyle/>
          <a:p>
            <a:pPr marL="0" indent="0">
              <a:buNone/>
            </a:pPr>
            <a:endParaRPr lang="en-US" sz="1100" i="1" dirty="0">
              <a:latin typeface="Arial" panose="020B0604020202020204" pitchFamily="34" charset="0"/>
              <a:cs typeface="Arial" panose="020B0604020202020204" pitchFamily="34" charset="0"/>
            </a:endParaRPr>
          </a:p>
          <a:p>
            <a:pPr marL="0" indent="0">
              <a:buNone/>
            </a:pPr>
            <a:endParaRPr lang="en-US" sz="1100" i="1" dirty="0">
              <a:latin typeface="Arial" panose="020B0604020202020204" pitchFamily="34" charset="0"/>
              <a:cs typeface="Arial" panose="020B0604020202020204" pitchFamily="34" charset="0"/>
            </a:endParaRPr>
          </a:p>
          <a:p>
            <a:pPr marL="0" indent="0">
              <a:buNone/>
            </a:pPr>
            <a:endParaRPr lang="en-US" sz="1100" i="1" dirty="0">
              <a:latin typeface="Arial" panose="020B0604020202020204" pitchFamily="34" charset="0"/>
              <a:cs typeface="Arial" panose="020B0604020202020204" pitchFamily="34" charset="0"/>
            </a:endParaRPr>
          </a:p>
          <a:p>
            <a:pPr marL="0" indent="0">
              <a:buNone/>
            </a:pPr>
            <a:endParaRPr lang="en-US" sz="1100" i="1" dirty="0">
              <a:latin typeface="Arial" panose="020B0604020202020204" pitchFamily="34" charset="0"/>
              <a:cs typeface="Arial" panose="020B0604020202020204" pitchFamily="34" charset="0"/>
            </a:endParaRPr>
          </a:p>
          <a:p>
            <a:pPr marL="0" indent="0">
              <a:buNone/>
            </a:pPr>
            <a:endParaRPr lang="en-US" sz="1100" i="1"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10BBA01-59CC-0230-50F9-818282C85456}"/>
              </a:ext>
            </a:extLst>
          </p:cNvPr>
          <p:cNvSpPr txBox="1"/>
          <p:nvPr/>
        </p:nvSpPr>
        <p:spPr>
          <a:xfrm>
            <a:off x="98323" y="816077"/>
            <a:ext cx="12005187" cy="7433317"/>
          </a:xfrm>
          <a:prstGeom prst="rect">
            <a:avLst/>
          </a:prstGeom>
          <a:noFill/>
        </p:spPr>
        <p:txBody>
          <a:bodyPr wrap="square" rtlCol="0">
            <a:spAutoFit/>
          </a:bodyPr>
          <a:lstStyle/>
          <a:p>
            <a:pPr>
              <a:lnSpc>
                <a:spcPct val="150000"/>
              </a:lnSpc>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Erfan, M. (2024). The Impact of Cross-Cultural Management on Global Collaboration and Performance.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Advances in Human Resource Management Research</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2(2), pp.102–112. </a:t>
            </a:r>
            <a:r>
              <a:rPr kumimoji="0" lang="en-US" altLang="en-US" sz="16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doi:https</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://doi.org/10.60079/ahrmr.v2i2.261.</a:t>
            </a:r>
          </a:p>
          <a:p>
            <a:pPr>
              <a:lnSpc>
                <a:spcPct val="150000"/>
              </a:lnSpc>
            </a:pP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a:lnSpc>
                <a:spcPct val="150000"/>
              </a:lnSpc>
            </a:pPr>
            <a:r>
              <a:rPr lang="en-GB" sz="1600" dirty="0">
                <a:latin typeface="Arial" panose="020B0604020202020204" pitchFamily="34" charset="0"/>
                <a:cs typeface="Arial" panose="020B0604020202020204" pitchFamily="34" charset="0"/>
              </a:rPr>
              <a:t>Gov Uk(2025).</a:t>
            </a:r>
            <a:r>
              <a:rPr lang="en-GB" sz="1600" i="1" dirty="0">
                <a:latin typeface="Arial" panose="020B0604020202020204" pitchFamily="34" charset="0"/>
                <a:cs typeface="Arial" panose="020B0604020202020204" pitchFamily="34" charset="0"/>
              </a:rPr>
              <a:t>Trade and Investment Factsheets. China.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2"/>
              </a:rPr>
              <a:t>https://assets.publishing.service.gov.uk/media/67b736c40495029f3e1c6ab3/china-trade-and-investment-factsheet-2025-02-21.pdf</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[Accessed on:13 March 2025].</a:t>
            </a:r>
          </a:p>
          <a:p>
            <a:pPr>
              <a:lnSpc>
                <a:spcPct val="150000"/>
              </a:lnSpc>
            </a:pPr>
            <a:endParaRPr lang="en-GB" sz="1600" i="1" dirty="0">
              <a:latin typeface="Arial" panose="020B0604020202020204" pitchFamily="34" charset="0"/>
              <a:cs typeface="Arial" panose="020B0604020202020204" pitchFamily="34" charset="0"/>
            </a:endParaRPr>
          </a:p>
          <a:p>
            <a:pPr>
              <a:lnSpc>
                <a:spcPct val="150000"/>
              </a:lnSpc>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Halpert, J.A., </a:t>
            </a:r>
            <a:r>
              <a:rPr kumimoji="0" lang="en-US" altLang="en-US" sz="16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Stuhlmacher</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A.F., Crenshaw, J.L., </a:t>
            </a:r>
            <a:r>
              <a:rPr kumimoji="0" lang="en-US" altLang="en-US" sz="16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Litcher</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C.D. and Bortel, R. (2010). Paths to Negotiation Success.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Negotiation and Conflict Management Research</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3(2), pp.91–116. </a:t>
            </a:r>
            <a:r>
              <a:rPr kumimoji="0" lang="en-US" altLang="en-US" sz="16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doi:https</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://doi.org/10.1111/j.1750-4716.2010.00051.x</a:t>
            </a:r>
          </a:p>
          <a:p>
            <a:pPr>
              <a:lnSpc>
                <a:spcPct val="150000"/>
              </a:lnSpc>
            </a:pPr>
            <a:endParaRPr lang="en-US" altLang="en-US" sz="1600" dirty="0">
              <a:latin typeface="Arial" panose="020B0604020202020204" pitchFamily="34" charset="0"/>
              <a:cs typeface="Arial" panose="020B0604020202020204" pitchFamily="34" charset="0"/>
            </a:endParaRPr>
          </a:p>
          <a:p>
            <a:pPr>
              <a:lnSpc>
                <a:spcPct val="150000"/>
              </a:lnSpc>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Needle, D. and Burns, J. (2023).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Business in Context : an Introduction to Business and Its environment.</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8th ed. Andover, Hampshire: Cengage Learning, pp.259–274.</a:t>
            </a:r>
          </a:p>
          <a:p>
            <a:pPr>
              <a:lnSpc>
                <a:spcPct val="150000"/>
              </a:lnSpc>
            </a:pPr>
            <a:endParaRPr lang="en-US" altLang="en-US" sz="1600" dirty="0">
              <a:latin typeface="Arial" panose="020B0604020202020204" pitchFamily="34" charset="0"/>
              <a:cs typeface="Arial" panose="020B0604020202020204" pitchFamily="34" charset="0"/>
            </a:endParaRPr>
          </a:p>
          <a:p>
            <a:pPr>
              <a:lnSpc>
                <a:spcPct val="150000"/>
              </a:lnSpc>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Zhang, X. (2020). Analysis of Cultural Differences in China-Uk Joint Ventures --Based on Hofstede’s Theory of Cultural Dimensions.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Analysis of Cultural Differences in China-Uk Joint Ventures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a:t>
            </a:r>
            <a:r>
              <a:rPr kumimoji="0" lang="en-US" altLang="en-US" sz="16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doi:https</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://doi.org/10.25236/icemeet.2020.081.</a:t>
            </a:r>
          </a:p>
          <a:p>
            <a:pPr>
              <a:lnSpc>
                <a:spcPct val="150000"/>
              </a:lnSpc>
            </a:pP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a:lnSpc>
                <a:spcPct val="150000"/>
              </a:lnSpc>
            </a:pP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a:lnSpc>
                <a:spcPct val="150000"/>
              </a:lnSpc>
            </a:pP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a:lnSpc>
                <a:spcPct val="150000"/>
              </a:lnSpc>
            </a:pPr>
            <a:endParaRPr lang="en-GB" sz="1600" i="1" dirty="0">
              <a:latin typeface="Arial" panose="020B0604020202020204" pitchFamily="34" charset="0"/>
              <a:cs typeface="Arial" panose="020B0604020202020204" pitchFamily="34" charset="0"/>
            </a:endParaRPr>
          </a:p>
          <a:p>
            <a:pPr>
              <a:lnSpc>
                <a:spcPct val="150000"/>
              </a:lnSpc>
            </a:pP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2676986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438"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7B658D16-D97E-444A-8572-3532CB251643}">
  <we:reference id="wa200005566" version="3.0.0.2" store="bg-BG" storeType="OMEX"/>
  <we:alternateReferences>
    <we:reference id="WA200005566" version="3.0.0.2" store=""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Office Theme</Template>
  <TotalTime>12340</TotalTime>
  <Words>984</Words>
  <Application>Microsoft Office PowerPoint</Application>
  <PresentationFormat>Widescreen</PresentationFormat>
  <Paragraphs>59</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Aptos Display</vt:lpstr>
      <vt:lpstr>Arial</vt:lpstr>
      <vt:lpstr>Office Theme</vt:lpstr>
      <vt:lpstr>  Student name: Andriyana Eftimova Student number: 2236843   </vt:lpstr>
      <vt:lpstr>Outline of the presentation</vt:lpstr>
      <vt:lpstr>Overview of UK- China Business Landscape</vt:lpstr>
      <vt:lpstr>Importance of Cross-Cultural Partnerships</vt:lpstr>
      <vt:lpstr>Objectives of the negotiation</vt:lpstr>
      <vt:lpstr>Defining Culture in Business Context</vt:lpstr>
      <vt:lpstr>Key Cultural dimensions</vt:lpstr>
      <vt:lpstr>Challenges in Cross-Cultural Negotiations</vt:lpstr>
      <vt:lpstr>Cultural Differences: UK vs. China</vt:lpstr>
      <vt:lpstr>Communication Styles:</vt:lpstr>
      <vt:lpstr>Importance of Relationship Building</vt:lpstr>
      <vt:lpstr>Recap of Cultural Awareness Importance</vt:lpstr>
      <vt:lpstr>Conclusion and recommendation</vt:lpstr>
      <vt:lpstr>Thank you</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Andriyana Eftimova</dc:creator>
  <cp:lastModifiedBy>Andriyana Eftimova (2236843)</cp:lastModifiedBy>
  <cp:revision>30</cp:revision>
  <dcterms:created xsi:type="dcterms:W3CDTF">2025-02-09T11:48:01Z</dcterms:created>
  <dcterms:modified xsi:type="dcterms:W3CDTF">2025-04-15T06:48:28Z</dcterms:modified>
</cp:coreProperties>
</file>