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D7965"/>
    <a:srgbClr val="A1E88B"/>
    <a:srgbClr val="AEEB9B"/>
    <a:srgbClr val="F9EBF7"/>
    <a:srgbClr val="EFCAEB"/>
    <a:srgbClr val="97E67F"/>
    <a:srgbClr val="F4DBF1"/>
    <a:srgbClr val="E9A9E3"/>
    <a:srgbClr val="DB84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429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873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500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047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003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3141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733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074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852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1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52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426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C9654A3-8FBC-FE29-17B2-4D3DA09D47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82" b="2336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7466" y="2078007"/>
            <a:ext cx="9144000" cy="2387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: Problem Solving and Decision Making </a:t>
            </a:r>
            <a:b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LCLM4004</a:t>
            </a:r>
            <a:b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 Micha Nugent</a:t>
            </a:r>
            <a:b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: 2517775</a:t>
            </a:r>
            <a:b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 Anita Nan</a:t>
            </a:r>
            <a:b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96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540279" y="1031541"/>
            <a:ext cx="3778870" cy="15419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>
                <a:solidFill>
                  <a:srgbClr val="FEFFFF"/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391" y="1773768"/>
            <a:ext cx="3778870" cy="160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90000"/>
              </a:lnSpc>
            </a:pPr>
            <a:endParaRPr lang="en-US" sz="22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0E42EC-02F8-A312-4732-9D9285B422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46" r="13245" b="-1"/>
          <a:stretch>
            <a:fillRect/>
          </a:stretch>
        </p:blipFill>
        <p:spPr>
          <a:xfrm>
            <a:off x="4639732" y="10"/>
            <a:ext cx="7552267" cy="6857990"/>
          </a:xfrm>
          <a:prstGeom prst="rect">
            <a:avLst/>
          </a:pr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5066D85-0A86-4666-6696-080233E64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504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1" dirty="0"/>
              <a:t>🌸INTRODUCTION🌸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19" y="997953"/>
            <a:ext cx="3734014" cy="1572768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in-store sales at Green Haven Florists</a:t>
            </a:r>
          </a:p>
          <a:p>
            <a:endPara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Analysis of internal and external factors</a:t>
            </a:r>
          </a:p>
          <a:p>
            <a:endPara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Examines competition, rising costs and consumer behaviour</a:t>
            </a:r>
          </a:p>
          <a:p>
            <a:endPara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strategic recommendations for recovery</a:t>
            </a:r>
            <a:endParaRPr lang="en-US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9C4DAE-F858-E01A-B930-F2BF26558E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" r="9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C0A42D-E889-8C84-FE5F-3178F6985A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4" r="2449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9641" y="-2601305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b="1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79956" y="1090723"/>
            <a:ext cx="3445766" cy="1485319"/>
          </a:xfrm>
          <a:noFill/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US" sz="1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Norwich UK.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Owners: Liam and Priya Patel.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 Bespoke floral arrangements, Wedding &amp; Event flowers, 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Bouquets for walk-in customers, Corporate floral services &amp; Eco-friendly floral products.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community ties like being well known &amp; trusted within Norwich, Regular local customers who are loyal to the shop, Supporting community events, charities or school activities &amp; Using local suppliers and growers.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in 2016, Caters to a wide range of customers &amp; Appeals particularly to environmentally conscious consumers.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96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14408" y="1318591"/>
            <a:ext cx="3675634" cy="524933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 Liam and Priya Patel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Green Haven Florists has experienced a 30% decline in in-store sales.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The decline began over the past 12 months.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The issue is occurring primarily at the shop on Norwich high street.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The decline is due to reduced high street activity, increased competition from online and local competitors, rising operational costs and the outdated website.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The business is being impacted through reduced in-store sales, increased supply costs and an outdated website that affects customer experience.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A 30% decline in in-store sales over the past 12 months.</a:t>
            </a:r>
          </a:p>
          <a:p>
            <a:pPr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1A2026-788E-3892-44F1-A9FC2200B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10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58592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3116" y="-942948"/>
            <a:ext cx="5541054" cy="26885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10800000" flipV="1">
            <a:off x="3023081" y="1414156"/>
            <a:ext cx="6111089" cy="375386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trade regulations affecting imported flowers. (</a:t>
            </a:r>
            <a:r>
              <a:rPr lang="en-US" sz="1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DEFRA,2023)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changes to small business taxation. (</a:t>
            </a:r>
            <a:r>
              <a:rPr lang="en-US" sz="1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HMRC,2023)</a:t>
            </a:r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affecting flower supply chains. (</a:t>
            </a:r>
            <a:r>
              <a:rPr lang="en-US" sz="1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IPCC,2023</a:t>
            </a:r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expectations for eco friendly sourcing. (</a:t>
            </a:r>
            <a:r>
              <a:rPr lang="en-US" sz="1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Deloitte,2023)</a:t>
            </a:r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</a:p>
          <a:p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towards online shopping. (</a:t>
            </a:r>
            <a:r>
              <a:rPr lang="en-US" sz="1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Statista,2023)</a:t>
            </a:r>
          </a:p>
          <a:p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demand for same-day delivery. </a:t>
            </a:r>
            <a:r>
              <a:rPr lang="en-US" sz="1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(PwC,2023</a:t>
            </a:r>
            <a:r>
              <a:rPr lang="en-US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793" y="787218"/>
            <a:ext cx="9634011" cy="3777622"/>
          </a:xfrm>
        </p:spPr>
        <p:txBody>
          <a:bodyPr>
            <a:noAutofit/>
          </a:bodyPr>
          <a:lstStyle/>
          <a:p>
            <a:endParaRPr lang="en-GB" b="1" dirty="0">
              <a:solidFill>
                <a:schemeClr val="tx1"/>
              </a:solidFill>
            </a:endParaRPr>
          </a:p>
          <a:p>
            <a:pPr>
              <a:buFont typeface="+mj-lt"/>
              <a:buAutoNum type="arabicPeriod"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FA9E40-322E-9C4D-16C5-D0C2F8B89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7575" y="163465"/>
            <a:ext cx="9809058" cy="80475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D54F59-DDC2-5382-3E81-F45B2AD58BD7}"/>
              </a:ext>
            </a:extLst>
          </p:cNvPr>
          <p:cNvSpPr txBox="1"/>
          <p:nvPr/>
        </p:nvSpPr>
        <p:spPr>
          <a:xfrm>
            <a:off x="1871394" y="1038842"/>
            <a:ext cx="8324075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None/>
            </a:pPr>
            <a:endParaRPr lang="en-GB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Outdated website affecting user experience 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Chaffey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&amp; Ellis-Chadwick, 2019)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Growth of online flower delivery platforms (</a:t>
            </a:r>
            <a:r>
              <a:rPr lang="en-GB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Mintel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2023</a:t>
            </a: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Health &amp; safety regulations for the flower industry (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Health and Safety at Work Act, 1974)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Employment laws affecting staff costs 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(GOV.UK, 2024)</a:t>
            </a:r>
          </a:p>
          <a:p>
            <a:pPr>
              <a:buNone/>
            </a:pPr>
            <a:b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>
              <a:buNone/>
            </a:pPr>
            <a:endParaRPr lang="en-GB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Climate change affecting crop production (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IPCC, 2023)</a:t>
            </a:r>
          </a:p>
          <a:p>
            <a:pPr>
              <a:buFont typeface="+mj-lt"/>
              <a:buAutoNum type="arabicPeriod"/>
            </a:pPr>
            <a:endParaRPr lang="en-GB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Seasonal availability of flowers (</a:t>
            </a:r>
            <a:r>
              <a:rPr lang="en-GB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British Florist Association, 2023)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6455D160-85BF-9A2C-B0A3-5157A9C50A61}"/>
              </a:ext>
            </a:extLst>
          </p:cNvPr>
          <p:cNvCxnSpPr>
            <a:cxnSpLocks/>
          </p:cNvCxnSpPr>
          <p:nvPr/>
        </p:nvCxnSpPr>
        <p:spPr>
          <a:xfrm>
            <a:off x="1438885" y="4044083"/>
            <a:ext cx="863453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5F574EF4-BB6A-891A-CF38-0E421BBC0597}"/>
              </a:ext>
            </a:extLst>
          </p:cNvPr>
          <p:cNvCxnSpPr>
            <a:cxnSpLocks/>
          </p:cNvCxnSpPr>
          <p:nvPr/>
        </p:nvCxnSpPr>
        <p:spPr>
          <a:xfrm>
            <a:off x="525966" y="1649429"/>
            <a:ext cx="1985653" cy="21439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>
            <a:extLst>
              <a:ext uri="{FF2B5EF4-FFF2-40B4-BE49-F238E27FC236}">
                <a16:creationId xmlns:a16="http://schemas.microsoft.com/office/drawing/2014/main" id="{1CB728C7-9209-1444-70AB-30AD1CAEFA9A}"/>
              </a:ext>
            </a:extLst>
          </p:cNvPr>
          <p:cNvCxnSpPr>
            <a:cxnSpLocks/>
          </p:cNvCxnSpPr>
          <p:nvPr/>
        </p:nvCxnSpPr>
        <p:spPr>
          <a:xfrm>
            <a:off x="7557389" y="1234939"/>
            <a:ext cx="1935926" cy="25442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id="{1BDB1E2C-39FA-25D8-2C9F-668932BCF7A3}"/>
              </a:ext>
            </a:extLst>
          </p:cNvPr>
          <p:cNvCxnSpPr>
            <a:cxnSpLocks/>
          </p:cNvCxnSpPr>
          <p:nvPr/>
        </p:nvCxnSpPr>
        <p:spPr>
          <a:xfrm flipV="1">
            <a:off x="4032022" y="4107155"/>
            <a:ext cx="2557607" cy="2149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F6CAD0E9-6359-5862-E4C2-F6A0869E8E11}"/>
              </a:ext>
            </a:extLst>
          </p:cNvPr>
          <p:cNvCxnSpPr>
            <a:cxnSpLocks/>
          </p:cNvCxnSpPr>
          <p:nvPr/>
        </p:nvCxnSpPr>
        <p:spPr>
          <a:xfrm flipV="1">
            <a:off x="1262802" y="4202271"/>
            <a:ext cx="2595174" cy="18754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16">
            <a:extLst>
              <a:ext uri="{FF2B5EF4-FFF2-40B4-BE49-F238E27FC236}">
                <a16:creationId xmlns:a16="http://schemas.microsoft.com/office/drawing/2014/main" id="{C36DE773-C022-A41B-B377-EC1D58AD919A}"/>
              </a:ext>
            </a:extLst>
          </p:cNvPr>
          <p:cNvSpPr/>
          <p:nvPr/>
        </p:nvSpPr>
        <p:spPr>
          <a:xfrm>
            <a:off x="10247470" y="3179075"/>
            <a:ext cx="1828800" cy="1694589"/>
          </a:xfrm>
          <a:prstGeom prst="ellipse">
            <a:avLst/>
          </a:prstGeom>
          <a:solidFill>
            <a:srgbClr val="A1E8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3BE3FCB-183E-A6FB-D491-40A630EA0D29}"/>
              </a:ext>
            </a:extLst>
          </p:cNvPr>
          <p:cNvCxnSpPr>
            <a:cxnSpLocks/>
          </p:cNvCxnSpPr>
          <p:nvPr/>
        </p:nvCxnSpPr>
        <p:spPr>
          <a:xfrm>
            <a:off x="1762595" y="2874654"/>
            <a:ext cx="2047590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0ED795B-DA58-B833-7FB7-E8C914FEB786}"/>
              </a:ext>
            </a:extLst>
          </p:cNvPr>
          <p:cNvCxnSpPr>
            <a:cxnSpLocks/>
          </p:cNvCxnSpPr>
          <p:nvPr/>
        </p:nvCxnSpPr>
        <p:spPr>
          <a:xfrm>
            <a:off x="4384143" y="2001679"/>
            <a:ext cx="3220767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Alternative Process 17">
            <a:extLst>
              <a:ext uri="{FF2B5EF4-FFF2-40B4-BE49-F238E27FC236}">
                <a16:creationId xmlns:a16="http://schemas.microsoft.com/office/drawing/2014/main" id="{A81361CB-8D48-F6ED-0156-B9EF3A1D9906}"/>
              </a:ext>
            </a:extLst>
          </p:cNvPr>
          <p:cNvSpPr/>
          <p:nvPr/>
        </p:nvSpPr>
        <p:spPr>
          <a:xfrm>
            <a:off x="598316" y="1222675"/>
            <a:ext cx="2328559" cy="425497"/>
          </a:xfrm>
          <a:prstGeom prst="flowChartAlternateProcess">
            <a:avLst/>
          </a:prstGeom>
          <a:solidFill>
            <a:srgbClr val="97E67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7C9FA36-FE2F-E504-BD03-4374A9A0AB89}"/>
              </a:ext>
            </a:extLst>
          </p:cNvPr>
          <p:cNvCxnSpPr>
            <a:cxnSpLocks/>
          </p:cNvCxnSpPr>
          <p:nvPr/>
        </p:nvCxnSpPr>
        <p:spPr>
          <a:xfrm flipH="1">
            <a:off x="10459874" y="7494727"/>
            <a:ext cx="3461623" cy="0"/>
          </a:xfrm>
          <a:prstGeom prst="straightConnector1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Alternative Process 22">
            <a:extLst>
              <a:ext uri="{FF2B5EF4-FFF2-40B4-BE49-F238E27FC236}">
                <a16:creationId xmlns:a16="http://schemas.microsoft.com/office/drawing/2014/main" id="{AE8E63DE-D365-36ED-7838-3921547E4354}"/>
              </a:ext>
            </a:extLst>
          </p:cNvPr>
          <p:cNvSpPr/>
          <p:nvPr/>
        </p:nvSpPr>
        <p:spPr>
          <a:xfrm flipV="1">
            <a:off x="0" y="6190455"/>
            <a:ext cx="2333785" cy="476686"/>
          </a:xfrm>
          <a:prstGeom prst="flowChartAlternateProcess">
            <a:avLst/>
          </a:prstGeom>
          <a:solidFill>
            <a:srgbClr val="A1E8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lternative Process 23">
            <a:extLst>
              <a:ext uri="{FF2B5EF4-FFF2-40B4-BE49-F238E27FC236}">
                <a16:creationId xmlns:a16="http://schemas.microsoft.com/office/drawing/2014/main" id="{2C54DC9B-9E99-8A0D-4B84-CB42CB5D1BCD}"/>
              </a:ext>
            </a:extLst>
          </p:cNvPr>
          <p:cNvSpPr/>
          <p:nvPr/>
        </p:nvSpPr>
        <p:spPr>
          <a:xfrm>
            <a:off x="3795094" y="6394551"/>
            <a:ext cx="2333785" cy="435119"/>
          </a:xfrm>
          <a:prstGeom prst="flowChartAlternateProcess">
            <a:avLst/>
          </a:prstGeom>
          <a:solidFill>
            <a:srgbClr val="A1E8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Alternative Process 24">
            <a:extLst>
              <a:ext uri="{FF2B5EF4-FFF2-40B4-BE49-F238E27FC236}">
                <a16:creationId xmlns:a16="http://schemas.microsoft.com/office/drawing/2014/main" id="{98F04897-39C8-9B1E-4FC7-CB7B1DACA18C}"/>
              </a:ext>
            </a:extLst>
          </p:cNvPr>
          <p:cNvSpPr/>
          <p:nvPr/>
        </p:nvSpPr>
        <p:spPr>
          <a:xfrm>
            <a:off x="3777520" y="995185"/>
            <a:ext cx="1758314" cy="399539"/>
          </a:xfrm>
          <a:prstGeom prst="flowChartAlternateProcess">
            <a:avLst/>
          </a:prstGeom>
          <a:solidFill>
            <a:srgbClr val="A1E8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E957093-5A39-E387-2967-6F86F42DF2F6}"/>
              </a:ext>
            </a:extLst>
          </p:cNvPr>
          <p:cNvSpPr txBox="1"/>
          <p:nvPr/>
        </p:nvSpPr>
        <p:spPr>
          <a:xfrm>
            <a:off x="10307474" y="3729932"/>
            <a:ext cx="1895207" cy="648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Low Customer Satisfaction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FFF4011-1D03-E698-C8BE-1881B2BB6D8C}"/>
              </a:ext>
            </a:extLst>
          </p:cNvPr>
          <p:cNvSpPr txBox="1"/>
          <p:nvPr/>
        </p:nvSpPr>
        <p:spPr>
          <a:xfrm>
            <a:off x="4091660" y="1010933"/>
            <a:ext cx="1979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Pricing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0B7A252-FC3F-B71F-ED89-5E8D46E7C29C}"/>
              </a:ext>
            </a:extLst>
          </p:cNvPr>
          <p:cNvSpPr txBox="1"/>
          <p:nvPr/>
        </p:nvSpPr>
        <p:spPr>
          <a:xfrm rot="10800000" flipV="1">
            <a:off x="29787" y="6256466"/>
            <a:ext cx="2498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99DD8D-36A3-B4AF-E536-AF11509597A6}"/>
              </a:ext>
            </a:extLst>
          </p:cNvPr>
          <p:cNvSpPr txBox="1"/>
          <p:nvPr/>
        </p:nvSpPr>
        <p:spPr>
          <a:xfrm>
            <a:off x="3810185" y="6435236"/>
            <a:ext cx="2662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Online Experience 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A8B00E4-AF56-C4BC-3251-8727DE799D63}"/>
              </a:ext>
            </a:extLst>
          </p:cNvPr>
          <p:cNvCxnSpPr>
            <a:cxnSpLocks/>
          </p:cNvCxnSpPr>
          <p:nvPr/>
        </p:nvCxnSpPr>
        <p:spPr>
          <a:xfrm>
            <a:off x="1064924" y="2189456"/>
            <a:ext cx="2745261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3D0F2AA9-8CD2-E340-6F63-6935DAA1E288}"/>
              </a:ext>
            </a:extLst>
          </p:cNvPr>
          <p:cNvSpPr txBox="1"/>
          <p:nvPr/>
        </p:nvSpPr>
        <p:spPr>
          <a:xfrm>
            <a:off x="6202290" y="328527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2B11669-7BAA-6360-6241-0BE60608F026}"/>
              </a:ext>
            </a:extLst>
          </p:cNvPr>
          <p:cNvCxnSpPr>
            <a:cxnSpLocks/>
          </p:cNvCxnSpPr>
          <p:nvPr/>
        </p:nvCxnSpPr>
        <p:spPr>
          <a:xfrm flipV="1">
            <a:off x="5240846" y="2907400"/>
            <a:ext cx="2697566" cy="1361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6BB58685-86B1-E884-009D-8341977601F9}"/>
              </a:ext>
            </a:extLst>
          </p:cNvPr>
          <p:cNvCxnSpPr>
            <a:cxnSpLocks/>
          </p:cNvCxnSpPr>
          <p:nvPr/>
        </p:nvCxnSpPr>
        <p:spPr>
          <a:xfrm>
            <a:off x="2645905" y="5219057"/>
            <a:ext cx="2295778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D5EB30AA-582C-E7C5-F2CB-F5C70D8D0C8E}"/>
              </a:ext>
            </a:extLst>
          </p:cNvPr>
          <p:cNvCxnSpPr>
            <a:cxnSpLocks/>
          </p:cNvCxnSpPr>
          <p:nvPr/>
        </p:nvCxnSpPr>
        <p:spPr>
          <a:xfrm>
            <a:off x="2127418" y="5784048"/>
            <a:ext cx="1730558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71B75B07-403E-E407-DE7B-CCC1EDD71DB0}"/>
              </a:ext>
            </a:extLst>
          </p:cNvPr>
          <p:cNvSpPr txBox="1"/>
          <p:nvPr/>
        </p:nvSpPr>
        <p:spPr>
          <a:xfrm>
            <a:off x="727847" y="1251877"/>
            <a:ext cx="2055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Product Quality</a:t>
            </a:r>
            <a:endParaRPr lang="en-US" b="1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83DC4A43-9694-2C93-5E83-EF0B817F8DC2}"/>
              </a:ext>
            </a:extLst>
          </p:cNvPr>
          <p:cNvSpPr txBox="1"/>
          <p:nvPr/>
        </p:nvSpPr>
        <p:spPr>
          <a:xfrm>
            <a:off x="1481625" y="1817013"/>
            <a:ext cx="2328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Flowers not fresh</a:t>
            </a:r>
            <a:endParaRPr lang="en-US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1175B5FB-04FE-96FC-8BFF-8FD1058F6BF2}"/>
              </a:ext>
            </a:extLst>
          </p:cNvPr>
          <p:cNvSpPr txBox="1"/>
          <p:nvPr/>
        </p:nvSpPr>
        <p:spPr>
          <a:xfrm>
            <a:off x="1712826" y="24991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Limited variety</a:t>
            </a:r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FD1FED7-1C43-BDAD-E86F-822B6BA1E842}"/>
              </a:ext>
            </a:extLst>
          </p:cNvPr>
          <p:cNvCxnSpPr>
            <a:cxnSpLocks/>
          </p:cNvCxnSpPr>
          <p:nvPr/>
        </p:nvCxnSpPr>
        <p:spPr>
          <a:xfrm>
            <a:off x="3670202" y="1375193"/>
            <a:ext cx="2160088" cy="24096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98CA4482-39F5-5998-5B5A-DA2090FB8980}"/>
              </a:ext>
            </a:extLst>
          </p:cNvPr>
          <p:cNvSpPr txBox="1"/>
          <p:nvPr/>
        </p:nvSpPr>
        <p:spPr>
          <a:xfrm>
            <a:off x="4467143" y="1620198"/>
            <a:ext cx="3130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Higher than competitors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AD00A2-1233-3F20-5774-5B50C94F823D}"/>
              </a:ext>
            </a:extLst>
          </p:cNvPr>
          <p:cNvSpPr txBox="1"/>
          <p:nvPr/>
        </p:nvSpPr>
        <p:spPr>
          <a:xfrm>
            <a:off x="5258532" y="2506812"/>
            <a:ext cx="2404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Expensive delivery</a:t>
            </a:r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4478EEB-CCEA-4F21-2B1F-48CDF7E693D2}"/>
              </a:ext>
            </a:extLst>
          </p:cNvPr>
          <p:cNvSpPr txBox="1"/>
          <p:nvPr/>
        </p:nvSpPr>
        <p:spPr>
          <a:xfrm>
            <a:off x="6045451" y="283901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0CFCD14F-F6BC-8387-8F47-9A8687D779A9}"/>
              </a:ext>
            </a:extLst>
          </p:cNvPr>
          <p:cNvSpPr/>
          <p:nvPr/>
        </p:nvSpPr>
        <p:spPr>
          <a:xfrm>
            <a:off x="7663242" y="994410"/>
            <a:ext cx="1815808" cy="357845"/>
          </a:xfrm>
          <a:prstGeom prst="roundRect">
            <a:avLst/>
          </a:prstGeom>
          <a:solidFill>
            <a:srgbClr val="A1E8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5491487-7E8F-22A8-8A66-0E17AF7ACF4E}"/>
              </a:ext>
            </a:extLst>
          </p:cNvPr>
          <p:cNvSpPr txBox="1"/>
          <p:nvPr/>
        </p:nvSpPr>
        <p:spPr>
          <a:xfrm>
            <a:off x="8031090" y="995185"/>
            <a:ext cx="1142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Delivery</a:t>
            </a:r>
            <a:endParaRPr lang="en-US" b="1" dirty="0"/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058FCE34-4D6A-EC09-3CF3-4D2869F65F3A}"/>
              </a:ext>
            </a:extLst>
          </p:cNvPr>
          <p:cNvCxnSpPr>
            <a:cxnSpLocks/>
          </p:cNvCxnSpPr>
          <p:nvPr/>
        </p:nvCxnSpPr>
        <p:spPr>
          <a:xfrm flipV="1">
            <a:off x="8289557" y="1989530"/>
            <a:ext cx="2662621" cy="1214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6E2AD79E-76A3-79D2-F1A8-E39EFCF43481}"/>
              </a:ext>
            </a:extLst>
          </p:cNvPr>
          <p:cNvCxnSpPr>
            <a:cxnSpLocks/>
          </p:cNvCxnSpPr>
          <p:nvPr/>
        </p:nvCxnSpPr>
        <p:spPr>
          <a:xfrm>
            <a:off x="8913891" y="2800036"/>
            <a:ext cx="228292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15626449-97F6-7CE6-C7E2-29DA095DE4CE}"/>
              </a:ext>
            </a:extLst>
          </p:cNvPr>
          <p:cNvSpPr txBox="1"/>
          <p:nvPr/>
        </p:nvSpPr>
        <p:spPr>
          <a:xfrm>
            <a:off x="8478674" y="165554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Late deliveries</a:t>
            </a:r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C7EA09E-5D9A-A99F-E321-E339E3A4B2BF}"/>
              </a:ext>
            </a:extLst>
          </p:cNvPr>
          <p:cNvSpPr txBox="1"/>
          <p:nvPr/>
        </p:nvSpPr>
        <p:spPr>
          <a:xfrm>
            <a:off x="8976308" y="2390799"/>
            <a:ext cx="2244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Damaged flowers</a:t>
            </a:r>
            <a:endParaRPr lang="en-US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D8FB50E-8F39-35F9-ADF1-705F5B802411}"/>
              </a:ext>
            </a:extLst>
          </p:cNvPr>
          <p:cNvSpPr txBox="1"/>
          <p:nvPr/>
        </p:nvSpPr>
        <p:spPr>
          <a:xfrm>
            <a:off x="2943617" y="485562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Unhelpful staff</a:t>
            </a:r>
            <a:endParaRPr lang="en-US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5B1F0E3-571B-F23F-CEA3-067796097290}"/>
              </a:ext>
            </a:extLst>
          </p:cNvPr>
          <p:cNvSpPr txBox="1"/>
          <p:nvPr/>
        </p:nvSpPr>
        <p:spPr>
          <a:xfrm>
            <a:off x="2127418" y="53949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Slow service</a:t>
            </a:r>
            <a:endParaRPr lang="en-US" dirty="0"/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E1560374-8C73-5676-02E2-D52B6577EDFC}"/>
              </a:ext>
            </a:extLst>
          </p:cNvPr>
          <p:cNvCxnSpPr>
            <a:cxnSpLocks/>
          </p:cNvCxnSpPr>
          <p:nvPr/>
        </p:nvCxnSpPr>
        <p:spPr>
          <a:xfrm>
            <a:off x="4841754" y="5877092"/>
            <a:ext cx="3032497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BC5671C4-9284-8A90-85D0-F70AB996EF6F}"/>
              </a:ext>
            </a:extLst>
          </p:cNvPr>
          <p:cNvCxnSpPr>
            <a:cxnSpLocks/>
          </p:cNvCxnSpPr>
          <p:nvPr/>
        </p:nvCxnSpPr>
        <p:spPr>
          <a:xfrm>
            <a:off x="5627231" y="5266588"/>
            <a:ext cx="1930158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C993C4F3-81E4-2BB5-D864-11276EF5D8AA}"/>
              </a:ext>
            </a:extLst>
          </p:cNvPr>
          <p:cNvSpPr txBox="1"/>
          <p:nvPr/>
        </p:nvSpPr>
        <p:spPr>
          <a:xfrm>
            <a:off x="5591580" y="4921991"/>
            <a:ext cx="2439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Difficult website</a:t>
            </a:r>
            <a:endParaRPr lang="en-US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A2EC11CA-2E83-E701-1DB8-AC857C671650}"/>
              </a:ext>
            </a:extLst>
          </p:cNvPr>
          <p:cNvSpPr txBox="1"/>
          <p:nvPr/>
        </p:nvSpPr>
        <p:spPr>
          <a:xfrm>
            <a:off x="4820834" y="5536519"/>
            <a:ext cx="3134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Limited online ordering </a:t>
            </a:r>
            <a:endParaRPr lang="en-US" dirty="0"/>
          </a:p>
        </p:txBody>
      </p:sp>
      <p:sp>
        <p:nvSpPr>
          <p:cNvPr id="100" name="Rectangle: Rounded Corners 99">
            <a:extLst>
              <a:ext uri="{FF2B5EF4-FFF2-40B4-BE49-F238E27FC236}">
                <a16:creationId xmlns:a16="http://schemas.microsoft.com/office/drawing/2014/main" id="{97090DCA-8919-D822-91FE-DA495F402C66}"/>
              </a:ext>
            </a:extLst>
          </p:cNvPr>
          <p:cNvSpPr/>
          <p:nvPr/>
        </p:nvSpPr>
        <p:spPr>
          <a:xfrm>
            <a:off x="7874250" y="6394551"/>
            <a:ext cx="2199173" cy="379605"/>
          </a:xfrm>
          <a:prstGeom prst="roundRect">
            <a:avLst/>
          </a:prstGeom>
          <a:solidFill>
            <a:srgbClr val="A1E88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72979D70-F1EF-EC6C-A967-C3DD29063C51}"/>
              </a:ext>
            </a:extLst>
          </p:cNvPr>
          <p:cNvCxnSpPr>
            <a:cxnSpLocks/>
          </p:cNvCxnSpPr>
          <p:nvPr/>
        </p:nvCxnSpPr>
        <p:spPr>
          <a:xfrm flipV="1">
            <a:off x="7617393" y="4090442"/>
            <a:ext cx="1866926" cy="2521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73592A90-2065-824F-A0A9-34F6FC39C566}"/>
              </a:ext>
            </a:extLst>
          </p:cNvPr>
          <p:cNvSpPr txBox="1"/>
          <p:nvPr/>
        </p:nvSpPr>
        <p:spPr>
          <a:xfrm>
            <a:off x="7956245" y="6365376"/>
            <a:ext cx="2250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Store Experience</a:t>
            </a:r>
            <a:endParaRPr lang="en-US" b="1" dirty="0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74839FA5-0474-C921-E681-A62DF9B48158}"/>
              </a:ext>
            </a:extLst>
          </p:cNvPr>
          <p:cNvSpPr txBox="1"/>
          <p:nvPr/>
        </p:nvSpPr>
        <p:spPr>
          <a:xfrm>
            <a:off x="6039164" y="283901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841BB103-FA76-B50E-B8A5-18E91278E39F}"/>
              </a:ext>
            </a:extLst>
          </p:cNvPr>
          <p:cNvCxnSpPr>
            <a:cxnSpLocks/>
          </p:cNvCxnSpPr>
          <p:nvPr/>
        </p:nvCxnSpPr>
        <p:spPr>
          <a:xfrm>
            <a:off x="8759577" y="5425751"/>
            <a:ext cx="2495500" cy="1732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TextBox 105">
            <a:extLst>
              <a:ext uri="{FF2B5EF4-FFF2-40B4-BE49-F238E27FC236}">
                <a16:creationId xmlns:a16="http://schemas.microsoft.com/office/drawing/2014/main" id="{4F59430F-8813-6D73-B270-76C68E1202CE}"/>
              </a:ext>
            </a:extLst>
          </p:cNvPr>
          <p:cNvSpPr txBox="1"/>
          <p:nvPr/>
        </p:nvSpPr>
        <p:spPr>
          <a:xfrm>
            <a:off x="6039164" y="283901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6396EAEB-64D6-F1C5-7FB7-CCC4705719E0}"/>
              </a:ext>
            </a:extLst>
          </p:cNvPr>
          <p:cNvCxnSpPr>
            <a:cxnSpLocks/>
          </p:cNvCxnSpPr>
          <p:nvPr/>
        </p:nvCxnSpPr>
        <p:spPr>
          <a:xfrm>
            <a:off x="8289852" y="6077696"/>
            <a:ext cx="2965225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TextBox 113">
            <a:extLst>
              <a:ext uri="{FF2B5EF4-FFF2-40B4-BE49-F238E27FC236}">
                <a16:creationId xmlns:a16="http://schemas.microsoft.com/office/drawing/2014/main" id="{B85EEBBE-31C4-9C85-0E99-68E681FE011F}"/>
              </a:ext>
            </a:extLst>
          </p:cNvPr>
          <p:cNvSpPr txBox="1"/>
          <p:nvPr/>
        </p:nvSpPr>
        <p:spPr>
          <a:xfrm>
            <a:off x="8879946" y="5016971"/>
            <a:ext cx="2439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Long waiting times</a:t>
            </a:r>
            <a:endParaRPr lang="en-US" dirty="0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38CCF0F6-D13E-822F-A4C2-3FEA5FE65BEF}"/>
              </a:ext>
            </a:extLst>
          </p:cNvPr>
          <p:cNvSpPr txBox="1"/>
          <p:nvPr/>
        </p:nvSpPr>
        <p:spPr>
          <a:xfrm>
            <a:off x="8466360" y="5678149"/>
            <a:ext cx="2356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Poor shop layout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96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899D5D-1BBF-799C-4500-107307B4A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80420" y="1589368"/>
            <a:ext cx="5672176" cy="509522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Green Haven Florist is facing declining in-store sales due to online competition, rising costs, and changing customer behaviour.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Internal challenges, such as an outdated website and weak digital presence, have also impacted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However, the business still has strong advantages, including eco-friendly values, personalised service, and loyal customers.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This strategy will help the business remain competitive and achieve long-term success.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96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687" y="232938"/>
            <a:ext cx="8915399" cy="860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0200" y="1677726"/>
            <a:ext cx="9914905" cy="4517136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Chaffey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Ellis-Chadwick, F. (2019) </a:t>
            </a:r>
            <a:r>
              <a:rPr lang="en-GB" sz="19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Marketing: Strategy, Implementation and Practice. 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7th </a:t>
            </a: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 (2024) </a:t>
            </a:r>
            <a:r>
              <a:rPr lang="en-GB" sz="19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Minimum Wage and National Living Wage rates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 (Accessed: 11 March 2026).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Executive (1974) </a:t>
            </a:r>
            <a:r>
              <a:rPr lang="en-GB" sz="19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at Work etc. Act 1974.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https://www.legislation.gov.uk (Accessed: 11 March 2026).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IPCC (2023) </a:t>
            </a:r>
            <a:r>
              <a:rPr lang="en-GB" sz="19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2023: Impacts, Adaptation and Vulnerability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Geneva: Intergovernmental Panel on Climate Change.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Mintel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9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Retailing – UK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</a:t>
            </a: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Mintel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Group Ltd.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Florist Association (2023) </a:t>
            </a:r>
            <a:r>
              <a:rPr lang="en-GB" sz="19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Seasonal flower supply trends.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https://www.britishfloristassociation.org (Accessed: 11 March 2026).</a:t>
            </a:r>
          </a:p>
          <a:p>
            <a:pPr marL="285750" indent="-285750">
              <a:buFont typeface="Wingdings" pitchFamily="2" charset="2"/>
              <a:buChar char="q"/>
            </a:pPr>
            <a:endParaRPr lang="en-GB" sz="1900" dirty="0">
              <a:solidFill>
                <a:schemeClr val="bg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5300" y="1562669"/>
            <a:ext cx="3389515" cy="2380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				</a:t>
            </a: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</a:rPr>
              <a:t>Questions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5" r="-1" b="9879"/>
          <a:stretch>
            <a:fillRect/>
          </a:stretch>
        </p:blipFill>
        <p:spPr bwMode="auto">
          <a:xfrm>
            <a:off x="20" y="1"/>
            <a:ext cx="7665573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MODULE NAME : Problem Solving and Decision Making  MODULE CODE : LCLM4004 STUDENT NAME : Micha Nugent STUDENT ID : 2517775 LECTURER : Anita Nan Assignment 1: Presentation</vt:lpstr>
      <vt:lpstr>OVERVIEW</vt:lpstr>
      <vt:lpstr>🌸INTRODUCTION🌸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Micha Sheniya Nugent (2517775)</cp:lastModifiedBy>
  <cp:revision>102</cp:revision>
  <dcterms:created xsi:type="dcterms:W3CDTF">2024-10-08T15:58:04Z</dcterms:created>
  <dcterms:modified xsi:type="dcterms:W3CDTF">2026-03-16T18:41:47Z</dcterms:modified>
</cp:coreProperties>
</file>