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54"/>
  </p:notesMasterIdLst>
  <p:handoutMasterIdLst>
    <p:handoutMasterId r:id="rId55"/>
  </p:handoutMasterIdLst>
  <p:sldIdLst>
    <p:sldId id="271" r:id="rId2"/>
    <p:sldId id="272" r:id="rId3"/>
    <p:sldId id="297" r:id="rId4"/>
    <p:sldId id="270" r:id="rId5"/>
    <p:sldId id="298" r:id="rId6"/>
    <p:sldId id="299" r:id="rId7"/>
    <p:sldId id="300" r:id="rId8"/>
    <p:sldId id="267" r:id="rId9"/>
    <p:sldId id="268" r:id="rId10"/>
    <p:sldId id="269" r:id="rId11"/>
    <p:sldId id="301" r:id="rId12"/>
    <p:sldId id="302" r:id="rId13"/>
    <p:sldId id="303" r:id="rId14"/>
    <p:sldId id="304" r:id="rId15"/>
    <p:sldId id="305" r:id="rId16"/>
    <p:sldId id="307" r:id="rId17"/>
    <p:sldId id="308" r:id="rId18"/>
    <p:sldId id="261" r:id="rId19"/>
    <p:sldId id="306" r:id="rId20"/>
    <p:sldId id="258" r:id="rId21"/>
    <p:sldId id="263" r:id="rId22"/>
    <p:sldId id="257" r:id="rId23"/>
    <p:sldId id="264" r:id="rId24"/>
    <p:sldId id="259" r:id="rId25"/>
    <p:sldId id="265" r:id="rId26"/>
    <p:sldId id="262" r:id="rId27"/>
    <p:sldId id="274" r:id="rId28"/>
    <p:sldId id="309" r:id="rId29"/>
    <p:sldId id="312" r:id="rId30"/>
    <p:sldId id="311" r:id="rId31"/>
    <p:sldId id="313" r:id="rId32"/>
    <p:sldId id="314" r:id="rId33"/>
    <p:sldId id="278" r:id="rId34"/>
    <p:sldId id="279" r:id="rId35"/>
    <p:sldId id="315" r:id="rId36"/>
    <p:sldId id="273" r:id="rId37"/>
    <p:sldId id="281" r:id="rId38"/>
    <p:sldId id="282" r:id="rId39"/>
    <p:sldId id="283" r:id="rId40"/>
    <p:sldId id="316" r:id="rId41"/>
    <p:sldId id="284" r:id="rId42"/>
    <p:sldId id="285" r:id="rId43"/>
    <p:sldId id="286" r:id="rId44"/>
    <p:sldId id="287" r:id="rId45"/>
    <p:sldId id="289" r:id="rId46"/>
    <p:sldId id="291" r:id="rId47"/>
    <p:sldId id="292" r:id="rId48"/>
    <p:sldId id="293" r:id="rId49"/>
    <p:sldId id="294" r:id="rId50"/>
    <p:sldId id="295" r:id="rId51"/>
    <p:sldId id="296" r:id="rId52"/>
    <p:sldId id="280" r:id="rId5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035" autoAdjust="0"/>
  </p:normalViewPr>
  <p:slideViewPr>
    <p:cSldViewPr>
      <p:cViewPr varScale="1">
        <p:scale>
          <a:sx n="70" d="100"/>
          <a:sy n="70" d="100"/>
        </p:scale>
        <p:origin x="1157" y="58"/>
      </p:cViewPr>
      <p:guideLst>
        <p:guide orient="horz" pos="2160"/>
        <p:guide pos="2880"/>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7E5F416-D841-4DB6-855A-D2C9DFB5559E}" type="datetimeFigureOut">
              <a:rPr lang="en-GB" smtClean="0"/>
              <a:t>04/01/2018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B55D86D5-4F8E-4635-8DF0-9157A6513869}" type="slidenum">
              <a:rPr lang="en-GB" smtClean="0"/>
              <a:t>‹#›</a:t>
            </a:fld>
            <a:endParaRPr lang="en-GB"/>
          </a:p>
        </p:txBody>
      </p:sp>
    </p:spTree>
    <p:extLst>
      <p:ext uri="{BB962C8B-B14F-4D97-AF65-F5344CB8AC3E}">
        <p14:creationId xmlns:p14="http://schemas.microsoft.com/office/powerpoint/2010/main" val="11011007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179BCDD-8C84-40FE-9A6E-A730193A2BA3}" type="datetimeFigureOut">
              <a:rPr lang="en-US" smtClean="0"/>
              <a:pPr/>
              <a:t>1/4/2018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5A9DE429-D5CB-4FEC-AF4B-B5787E84B991}" type="slidenum">
              <a:rPr lang="en-GB" smtClean="0"/>
              <a:pPr/>
              <a:t>‹#›</a:t>
            </a:fld>
            <a:endParaRPr lang="en-GB"/>
          </a:p>
        </p:txBody>
      </p:sp>
    </p:spTree>
    <p:extLst>
      <p:ext uri="{BB962C8B-B14F-4D97-AF65-F5344CB8AC3E}">
        <p14:creationId xmlns:p14="http://schemas.microsoft.com/office/powerpoint/2010/main" val="2766086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 </a:t>
            </a:r>
          </a:p>
          <a:p>
            <a:pPr lvl="0"/>
            <a:r>
              <a:rPr lang="en-GB" sz="1200" kern="1200" dirty="0" smtClean="0">
                <a:solidFill>
                  <a:schemeClr val="tx1"/>
                </a:solidFill>
                <a:latin typeface="+mn-lt"/>
                <a:ea typeface="+mn-ea"/>
                <a:cs typeface="+mn-cs"/>
              </a:rPr>
              <a:t>A rule tells you what is right or wrong.</a:t>
            </a:r>
          </a:p>
          <a:p>
            <a:pPr lvl="0"/>
            <a:r>
              <a:rPr lang="en-GB" sz="1200" kern="1200" dirty="0" smtClean="0">
                <a:solidFill>
                  <a:schemeClr val="tx1"/>
                </a:solidFill>
                <a:latin typeface="+mn-lt"/>
                <a:ea typeface="+mn-ea"/>
                <a:cs typeface="+mn-cs"/>
              </a:rPr>
              <a:t>Consequences dictate the severity of a behaviour, not the intentions.</a:t>
            </a:r>
          </a:p>
          <a:p>
            <a:r>
              <a:rPr lang="en-GB" sz="1200" kern="1200" dirty="0" smtClean="0">
                <a:solidFill>
                  <a:schemeClr val="tx1"/>
                </a:solidFill>
                <a:latin typeface="+mn-lt"/>
                <a:ea typeface="+mn-ea"/>
                <a:cs typeface="+mn-cs"/>
              </a:rPr>
              <a:t> </a:t>
            </a:r>
          </a:p>
          <a:p>
            <a:r>
              <a:rPr lang="en-GB" sz="1200" b="1" kern="1200" dirty="0" smtClean="0">
                <a:solidFill>
                  <a:schemeClr val="tx1"/>
                </a:solidFill>
                <a:latin typeface="+mn-lt"/>
                <a:ea typeface="+mn-ea"/>
                <a:cs typeface="+mn-cs"/>
              </a:rPr>
              <a:t>3. Autonomous morality / Moral relativism</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10 + years </a:t>
            </a:r>
          </a:p>
          <a:p>
            <a:r>
              <a:rPr lang="en-GB" sz="1200" kern="1200" dirty="0" smtClean="0">
                <a:solidFill>
                  <a:schemeClr val="tx1"/>
                </a:solidFill>
                <a:latin typeface="+mn-lt"/>
                <a:ea typeface="+mn-ea"/>
                <a:cs typeface="+mn-cs"/>
              </a:rPr>
              <a:t>Emphasises cooperation </a:t>
            </a:r>
          </a:p>
          <a:p>
            <a:r>
              <a:rPr lang="en-GB" sz="1200" kern="1200" dirty="0" smtClean="0">
                <a:solidFill>
                  <a:schemeClr val="tx1"/>
                </a:solidFill>
                <a:latin typeface="+mn-lt"/>
                <a:ea typeface="+mn-ea"/>
                <a:cs typeface="+mn-cs"/>
              </a:rPr>
              <a:t>Rules can be changed by mutual consent</a:t>
            </a:r>
          </a:p>
          <a:p>
            <a:r>
              <a:rPr lang="en-GB" sz="1200" kern="1200" dirty="0" smtClean="0">
                <a:solidFill>
                  <a:schemeClr val="tx1"/>
                </a:solidFill>
                <a:latin typeface="+mn-lt"/>
                <a:ea typeface="+mn-ea"/>
                <a:cs typeface="+mn-cs"/>
              </a:rPr>
              <a:t>Internal morality is developed which may conflict with external rules.</a:t>
            </a:r>
          </a:p>
          <a:p>
            <a:r>
              <a:rPr lang="en-GB" sz="1200" kern="1200" dirty="0" smtClean="0">
                <a:solidFill>
                  <a:schemeClr val="tx1"/>
                </a:solidFill>
                <a:latin typeface="+mn-lt"/>
                <a:ea typeface="+mn-ea"/>
                <a:cs typeface="+mn-cs"/>
              </a:rPr>
              <a:t>Children recognise intentions and a belief that punishment should fit the crime</a:t>
            </a:r>
          </a:p>
          <a:p>
            <a:endParaRPr lang="en-GB" dirty="0"/>
          </a:p>
        </p:txBody>
      </p:sp>
      <p:sp>
        <p:nvSpPr>
          <p:cNvPr id="4" name="Slide Number Placeholder 3"/>
          <p:cNvSpPr>
            <a:spLocks noGrp="1"/>
          </p:cNvSpPr>
          <p:nvPr>
            <p:ph type="sldNum" sz="quarter" idx="10"/>
          </p:nvPr>
        </p:nvSpPr>
        <p:spPr/>
        <p:txBody>
          <a:bodyPr/>
          <a:lstStyle/>
          <a:p>
            <a:fld id="{5A9DE429-D5CB-4FEC-AF4B-B5787E84B991}" type="slidenum">
              <a:rPr lang="en-GB" smtClean="0"/>
              <a:pPr/>
              <a:t>4</a:t>
            </a:fld>
            <a:endParaRPr lang="en-GB"/>
          </a:p>
        </p:txBody>
      </p:sp>
    </p:spTree>
    <p:extLst>
      <p:ext uri="{BB962C8B-B14F-4D97-AF65-F5344CB8AC3E}">
        <p14:creationId xmlns:p14="http://schemas.microsoft.com/office/powerpoint/2010/main" val="2745142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A9DE429-D5CB-4FEC-AF4B-B5787E84B991}" type="slidenum">
              <a:rPr lang="en-GB" smtClean="0"/>
              <a:pPr/>
              <a:t>8</a:t>
            </a:fld>
            <a:endParaRPr lang="en-GB"/>
          </a:p>
        </p:txBody>
      </p:sp>
    </p:spTree>
    <p:extLst>
      <p:ext uri="{BB962C8B-B14F-4D97-AF65-F5344CB8AC3E}">
        <p14:creationId xmlns:p14="http://schemas.microsoft.com/office/powerpoint/2010/main" val="2499596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A9DE429-D5CB-4FEC-AF4B-B5787E84B991}" type="slidenum">
              <a:rPr lang="en-GB" smtClean="0"/>
              <a:pPr/>
              <a:t>10</a:t>
            </a:fld>
            <a:endParaRPr lang="en-GB"/>
          </a:p>
        </p:txBody>
      </p:sp>
    </p:spTree>
    <p:extLst>
      <p:ext uri="{BB962C8B-B14F-4D97-AF65-F5344CB8AC3E}">
        <p14:creationId xmlns:p14="http://schemas.microsoft.com/office/powerpoint/2010/main" val="222841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A9DE429-D5CB-4FEC-AF4B-B5787E84B991}" type="slidenum">
              <a:rPr lang="en-GB" smtClean="0"/>
              <a:pPr/>
              <a:t>18</a:t>
            </a:fld>
            <a:endParaRPr lang="en-GB"/>
          </a:p>
        </p:txBody>
      </p:sp>
    </p:spTree>
    <p:extLst>
      <p:ext uri="{BB962C8B-B14F-4D97-AF65-F5344CB8AC3E}">
        <p14:creationId xmlns:p14="http://schemas.microsoft.com/office/powerpoint/2010/main" val="2599898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Lawrence Kohlberg developed Piaget’s model of moral development based on cognitive reasoning.  Like Piaget, he was more interested in individuals’ </a:t>
            </a:r>
            <a:r>
              <a:rPr lang="en-GB" sz="1200" i="1" kern="1200" dirty="0" smtClean="0">
                <a:solidFill>
                  <a:schemeClr val="tx1"/>
                </a:solidFill>
                <a:latin typeface="+mn-lt"/>
                <a:ea typeface="+mn-ea"/>
                <a:cs typeface="+mn-cs"/>
              </a:rPr>
              <a:t>reasons</a:t>
            </a:r>
            <a:r>
              <a:rPr lang="en-GB" sz="1200" kern="1200" dirty="0" smtClean="0">
                <a:solidFill>
                  <a:schemeClr val="tx1"/>
                </a:solidFill>
                <a:latin typeface="+mn-lt"/>
                <a:ea typeface="+mn-ea"/>
                <a:cs typeface="+mn-cs"/>
              </a:rPr>
              <a:t> or motives in response to a moral dilemma than their actual behaviour.</a:t>
            </a:r>
          </a:p>
          <a:p>
            <a:r>
              <a:rPr lang="en-GB" sz="1200" kern="1200" dirty="0" smtClean="0">
                <a:solidFill>
                  <a:schemeClr val="tx1"/>
                </a:solidFill>
                <a:latin typeface="+mn-lt"/>
                <a:ea typeface="+mn-ea"/>
                <a:cs typeface="+mn-cs"/>
              </a:rPr>
              <a:t>Also, again like Piaget, Kohlberg characterised moral development as </a:t>
            </a:r>
            <a:r>
              <a:rPr lang="en-GB" sz="1200" i="1" kern="1200" dirty="0" smtClean="0">
                <a:solidFill>
                  <a:schemeClr val="tx1"/>
                </a:solidFill>
                <a:latin typeface="+mn-lt"/>
                <a:ea typeface="+mn-ea"/>
                <a:cs typeface="+mn-cs"/>
              </a:rPr>
              <a:t>sequential</a:t>
            </a:r>
            <a:r>
              <a:rPr lang="en-GB" sz="1200" kern="1200" dirty="0" smtClean="0">
                <a:solidFill>
                  <a:schemeClr val="tx1"/>
                </a:solidFill>
                <a:latin typeface="+mn-lt"/>
                <a:ea typeface="+mn-ea"/>
                <a:cs typeface="+mn-cs"/>
              </a:rPr>
              <a:t> with the individual going through three levels – each having two stages that are broadly parallel to their stage of cognitive development, essentially moving from an egocentric viewpoint to one that takes into account the needs and rights of others in society.</a:t>
            </a:r>
          </a:p>
          <a:p>
            <a:endParaRPr lang="en-GB" dirty="0"/>
          </a:p>
        </p:txBody>
      </p:sp>
      <p:sp>
        <p:nvSpPr>
          <p:cNvPr id="4" name="Slide Number Placeholder 3"/>
          <p:cNvSpPr>
            <a:spLocks noGrp="1"/>
          </p:cNvSpPr>
          <p:nvPr>
            <p:ph type="sldNum" sz="quarter" idx="10"/>
          </p:nvPr>
        </p:nvSpPr>
        <p:spPr/>
        <p:txBody>
          <a:bodyPr/>
          <a:lstStyle/>
          <a:p>
            <a:fld id="{5A9DE429-D5CB-4FEC-AF4B-B5787E84B991}" type="slidenum">
              <a:rPr lang="en-GB" smtClean="0"/>
              <a:pPr/>
              <a:t>19</a:t>
            </a:fld>
            <a:endParaRPr lang="en-GB"/>
          </a:p>
        </p:txBody>
      </p:sp>
    </p:spTree>
    <p:extLst>
      <p:ext uri="{BB962C8B-B14F-4D97-AF65-F5344CB8AC3E}">
        <p14:creationId xmlns:p14="http://schemas.microsoft.com/office/powerpoint/2010/main" val="30631745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457200" lvl="1" indent="-342900">
              <a:lnSpc>
                <a:spcPct val="95000"/>
              </a:lnSpc>
              <a:spcBef>
                <a:spcPct val="0"/>
              </a:spcBef>
              <a:buClr>
                <a:srgbClr val="000000"/>
              </a:buClr>
              <a:buFontTx/>
              <a:buNone/>
            </a:pPr>
            <a:endParaRPr lang="en-GB" dirty="0" smtClean="0"/>
          </a:p>
        </p:txBody>
      </p:sp>
      <p:sp>
        <p:nvSpPr>
          <p:cNvPr id="4" name="Slide Number Placeholder 3"/>
          <p:cNvSpPr>
            <a:spLocks noGrp="1"/>
          </p:cNvSpPr>
          <p:nvPr>
            <p:ph type="sldNum" sz="quarter" idx="10"/>
          </p:nvPr>
        </p:nvSpPr>
        <p:spPr/>
        <p:txBody>
          <a:bodyPr/>
          <a:lstStyle/>
          <a:p>
            <a:fld id="{5A9DE429-D5CB-4FEC-AF4B-B5787E84B991}" type="slidenum">
              <a:rPr lang="en-GB" smtClean="0"/>
              <a:pPr/>
              <a:t>20</a:t>
            </a:fld>
            <a:endParaRPr lang="en-GB"/>
          </a:p>
        </p:txBody>
      </p:sp>
    </p:spTree>
    <p:extLst>
      <p:ext uri="{BB962C8B-B14F-4D97-AF65-F5344CB8AC3E}">
        <p14:creationId xmlns:p14="http://schemas.microsoft.com/office/powerpoint/2010/main" val="2768390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A9DE429-D5CB-4FEC-AF4B-B5787E84B991}" type="slidenum">
              <a:rPr lang="en-GB" smtClean="0"/>
              <a:pPr/>
              <a:t>21</a:t>
            </a:fld>
            <a:endParaRPr lang="en-GB"/>
          </a:p>
        </p:txBody>
      </p:sp>
    </p:spTree>
    <p:extLst>
      <p:ext uri="{BB962C8B-B14F-4D97-AF65-F5344CB8AC3E}">
        <p14:creationId xmlns:p14="http://schemas.microsoft.com/office/powerpoint/2010/main" val="332657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A9DE429-D5CB-4FEC-AF4B-B5787E84B991}" type="slidenum">
              <a:rPr lang="en-GB" smtClean="0"/>
              <a:pPr/>
              <a:t>22</a:t>
            </a:fld>
            <a:endParaRPr lang="en-GB"/>
          </a:p>
        </p:txBody>
      </p:sp>
    </p:spTree>
    <p:extLst>
      <p:ext uri="{BB962C8B-B14F-4D97-AF65-F5344CB8AC3E}">
        <p14:creationId xmlns:p14="http://schemas.microsoft.com/office/powerpoint/2010/main" val="3304476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buFontTx/>
              <a:buNone/>
            </a:pPr>
            <a:endParaRPr lang="en-GB" sz="1200" dirty="0" smtClean="0"/>
          </a:p>
        </p:txBody>
      </p:sp>
      <p:sp>
        <p:nvSpPr>
          <p:cNvPr id="4" name="Slide Number Placeholder 3"/>
          <p:cNvSpPr>
            <a:spLocks noGrp="1"/>
          </p:cNvSpPr>
          <p:nvPr>
            <p:ph type="sldNum" sz="quarter" idx="10"/>
          </p:nvPr>
        </p:nvSpPr>
        <p:spPr/>
        <p:txBody>
          <a:bodyPr/>
          <a:lstStyle/>
          <a:p>
            <a:fld id="{5A9DE429-D5CB-4FEC-AF4B-B5787E84B991}" type="slidenum">
              <a:rPr lang="en-GB" smtClean="0"/>
              <a:pPr/>
              <a:t>23</a:t>
            </a:fld>
            <a:endParaRPr lang="en-GB"/>
          </a:p>
        </p:txBody>
      </p:sp>
    </p:spTree>
    <p:extLst>
      <p:ext uri="{BB962C8B-B14F-4D97-AF65-F5344CB8AC3E}">
        <p14:creationId xmlns:p14="http://schemas.microsoft.com/office/powerpoint/2010/main" val="30530578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A9DE429-D5CB-4FEC-AF4B-B5787E84B991}" type="slidenum">
              <a:rPr lang="en-GB" smtClean="0"/>
              <a:pPr/>
              <a:t>24</a:t>
            </a:fld>
            <a:endParaRPr lang="en-GB"/>
          </a:p>
        </p:txBody>
      </p:sp>
    </p:spTree>
    <p:extLst>
      <p:ext uri="{BB962C8B-B14F-4D97-AF65-F5344CB8AC3E}">
        <p14:creationId xmlns:p14="http://schemas.microsoft.com/office/powerpoint/2010/main" val="2366457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457200" lvl="1" indent="-342900">
              <a:lnSpc>
                <a:spcPct val="95000"/>
              </a:lnSpc>
              <a:spcBef>
                <a:spcPct val="0"/>
              </a:spcBef>
              <a:buClr>
                <a:srgbClr val="000000"/>
              </a:buClr>
              <a:buFontTx/>
              <a:buChar char="•"/>
            </a:pPr>
            <a:endParaRPr lang="en-GB" dirty="0"/>
          </a:p>
        </p:txBody>
      </p:sp>
      <p:sp>
        <p:nvSpPr>
          <p:cNvPr id="4" name="Slide Number Placeholder 3"/>
          <p:cNvSpPr>
            <a:spLocks noGrp="1"/>
          </p:cNvSpPr>
          <p:nvPr>
            <p:ph type="sldNum" sz="quarter" idx="10"/>
          </p:nvPr>
        </p:nvSpPr>
        <p:spPr/>
        <p:txBody>
          <a:bodyPr/>
          <a:lstStyle/>
          <a:p>
            <a:fld id="{5A9DE429-D5CB-4FEC-AF4B-B5787E84B991}" type="slidenum">
              <a:rPr lang="en-GB" smtClean="0"/>
              <a:pPr/>
              <a:t>25</a:t>
            </a:fld>
            <a:endParaRPr lang="en-GB"/>
          </a:p>
        </p:txBody>
      </p:sp>
    </p:spTree>
    <p:extLst>
      <p:ext uri="{BB962C8B-B14F-4D97-AF65-F5344CB8AC3E}">
        <p14:creationId xmlns:p14="http://schemas.microsoft.com/office/powerpoint/2010/main" val="8028649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US" dirty="0" smtClean="0"/>
              <a:t>A. Stage 3-Good Boy—Good Girl Orientation – Lydia is considering cheating to live up to he family’s expectations;</a:t>
            </a:r>
            <a:r>
              <a:rPr lang="en-US" baseline="0" dirty="0" smtClean="0"/>
              <a:t> her </a:t>
            </a:r>
            <a:r>
              <a:rPr lang="en-US" baseline="0" smtClean="0"/>
              <a:t>mot5ive</a:t>
            </a:r>
            <a:r>
              <a:rPr lang="en-US" baseline="0" dirty="0" smtClean="0"/>
              <a:t> (not upsetting her parents) can be seen as good.</a:t>
            </a:r>
            <a:endParaRPr lang="en-GB" dirty="0" smtClean="0"/>
          </a:p>
          <a:p>
            <a:r>
              <a:rPr lang="en-US" dirty="0" smtClean="0"/>
              <a:t>B. Stage 1—Punishment &amp; Obedience Orientation – avoiding</a:t>
            </a:r>
            <a:r>
              <a:rPr lang="en-US" baseline="0" dirty="0" smtClean="0"/>
              <a:t> punishment is Lydia’s key motivator; the potential consequences determine her action</a:t>
            </a:r>
            <a:endParaRPr lang="en-GB" dirty="0" smtClean="0"/>
          </a:p>
          <a:p>
            <a:r>
              <a:rPr lang="en-US" dirty="0" smtClean="0"/>
              <a:t>C. Stage 4—Law &amp; Order Orientation</a:t>
            </a:r>
            <a:r>
              <a:rPr lang="en-US" baseline="0" dirty="0" smtClean="0"/>
              <a:t> – School rules are the ultimate authority, they need to be upheld. </a:t>
            </a:r>
            <a:endParaRPr lang="en-GB" dirty="0" smtClean="0"/>
          </a:p>
          <a:p>
            <a:r>
              <a:rPr lang="en-US" dirty="0" smtClean="0"/>
              <a:t>D. Stage 5—Social Contract Orientation – School rules</a:t>
            </a:r>
            <a:r>
              <a:rPr lang="en-US" baseline="0" dirty="0" smtClean="0"/>
              <a:t> ensure certain rights and fairness for all pupils.  In cheating, Lydia overlooks the rights of her classmates, working to satisfy her own ends rather than those of everyone else.</a:t>
            </a:r>
            <a:endParaRPr lang="en-GB" dirty="0" smtClean="0"/>
          </a:p>
          <a:p>
            <a:r>
              <a:rPr lang="en-US" dirty="0" smtClean="0"/>
              <a:t>E. Stage 2—Instrumental Relativist – Lydia’s</a:t>
            </a:r>
            <a:r>
              <a:rPr lang="en-US" baseline="0" dirty="0" smtClean="0"/>
              <a:t> individual needs/wants are “right”, what she wants outweighs what everyone else thinks or needs.</a:t>
            </a:r>
            <a:endParaRPr lang="en-US" dirty="0" smtClean="0"/>
          </a:p>
        </p:txBody>
      </p:sp>
      <p:sp>
        <p:nvSpPr>
          <p:cNvPr id="4" name="Slide Number Placeholder 3"/>
          <p:cNvSpPr>
            <a:spLocks noGrp="1"/>
          </p:cNvSpPr>
          <p:nvPr>
            <p:ph type="sldNum" sz="quarter" idx="10"/>
          </p:nvPr>
        </p:nvSpPr>
        <p:spPr/>
        <p:txBody>
          <a:bodyPr/>
          <a:lstStyle/>
          <a:p>
            <a:fld id="{5A9DE429-D5CB-4FEC-AF4B-B5787E84B991}" type="slidenum">
              <a:rPr lang="en-GB" smtClean="0"/>
              <a:pPr/>
              <a:t>26</a:t>
            </a:fld>
            <a:endParaRPr lang="en-GB"/>
          </a:p>
        </p:txBody>
      </p:sp>
    </p:spTree>
    <p:extLst>
      <p:ext uri="{BB962C8B-B14F-4D97-AF65-F5344CB8AC3E}">
        <p14:creationId xmlns:p14="http://schemas.microsoft.com/office/powerpoint/2010/main" val="36347096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A9DE429-D5CB-4FEC-AF4B-B5787E84B991}" type="slidenum">
              <a:rPr lang="en-GB" smtClean="0"/>
              <a:pPr/>
              <a:t>36</a:t>
            </a:fld>
            <a:endParaRPr lang="en-GB"/>
          </a:p>
        </p:txBody>
      </p:sp>
    </p:spTree>
    <p:extLst>
      <p:ext uri="{BB962C8B-B14F-4D97-AF65-F5344CB8AC3E}">
        <p14:creationId xmlns:p14="http://schemas.microsoft.com/office/powerpoint/2010/main" val="3899384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A912406-C77F-4462-85B9-FD992EEDC0D6}" type="datetimeFigureOut">
              <a:rPr lang="en-US" smtClean="0"/>
              <a:pPr/>
              <a:t>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3557951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912406-C77F-4462-85B9-FD992EEDC0D6}" type="datetimeFigureOut">
              <a:rPr lang="en-US" smtClean="0"/>
              <a:pPr/>
              <a:t>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2005387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912406-C77F-4462-85B9-FD992EEDC0D6}" type="datetimeFigureOut">
              <a:rPr lang="en-US" smtClean="0"/>
              <a:pPr/>
              <a:t>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1557086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A912406-C77F-4462-85B9-FD992EEDC0D6}" type="datetimeFigureOut">
              <a:rPr lang="en-US" smtClean="0"/>
              <a:pPr/>
              <a:t>1/4/2018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665554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A912406-C77F-4462-85B9-FD992EEDC0D6}" type="datetimeFigureOut">
              <a:rPr lang="en-US" smtClean="0"/>
              <a:pPr/>
              <a:t>1/4/2018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2463283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A912406-C77F-4462-85B9-FD992EEDC0D6}" type="datetimeFigureOut">
              <a:rPr lang="en-US" smtClean="0"/>
              <a:pPr/>
              <a:t>1/4/2018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2879051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912406-C77F-4462-85B9-FD992EEDC0D6}" type="datetimeFigureOut">
              <a:rPr lang="en-US" smtClean="0"/>
              <a:pPr/>
              <a:t>1/4/2018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2194951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912406-C77F-4462-85B9-FD992EEDC0D6}" type="datetimeFigureOut">
              <a:rPr lang="en-US" smtClean="0"/>
              <a:pPr/>
              <a:t>1/4/2018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301429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912406-C77F-4462-85B9-FD992EEDC0D6}" type="datetimeFigureOut">
              <a:rPr lang="en-US" smtClean="0"/>
              <a:pPr/>
              <a:t>1/4/2018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4271689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912406-C77F-4462-85B9-FD992EEDC0D6}" type="datetimeFigureOut">
              <a:rPr lang="en-US" smtClean="0"/>
              <a:pPr/>
              <a:t>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1623459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912406-C77F-4462-85B9-FD992EEDC0D6}" type="datetimeFigureOut">
              <a:rPr lang="en-US" smtClean="0"/>
              <a:pPr/>
              <a:t>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72974-1595-4AC7-B99D-D31B43A1190F}"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04448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912406-C77F-4462-85B9-FD992EEDC0D6}" type="datetimeFigureOut">
              <a:rPr lang="en-US" smtClean="0"/>
              <a:pPr/>
              <a:t>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3002892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912406-C77F-4462-85B9-FD992EEDC0D6}" type="datetimeFigureOut">
              <a:rPr lang="en-US" smtClean="0"/>
              <a:pPr/>
              <a:t>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72974-1595-4AC7-B99D-D31B43A1190F}"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283406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912406-C77F-4462-85B9-FD992EEDC0D6}" type="datetimeFigureOut">
              <a:rPr lang="en-US" smtClean="0"/>
              <a:pPr/>
              <a:t>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1224479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912406-C77F-4462-85B9-FD992EEDC0D6}" type="datetimeFigureOut">
              <a:rPr lang="en-US" smtClean="0"/>
              <a:pPr/>
              <a:t>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42858568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912406-C77F-4462-85B9-FD992EEDC0D6}" type="datetimeFigureOut">
              <a:rPr lang="en-US" smtClean="0"/>
              <a:pPr/>
              <a:t>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72974-1595-4AC7-B99D-D31B43A1190F}" type="slidenum">
              <a:rPr lang="en-GB" smtClean="0"/>
              <a:pPr/>
              <a:t>‹#›</a:t>
            </a:fld>
            <a:endParaRPr lang="en-GB"/>
          </a:p>
        </p:txBody>
      </p:sp>
    </p:spTree>
    <p:extLst>
      <p:ext uri="{BB962C8B-B14F-4D97-AF65-F5344CB8AC3E}">
        <p14:creationId xmlns:p14="http://schemas.microsoft.com/office/powerpoint/2010/main" val="3561869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173163" y="4572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1173163"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5135563"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5135563"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27"/>
          <p:cNvSpPr>
            <a:spLocks noGrp="1" noChangeArrowheads="1"/>
          </p:cNvSpPr>
          <p:nvPr>
            <p:ph type="dt" sz="half" idx="10"/>
          </p:nvPr>
        </p:nvSpPr>
        <p:spPr>
          <a:ln/>
        </p:spPr>
        <p:txBody>
          <a:bodyPr/>
          <a:lstStyle>
            <a:lvl1pPr>
              <a:defRPr/>
            </a:lvl1pPr>
          </a:lstStyle>
          <a:p>
            <a:pPr>
              <a:defRPr/>
            </a:pPr>
            <a:endParaRPr lang="en-US"/>
          </a:p>
        </p:txBody>
      </p:sp>
      <p:sp>
        <p:nvSpPr>
          <p:cNvPr id="7" name="Rectangle 28"/>
          <p:cNvSpPr>
            <a:spLocks noGrp="1" noChangeArrowheads="1"/>
          </p:cNvSpPr>
          <p:nvPr>
            <p:ph type="ftr" sz="quarter" idx="11"/>
          </p:nvPr>
        </p:nvSpPr>
        <p:spPr>
          <a:ln/>
        </p:spPr>
        <p:txBody>
          <a:bodyPr/>
          <a:lstStyle>
            <a:lvl1pPr>
              <a:defRPr/>
            </a:lvl1pPr>
          </a:lstStyle>
          <a:p>
            <a:pPr>
              <a:defRPr/>
            </a:pPr>
            <a:endParaRPr lang="en-US"/>
          </a:p>
        </p:txBody>
      </p:sp>
      <p:sp>
        <p:nvSpPr>
          <p:cNvPr id="8" name="Rectangle 29"/>
          <p:cNvSpPr>
            <a:spLocks noGrp="1" noChangeArrowheads="1"/>
          </p:cNvSpPr>
          <p:nvPr>
            <p:ph type="sldNum" sz="quarter" idx="12"/>
          </p:nvPr>
        </p:nvSpPr>
        <p:spPr>
          <a:ln/>
        </p:spPr>
        <p:txBody>
          <a:bodyPr/>
          <a:lstStyle>
            <a:lvl1pPr>
              <a:defRPr/>
            </a:lvl1pPr>
          </a:lstStyle>
          <a:p>
            <a:pPr>
              <a:defRPr/>
            </a:pPr>
            <a:fld id="{BCC68486-7EC0-41E4-A00F-035E8FD37EAF}" type="slidenum">
              <a:rPr lang="en-US"/>
              <a:pPr>
                <a:defRPr/>
              </a:pPr>
              <a:t>‹#›</a:t>
            </a:fld>
            <a:endParaRPr lang="en-US"/>
          </a:p>
        </p:txBody>
      </p:sp>
    </p:spTree>
    <p:extLst>
      <p:ext uri="{BB962C8B-B14F-4D97-AF65-F5344CB8AC3E}">
        <p14:creationId xmlns:p14="http://schemas.microsoft.com/office/powerpoint/2010/main" val="4144760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A912406-C77F-4462-85B9-FD992EEDC0D6}" type="datetimeFigureOut">
              <a:rPr lang="en-US" smtClean="0"/>
              <a:pPr/>
              <a:t>1/4/2018</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70F72974-1595-4AC7-B99D-D31B43A1190F}" type="slidenum">
              <a:rPr lang="en-GB" smtClean="0"/>
              <a:pPr/>
              <a:t>‹#›</a:t>
            </a:fld>
            <a:endParaRPr lang="en-GB"/>
          </a:p>
        </p:txBody>
      </p:sp>
    </p:spTree>
    <p:extLst>
      <p:ext uri="{BB962C8B-B14F-4D97-AF65-F5344CB8AC3E}">
        <p14:creationId xmlns:p14="http://schemas.microsoft.com/office/powerpoint/2010/main" val="1446435799"/>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 id="2147483702"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solidFill>
                  <a:srgbClr val="FFFF00"/>
                </a:solidFill>
                <a:latin typeface="Comic Sans MS" pitchFamily="66" charset="0"/>
              </a:rPr>
              <a:t/>
            </a:r>
            <a:br>
              <a:rPr lang="en-GB" dirty="0" smtClean="0">
                <a:solidFill>
                  <a:srgbClr val="FFFF00"/>
                </a:solidFill>
                <a:latin typeface="Comic Sans MS" pitchFamily="66" charset="0"/>
              </a:rPr>
            </a:br>
            <a:r>
              <a:rPr lang="en-GB" dirty="0" smtClean="0">
                <a:solidFill>
                  <a:schemeClr val="accent2">
                    <a:lumMod val="50000"/>
                  </a:schemeClr>
                </a:solidFill>
                <a:latin typeface="Comic Sans MS" pitchFamily="66" charset="0"/>
              </a:rPr>
              <a:t>Moral development</a:t>
            </a:r>
            <a:endParaRPr lang="en-GB" dirty="0">
              <a:solidFill>
                <a:schemeClr val="accent2">
                  <a:lumMod val="50000"/>
                </a:schemeClr>
              </a:solidFill>
              <a:latin typeface="Comic Sans MS" pitchFamily="66" charset="0"/>
            </a:endParaRPr>
          </a:p>
        </p:txBody>
      </p:sp>
      <p:sp>
        <p:nvSpPr>
          <p:cNvPr id="3" name="Subtitle 2"/>
          <p:cNvSpPr>
            <a:spLocks noGrp="1"/>
          </p:cNvSpPr>
          <p:nvPr>
            <p:ph type="subTitle" idx="1"/>
          </p:nvPr>
        </p:nvSpPr>
        <p:spPr/>
        <p:txBody>
          <a:bodyPr/>
          <a:lstStyle/>
          <a:p>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lumMod val="50000"/>
                  </a:schemeClr>
                </a:solidFill>
                <a:latin typeface="Comic Sans MS" pitchFamily="66" charset="0"/>
              </a:rPr>
              <a:t>Overview</a:t>
            </a:r>
            <a:endParaRPr lang="en-GB" dirty="0">
              <a:solidFill>
                <a:schemeClr val="accent2">
                  <a:lumMod val="50000"/>
                </a:schemeClr>
              </a:solidFill>
              <a:latin typeface="Comic Sans MS" pitchFamily="66" charset="0"/>
            </a:endParaRPr>
          </a:p>
        </p:txBody>
      </p:sp>
      <p:sp>
        <p:nvSpPr>
          <p:cNvPr id="3" name="Content Placeholder 2"/>
          <p:cNvSpPr>
            <a:spLocks noGrp="1"/>
          </p:cNvSpPr>
          <p:nvPr>
            <p:ph idx="1"/>
          </p:nvPr>
        </p:nvSpPr>
        <p:spPr>
          <a:xfrm>
            <a:off x="457200" y="1196752"/>
            <a:ext cx="8229600" cy="5112608"/>
          </a:xfrm>
        </p:spPr>
        <p:txBody>
          <a:bodyPr>
            <a:normAutofit/>
          </a:bodyPr>
          <a:lstStyle/>
          <a:p>
            <a:r>
              <a:rPr lang="en-GB" dirty="0" smtClean="0">
                <a:latin typeface="Arial" pitchFamily="34" charset="0"/>
                <a:cs typeface="Arial" pitchFamily="34" charset="0"/>
              </a:rPr>
              <a:t>Moral development is the same as cognitive development (stages) and is linked to it.</a:t>
            </a:r>
          </a:p>
          <a:p>
            <a:pPr lvl="1"/>
            <a:r>
              <a:rPr lang="en-GB" dirty="0" smtClean="0">
                <a:solidFill>
                  <a:schemeClr val="accent2">
                    <a:lumMod val="50000"/>
                  </a:schemeClr>
                </a:solidFill>
                <a:latin typeface="Arial" pitchFamily="34" charset="0"/>
                <a:cs typeface="Arial" pitchFamily="34" charset="0"/>
              </a:rPr>
              <a:t>Piaget (1932)</a:t>
            </a:r>
          </a:p>
          <a:p>
            <a:pPr lvl="1"/>
            <a:r>
              <a:rPr lang="en-GB" dirty="0" smtClean="0">
                <a:solidFill>
                  <a:schemeClr val="accent2">
                    <a:lumMod val="50000"/>
                  </a:schemeClr>
                </a:solidFill>
                <a:latin typeface="Arial" pitchFamily="34" charset="0"/>
                <a:cs typeface="Arial" pitchFamily="34" charset="0"/>
              </a:rPr>
              <a:t>Kohlberg (1963)</a:t>
            </a:r>
          </a:p>
          <a:p>
            <a:pPr lvl="1">
              <a:buNone/>
            </a:pPr>
            <a:endParaRPr lang="en-GB" dirty="0" smtClean="0">
              <a:solidFill>
                <a:srgbClr val="FFFF00"/>
              </a:solidFill>
              <a:latin typeface="Arial" pitchFamily="34" charset="0"/>
              <a:cs typeface="Arial" pitchFamily="34" charset="0"/>
            </a:endParaRPr>
          </a:p>
          <a:p>
            <a:r>
              <a:rPr lang="en-GB" dirty="0" smtClean="0">
                <a:latin typeface="Arial" pitchFamily="34" charset="0"/>
                <a:cs typeface="Arial" pitchFamily="34" charset="0"/>
              </a:rPr>
              <a:t>Moral reasoning is seen  as “universal” and is also related to equilibrium and decreasing egocentrism.</a:t>
            </a:r>
            <a:endParaRPr lang="en-GB" dirty="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Gender and morality is complex, </a:t>
            </a:r>
            <a:r>
              <a:rPr lang="en-GB" dirty="0" err="1" smtClean="0">
                <a:latin typeface="Arial" pitchFamily="34" charset="0"/>
                <a:cs typeface="Arial" pitchFamily="34" charset="0"/>
              </a:rPr>
              <a:t>Gillighan</a:t>
            </a:r>
            <a:r>
              <a:rPr lang="en-GB" dirty="0" smtClean="0">
                <a:latin typeface="Arial" pitchFamily="34" charset="0"/>
                <a:cs typeface="Arial" pitchFamily="34" charset="0"/>
              </a:rPr>
              <a:t> (1982).</a:t>
            </a:r>
          </a:p>
          <a:p>
            <a:pPr marL="137160" indent="0">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More recent research: Nelson (1980)</a:t>
            </a:r>
          </a:p>
          <a:p>
            <a:pPr>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Implications for educators and researchers</a:t>
            </a:r>
          </a:p>
          <a:p>
            <a:endParaRPr lang="en-GB" dirty="0" smtClean="0">
              <a:solidFill>
                <a:srgbClr val="FFFF00"/>
              </a:solidFill>
              <a:latin typeface="Arial" pitchFamily="34" charset="0"/>
              <a:cs typeface="Arial" pitchFamily="34" charset="0"/>
            </a:endParaRPr>
          </a:p>
          <a:p>
            <a:endParaRPr lang="en-GB" dirty="0">
              <a:solidFill>
                <a:srgbClr val="FFFF00"/>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Piaget &amp; Moral development</a:t>
            </a:r>
            <a:endParaRPr lang="en-GB" dirty="0"/>
          </a:p>
        </p:txBody>
      </p:sp>
      <p:sp>
        <p:nvSpPr>
          <p:cNvPr id="3" name="Content Placeholder 2"/>
          <p:cNvSpPr>
            <a:spLocks noGrp="1"/>
          </p:cNvSpPr>
          <p:nvPr>
            <p:ph idx="1"/>
          </p:nvPr>
        </p:nvSpPr>
        <p:spPr/>
        <p:txBody>
          <a:bodyPr>
            <a:normAutofit/>
          </a:bodyPr>
          <a:lstStyle/>
          <a:p>
            <a:r>
              <a:rPr lang="en-GB" dirty="0" smtClean="0">
                <a:latin typeface="+mj-lt"/>
              </a:rPr>
              <a:t>Extensive discussions with children on the rules of playing marbles and through discussion of hypothetical situations.</a:t>
            </a:r>
          </a:p>
          <a:p>
            <a:r>
              <a:rPr lang="en-GB" dirty="0" smtClean="0">
                <a:latin typeface="+mj-lt"/>
              </a:rPr>
              <a:t>Rules form the essence of moral development.</a:t>
            </a:r>
          </a:p>
          <a:p>
            <a:r>
              <a:rPr lang="en-GB" dirty="0" smtClean="0">
                <a:latin typeface="+mj-lt"/>
              </a:rPr>
              <a:t>Those under 5 had no rules at all.</a:t>
            </a:r>
          </a:p>
          <a:p>
            <a:r>
              <a:rPr lang="en-GB" dirty="0" smtClean="0">
                <a:latin typeface="+mj-lt"/>
              </a:rPr>
              <a:t>Those aged 5-10 had rules, which were seen as fixed and passed down from an external authority.</a:t>
            </a:r>
          </a:p>
          <a:p>
            <a:r>
              <a:rPr lang="en-GB" dirty="0" smtClean="0">
                <a:latin typeface="+mj-lt"/>
              </a:rPr>
              <a:t>By aged 10 children had own rules, adapted from mutual consent.</a:t>
            </a:r>
            <a:endParaRPr lang="en-GB" dirty="0">
              <a:latin typeface="+mj-lt"/>
            </a:endParaRPr>
          </a:p>
        </p:txBody>
      </p:sp>
    </p:spTree>
    <p:extLst>
      <p:ext uri="{BB962C8B-B14F-4D97-AF65-F5344CB8AC3E}">
        <p14:creationId xmlns:p14="http://schemas.microsoft.com/office/powerpoint/2010/main" val="789223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285720" y="428604"/>
            <a:ext cx="8229600" cy="571504"/>
          </a:xfrm>
          <a:prstGeom prst="rect">
            <a:avLst/>
          </a:prstGeom>
        </p:spPr>
        <p:txBody>
          <a:bodyPr vert="horz" anchor="ctr">
            <a:normAutofit fontScale="92500" lnSpcReduction="10000"/>
            <a:scene3d>
              <a:camera prst="orthographicFront"/>
              <a:lightRig rig="soft" dir="t">
                <a:rot lat="0" lon="0" rev="16800000"/>
              </a:lightRig>
            </a:scene3d>
            <a:sp3d prstMaterial="softEdge">
              <a:bevelT w="38100" h="381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w="6350">
                  <a:noFill/>
                </a:ln>
                <a:solidFill>
                  <a:srgbClr val="FFFF00"/>
                </a:solidFill>
                <a:effectLst/>
                <a:uLnTx/>
                <a:uFillTx/>
                <a:latin typeface="Comic Sans MS" pitchFamily="66" charset="0"/>
                <a:ea typeface="+mj-ea"/>
                <a:cs typeface="+mj-cs"/>
              </a:rPr>
              <a:t>Piaget:</a:t>
            </a:r>
            <a:r>
              <a:rPr kumimoji="0" lang="en-GB" sz="3600" b="1" i="0" u="none" strike="noStrike" kern="1200" cap="none" spc="0" normalizeH="0" noProof="0" dirty="0" smtClean="0">
                <a:ln w="6350">
                  <a:noFill/>
                </a:ln>
                <a:solidFill>
                  <a:srgbClr val="FFFF00"/>
                </a:solidFill>
                <a:effectLst/>
                <a:uLnTx/>
                <a:uFillTx/>
                <a:latin typeface="Comic Sans MS" pitchFamily="66" charset="0"/>
                <a:ea typeface="+mj-ea"/>
                <a:cs typeface="+mj-cs"/>
              </a:rPr>
              <a:t> </a:t>
            </a:r>
            <a:r>
              <a:rPr kumimoji="0" lang="en-GB" sz="3600" b="1" i="0" u="none" strike="noStrike" kern="1200" cap="none" spc="0" normalizeH="0" baseline="0" noProof="0" dirty="0" smtClean="0">
                <a:ln w="6350">
                  <a:noFill/>
                </a:ln>
                <a:solidFill>
                  <a:srgbClr val="FFFF00"/>
                </a:solidFill>
                <a:effectLst/>
                <a:uLnTx/>
                <a:uFillTx/>
                <a:latin typeface="Comic Sans MS" pitchFamily="66" charset="0"/>
                <a:ea typeface="+mj-ea"/>
                <a:cs typeface="+mj-cs"/>
              </a:rPr>
              <a:t>Moral Development</a:t>
            </a:r>
            <a:endParaRPr kumimoji="0" lang="en-GB" sz="3600" b="1" i="0" u="none" strike="noStrike" kern="1200" cap="none" spc="0" normalizeH="0" baseline="0" noProof="0" dirty="0">
              <a:ln w="6350">
                <a:noFill/>
              </a:ln>
              <a:solidFill>
                <a:srgbClr val="FFFF00"/>
              </a:solidFill>
              <a:effectLst/>
              <a:uLnTx/>
              <a:uFillTx/>
              <a:latin typeface="Comic Sans MS" pitchFamily="66" charset="0"/>
              <a:ea typeface="+mj-ea"/>
              <a:cs typeface="+mj-cs"/>
            </a:endParaRPr>
          </a:p>
        </p:txBody>
      </p:sp>
      <p:sp>
        <p:nvSpPr>
          <p:cNvPr id="8" name="Content Placeholder 2"/>
          <p:cNvSpPr txBox="1">
            <a:spLocks/>
          </p:cNvSpPr>
          <p:nvPr/>
        </p:nvSpPr>
        <p:spPr>
          <a:xfrm>
            <a:off x="457200" y="1285860"/>
            <a:ext cx="8229600" cy="5023500"/>
          </a:xfrm>
          <a:prstGeom prst="rect">
            <a:avLst/>
          </a:prstGeom>
        </p:spPr>
        <p:txBody>
          <a:bodyPr>
            <a:normAutofit/>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5" name="Rectangle 14"/>
          <p:cNvSpPr/>
          <p:nvPr/>
        </p:nvSpPr>
        <p:spPr>
          <a:xfrm>
            <a:off x="357158" y="1056043"/>
            <a:ext cx="8501122" cy="5115246"/>
          </a:xfrm>
          <a:prstGeom prst="rect">
            <a:avLst/>
          </a:prstGeom>
        </p:spPr>
        <p:txBody>
          <a:bodyPr wrap="square">
            <a:spAutoFit/>
          </a:bodyPr>
          <a:lstStyle/>
          <a:p>
            <a:pPr>
              <a:lnSpc>
                <a:spcPct val="80000"/>
              </a:lnSpc>
            </a:pPr>
            <a:r>
              <a:rPr lang="en-GB" sz="2400" dirty="0" smtClean="0">
                <a:latin typeface="Arial" pitchFamily="34" charset="0"/>
                <a:cs typeface="Arial" pitchFamily="34" charset="0"/>
              </a:rPr>
              <a:t>Moral reasoning develops through childhood due to disequilibrium and decreasing egocentrism.</a:t>
            </a:r>
          </a:p>
          <a:p>
            <a:pPr>
              <a:lnSpc>
                <a:spcPct val="80000"/>
              </a:lnSpc>
            </a:pPr>
            <a:endParaRPr lang="en-GB" sz="2000" dirty="0" smtClean="0">
              <a:latin typeface="Arial" pitchFamily="34" charset="0"/>
              <a:cs typeface="Arial" pitchFamily="34" charset="0"/>
            </a:endParaRPr>
          </a:p>
          <a:p>
            <a:pPr>
              <a:lnSpc>
                <a:spcPct val="80000"/>
              </a:lnSpc>
            </a:pPr>
            <a:endParaRPr lang="en-GB" sz="2000" dirty="0" smtClean="0">
              <a:latin typeface="Arial" pitchFamily="34" charset="0"/>
              <a:cs typeface="Arial" pitchFamily="34" charset="0"/>
            </a:endParaRPr>
          </a:p>
          <a:p>
            <a:pPr>
              <a:lnSpc>
                <a:spcPct val="80000"/>
              </a:lnSpc>
            </a:pPr>
            <a:r>
              <a:rPr lang="en-GB" sz="2000" b="1" dirty="0" smtClean="0">
                <a:solidFill>
                  <a:srgbClr val="92D050"/>
                </a:solidFill>
                <a:latin typeface="Comic Sans MS" pitchFamily="66" charset="0"/>
                <a:cs typeface="Arial" pitchFamily="34" charset="0"/>
              </a:rPr>
              <a:t>Stage 1. </a:t>
            </a:r>
          </a:p>
          <a:p>
            <a:pPr>
              <a:lnSpc>
                <a:spcPct val="80000"/>
              </a:lnSpc>
            </a:pPr>
            <a:r>
              <a:rPr lang="en-GB" sz="2000" b="1" dirty="0" smtClean="0">
                <a:solidFill>
                  <a:schemeClr val="accent2">
                    <a:lumMod val="50000"/>
                  </a:schemeClr>
                </a:solidFill>
                <a:latin typeface="Arial" pitchFamily="34" charset="0"/>
                <a:cs typeface="Arial" pitchFamily="34" charset="0"/>
              </a:rPr>
              <a:t>Pre-moral</a:t>
            </a:r>
            <a:r>
              <a:rPr lang="en-GB" sz="2000" dirty="0" smtClean="0">
                <a:solidFill>
                  <a:schemeClr val="accent2">
                    <a:lumMod val="50000"/>
                  </a:schemeClr>
                </a:solidFill>
                <a:latin typeface="Arial" pitchFamily="34" charset="0"/>
                <a:cs typeface="Arial" pitchFamily="34" charset="0"/>
              </a:rPr>
              <a:t>:</a:t>
            </a:r>
            <a:r>
              <a:rPr lang="en-GB" sz="2000" dirty="0" smtClean="0">
                <a:latin typeface="Arial" pitchFamily="34" charset="0"/>
                <a:cs typeface="Arial" pitchFamily="34" charset="0"/>
              </a:rPr>
              <a:t> 0 – 5 years. Little understanding of rules as children can’t carry out complex mental operations. Behaviour is regulated from outside the child (</a:t>
            </a:r>
            <a:r>
              <a:rPr lang="en-GB" sz="2000" dirty="0" smtClean="0">
                <a:solidFill>
                  <a:schemeClr val="accent2">
                    <a:lumMod val="50000"/>
                  </a:schemeClr>
                </a:solidFill>
              </a:rPr>
              <a:t>Sensorimotor &amp; Pre-operational</a:t>
            </a:r>
            <a:r>
              <a:rPr lang="en-GB" sz="2000" dirty="0" smtClean="0"/>
              <a:t>)</a:t>
            </a:r>
            <a:endParaRPr lang="en-GB" sz="2000" dirty="0" smtClean="0">
              <a:latin typeface="Arial" pitchFamily="34" charset="0"/>
              <a:cs typeface="Arial" pitchFamily="34" charset="0"/>
            </a:endParaRPr>
          </a:p>
          <a:p>
            <a:pPr>
              <a:lnSpc>
                <a:spcPct val="80000"/>
              </a:lnSpc>
            </a:pPr>
            <a:endParaRPr lang="en-GB" sz="2000" dirty="0" smtClean="0">
              <a:latin typeface="Comic Sans MS" pitchFamily="66" charset="0"/>
              <a:cs typeface="Arial" pitchFamily="34" charset="0"/>
            </a:endParaRPr>
          </a:p>
          <a:p>
            <a:pPr>
              <a:lnSpc>
                <a:spcPct val="80000"/>
              </a:lnSpc>
            </a:pPr>
            <a:r>
              <a:rPr lang="en-GB" sz="2000" b="1" dirty="0" smtClean="0">
                <a:solidFill>
                  <a:srgbClr val="92D050"/>
                </a:solidFill>
                <a:latin typeface="Comic Sans MS" pitchFamily="66" charset="0"/>
                <a:cs typeface="Arial" pitchFamily="34" charset="0"/>
              </a:rPr>
              <a:t>Stage 2. </a:t>
            </a:r>
          </a:p>
          <a:p>
            <a:pPr>
              <a:lnSpc>
                <a:spcPct val="80000"/>
              </a:lnSpc>
            </a:pPr>
            <a:r>
              <a:rPr lang="en-GB" sz="2000" b="1" dirty="0" smtClean="0">
                <a:solidFill>
                  <a:schemeClr val="accent2">
                    <a:lumMod val="50000"/>
                  </a:schemeClr>
                </a:solidFill>
                <a:latin typeface="Arial" pitchFamily="34" charset="0"/>
                <a:cs typeface="Arial" pitchFamily="34" charset="0"/>
              </a:rPr>
              <a:t>Heteronomous/Moral realism</a:t>
            </a:r>
            <a:r>
              <a:rPr lang="en-GB" sz="2000" dirty="0" smtClean="0">
                <a:latin typeface="Arial" pitchFamily="34" charset="0"/>
                <a:cs typeface="Arial" pitchFamily="34" charset="0"/>
              </a:rPr>
              <a:t>: 5–9 years. Rules are rigid and given by adults/God. Rules tell you what is right or wrong.  Consequences dictate the severity of a behaviour, not the intentions (</a:t>
            </a:r>
            <a:r>
              <a:rPr lang="en-GB" sz="2000" dirty="0" smtClean="0">
                <a:solidFill>
                  <a:schemeClr val="accent2">
                    <a:lumMod val="50000"/>
                  </a:schemeClr>
                </a:solidFill>
              </a:rPr>
              <a:t>Pre-operational &amp; Concrete Operational</a:t>
            </a:r>
            <a:r>
              <a:rPr lang="en-GB" sz="2000" dirty="0" smtClean="0">
                <a:solidFill>
                  <a:schemeClr val="accent2">
                    <a:lumMod val="50000"/>
                  </a:schemeClr>
                </a:solidFill>
                <a:latin typeface="Arial" pitchFamily="34" charset="0"/>
                <a:cs typeface="Arial" pitchFamily="34" charset="0"/>
              </a:rPr>
              <a:t>)</a:t>
            </a:r>
          </a:p>
          <a:p>
            <a:pPr>
              <a:lnSpc>
                <a:spcPct val="80000"/>
              </a:lnSpc>
            </a:pPr>
            <a:endParaRPr lang="en-GB" sz="2000" dirty="0" smtClean="0">
              <a:latin typeface="Arial" pitchFamily="34" charset="0"/>
              <a:cs typeface="Arial" pitchFamily="34" charset="0"/>
            </a:endParaRPr>
          </a:p>
          <a:p>
            <a:pPr>
              <a:lnSpc>
                <a:spcPct val="80000"/>
              </a:lnSpc>
            </a:pPr>
            <a:r>
              <a:rPr lang="en-GB" sz="2000" b="1" dirty="0" smtClean="0">
                <a:solidFill>
                  <a:srgbClr val="92D050"/>
                </a:solidFill>
                <a:latin typeface="Comic Sans MS" pitchFamily="66" charset="0"/>
                <a:cs typeface="Arial" pitchFamily="34" charset="0"/>
              </a:rPr>
              <a:t>Stage 3. </a:t>
            </a:r>
          </a:p>
          <a:p>
            <a:pPr>
              <a:lnSpc>
                <a:spcPct val="80000"/>
              </a:lnSpc>
            </a:pPr>
            <a:r>
              <a:rPr lang="en-GB" sz="2000" b="1" dirty="0" smtClean="0">
                <a:solidFill>
                  <a:schemeClr val="accent2">
                    <a:lumMod val="50000"/>
                  </a:schemeClr>
                </a:solidFill>
                <a:latin typeface="Arial" pitchFamily="34" charset="0"/>
                <a:cs typeface="Arial" pitchFamily="34" charset="0"/>
              </a:rPr>
              <a:t>Autonomous morality/Moral relativism</a:t>
            </a:r>
            <a:r>
              <a:rPr lang="en-GB" sz="2000" dirty="0" smtClean="0">
                <a:latin typeface="Arial" pitchFamily="34" charset="0"/>
                <a:cs typeface="Arial" pitchFamily="34" charset="0"/>
              </a:rPr>
              <a:t>: 10 years upwards. Emphasises co-operation.  Rules are changeable under certain circumstances and with mutual consent.(</a:t>
            </a:r>
            <a:r>
              <a:rPr lang="en-GB" sz="2000" dirty="0" smtClean="0">
                <a:solidFill>
                  <a:schemeClr val="accent2">
                    <a:lumMod val="50000"/>
                  </a:schemeClr>
                </a:solidFill>
              </a:rPr>
              <a:t>Concrete and Formal Operational</a:t>
            </a:r>
            <a:r>
              <a:rPr lang="en-GB" sz="2000" dirty="0" smtClean="0"/>
              <a:t>)</a:t>
            </a:r>
          </a:p>
          <a:p>
            <a:pPr>
              <a:lnSpc>
                <a:spcPct val="80000"/>
              </a:lnSpc>
            </a:pPr>
            <a:endParaRPr lang="en-GB" sz="2000" dirty="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5">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1:</a:t>
            </a:r>
            <a:endParaRPr lang="en-GB" dirty="0"/>
          </a:p>
        </p:txBody>
      </p:sp>
      <p:sp>
        <p:nvSpPr>
          <p:cNvPr id="3" name="Content Placeholder 2"/>
          <p:cNvSpPr>
            <a:spLocks noGrp="1"/>
          </p:cNvSpPr>
          <p:nvPr>
            <p:ph idx="1"/>
          </p:nvPr>
        </p:nvSpPr>
        <p:spPr/>
        <p:txBody>
          <a:bodyPr/>
          <a:lstStyle/>
          <a:p>
            <a:pPr lvl="0"/>
            <a:r>
              <a:rPr lang="en-GB" dirty="0"/>
              <a:t>As a child has limited conception of other people’s thoughts and cannot carry out complex mental operations, s/he cannot have a sense of morality.</a:t>
            </a:r>
          </a:p>
          <a:p>
            <a:pPr lvl="0"/>
            <a:r>
              <a:rPr lang="en-GB" dirty="0"/>
              <a:t>Little or no understanding of rules or morality</a:t>
            </a:r>
          </a:p>
          <a:p>
            <a:pPr lvl="0"/>
            <a:r>
              <a:rPr lang="en-GB" dirty="0"/>
              <a:t>Behaviour is regulated from outside of the child</a:t>
            </a:r>
            <a:r>
              <a:rPr lang="en-GB" dirty="0" smtClean="0"/>
              <a:t>.</a:t>
            </a:r>
          </a:p>
          <a:p>
            <a:pPr lvl="0"/>
            <a:endParaRPr lang="en-GB" dirty="0"/>
          </a:p>
          <a:p>
            <a:r>
              <a:rPr lang="en-GB" dirty="0"/>
              <a:t>Sensorimotor &amp; </a:t>
            </a:r>
            <a:r>
              <a:rPr lang="en-GB" dirty="0" smtClean="0"/>
              <a:t>Pre-operational stages.</a:t>
            </a:r>
            <a:endParaRPr lang="en-GB" dirty="0"/>
          </a:p>
        </p:txBody>
      </p:sp>
    </p:spTree>
    <p:extLst>
      <p:ext uri="{BB962C8B-B14F-4D97-AF65-F5344CB8AC3E}">
        <p14:creationId xmlns:p14="http://schemas.microsoft.com/office/powerpoint/2010/main" val="3864896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2:</a:t>
            </a:r>
            <a:endParaRPr lang="en-GB" dirty="0"/>
          </a:p>
        </p:txBody>
      </p:sp>
      <p:sp>
        <p:nvSpPr>
          <p:cNvPr id="3" name="Content Placeholder 2"/>
          <p:cNvSpPr>
            <a:spLocks noGrp="1"/>
          </p:cNvSpPr>
          <p:nvPr>
            <p:ph idx="1"/>
          </p:nvPr>
        </p:nvSpPr>
        <p:spPr/>
        <p:txBody>
          <a:bodyPr/>
          <a:lstStyle/>
          <a:p>
            <a:pPr lvl="0"/>
            <a:r>
              <a:rPr lang="en-GB" dirty="0"/>
              <a:t>Heteronomous = ‘subject to another’s laws/rules’</a:t>
            </a:r>
          </a:p>
          <a:p>
            <a:pPr lvl="0"/>
            <a:r>
              <a:rPr lang="en-GB" dirty="0"/>
              <a:t>Rules are given by adults/ God and are unchangeable and absolute (marbles!)</a:t>
            </a:r>
          </a:p>
          <a:p>
            <a:pPr lvl="0"/>
            <a:r>
              <a:rPr lang="en-GB" dirty="0"/>
              <a:t>A rule tells you what is right or wrong.</a:t>
            </a:r>
          </a:p>
          <a:p>
            <a:pPr lvl="0"/>
            <a:r>
              <a:rPr lang="en-GB" dirty="0"/>
              <a:t>Consequences dictate the severity of a behaviour, not the intentions</a:t>
            </a:r>
            <a:r>
              <a:rPr lang="en-GB" dirty="0" smtClean="0"/>
              <a:t>.</a:t>
            </a:r>
          </a:p>
          <a:p>
            <a:pPr lvl="0"/>
            <a:r>
              <a:rPr lang="en-GB" dirty="0"/>
              <a:t>Pre-operational &amp; Concrete </a:t>
            </a:r>
            <a:r>
              <a:rPr lang="en-GB" dirty="0" smtClean="0"/>
              <a:t>Operational stages.</a:t>
            </a:r>
            <a:endParaRPr lang="en-GB" dirty="0"/>
          </a:p>
          <a:p>
            <a:pPr marL="137160" indent="0">
              <a:buNone/>
            </a:pPr>
            <a:endParaRPr lang="en-GB" dirty="0"/>
          </a:p>
        </p:txBody>
      </p:sp>
    </p:spTree>
    <p:extLst>
      <p:ext uri="{BB962C8B-B14F-4D97-AF65-F5344CB8AC3E}">
        <p14:creationId xmlns:p14="http://schemas.microsoft.com/office/powerpoint/2010/main" val="3254133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3:</a:t>
            </a:r>
            <a:endParaRPr lang="en-GB" dirty="0"/>
          </a:p>
        </p:txBody>
      </p:sp>
      <p:sp>
        <p:nvSpPr>
          <p:cNvPr id="3" name="Content Placeholder 2"/>
          <p:cNvSpPr>
            <a:spLocks noGrp="1"/>
          </p:cNvSpPr>
          <p:nvPr>
            <p:ph idx="1"/>
          </p:nvPr>
        </p:nvSpPr>
        <p:spPr/>
        <p:txBody>
          <a:bodyPr/>
          <a:lstStyle/>
          <a:p>
            <a:pPr lvl="0"/>
            <a:r>
              <a:rPr lang="en-GB" dirty="0"/>
              <a:t>Emphasises cooperation </a:t>
            </a:r>
          </a:p>
          <a:p>
            <a:pPr lvl="0"/>
            <a:r>
              <a:rPr lang="en-GB" dirty="0"/>
              <a:t>Rules can be changed by mutual consent</a:t>
            </a:r>
          </a:p>
          <a:p>
            <a:pPr lvl="0"/>
            <a:r>
              <a:rPr lang="en-GB" dirty="0"/>
              <a:t>Internal morality is developed which may conflict with external rules.</a:t>
            </a:r>
          </a:p>
          <a:p>
            <a:r>
              <a:rPr lang="en-GB" dirty="0"/>
              <a:t>Children recognise intentions and a belief that punishment should fit the </a:t>
            </a:r>
            <a:r>
              <a:rPr lang="en-GB" dirty="0" smtClean="0"/>
              <a:t>crime</a:t>
            </a:r>
          </a:p>
          <a:p>
            <a:r>
              <a:rPr lang="en-GB" dirty="0"/>
              <a:t>Concrete and Formal </a:t>
            </a:r>
            <a:r>
              <a:rPr lang="en-GB" dirty="0" smtClean="0"/>
              <a:t>operational stages.</a:t>
            </a:r>
            <a:endParaRPr lang="en-GB" dirty="0"/>
          </a:p>
        </p:txBody>
      </p:sp>
    </p:spTree>
    <p:extLst>
      <p:ext uri="{BB962C8B-B14F-4D97-AF65-F5344CB8AC3E}">
        <p14:creationId xmlns:p14="http://schemas.microsoft.com/office/powerpoint/2010/main" val="3842192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solidFill>
                  <a:schemeClr val="accent2">
                    <a:lumMod val="50000"/>
                  </a:schemeClr>
                </a:solidFill>
                <a:effectLst/>
                <a:latin typeface="Comic Sans MS" pitchFamily="66" charset="0"/>
                <a:cs typeface="Arial" pitchFamily="34" charset="0"/>
              </a:rPr>
              <a:t>Piaget’s Moral Stories</a:t>
            </a:r>
            <a:endParaRPr lang="en-GB" sz="3600" dirty="0">
              <a:solidFill>
                <a:schemeClr val="accent2">
                  <a:lumMod val="50000"/>
                </a:schemeClr>
              </a:solidFill>
              <a:effectLst/>
              <a:latin typeface="Comic Sans MS" pitchFamily="66" charset="0"/>
              <a:cs typeface="Arial" pitchFamily="34" charset="0"/>
            </a:endParaRPr>
          </a:p>
        </p:txBody>
      </p:sp>
      <p:sp>
        <p:nvSpPr>
          <p:cNvPr id="5" name="Content Placeholder 4"/>
          <p:cNvSpPr>
            <a:spLocks noGrp="1"/>
          </p:cNvSpPr>
          <p:nvPr>
            <p:ph sz="half" idx="2"/>
          </p:nvPr>
        </p:nvSpPr>
        <p:spPr>
          <a:xfrm>
            <a:off x="457200" y="1500175"/>
            <a:ext cx="4040188" cy="4143404"/>
          </a:xfrm>
        </p:spPr>
        <p:txBody>
          <a:bodyPr>
            <a:noAutofit/>
          </a:bodyPr>
          <a:lstStyle/>
          <a:p>
            <a:r>
              <a:rPr lang="en-GB" sz="2000" b="1" dirty="0" smtClean="0">
                <a:solidFill>
                  <a:schemeClr val="accent2">
                    <a:lumMod val="50000"/>
                  </a:schemeClr>
                </a:solidFill>
                <a:latin typeface="Arial" pitchFamily="34" charset="0"/>
                <a:cs typeface="Arial" pitchFamily="34" charset="0"/>
              </a:rPr>
              <a:t>Story 1:</a:t>
            </a:r>
            <a:r>
              <a:rPr lang="en-GB" sz="2000" dirty="0" smtClean="0">
                <a:solidFill>
                  <a:schemeClr val="accent2">
                    <a:lumMod val="50000"/>
                  </a:schemeClr>
                </a:solidFill>
                <a:latin typeface="Arial" pitchFamily="34" charset="0"/>
                <a:cs typeface="Arial" pitchFamily="34" charset="0"/>
              </a:rPr>
              <a:t> </a:t>
            </a:r>
            <a:r>
              <a:rPr lang="en-GB" sz="2000" dirty="0" smtClean="0">
                <a:latin typeface="Arial" pitchFamily="34" charset="0"/>
                <a:cs typeface="Arial" pitchFamily="34" charset="0"/>
              </a:rPr>
              <a:t>A little boy called John is in his room. He is called to dinner. He goes into the dining room. But behind the door there was a chair, and on the chair there was a tray with 15 cups on it. John couldn't have known that there was all this behind the door. He goes in, the door knocks against the tray, “bang” to the 15 cups and they all get broken!</a:t>
            </a:r>
            <a:endParaRPr lang="en-GB" sz="2000" dirty="0">
              <a:latin typeface="Arial" pitchFamily="34" charset="0"/>
              <a:cs typeface="Arial" pitchFamily="34" charset="0"/>
            </a:endParaRPr>
          </a:p>
        </p:txBody>
      </p:sp>
      <p:sp>
        <p:nvSpPr>
          <p:cNvPr id="6" name="Content Placeholder 5"/>
          <p:cNvSpPr>
            <a:spLocks noGrp="1"/>
          </p:cNvSpPr>
          <p:nvPr>
            <p:ph sz="quarter" idx="4"/>
          </p:nvPr>
        </p:nvSpPr>
        <p:spPr>
          <a:xfrm>
            <a:off x="4643438" y="1714488"/>
            <a:ext cx="4041775" cy="4143404"/>
          </a:xfrm>
        </p:spPr>
        <p:txBody>
          <a:bodyPr>
            <a:normAutofit/>
          </a:bodyPr>
          <a:lstStyle/>
          <a:p>
            <a:r>
              <a:rPr lang="en-GB" sz="2000" b="1" dirty="0" smtClean="0">
                <a:solidFill>
                  <a:schemeClr val="accent2">
                    <a:lumMod val="50000"/>
                  </a:schemeClr>
                </a:solidFill>
                <a:latin typeface="Arial" pitchFamily="34" charset="0"/>
                <a:cs typeface="Arial" pitchFamily="34" charset="0"/>
              </a:rPr>
              <a:t>Story 2:</a:t>
            </a:r>
            <a:r>
              <a:rPr lang="en-GB" sz="2000" dirty="0" smtClean="0">
                <a:solidFill>
                  <a:schemeClr val="accent2">
                    <a:lumMod val="50000"/>
                  </a:schemeClr>
                </a:solidFill>
                <a:latin typeface="Arial" pitchFamily="34" charset="0"/>
                <a:cs typeface="Arial" pitchFamily="34" charset="0"/>
              </a:rPr>
              <a:t> </a:t>
            </a:r>
            <a:r>
              <a:rPr lang="en-GB" sz="2000" dirty="0" smtClean="0">
                <a:latin typeface="Arial" pitchFamily="34" charset="0"/>
                <a:cs typeface="Arial" pitchFamily="34" charset="0"/>
              </a:rPr>
              <a:t>One day when Henry’s mother was out, he tried to get some jam out of the cupboard. He climbed up on a chair and stretched out his arm. But the jam was too high up and he couldn't reach it and have any. But while he was trying to get it, he knocked over a cup. The cup fell down and broke.</a:t>
            </a:r>
            <a:endParaRPr lang="en-GB" sz="2000" dirty="0">
              <a:latin typeface="Arial" pitchFamily="34" charset="0"/>
              <a:cs typeface="Arial" pitchFamily="34" charset="0"/>
            </a:endParaRPr>
          </a:p>
        </p:txBody>
      </p:sp>
      <p:pic>
        <p:nvPicPr>
          <p:cNvPr id="1027" name="Picture 3" descr="C:\Users\stig\AppData\Local\Microsoft\Windows\Temporary Internet Files\Content.IE5\K8CIH95L\MCj04338850000[1].png"/>
          <p:cNvPicPr>
            <a:picLocks noChangeAspect="1" noChangeArrowheads="1"/>
          </p:cNvPicPr>
          <p:nvPr/>
        </p:nvPicPr>
        <p:blipFill>
          <a:blip r:embed="rId3" cstate="print"/>
          <a:srcRect/>
          <a:stretch>
            <a:fillRect/>
          </a:stretch>
        </p:blipFill>
        <p:spPr bwMode="auto">
          <a:xfrm>
            <a:off x="7000892" y="0"/>
            <a:ext cx="1828572" cy="1828572"/>
          </a:xfrm>
          <a:prstGeom prst="rect">
            <a:avLst/>
          </a:prstGeom>
          <a:noFill/>
        </p:spPr>
      </p:pic>
      <p:sp>
        <p:nvSpPr>
          <p:cNvPr id="7" name="TextBox 6"/>
          <p:cNvSpPr txBox="1"/>
          <p:nvPr/>
        </p:nvSpPr>
        <p:spPr>
          <a:xfrm>
            <a:off x="857224" y="5786454"/>
            <a:ext cx="7286676" cy="461665"/>
          </a:xfrm>
          <a:prstGeom prst="rect">
            <a:avLst/>
          </a:prstGeom>
          <a:noFill/>
        </p:spPr>
        <p:txBody>
          <a:bodyPr wrap="square" rtlCol="0">
            <a:spAutoFit/>
          </a:bodyPr>
          <a:lstStyle/>
          <a:p>
            <a:r>
              <a:rPr lang="en-GB" sz="2400" dirty="0" smtClean="0">
                <a:solidFill>
                  <a:schemeClr val="accent2">
                    <a:lumMod val="50000"/>
                  </a:schemeClr>
                </a:solidFill>
                <a:latin typeface="Comic Sans MS" pitchFamily="66" charset="0"/>
              </a:rPr>
              <a:t>Q: Who would a 7 year old say is naughtier – why?</a:t>
            </a:r>
            <a:endParaRPr lang="en-GB" sz="2400" dirty="0">
              <a:solidFill>
                <a:schemeClr val="accent2">
                  <a:lumMod val="50000"/>
                </a:schemeClr>
              </a:solidFill>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25470"/>
          </a:xfrm>
        </p:spPr>
        <p:txBody>
          <a:bodyPr>
            <a:normAutofit fontScale="90000"/>
          </a:bodyPr>
          <a:lstStyle/>
          <a:p>
            <a:r>
              <a:rPr lang="en-GB" sz="4000" dirty="0" smtClean="0">
                <a:solidFill>
                  <a:schemeClr val="accent2">
                    <a:lumMod val="50000"/>
                  </a:schemeClr>
                </a:solidFill>
                <a:effectLst/>
                <a:latin typeface="Comic Sans MS" pitchFamily="66" charset="0"/>
                <a:cs typeface="Arial" pitchFamily="34" charset="0"/>
              </a:rPr>
              <a:t>Findings:</a:t>
            </a:r>
            <a:r>
              <a:rPr lang="en-GB" dirty="0" smtClean="0"/>
              <a:t/>
            </a:r>
            <a:br>
              <a:rPr lang="en-GB" dirty="0" smtClean="0"/>
            </a:br>
            <a:endParaRPr lang="en-GB" dirty="0"/>
          </a:p>
        </p:txBody>
      </p:sp>
      <p:sp>
        <p:nvSpPr>
          <p:cNvPr id="3" name="Content Placeholder 2"/>
          <p:cNvSpPr>
            <a:spLocks noGrp="1"/>
          </p:cNvSpPr>
          <p:nvPr>
            <p:ph idx="1"/>
          </p:nvPr>
        </p:nvSpPr>
        <p:spPr>
          <a:xfrm>
            <a:off x="457200" y="928670"/>
            <a:ext cx="8229600" cy="5380690"/>
          </a:xfrm>
        </p:spPr>
        <p:txBody>
          <a:bodyPr>
            <a:normAutofit/>
          </a:bodyPr>
          <a:lstStyle/>
          <a:p>
            <a:pPr lvl="0"/>
            <a:r>
              <a:rPr lang="en-GB" dirty="0" smtClean="0">
                <a:latin typeface="Arial" pitchFamily="34" charset="0"/>
                <a:cs typeface="Arial" pitchFamily="34" charset="0"/>
              </a:rPr>
              <a:t>Younger children focused on the </a:t>
            </a:r>
            <a:r>
              <a:rPr lang="en-GB" i="1" dirty="0" smtClean="0">
                <a:solidFill>
                  <a:schemeClr val="accent2">
                    <a:lumMod val="50000"/>
                  </a:schemeClr>
                </a:solidFill>
                <a:latin typeface="Arial" pitchFamily="34" charset="0"/>
                <a:cs typeface="Arial" pitchFamily="34" charset="0"/>
              </a:rPr>
              <a:t>consequences</a:t>
            </a:r>
            <a:r>
              <a:rPr lang="en-GB" dirty="0" smtClean="0">
                <a:solidFill>
                  <a:schemeClr val="accent2">
                    <a:lumMod val="50000"/>
                  </a:schemeClr>
                </a:solidFill>
                <a:latin typeface="Arial" pitchFamily="34" charset="0"/>
                <a:cs typeface="Arial" pitchFamily="34" charset="0"/>
              </a:rPr>
              <a:t> </a:t>
            </a:r>
            <a:r>
              <a:rPr lang="en-GB" dirty="0" smtClean="0">
                <a:latin typeface="Arial" pitchFamily="34" charset="0"/>
                <a:cs typeface="Arial" pitchFamily="34" charset="0"/>
              </a:rPr>
              <a:t>of behaviour –the boy who accidently broke 15 cups was </a:t>
            </a:r>
            <a:r>
              <a:rPr lang="en-GB" dirty="0" smtClean="0">
                <a:solidFill>
                  <a:schemeClr val="accent2">
                    <a:lumMod val="50000"/>
                  </a:schemeClr>
                </a:solidFill>
                <a:latin typeface="Arial" pitchFamily="34" charset="0"/>
                <a:cs typeface="Arial" pitchFamily="34" charset="0"/>
              </a:rPr>
              <a:t>naughtier</a:t>
            </a:r>
            <a:r>
              <a:rPr lang="en-GB" dirty="0" smtClean="0">
                <a:latin typeface="Arial" pitchFamily="34" charset="0"/>
                <a:cs typeface="Arial" pitchFamily="34" charset="0"/>
              </a:rPr>
              <a:t> than the boy who broke one cup while doing something he shouldn’t.  They based their judgements on the </a:t>
            </a:r>
            <a:r>
              <a:rPr lang="en-GB" dirty="0" smtClean="0">
                <a:solidFill>
                  <a:schemeClr val="accent2">
                    <a:lumMod val="50000"/>
                  </a:schemeClr>
                </a:solidFill>
                <a:latin typeface="Arial" pitchFamily="34" charset="0"/>
                <a:cs typeface="Arial" pitchFamily="34" charset="0"/>
              </a:rPr>
              <a:t>amount of damage </a:t>
            </a:r>
            <a:r>
              <a:rPr lang="en-GB" dirty="0" smtClean="0">
                <a:latin typeface="Arial" pitchFamily="34" charset="0"/>
                <a:cs typeface="Arial" pitchFamily="34" charset="0"/>
              </a:rPr>
              <a:t>(Moral Realism)</a:t>
            </a:r>
          </a:p>
          <a:p>
            <a:pPr lvl="0">
              <a:buNone/>
            </a:pPr>
            <a:endParaRPr lang="en-GB" dirty="0" smtClean="0">
              <a:latin typeface="Arial" pitchFamily="34" charset="0"/>
              <a:cs typeface="Arial" pitchFamily="34" charset="0"/>
            </a:endParaRPr>
          </a:p>
          <a:p>
            <a:pPr lvl="0"/>
            <a:r>
              <a:rPr lang="en-GB" dirty="0" smtClean="0">
                <a:latin typeface="Arial" pitchFamily="34" charset="0"/>
                <a:cs typeface="Arial" pitchFamily="34" charset="0"/>
              </a:rPr>
              <a:t>Children aged 10 and above saw the </a:t>
            </a:r>
            <a:r>
              <a:rPr lang="en-GB" i="1" dirty="0" smtClean="0">
                <a:solidFill>
                  <a:schemeClr val="accent2">
                    <a:lumMod val="50000"/>
                  </a:schemeClr>
                </a:solidFill>
                <a:latin typeface="Arial" pitchFamily="34" charset="0"/>
                <a:cs typeface="Arial" pitchFamily="34" charset="0"/>
              </a:rPr>
              <a:t>motivation</a:t>
            </a:r>
            <a:r>
              <a:rPr lang="en-GB" dirty="0" smtClean="0">
                <a:latin typeface="Arial" pitchFamily="34" charset="0"/>
                <a:cs typeface="Arial" pitchFamily="34" charset="0"/>
              </a:rPr>
              <a:t> or</a:t>
            </a:r>
            <a:r>
              <a:rPr lang="en-GB" dirty="0" smtClean="0">
                <a:solidFill>
                  <a:schemeClr val="accent2">
                    <a:lumMod val="50000"/>
                  </a:schemeClr>
                </a:solidFill>
                <a:latin typeface="Arial" pitchFamily="34" charset="0"/>
                <a:cs typeface="Arial" pitchFamily="34" charset="0"/>
              </a:rPr>
              <a:t> </a:t>
            </a:r>
            <a:r>
              <a:rPr lang="en-GB" i="1" dirty="0" smtClean="0">
                <a:solidFill>
                  <a:schemeClr val="accent2">
                    <a:lumMod val="50000"/>
                  </a:schemeClr>
                </a:solidFill>
                <a:latin typeface="Arial" pitchFamily="34" charset="0"/>
                <a:cs typeface="Arial" pitchFamily="34" charset="0"/>
              </a:rPr>
              <a:t>intent</a:t>
            </a:r>
            <a:r>
              <a:rPr lang="en-GB" dirty="0" smtClean="0">
                <a:solidFill>
                  <a:schemeClr val="accent2">
                    <a:lumMod val="50000"/>
                  </a:schemeClr>
                </a:solidFill>
                <a:latin typeface="Arial" pitchFamily="34" charset="0"/>
                <a:cs typeface="Arial" pitchFamily="34" charset="0"/>
              </a:rPr>
              <a:t> </a:t>
            </a:r>
            <a:r>
              <a:rPr lang="en-GB" dirty="0" smtClean="0">
                <a:latin typeface="Arial" pitchFamily="34" charset="0"/>
                <a:cs typeface="Arial" pitchFamily="34" charset="0"/>
              </a:rPr>
              <a:t>behind the act as important in determining naughtier – so the child who broke a cup whilst trying to steal was naughtier as his </a:t>
            </a:r>
            <a:r>
              <a:rPr lang="en-GB" dirty="0" smtClean="0">
                <a:solidFill>
                  <a:schemeClr val="accent2">
                    <a:lumMod val="50000"/>
                  </a:schemeClr>
                </a:solidFill>
                <a:latin typeface="Arial" pitchFamily="34" charset="0"/>
                <a:cs typeface="Arial" pitchFamily="34" charset="0"/>
              </a:rPr>
              <a:t>motives were bad </a:t>
            </a:r>
            <a:r>
              <a:rPr lang="en-GB" dirty="0" smtClean="0">
                <a:latin typeface="Arial" pitchFamily="34" charset="0"/>
                <a:cs typeface="Arial" pitchFamily="34" charset="0"/>
              </a:rPr>
              <a:t>(Moral Relativism)</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w="6350">
                  <a:noFill/>
                </a:ln>
                <a:solidFill>
                  <a:srgbClr val="FFFF00"/>
                </a:solidFill>
                <a:effectLst>
                  <a:outerShdw blurRad="38100" dist="38100" dir="2700000" algn="tl">
                    <a:srgbClr val="000000">
                      <a:alpha val="43137"/>
                    </a:srgbClr>
                  </a:outerShdw>
                </a:effectLst>
                <a:uLnTx/>
                <a:uFillTx/>
                <a:latin typeface="Comic Sans MS" pitchFamily="66" charset="0"/>
                <a:ea typeface="+mj-ea"/>
                <a:cs typeface="+mj-cs"/>
              </a:rPr>
              <a:t>Critiques of Piaget’s theory</a:t>
            </a:r>
            <a:endParaRPr kumimoji="0" lang="en-GB" sz="3600" b="1" i="0" u="none" strike="noStrike" kern="1200" cap="none" spc="0" normalizeH="0" baseline="0" noProof="0" dirty="0">
              <a:ln w="6350">
                <a:noFill/>
              </a:ln>
              <a:solidFill>
                <a:srgbClr val="FFFF00"/>
              </a:solidFill>
              <a:effectLst>
                <a:outerShdw blurRad="38100" dist="38100" dir="2700000" algn="tl">
                  <a:srgbClr val="000000">
                    <a:alpha val="43137"/>
                  </a:srgbClr>
                </a:outerShdw>
              </a:effectLst>
              <a:uLnTx/>
              <a:uFillTx/>
              <a:latin typeface="Comic Sans MS" pitchFamily="66" charset="0"/>
              <a:ea typeface="+mj-ea"/>
              <a:cs typeface="+mj-cs"/>
            </a:endParaRPr>
          </a:p>
        </p:txBody>
      </p:sp>
      <p:pic>
        <p:nvPicPr>
          <p:cNvPr id="1027" name="Picture 3" descr="C:\Users\stig\AppData\Local\Microsoft\Windows\Temporary Internet Files\Content.IE5\EA19I2YV\MCj02327270000[1].wmf"/>
          <p:cNvPicPr>
            <a:picLocks noChangeAspect="1" noChangeArrowheads="1"/>
          </p:cNvPicPr>
          <p:nvPr/>
        </p:nvPicPr>
        <p:blipFill>
          <a:blip r:embed="rId3" cstate="print"/>
          <a:srcRect/>
          <a:stretch>
            <a:fillRect/>
          </a:stretch>
        </p:blipFill>
        <p:spPr bwMode="auto">
          <a:xfrm>
            <a:off x="214282" y="1071546"/>
            <a:ext cx="975383" cy="994891"/>
          </a:xfrm>
          <a:prstGeom prst="rect">
            <a:avLst/>
          </a:prstGeom>
          <a:noFill/>
        </p:spPr>
      </p:pic>
      <p:sp>
        <p:nvSpPr>
          <p:cNvPr id="5" name="TextBox 4"/>
          <p:cNvSpPr txBox="1"/>
          <p:nvPr/>
        </p:nvSpPr>
        <p:spPr>
          <a:xfrm>
            <a:off x="1142976" y="1142984"/>
            <a:ext cx="7429552" cy="4524315"/>
          </a:xfrm>
          <a:prstGeom prst="rect">
            <a:avLst/>
          </a:prstGeom>
          <a:noFill/>
        </p:spPr>
        <p:txBody>
          <a:bodyPr wrap="square" rtlCol="0">
            <a:spAutoFit/>
          </a:bodyPr>
          <a:lstStyle/>
          <a:p>
            <a:pPr>
              <a:buFont typeface="Wingdings" pitchFamily="2" charset="2"/>
              <a:buChar char="q"/>
            </a:pPr>
            <a:r>
              <a:rPr lang="en-GB" sz="2400" dirty="0" smtClean="0">
                <a:latin typeface="Arial" pitchFamily="34" charset="0"/>
                <a:cs typeface="Arial" pitchFamily="34" charset="0"/>
              </a:rPr>
              <a:t>Rules of</a:t>
            </a:r>
            <a:r>
              <a:rPr lang="en-GB" sz="2400" dirty="0" smtClean="0">
                <a:solidFill>
                  <a:schemeClr val="accent2">
                    <a:lumMod val="50000"/>
                  </a:schemeClr>
                </a:solidFill>
                <a:latin typeface="Arial" pitchFamily="34" charset="0"/>
                <a:cs typeface="Arial" pitchFamily="34" charset="0"/>
              </a:rPr>
              <a:t> marbles </a:t>
            </a:r>
            <a:r>
              <a:rPr lang="en-GB" sz="2400" dirty="0" smtClean="0">
                <a:latin typeface="Arial" pitchFamily="34" charset="0"/>
                <a:cs typeface="Arial" pitchFamily="34" charset="0"/>
              </a:rPr>
              <a:t>more complex than other games, making children LOOK like they cannot grasp a concept.</a:t>
            </a:r>
          </a:p>
          <a:p>
            <a:endParaRPr lang="en-GB" sz="2400" dirty="0" smtClean="0">
              <a:latin typeface="Arial" pitchFamily="34" charset="0"/>
              <a:cs typeface="Arial" pitchFamily="34" charset="0"/>
            </a:endParaRPr>
          </a:p>
          <a:p>
            <a:pPr>
              <a:buFont typeface="Wingdings" pitchFamily="2" charset="2"/>
              <a:buChar char="q"/>
            </a:pPr>
            <a:r>
              <a:rPr lang="en-GB" sz="2400" dirty="0" smtClean="0">
                <a:latin typeface="Arial" pitchFamily="34" charset="0"/>
                <a:cs typeface="Arial" pitchFamily="34" charset="0"/>
              </a:rPr>
              <a:t>Gendered – “girls’ games too simplistic”. Piaget thought that `hopscotch` not worthy of investigation.</a:t>
            </a:r>
          </a:p>
          <a:p>
            <a:endParaRPr lang="en-GB" sz="2400" dirty="0" smtClean="0">
              <a:latin typeface="Arial" pitchFamily="34" charset="0"/>
              <a:cs typeface="Arial" pitchFamily="34" charset="0"/>
            </a:endParaRPr>
          </a:p>
          <a:p>
            <a:pPr>
              <a:buFont typeface="Wingdings" pitchFamily="2" charset="2"/>
              <a:buChar char="q"/>
            </a:pPr>
            <a:r>
              <a:rPr lang="en-GB" sz="2400" dirty="0" smtClean="0">
                <a:latin typeface="Arial" pitchFamily="34" charset="0"/>
                <a:cs typeface="Arial" pitchFamily="34" charset="0"/>
              </a:rPr>
              <a:t>Game rules are </a:t>
            </a:r>
            <a:r>
              <a:rPr lang="en-GB" sz="2400" dirty="0" smtClean="0">
                <a:solidFill>
                  <a:schemeClr val="accent2">
                    <a:lumMod val="50000"/>
                  </a:schemeClr>
                </a:solidFill>
                <a:latin typeface="Arial" pitchFamily="34" charset="0"/>
                <a:cs typeface="Arial" pitchFamily="34" charset="0"/>
              </a:rPr>
              <a:t>conventional</a:t>
            </a:r>
            <a:r>
              <a:rPr lang="en-GB" sz="2400" dirty="0" smtClean="0">
                <a:latin typeface="Arial" pitchFamily="34" charset="0"/>
                <a:cs typeface="Arial" pitchFamily="34" charset="0"/>
              </a:rPr>
              <a:t> rules, </a:t>
            </a:r>
            <a:r>
              <a:rPr lang="en-GB" sz="2400" i="1" dirty="0" smtClean="0">
                <a:latin typeface="Arial" pitchFamily="34" charset="0"/>
                <a:cs typeface="Arial" pitchFamily="34" charset="0"/>
              </a:rPr>
              <a:t>not </a:t>
            </a:r>
            <a:r>
              <a:rPr lang="en-GB" sz="2400" dirty="0" smtClean="0">
                <a:solidFill>
                  <a:schemeClr val="accent2">
                    <a:lumMod val="50000"/>
                  </a:schemeClr>
                </a:solidFill>
                <a:latin typeface="Arial" pitchFamily="34" charset="0"/>
                <a:cs typeface="Arial" pitchFamily="34" charset="0"/>
              </a:rPr>
              <a:t>moral</a:t>
            </a:r>
            <a:r>
              <a:rPr lang="en-GB" sz="2400" dirty="0" smtClean="0">
                <a:solidFill>
                  <a:srgbClr val="FFFF00"/>
                </a:solidFill>
                <a:latin typeface="Arial" pitchFamily="34" charset="0"/>
                <a:cs typeface="Arial" pitchFamily="34" charset="0"/>
              </a:rPr>
              <a:t> </a:t>
            </a:r>
            <a:r>
              <a:rPr lang="en-GB" sz="2400" dirty="0" smtClean="0">
                <a:latin typeface="Arial" pitchFamily="34" charset="0"/>
                <a:cs typeface="Arial" pitchFamily="34" charset="0"/>
              </a:rPr>
              <a:t>ones; </a:t>
            </a:r>
            <a:r>
              <a:rPr lang="en-GB" sz="2400" dirty="0" err="1" smtClean="0">
                <a:latin typeface="Arial" pitchFamily="34" charset="0"/>
                <a:cs typeface="Arial" pitchFamily="34" charset="0"/>
              </a:rPr>
              <a:t>Turiel</a:t>
            </a:r>
            <a:r>
              <a:rPr lang="en-GB" sz="2400" dirty="0" smtClean="0">
                <a:latin typeface="Arial" pitchFamily="34" charset="0"/>
                <a:cs typeface="Arial" pitchFamily="34" charset="0"/>
              </a:rPr>
              <a:t> (1983) moral knowledge is based on consequences for others, whereas conventional knowledge requires understanding of the social system, and children DO know the difference.</a:t>
            </a:r>
            <a:endParaRPr lang="en-GB" sz="2400" dirty="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txBox="1">
            <a:spLocks noGrp="1"/>
          </p:cNvSpPr>
          <p:nvPr>
            <p:ph idx="1"/>
          </p:nvPr>
        </p:nvSpPr>
        <p:spPr>
          <a:xfrm>
            <a:off x="457200" y="1600200"/>
            <a:ext cx="8229600" cy="3929281"/>
          </a:xfrm>
          <a:prstGeom prst="rect">
            <a:avLst/>
          </a:prstGeom>
          <a:noFill/>
        </p:spPr>
        <p:txBody>
          <a:bodyPr wrap="square" rtlCol="0">
            <a:spAutoFit/>
          </a:bodyPr>
          <a:lstStyle/>
          <a:p>
            <a:pPr>
              <a:buFont typeface="Wingdings" pitchFamily="2" charset="2"/>
              <a:buChar char="q"/>
            </a:pPr>
            <a:r>
              <a:rPr lang="en-GB" sz="2400" dirty="0" smtClean="0">
                <a:latin typeface="Arial" pitchFamily="34" charset="0"/>
                <a:cs typeface="Arial" pitchFamily="34" charset="0"/>
              </a:rPr>
              <a:t>    Focuses on </a:t>
            </a:r>
            <a:r>
              <a:rPr lang="en-GB" sz="2400" dirty="0" smtClean="0">
                <a:solidFill>
                  <a:schemeClr val="accent2">
                    <a:lumMod val="50000"/>
                  </a:schemeClr>
                </a:solidFill>
                <a:latin typeface="Arial" pitchFamily="34" charset="0"/>
                <a:cs typeface="Arial" pitchFamily="34" charset="0"/>
              </a:rPr>
              <a:t>consequences not  intention</a:t>
            </a:r>
          </a:p>
          <a:p>
            <a:pPr>
              <a:buFont typeface="Wingdings" pitchFamily="2" charset="2"/>
              <a:buChar char="q"/>
            </a:pPr>
            <a:endParaRPr lang="en-GB" sz="2400" dirty="0">
              <a:solidFill>
                <a:srgbClr val="FFFF00"/>
              </a:solidFill>
              <a:latin typeface="Arial" pitchFamily="34" charset="0"/>
              <a:cs typeface="Arial" pitchFamily="34" charset="0"/>
            </a:endParaRPr>
          </a:p>
          <a:p>
            <a:pPr>
              <a:buFont typeface="Wingdings" pitchFamily="2" charset="2"/>
              <a:buChar char="q"/>
            </a:pPr>
            <a:endParaRPr lang="en-GB" sz="2400" dirty="0" smtClean="0">
              <a:solidFill>
                <a:srgbClr val="FFFF00"/>
              </a:solidFill>
              <a:latin typeface="Arial" pitchFamily="34" charset="0"/>
              <a:cs typeface="Arial" pitchFamily="34" charset="0"/>
            </a:endParaRPr>
          </a:p>
          <a:p>
            <a:pPr lvl="0">
              <a:buFont typeface="Wingdings" pitchFamily="2" charset="2"/>
              <a:buChar char="q"/>
            </a:pPr>
            <a:r>
              <a:rPr lang="en-GB" sz="2400" dirty="0" err="1" smtClean="0">
                <a:solidFill>
                  <a:schemeClr val="accent2">
                    <a:lumMod val="50000"/>
                  </a:schemeClr>
                </a:solidFill>
                <a:latin typeface="Arial" pitchFamily="34" charset="0"/>
                <a:cs typeface="Arial" pitchFamily="34" charset="0"/>
              </a:rPr>
              <a:t>Armsby</a:t>
            </a:r>
            <a:r>
              <a:rPr lang="en-GB" sz="2400" dirty="0" smtClean="0">
                <a:solidFill>
                  <a:schemeClr val="accent2">
                    <a:lumMod val="50000"/>
                  </a:schemeClr>
                </a:solidFill>
                <a:latin typeface="Arial" pitchFamily="34" charset="0"/>
                <a:cs typeface="Arial" pitchFamily="34" charset="0"/>
              </a:rPr>
              <a:t> (1971) </a:t>
            </a:r>
            <a:r>
              <a:rPr lang="en-GB" sz="2400" dirty="0" smtClean="0">
                <a:latin typeface="Arial" pitchFamily="34" charset="0"/>
                <a:cs typeface="Arial" pitchFamily="34" charset="0"/>
              </a:rPr>
              <a:t>found that 60% of 6 year olds and 90% of 10 year olds were able to see the deliberate breaking as more deserving of punishment. </a:t>
            </a:r>
            <a:r>
              <a:rPr lang="en-GB" sz="2400" dirty="0">
                <a:latin typeface="Arial" pitchFamily="34" charset="0"/>
                <a:cs typeface="Arial" pitchFamily="34" charset="0"/>
              </a:rPr>
              <a:t>This suggests that they are capable of understanding the intentions behind deliberate behaviour.</a:t>
            </a:r>
          </a:p>
          <a:p>
            <a:pPr>
              <a:buFont typeface="Wingdings" pitchFamily="2" charset="2"/>
              <a:buChar char="q"/>
            </a:pPr>
            <a:endParaRPr lang="en-GB" sz="2400" dirty="0" smtClean="0">
              <a:latin typeface="Arial" pitchFamily="34" charset="0"/>
              <a:cs typeface="Arial" pitchFamily="34" charset="0"/>
            </a:endParaRPr>
          </a:p>
        </p:txBody>
      </p:sp>
      <p:pic>
        <p:nvPicPr>
          <p:cNvPr id="5" name="Picture 3" descr="C:\Users\stig\AppData\Local\Microsoft\Windows\Temporary Internet Files\Content.IE5\K8CIH95L\MCj04338850000[1].png"/>
          <p:cNvPicPr>
            <a:picLocks noChangeAspect="1" noChangeArrowheads="1"/>
          </p:cNvPicPr>
          <p:nvPr/>
        </p:nvPicPr>
        <p:blipFill>
          <a:blip r:embed="rId2" cstate="print"/>
          <a:srcRect/>
          <a:stretch>
            <a:fillRect/>
          </a:stretch>
        </p:blipFill>
        <p:spPr bwMode="auto">
          <a:xfrm>
            <a:off x="107504" y="1484784"/>
            <a:ext cx="1143008" cy="1143008"/>
          </a:xfrm>
          <a:prstGeom prst="rect">
            <a:avLst/>
          </a:prstGeom>
          <a:noFill/>
        </p:spPr>
      </p:pic>
    </p:spTree>
    <p:extLst>
      <p:ext uri="{BB962C8B-B14F-4D97-AF65-F5344CB8AC3E}">
        <p14:creationId xmlns:p14="http://schemas.microsoft.com/office/powerpoint/2010/main" val="1355351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txBox="1">
            <a:spLocks noGrp="1"/>
          </p:cNvSpPr>
          <p:nvPr>
            <p:ph idx="1"/>
          </p:nvPr>
        </p:nvSpPr>
        <p:spPr>
          <a:xfrm>
            <a:off x="457200" y="1600200"/>
            <a:ext cx="8229600" cy="5558445"/>
          </a:xfrm>
          <a:prstGeom prst="rect">
            <a:avLst/>
          </a:prstGeom>
          <a:noFill/>
        </p:spPr>
        <p:txBody>
          <a:bodyPr wrap="square" rtlCol="0">
            <a:spAutoFit/>
          </a:bodyPr>
          <a:lstStyle/>
          <a:p>
            <a:pPr>
              <a:buFont typeface="Wingdings" pitchFamily="2" charset="2"/>
              <a:buChar char="q"/>
            </a:pPr>
            <a:r>
              <a:rPr lang="en-GB" sz="2400" dirty="0" smtClean="0">
                <a:latin typeface="Arial" pitchFamily="34" charset="0"/>
                <a:cs typeface="Arial" pitchFamily="34" charset="0"/>
              </a:rPr>
              <a:t>Ignores </a:t>
            </a:r>
            <a:r>
              <a:rPr lang="en-GB" sz="2400" dirty="0" smtClean="0">
                <a:solidFill>
                  <a:schemeClr val="accent2">
                    <a:lumMod val="50000"/>
                  </a:schemeClr>
                </a:solidFill>
                <a:latin typeface="Arial" pitchFamily="34" charset="0"/>
                <a:cs typeface="Arial" pitchFamily="34" charset="0"/>
              </a:rPr>
              <a:t>cultural </a:t>
            </a:r>
            <a:r>
              <a:rPr lang="en-GB" sz="2400" dirty="0" smtClean="0">
                <a:latin typeface="Arial" pitchFamily="34" charset="0"/>
                <a:cs typeface="Arial" pitchFamily="34" charset="0"/>
              </a:rPr>
              <a:t>influences </a:t>
            </a:r>
          </a:p>
          <a:p>
            <a:pPr>
              <a:buFont typeface="Wingdings" pitchFamily="2" charset="2"/>
              <a:buChar char="q"/>
            </a:pPr>
            <a:r>
              <a:rPr lang="en-GB" sz="2400" dirty="0" smtClean="0">
                <a:latin typeface="Arial" pitchFamily="34" charset="0"/>
                <a:cs typeface="Arial" pitchFamily="34" charset="0"/>
              </a:rPr>
              <a:t>What happens </a:t>
            </a:r>
            <a:r>
              <a:rPr lang="en-GB" sz="2400" dirty="0" smtClean="0">
                <a:solidFill>
                  <a:schemeClr val="accent2">
                    <a:lumMod val="50000"/>
                  </a:schemeClr>
                </a:solidFill>
                <a:latin typeface="Arial" pitchFamily="34" charset="0"/>
                <a:cs typeface="Arial" pitchFamily="34" charset="0"/>
              </a:rPr>
              <a:t>after 13</a:t>
            </a:r>
            <a:r>
              <a:rPr lang="en-GB" sz="2400" dirty="0" smtClean="0">
                <a:latin typeface="Arial" pitchFamily="34" charset="0"/>
                <a:cs typeface="Arial" pitchFamily="34" charset="0"/>
              </a:rPr>
              <a:t>?</a:t>
            </a:r>
            <a:r>
              <a:rPr lang="en-GB" sz="2400" dirty="0" smtClean="0">
                <a:solidFill>
                  <a:srgbClr val="FFFF00"/>
                </a:solidFill>
                <a:latin typeface="Arial" pitchFamily="34" charset="0"/>
                <a:cs typeface="Arial" pitchFamily="34" charset="0"/>
              </a:rPr>
              <a:t> </a:t>
            </a:r>
          </a:p>
          <a:p>
            <a:pPr>
              <a:buFont typeface="Wingdings" pitchFamily="2" charset="2"/>
              <a:buChar char="q"/>
            </a:pPr>
            <a:endParaRPr lang="en-GB" sz="2400" dirty="0">
              <a:solidFill>
                <a:srgbClr val="FFFF00"/>
              </a:solidFill>
              <a:latin typeface="Arial" pitchFamily="34" charset="0"/>
              <a:cs typeface="Arial" pitchFamily="34" charset="0"/>
            </a:endParaRPr>
          </a:p>
          <a:p>
            <a:pPr lvl="0">
              <a:buFont typeface="Wingdings" pitchFamily="2" charset="2"/>
              <a:buChar char="q"/>
            </a:pPr>
            <a:r>
              <a:rPr lang="en-GB" sz="2400" dirty="0" smtClean="0">
                <a:solidFill>
                  <a:schemeClr val="accent2">
                    <a:lumMod val="50000"/>
                  </a:schemeClr>
                </a:solidFill>
                <a:latin typeface="Arial" pitchFamily="34" charset="0"/>
                <a:cs typeface="Arial" pitchFamily="34" charset="0"/>
              </a:rPr>
              <a:t>Piaget`s </a:t>
            </a:r>
            <a:r>
              <a:rPr lang="en-GB" sz="2400" dirty="0">
                <a:latin typeface="Arial" pitchFamily="34" charset="0"/>
                <a:cs typeface="Arial" pitchFamily="34" charset="0"/>
              </a:rPr>
              <a:t>moral “universals” are largely culture specific, and children in non-western cultures may develop morality in a different way.  Lee et al (1997) considered the differences between attitudes to lying in Canada and China.  Chinese children rated lying more negatively than Canadians as Canada has a culture of “white lies” to spare individuals’ feelings whereas China is more a collective society which values behaviours for the good of the community over the feelings of the individual.</a:t>
            </a:r>
          </a:p>
          <a:p>
            <a:pPr>
              <a:buFont typeface="Wingdings" pitchFamily="2" charset="2"/>
              <a:buChar char="q"/>
            </a:pPr>
            <a:endParaRPr lang="en-GB" sz="2400" dirty="0" smtClean="0">
              <a:latin typeface="Arial" pitchFamily="34" charset="0"/>
              <a:cs typeface="Arial" pitchFamily="34" charset="0"/>
            </a:endParaRPr>
          </a:p>
        </p:txBody>
      </p:sp>
      <p:pic>
        <p:nvPicPr>
          <p:cNvPr id="5" name="Picture 4" descr="C:\Users\stig\AppData\Local\Microsoft\Windows\Temporary Internet Files\Content.IE5\K8CIH95L\MPj04385040000[1].jpg"/>
          <p:cNvPicPr>
            <a:picLocks noChangeAspect="1" noChangeArrowheads="1"/>
          </p:cNvPicPr>
          <p:nvPr/>
        </p:nvPicPr>
        <p:blipFill>
          <a:blip r:embed="rId2" cstate="print"/>
          <a:srcRect/>
          <a:stretch>
            <a:fillRect/>
          </a:stretch>
        </p:blipFill>
        <p:spPr bwMode="auto">
          <a:xfrm>
            <a:off x="149052" y="1628800"/>
            <a:ext cx="844839" cy="819896"/>
          </a:xfrm>
          <a:prstGeom prst="rect">
            <a:avLst/>
          </a:prstGeom>
          <a:noFill/>
        </p:spPr>
      </p:pic>
    </p:spTree>
    <p:extLst>
      <p:ext uri="{BB962C8B-B14F-4D97-AF65-F5344CB8AC3E}">
        <p14:creationId xmlns:p14="http://schemas.microsoft.com/office/powerpoint/2010/main" val="3092455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dirty="0">
                <a:latin typeface="Arial" pitchFamily="34" charset="0"/>
                <a:cs typeface="Arial" pitchFamily="34" charset="0"/>
              </a:rPr>
              <a:t>Piaget’s model suggests that moral development is finalised at around age 13 in the formal operations stage.  By contrast, Kohlberg’s interviews with </a:t>
            </a:r>
            <a:r>
              <a:rPr lang="en-GB" dirty="0" smtClean="0">
                <a:latin typeface="Arial" pitchFamily="34" charset="0"/>
                <a:cs typeface="Arial" pitchFamily="34" charset="0"/>
              </a:rPr>
              <a:t>children </a:t>
            </a:r>
            <a:r>
              <a:rPr lang="en-GB" dirty="0">
                <a:latin typeface="Arial" pitchFamily="34" charset="0"/>
                <a:cs typeface="Arial" pitchFamily="34" charset="0"/>
              </a:rPr>
              <a:t>and </a:t>
            </a:r>
            <a:r>
              <a:rPr lang="en-GB" dirty="0" smtClean="0">
                <a:latin typeface="Arial" pitchFamily="34" charset="0"/>
                <a:cs typeface="Arial" pitchFamily="34" charset="0"/>
              </a:rPr>
              <a:t>adolescents found </a:t>
            </a:r>
            <a:r>
              <a:rPr lang="en-GB" dirty="0">
                <a:latin typeface="Arial" pitchFamily="34" charset="0"/>
                <a:cs typeface="Arial" pitchFamily="34" charset="0"/>
              </a:rPr>
              <a:t>that  thinking about moral issues to continue to develop throughout adolescence and into adulthood, with later stages of moral thinking going beyond the three proposed by Piaget.</a:t>
            </a:r>
          </a:p>
          <a:p>
            <a:endParaRPr lang="en-GB" dirty="0"/>
          </a:p>
        </p:txBody>
      </p:sp>
    </p:spTree>
    <p:extLst>
      <p:ext uri="{BB962C8B-B14F-4D97-AF65-F5344CB8AC3E}">
        <p14:creationId xmlns:p14="http://schemas.microsoft.com/office/powerpoint/2010/main" val="1464371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Kohlberg`s theory of moral development</a:t>
            </a:r>
            <a:endParaRPr lang="en-GB" dirty="0"/>
          </a:p>
        </p:txBody>
      </p:sp>
      <p:sp>
        <p:nvSpPr>
          <p:cNvPr id="4" name="Content Placeholder 3"/>
          <p:cNvSpPr>
            <a:spLocks noGrp="1"/>
          </p:cNvSpPr>
          <p:nvPr>
            <p:ph idx="1"/>
          </p:nvPr>
        </p:nvSpPr>
        <p:spPr/>
        <p:txBody>
          <a:bodyPr>
            <a:normAutofit/>
          </a:bodyPr>
          <a:lstStyle/>
          <a:p>
            <a:r>
              <a:rPr lang="en-GB" dirty="0">
                <a:latin typeface="Arial" pitchFamily="34" charset="0"/>
                <a:cs typeface="Arial" pitchFamily="34" charset="0"/>
              </a:rPr>
              <a:t>Lawrence Kohlberg developed Piaget’s model of moral development based on cognitive reasoning.  Like Piaget, he was more interested in individuals’ </a:t>
            </a:r>
            <a:r>
              <a:rPr lang="en-GB" i="1" dirty="0">
                <a:latin typeface="Arial" pitchFamily="34" charset="0"/>
                <a:cs typeface="Arial" pitchFamily="34" charset="0"/>
              </a:rPr>
              <a:t>reasons</a:t>
            </a:r>
            <a:r>
              <a:rPr lang="en-GB" dirty="0">
                <a:latin typeface="Arial" pitchFamily="34" charset="0"/>
                <a:cs typeface="Arial" pitchFamily="34" charset="0"/>
              </a:rPr>
              <a:t> or motives in response to a moral dilemma than their actual behaviour.</a:t>
            </a:r>
          </a:p>
          <a:p>
            <a:r>
              <a:rPr lang="en-GB" dirty="0">
                <a:latin typeface="Arial" pitchFamily="34" charset="0"/>
                <a:cs typeface="Arial" pitchFamily="34" charset="0"/>
              </a:rPr>
              <a:t>Also, again like Piaget, Kohlberg characterised moral development as </a:t>
            </a:r>
            <a:r>
              <a:rPr lang="en-GB" i="1" dirty="0">
                <a:latin typeface="Arial" pitchFamily="34" charset="0"/>
                <a:cs typeface="Arial" pitchFamily="34" charset="0"/>
              </a:rPr>
              <a:t>sequential</a:t>
            </a:r>
            <a:r>
              <a:rPr lang="en-GB" dirty="0">
                <a:latin typeface="Arial" pitchFamily="34" charset="0"/>
                <a:cs typeface="Arial" pitchFamily="34" charset="0"/>
              </a:rPr>
              <a:t> with the individual going through three levels – each having two stages that are broadly parallel to their stage of cognitive development, essentially moving from an egocentric viewpoint to one that takes into account the needs and rights of others in society.</a:t>
            </a:r>
          </a:p>
          <a:p>
            <a:endParaRPr lang="en-GB" dirty="0"/>
          </a:p>
        </p:txBody>
      </p:sp>
    </p:spTree>
    <p:extLst>
      <p:ext uri="{BB962C8B-B14F-4D97-AF65-F5344CB8AC3E}">
        <p14:creationId xmlns:p14="http://schemas.microsoft.com/office/powerpoint/2010/main" val="27997726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latin typeface="Arial" pitchFamily="34" charset="0"/>
                <a:cs typeface="Arial" pitchFamily="34" charset="0"/>
              </a:rPr>
              <a:t>Kohlberg aimed for greater methodological rigour than Piaget and used a standardised interview in which individuals were asked to make a decision about a moral dilemma and provide their underlying reasons.  He interviewed 72 boys aged 10-16 in Chicago, from middle and lower class families</a:t>
            </a:r>
          </a:p>
          <a:p>
            <a:r>
              <a:rPr lang="en-GB" dirty="0">
                <a:latin typeface="Arial" pitchFamily="34" charset="0"/>
                <a:cs typeface="Arial" pitchFamily="34" charset="0"/>
              </a:rPr>
              <a:t>The most famous example is the dilemma of “Heinz” who is considering stealing a drug.  Kohlberg was not interested in whether a participant thinks Heinz should or should not steal the drug, and potential punishments, but the </a:t>
            </a:r>
            <a:r>
              <a:rPr lang="en-GB" i="1" dirty="0">
                <a:latin typeface="Arial" pitchFamily="34" charset="0"/>
                <a:cs typeface="Arial" pitchFamily="34" charset="0"/>
              </a:rPr>
              <a:t>reason</a:t>
            </a:r>
            <a:r>
              <a:rPr lang="en-GB" dirty="0">
                <a:latin typeface="Arial" pitchFamily="34" charset="0"/>
                <a:cs typeface="Arial" pitchFamily="34" charset="0"/>
              </a:rPr>
              <a:t> behind their answers. </a:t>
            </a:r>
          </a:p>
          <a:p>
            <a:endParaRPr lang="en-GB" dirty="0"/>
          </a:p>
        </p:txBody>
      </p:sp>
    </p:spTree>
    <p:extLst>
      <p:ext uri="{BB962C8B-B14F-4D97-AF65-F5344CB8AC3E}">
        <p14:creationId xmlns:p14="http://schemas.microsoft.com/office/powerpoint/2010/main" val="1380987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latin typeface="Arial" pitchFamily="34" charset="0"/>
                <a:cs typeface="Arial" pitchFamily="34" charset="0"/>
              </a:rPr>
              <a:t>Kohlberg argues that moral reasoning does not develop through children being taught values by parents and educators.  Instead, children’s social interactions stimulate mental processing. </a:t>
            </a:r>
          </a:p>
          <a:p>
            <a:r>
              <a:rPr lang="en-GB" dirty="0">
                <a:latin typeface="Arial" pitchFamily="34" charset="0"/>
                <a:cs typeface="Arial" pitchFamily="34" charset="0"/>
              </a:rPr>
              <a:t>Thus, when our moral thinking is challenged by a problem or discussion and found to be insufficient (disequilibrium) we look for more adequate ways of solving these problems (Blatt and Kohlberg, 1975).</a:t>
            </a:r>
          </a:p>
          <a:p>
            <a:r>
              <a:rPr lang="en-GB" dirty="0" err="1">
                <a:latin typeface="Arial" pitchFamily="34" charset="0"/>
                <a:cs typeface="Arial" pitchFamily="34" charset="0"/>
              </a:rPr>
              <a:t>Omrod</a:t>
            </a:r>
            <a:r>
              <a:rPr lang="en-GB" dirty="0">
                <a:latin typeface="Arial" pitchFamily="34" charset="0"/>
                <a:cs typeface="Arial" pitchFamily="34" charset="0"/>
              </a:rPr>
              <a:t> (2008, p 97) notes that teachers can help promote moral reasoning in classroom activities:</a:t>
            </a:r>
          </a:p>
          <a:p>
            <a:r>
              <a:rPr lang="en-GB" dirty="0">
                <a:latin typeface="Arial" pitchFamily="34" charset="0"/>
                <a:cs typeface="Arial" pitchFamily="34" charset="0"/>
              </a:rPr>
              <a:t>‘</a:t>
            </a:r>
            <a:r>
              <a:rPr lang="en-US" dirty="0">
                <a:latin typeface="Arial" pitchFamily="34" charset="0"/>
                <a:cs typeface="Arial" pitchFamily="34" charset="0"/>
              </a:rPr>
              <a:t>Classroom discussions of controversial topics and moral issues appear to promote increased perspective taking and the transition to more advanced reasoning’.</a:t>
            </a:r>
            <a:endParaRPr lang="en-GB" dirty="0">
              <a:latin typeface="Arial" pitchFamily="34" charset="0"/>
              <a:cs typeface="Arial" pitchFamily="34" charset="0"/>
            </a:endParaRPr>
          </a:p>
          <a:p>
            <a:pPr marL="137160" indent="0">
              <a:buNone/>
            </a:pPr>
            <a:endParaRPr lang="en-GB" dirty="0"/>
          </a:p>
        </p:txBody>
      </p:sp>
    </p:spTree>
    <p:extLst>
      <p:ext uri="{BB962C8B-B14F-4D97-AF65-F5344CB8AC3E}">
        <p14:creationId xmlns:p14="http://schemas.microsoft.com/office/powerpoint/2010/main" val="5258891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latin typeface="Arial" pitchFamily="34" charset="0"/>
                <a:cs typeface="Arial" pitchFamily="34" charset="0"/>
              </a:rPr>
              <a:t>It is important to remember, however, that Kohlberg emphasises that his model is sequential (you can’t skip stages) and that individuals can only begin to comprehend moral reasoning </a:t>
            </a:r>
            <a:r>
              <a:rPr lang="en-GB" i="1" dirty="0">
                <a:latin typeface="Arial" pitchFamily="34" charset="0"/>
                <a:cs typeface="Arial" pitchFamily="34" charset="0"/>
              </a:rPr>
              <a:t>one stage</a:t>
            </a:r>
            <a:r>
              <a:rPr lang="en-GB" dirty="0">
                <a:latin typeface="Arial" pitchFamily="34" charset="0"/>
                <a:cs typeface="Arial" pitchFamily="34" charset="0"/>
              </a:rPr>
              <a:t> above their current level.  So, you cannot expect children at Stage 2 (relative viewpoints) to understand the rationale behind Stage 4 (following law and order).  However you could develop their moral thinking by asking them to reflect on Stage 3 morality which is based on good interpersonal relationships in families and social groups.</a:t>
            </a:r>
          </a:p>
          <a:p>
            <a:endParaRPr lang="en-GB" dirty="0"/>
          </a:p>
        </p:txBody>
      </p:sp>
    </p:spTree>
    <p:extLst>
      <p:ext uri="{BB962C8B-B14F-4D97-AF65-F5344CB8AC3E}">
        <p14:creationId xmlns:p14="http://schemas.microsoft.com/office/powerpoint/2010/main" val="5989748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7158" y="335846"/>
            <a:ext cx="8358246" cy="6370975"/>
          </a:xfrm>
          <a:prstGeom prst="rect">
            <a:avLst/>
          </a:prstGeom>
        </p:spPr>
        <p:txBody>
          <a:bodyPr wrap="square">
            <a:spAutoFit/>
          </a:bodyPr>
          <a:lstStyle/>
          <a:p>
            <a:r>
              <a:rPr lang="en-GB" sz="2400" b="1" dirty="0" smtClean="0">
                <a:latin typeface="Arial" pitchFamily="34" charset="0"/>
                <a:cs typeface="Arial" pitchFamily="34" charset="0"/>
              </a:rPr>
              <a:t>In Europe, a woman was near death from a special kind of cancer. There was one drug that doctors thought might save her. It was a form of radium that a druggist in the same town had recently discovered. The drug was expensive to make, but the druggist was charging ten times what the drug cost him to make. He paid $200 for the radium and charged $2,000 for a small dose of the drug. The sick woman's husband, Heinz, went to everyone he knew to borrow the money, but he could only get together about $ 1,000 which is half of what it cost. He told the druggist that his wife was dying and asked him to sell it cheaper or let him pay later. But the druggist said: "No, I discovered the drug and I'm going to make money from it." So Heinz got desperate and broke into the man's store to steal the drug-for his wife. Should the husband have done that?  Why? </a:t>
            </a:r>
          </a:p>
          <a:p>
            <a:r>
              <a:rPr lang="en-GB" sz="2400" b="1" dirty="0" smtClean="0">
                <a:solidFill>
                  <a:srgbClr val="FF0000"/>
                </a:solidFill>
                <a:cs typeface="Arial" pitchFamily="34" charset="0"/>
              </a:rPr>
              <a:t>(Kohlberg, 1963, p. 19)</a:t>
            </a:r>
            <a:endParaRPr lang="en-GB" sz="2400" b="1" dirty="0">
              <a:solidFill>
                <a:srgbClr val="FF0000"/>
              </a:solidFill>
              <a:cs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28596" y="214290"/>
            <a:ext cx="8229600" cy="868346"/>
          </a:xfrm>
        </p:spPr>
        <p:txBody>
          <a:bodyPr>
            <a:noAutofit/>
          </a:bodyPr>
          <a:lstStyle/>
          <a:p>
            <a:r>
              <a:rPr lang="en-GB" sz="3600" dirty="0" smtClean="0">
                <a:solidFill>
                  <a:schemeClr val="accent2">
                    <a:lumMod val="50000"/>
                  </a:schemeClr>
                </a:solidFill>
                <a:effectLst/>
                <a:latin typeface="Comic Sans MS" pitchFamily="66" charset="0"/>
              </a:rPr>
              <a:t>Kohlberg’s Levels of Moral Development</a:t>
            </a:r>
            <a:endParaRPr lang="en-GB" sz="3600" dirty="0">
              <a:solidFill>
                <a:schemeClr val="accent2">
                  <a:lumMod val="50000"/>
                </a:schemeClr>
              </a:solidFill>
              <a:effectLst/>
              <a:latin typeface="Comic Sans MS" pitchFamily="66" charset="0"/>
            </a:endParaRPr>
          </a:p>
        </p:txBody>
      </p:sp>
      <p:sp>
        <p:nvSpPr>
          <p:cNvPr id="5" name="TextBox 4"/>
          <p:cNvSpPr txBox="1"/>
          <p:nvPr/>
        </p:nvSpPr>
        <p:spPr>
          <a:xfrm>
            <a:off x="214282" y="2011354"/>
            <a:ext cx="2643206" cy="461665"/>
          </a:xfrm>
          <a:prstGeom prst="rect">
            <a:avLst/>
          </a:prstGeom>
          <a:noFill/>
        </p:spPr>
        <p:txBody>
          <a:bodyPr wrap="square" rtlCol="0">
            <a:spAutoFit/>
          </a:bodyPr>
          <a:lstStyle/>
          <a:p>
            <a:r>
              <a:rPr lang="en-GB" sz="2400" dirty="0" smtClean="0">
                <a:latin typeface="Comic Sans MS" pitchFamily="66" charset="0"/>
                <a:cs typeface="Arial" pitchFamily="34" charset="0"/>
              </a:rPr>
              <a:t>Pre-conventional</a:t>
            </a:r>
            <a:endParaRPr lang="en-GB" sz="2400" dirty="0">
              <a:latin typeface="Comic Sans MS" pitchFamily="66" charset="0"/>
              <a:cs typeface="Arial" pitchFamily="34" charset="0"/>
            </a:endParaRPr>
          </a:p>
        </p:txBody>
      </p:sp>
      <p:sp>
        <p:nvSpPr>
          <p:cNvPr id="6" name="TextBox 5"/>
          <p:cNvSpPr txBox="1"/>
          <p:nvPr/>
        </p:nvSpPr>
        <p:spPr>
          <a:xfrm>
            <a:off x="214282" y="3368676"/>
            <a:ext cx="2643206" cy="461665"/>
          </a:xfrm>
          <a:prstGeom prst="rect">
            <a:avLst/>
          </a:prstGeom>
          <a:noFill/>
        </p:spPr>
        <p:txBody>
          <a:bodyPr wrap="square" rtlCol="0">
            <a:spAutoFit/>
          </a:bodyPr>
          <a:lstStyle/>
          <a:p>
            <a:r>
              <a:rPr lang="en-GB" sz="2400" dirty="0" smtClean="0">
                <a:latin typeface="Comic Sans MS" pitchFamily="66" charset="0"/>
                <a:cs typeface="Arial" pitchFamily="34" charset="0"/>
              </a:rPr>
              <a:t>Conventional</a:t>
            </a:r>
            <a:endParaRPr lang="en-GB" sz="2400" dirty="0">
              <a:latin typeface="Comic Sans MS" pitchFamily="66" charset="0"/>
              <a:cs typeface="Arial" pitchFamily="34" charset="0"/>
            </a:endParaRPr>
          </a:p>
        </p:txBody>
      </p:sp>
      <p:sp>
        <p:nvSpPr>
          <p:cNvPr id="7" name="TextBox 6"/>
          <p:cNvSpPr txBox="1"/>
          <p:nvPr/>
        </p:nvSpPr>
        <p:spPr>
          <a:xfrm>
            <a:off x="214282" y="4929198"/>
            <a:ext cx="2928958" cy="461665"/>
          </a:xfrm>
          <a:prstGeom prst="rect">
            <a:avLst/>
          </a:prstGeom>
          <a:noFill/>
        </p:spPr>
        <p:txBody>
          <a:bodyPr wrap="square" rtlCol="0">
            <a:spAutoFit/>
          </a:bodyPr>
          <a:lstStyle/>
          <a:p>
            <a:r>
              <a:rPr lang="en-GB" sz="2400" dirty="0" smtClean="0">
                <a:latin typeface="Comic Sans MS" pitchFamily="66" charset="0"/>
                <a:cs typeface="Arial" pitchFamily="34" charset="0"/>
              </a:rPr>
              <a:t>Post-conventional</a:t>
            </a:r>
          </a:p>
        </p:txBody>
      </p:sp>
      <p:sp>
        <p:nvSpPr>
          <p:cNvPr id="8" name="TextBox 7"/>
          <p:cNvSpPr txBox="1"/>
          <p:nvPr/>
        </p:nvSpPr>
        <p:spPr>
          <a:xfrm>
            <a:off x="357158" y="1296974"/>
            <a:ext cx="2428892" cy="461665"/>
          </a:xfrm>
          <a:prstGeom prst="rect">
            <a:avLst/>
          </a:prstGeom>
          <a:solidFill>
            <a:srgbClr val="FF0000"/>
          </a:solidFill>
        </p:spPr>
        <p:txBody>
          <a:bodyPr wrap="square" rtlCol="0">
            <a:spAutoFit/>
          </a:bodyPr>
          <a:lstStyle/>
          <a:p>
            <a:pPr algn="ctr"/>
            <a:r>
              <a:rPr lang="en-GB" sz="2400" b="1" dirty="0" smtClean="0">
                <a:latin typeface="Arial" pitchFamily="34" charset="0"/>
                <a:cs typeface="Arial" pitchFamily="34" charset="0"/>
              </a:rPr>
              <a:t>LEVEL</a:t>
            </a:r>
            <a:endParaRPr lang="en-GB" sz="2400" b="1" dirty="0">
              <a:latin typeface="Arial" pitchFamily="34" charset="0"/>
              <a:cs typeface="Arial" pitchFamily="34" charset="0"/>
            </a:endParaRPr>
          </a:p>
        </p:txBody>
      </p:sp>
      <p:sp>
        <p:nvSpPr>
          <p:cNvPr id="10" name="TextBox 9"/>
          <p:cNvSpPr txBox="1"/>
          <p:nvPr/>
        </p:nvSpPr>
        <p:spPr>
          <a:xfrm>
            <a:off x="5143504" y="1296974"/>
            <a:ext cx="2643206" cy="461665"/>
          </a:xfrm>
          <a:prstGeom prst="rect">
            <a:avLst/>
          </a:prstGeom>
          <a:solidFill>
            <a:srgbClr val="FF0000"/>
          </a:solidFill>
        </p:spPr>
        <p:txBody>
          <a:bodyPr wrap="square" rtlCol="0">
            <a:spAutoFit/>
          </a:bodyPr>
          <a:lstStyle/>
          <a:p>
            <a:pPr algn="ctr"/>
            <a:r>
              <a:rPr lang="en-GB" sz="2400" b="1" dirty="0" smtClean="0">
                <a:latin typeface="Arial" pitchFamily="34" charset="0"/>
                <a:cs typeface="Arial" pitchFamily="34" charset="0"/>
              </a:rPr>
              <a:t>DESCRIPTION</a:t>
            </a:r>
            <a:endParaRPr lang="en-GB" sz="2400" b="1" dirty="0">
              <a:latin typeface="Arial" pitchFamily="34" charset="0"/>
              <a:cs typeface="Arial" pitchFamily="34" charset="0"/>
            </a:endParaRPr>
          </a:p>
        </p:txBody>
      </p:sp>
      <p:sp>
        <p:nvSpPr>
          <p:cNvPr id="11" name="TextBox 10"/>
          <p:cNvSpPr txBox="1"/>
          <p:nvPr/>
        </p:nvSpPr>
        <p:spPr>
          <a:xfrm>
            <a:off x="5072034" y="1797040"/>
            <a:ext cx="3500494" cy="400110"/>
          </a:xfrm>
          <a:prstGeom prst="rect">
            <a:avLst/>
          </a:prstGeom>
          <a:noFill/>
        </p:spPr>
        <p:txBody>
          <a:bodyPr wrap="square" rtlCol="0">
            <a:spAutoFit/>
          </a:bodyPr>
          <a:lstStyle/>
          <a:p>
            <a:r>
              <a:rPr lang="en-GB" sz="2000" dirty="0" smtClean="0">
                <a:latin typeface="Arial" pitchFamily="34" charset="0"/>
                <a:cs typeface="Arial" pitchFamily="34" charset="0"/>
              </a:rPr>
              <a:t>Punishment-Obedience</a:t>
            </a:r>
            <a:endParaRPr lang="en-GB" sz="2000" dirty="0">
              <a:latin typeface="Arial" pitchFamily="34" charset="0"/>
              <a:cs typeface="Arial" pitchFamily="34" charset="0"/>
            </a:endParaRPr>
          </a:p>
        </p:txBody>
      </p:sp>
      <p:sp>
        <p:nvSpPr>
          <p:cNvPr id="12" name="TextBox 11"/>
          <p:cNvSpPr txBox="1"/>
          <p:nvPr/>
        </p:nvSpPr>
        <p:spPr>
          <a:xfrm>
            <a:off x="5072034" y="2511420"/>
            <a:ext cx="3071834" cy="400110"/>
          </a:xfrm>
          <a:prstGeom prst="rect">
            <a:avLst/>
          </a:prstGeom>
          <a:noFill/>
        </p:spPr>
        <p:txBody>
          <a:bodyPr wrap="square" rtlCol="0">
            <a:spAutoFit/>
          </a:bodyPr>
          <a:lstStyle/>
          <a:p>
            <a:r>
              <a:rPr lang="en-GB" sz="2000" dirty="0" smtClean="0">
                <a:latin typeface="Arial" pitchFamily="34" charset="0"/>
                <a:cs typeface="Arial" pitchFamily="34" charset="0"/>
              </a:rPr>
              <a:t>Instrumental-Relativist</a:t>
            </a:r>
            <a:endParaRPr lang="en-GB" sz="2000" dirty="0">
              <a:latin typeface="Arial" pitchFamily="34" charset="0"/>
              <a:cs typeface="Arial" pitchFamily="34" charset="0"/>
            </a:endParaRPr>
          </a:p>
        </p:txBody>
      </p:sp>
      <p:cxnSp>
        <p:nvCxnSpPr>
          <p:cNvPr id="14" name="Straight Connector 13"/>
          <p:cNvCxnSpPr/>
          <p:nvPr/>
        </p:nvCxnSpPr>
        <p:spPr>
          <a:xfrm>
            <a:off x="285720" y="3297238"/>
            <a:ext cx="8143932" cy="1588"/>
          </a:xfrm>
          <a:prstGeom prst="line">
            <a:avLst/>
          </a:prstGeom>
          <a:ln w="50800">
            <a:solidFill>
              <a:srgbClr val="FFFF00"/>
            </a:solidFill>
            <a:prstDash val="dash"/>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3571868" y="1797040"/>
            <a:ext cx="571504" cy="584775"/>
          </a:xfrm>
          <a:prstGeom prst="rect">
            <a:avLst/>
          </a:prstGeom>
          <a:noFill/>
        </p:spPr>
        <p:txBody>
          <a:bodyPr wrap="square" rtlCol="0">
            <a:spAutoFit/>
          </a:bodyPr>
          <a:lstStyle/>
          <a:p>
            <a:pPr algn="ctr"/>
            <a:r>
              <a:rPr lang="en-GB" sz="3200" b="1" dirty="0">
                <a:solidFill>
                  <a:srgbClr val="FF0000"/>
                </a:solidFill>
                <a:latin typeface="Arial" pitchFamily="34" charset="0"/>
                <a:cs typeface="Arial" pitchFamily="34" charset="0"/>
              </a:rPr>
              <a:t>1</a:t>
            </a:r>
          </a:p>
        </p:txBody>
      </p:sp>
      <p:sp>
        <p:nvSpPr>
          <p:cNvPr id="18" name="TextBox 17"/>
          <p:cNvSpPr txBox="1"/>
          <p:nvPr/>
        </p:nvSpPr>
        <p:spPr>
          <a:xfrm>
            <a:off x="3000364" y="1296974"/>
            <a:ext cx="1714512" cy="461665"/>
          </a:xfrm>
          <a:prstGeom prst="rect">
            <a:avLst/>
          </a:prstGeom>
          <a:solidFill>
            <a:srgbClr val="FF0000"/>
          </a:solidFill>
        </p:spPr>
        <p:txBody>
          <a:bodyPr wrap="square" rtlCol="0">
            <a:spAutoFit/>
          </a:bodyPr>
          <a:lstStyle/>
          <a:p>
            <a:pPr algn="ctr"/>
            <a:r>
              <a:rPr lang="en-GB" sz="2400" b="1" dirty="0" smtClean="0">
                <a:latin typeface="Arial" pitchFamily="34" charset="0"/>
                <a:cs typeface="Arial" pitchFamily="34" charset="0"/>
              </a:rPr>
              <a:t>STAGE</a:t>
            </a:r>
            <a:endParaRPr lang="en-GB" sz="2400" b="1" dirty="0">
              <a:latin typeface="Arial" pitchFamily="34" charset="0"/>
              <a:cs typeface="Arial" pitchFamily="34" charset="0"/>
            </a:endParaRPr>
          </a:p>
        </p:txBody>
      </p:sp>
      <p:sp>
        <p:nvSpPr>
          <p:cNvPr id="19" name="TextBox 18"/>
          <p:cNvSpPr txBox="1"/>
          <p:nvPr/>
        </p:nvSpPr>
        <p:spPr>
          <a:xfrm>
            <a:off x="3571868" y="2511420"/>
            <a:ext cx="571504" cy="584775"/>
          </a:xfrm>
          <a:prstGeom prst="rect">
            <a:avLst/>
          </a:prstGeom>
          <a:noFill/>
        </p:spPr>
        <p:txBody>
          <a:bodyPr wrap="square" rtlCol="0">
            <a:spAutoFit/>
          </a:bodyPr>
          <a:lstStyle/>
          <a:p>
            <a:pPr algn="ctr"/>
            <a:r>
              <a:rPr lang="en-GB" sz="3200" b="1" dirty="0" smtClean="0">
                <a:solidFill>
                  <a:srgbClr val="FF0000"/>
                </a:solidFill>
                <a:latin typeface="Arial" pitchFamily="34" charset="0"/>
                <a:cs typeface="Arial" pitchFamily="34" charset="0"/>
              </a:rPr>
              <a:t>2</a:t>
            </a:r>
            <a:endParaRPr lang="en-GB" sz="3200" b="1" dirty="0">
              <a:solidFill>
                <a:srgbClr val="FF0000"/>
              </a:solidFill>
              <a:latin typeface="Arial" pitchFamily="34" charset="0"/>
              <a:cs typeface="Arial" pitchFamily="34" charset="0"/>
            </a:endParaRPr>
          </a:p>
        </p:txBody>
      </p:sp>
      <p:sp>
        <p:nvSpPr>
          <p:cNvPr id="20" name="TextBox 19"/>
          <p:cNvSpPr txBox="1"/>
          <p:nvPr/>
        </p:nvSpPr>
        <p:spPr>
          <a:xfrm>
            <a:off x="3571868" y="3368676"/>
            <a:ext cx="571504" cy="584775"/>
          </a:xfrm>
          <a:prstGeom prst="rect">
            <a:avLst/>
          </a:prstGeom>
          <a:noFill/>
        </p:spPr>
        <p:txBody>
          <a:bodyPr wrap="square" rtlCol="0">
            <a:spAutoFit/>
          </a:bodyPr>
          <a:lstStyle/>
          <a:p>
            <a:pPr algn="ctr"/>
            <a:r>
              <a:rPr lang="en-GB" sz="3200" b="1" dirty="0" smtClean="0">
                <a:solidFill>
                  <a:srgbClr val="FF0000"/>
                </a:solidFill>
                <a:latin typeface="Arial" pitchFamily="34" charset="0"/>
                <a:cs typeface="Arial" pitchFamily="34" charset="0"/>
              </a:rPr>
              <a:t>3</a:t>
            </a:r>
            <a:endParaRPr lang="en-GB" sz="3200" b="1" dirty="0">
              <a:solidFill>
                <a:srgbClr val="FF0000"/>
              </a:solidFill>
              <a:latin typeface="Arial" pitchFamily="34" charset="0"/>
              <a:cs typeface="Arial" pitchFamily="34" charset="0"/>
            </a:endParaRPr>
          </a:p>
        </p:txBody>
      </p:sp>
      <p:sp>
        <p:nvSpPr>
          <p:cNvPr id="21" name="TextBox 20"/>
          <p:cNvSpPr txBox="1"/>
          <p:nvPr/>
        </p:nvSpPr>
        <p:spPr>
          <a:xfrm>
            <a:off x="3571868" y="3940180"/>
            <a:ext cx="571504" cy="584775"/>
          </a:xfrm>
          <a:prstGeom prst="rect">
            <a:avLst/>
          </a:prstGeom>
          <a:noFill/>
        </p:spPr>
        <p:txBody>
          <a:bodyPr wrap="square" rtlCol="0">
            <a:spAutoFit/>
          </a:bodyPr>
          <a:lstStyle/>
          <a:p>
            <a:pPr algn="ctr"/>
            <a:r>
              <a:rPr lang="en-GB" sz="3200" b="1" dirty="0" smtClean="0">
                <a:solidFill>
                  <a:srgbClr val="FF0000"/>
                </a:solidFill>
                <a:latin typeface="Arial" pitchFamily="34" charset="0"/>
                <a:cs typeface="Arial" pitchFamily="34" charset="0"/>
              </a:rPr>
              <a:t>4</a:t>
            </a:r>
            <a:endParaRPr lang="en-GB" sz="3200" b="1" dirty="0">
              <a:solidFill>
                <a:srgbClr val="FF0000"/>
              </a:solidFill>
              <a:latin typeface="Arial" pitchFamily="34" charset="0"/>
              <a:cs typeface="Arial" pitchFamily="34" charset="0"/>
            </a:endParaRPr>
          </a:p>
        </p:txBody>
      </p:sp>
      <p:sp>
        <p:nvSpPr>
          <p:cNvPr id="23" name="TextBox 22"/>
          <p:cNvSpPr txBox="1"/>
          <p:nvPr/>
        </p:nvSpPr>
        <p:spPr>
          <a:xfrm>
            <a:off x="5072034" y="3368676"/>
            <a:ext cx="3500494" cy="400110"/>
          </a:xfrm>
          <a:prstGeom prst="rect">
            <a:avLst/>
          </a:prstGeom>
          <a:noFill/>
        </p:spPr>
        <p:txBody>
          <a:bodyPr wrap="square" rtlCol="0">
            <a:spAutoFit/>
          </a:bodyPr>
          <a:lstStyle/>
          <a:p>
            <a:r>
              <a:rPr lang="en-GB" sz="2000" dirty="0" smtClean="0">
                <a:latin typeface="Arial" pitchFamily="34" charset="0"/>
                <a:cs typeface="Arial" pitchFamily="34" charset="0"/>
              </a:rPr>
              <a:t>Interpersonal Concordance</a:t>
            </a:r>
            <a:endParaRPr lang="en-GB" sz="2000" dirty="0">
              <a:latin typeface="Arial" pitchFamily="34" charset="0"/>
              <a:cs typeface="Arial" pitchFamily="34" charset="0"/>
            </a:endParaRPr>
          </a:p>
        </p:txBody>
      </p:sp>
      <p:sp>
        <p:nvSpPr>
          <p:cNvPr id="24" name="TextBox 23"/>
          <p:cNvSpPr txBox="1"/>
          <p:nvPr/>
        </p:nvSpPr>
        <p:spPr>
          <a:xfrm>
            <a:off x="5072034" y="3940180"/>
            <a:ext cx="3071834" cy="707886"/>
          </a:xfrm>
          <a:prstGeom prst="rect">
            <a:avLst/>
          </a:prstGeom>
          <a:noFill/>
        </p:spPr>
        <p:txBody>
          <a:bodyPr wrap="square" rtlCol="0">
            <a:spAutoFit/>
          </a:bodyPr>
          <a:lstStyle/>
          <a:p>
            <a:r>
              <a:rPr lang="en-GB" sz="2000" dirty="0" smtClean="0">
                <a:latin typeface="Arial" pitchFamily="34" charset="0"/>
                <a:cs typeface="Arial" pitchFamily="34" charset="0"/>
              </a:rPr>
              <a:t>Authority &amp; Social Order Maintenance </a:t>
            </a:r>
            <a:endParaRPr lang="en-GB" sz="2000" dirty="0">
              <a:latin typeface="Arial" pitchFamily="34" charset="0"/>
              <a:cs typeface="Arial" pitchFamily="34" charset="0"/>
            </a:endParaRPr>
          </a:p>
        </p:txBody>
      </p:sp>
      <p:cxnSp>
        <p:nvCxnSpPr>
          <p:cNvPr id="25" name="Straight Connector 24"/>
          <p:cNvCxnSpPr/>
          <p:nvPr/>
        </p:nvCxnSpPr>
        <p:spPr>
          <a:xfrm>
            <a:off x="285720" y="4725998"/>
            <a:ext cx="8143932" cy="1588"/>
          </a:xfrm>
          <a:prstGeom prst="line">
            <a:avLst/>
          </a:prstGeom>
          <a:ln w="50800">
            <a:solidFill>
              <a:srgbClr val="FFFF00"/>
            </a:solidFill>
            <a:prstDash val="dash"/>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3571868" y="4857760"/>
            <a:ext cx="571504" cy="584775"/>
          </a:xfrm>
          <a:prstGeom prst="rect">
            <a:avLst/>
          </a:prstGeom>
          <a:noFill/>
        </p:spPr>
        <p:txBody>
          <a:bodyPr wrap="square" rtlCol="0">
            <a:spAutoFit/>
          </a:bodyPr>
          <a:lstStyle/>
          <a:p>
            <a:pPr algn="ctr"/>
            <a:r>
              <a:rPr lang="en-GB" sz="3200" b="1" dirty="0" smtClean="0">
                <a:solidFill>
                  <a:srgbClr val="FF0000"/>
                </a:solidFill>
                <a:latin typeface="Arial" pitchFamily="34" charset="0"/>
                <a:cs typeface="Arial" pitchFamily="34" charset="0"/>
              </a:rPr>
              <a:t>5</a:t>
            </a:r>
            <a:endParaRPr lang="en-GB" sz="3200" b="1" dirty="0">
              <a:solidFill>
                <a:srgbClr val="FF0000"/>
              </a:solidFill>
              <a:latin typeface="Arial" pitchFamily="34" charset="0"/>
              <a:cs typeface="Arial" pitchFamily="34" charset="0"/>
            </a:endParaRPr>
          </a:p>
        </p:txBody>
      </p:sp>
      <p:sp>
        <p:nvSpPr>
          <p:cNvPr id="27" name="TextBox 26"/>
          <p:cNvSpPr txBox="1"/>
          <p:nvPr/>
        </p:nvSpPr>
        <p:spPr>
          <a:xfrm>
            <a:off x="3571868" y="5429264"/>
            <a:ext cx="571504" cy="584775"/>
          </a:xfrm>
          <a:prstGeom prst="rect">
            <a:avLst/>
          </a:prstGeom>
          <a:noFill/>
        </p:spPr>
        <p:txBody>
          <a:bodyPr wrap="square" rtlCol="0">
            <a:spAutoFit/>
          </a:bodyPr>
          <a:lstStyle/>
          <a:p>
            <a:pPr algn="ctr"/>
            <a:r>
              <a:rPr lang="en-GB" sz="3200" b="1" dirty="0" smtClean="0">
                <a:solidFill>
                  <a:srgbClr val="FF0000"/>
                </a:solidFill>
                <a:latin typeface="Arial" pitchFamily="34" charset="0"/>
                <a:cs typeface="Arial" pitchFamily="34" charset="0"/>
              </a:rPr>
              <a:t>6</a:t>
            </a:r>
            <a:endParaRPr lang="en-GB" sz="3200" b="1" dirty="0">
              <a:solidFill>
                <a:srgbClr val="FF0000"/>
              </a:solidFill>
              <a:latin typeface="Arial" pitchFamily="34" charset="0"/>
              <a:cs typeface="Arial" pitchFamily="34" charset="0"/>
            </a:endParaRPr>
          </a:p>
        </p:txBody>
      </p:sp>
      <p:sp>
        <p:nvSpPr>
          <p:cNvPr id="28" name="TextBox 27"/>
          <p:cNvSpPr txBox="1"/>
          <p:nvPr/>
        </p:nvSpPr>
        <p:spPr>
          <a:xfrm>
            <a:off x="5072066" y="4857760"/>
            <a:ext cx="3500494" cy="400110"/>
          </a:xfrm>
          <a:prstGeom prst="rect">
            <a:avLst/>
          </a:prstGeom>
          <a:noFill/>
        </p:spPr>
        <p:txBody>
          <a:bodyPr wrap="square" rtlCol="0">
            <a:spAutoFit/>
          </a:bodyPr>
          <a:lstStyle/>
          <a:p>
            <a:r>
              <a:rPr lang="en-GB" sz="2000" dirty="0" smtClean="0">
                <a:latin typeface="Arial" pitchFamily="34" charset="0"/>
                <a:cs typeface="Arial" pitchFamily="34" charset="0"/>
              </a:rPr>
              <a:t>Social Contract, Legalistic</a:t>
            </a:r>
            <a:endParaRPr lang="en-GB" sz="2000" dirty="0">
              <a:latin typeface="Arial" pitchFamily="34" charset="0"/>
              <a:cs typeface="Arial" pitchFamily="34" charset="0"/>
            </a:endParaRPr>
          </a:p>
        </p:txBody>
      </p:sp>
      <p:sp>
        <p:nvSpPr>
          <p:cNvPr id="29" name="TextBox 28"/>
          <p:cNvSpPr txBox="1"/>
          <p:nvPr/>
        </p:nvSpPr>
        <p:spPr>
          <a:xfrm>
            <a:off x="5072066" y="5429264"/>
            <a:ext cx="3071834" cy="707886"/>
          </a:xfrm>
          <a:prstGeom prst="rect">
            <a:avLst/>
          </a:prstGeom>
          <a:noFill/>
        </p:spPr>
        <p:txBody>
          <a:bodyPr wrap="square" rtlCol="0">
            <a:spAutoFit/>
          </a:bodyPr>
          <a:lstStyle/>
          <a:p>
            <a:r>
              <a:rPr lang="en-GB" sz="2000" dirty="0" smtClean="0">
                <a:latin typeface="Arial" pitchFamily="34" charset="0"/>
                <a:cs typeface="Arial" pitchFamily="34" charset="0"/>
              </a:rPr>
              <a:t>Universal Ethical Principle</a:t>
            </a:r>
            <a:endParaRPr lang="en-GB" sz="2000" dirty="0">
              <a:latin typeface="Arial" pitchFamily="34" charset="0"/>
              <a:cs typeface="Arial" pitchFamily="34" charset="0"/>
            </a:endParaRPr>
          </a:p>
        </p:txBody>
      </p:sp>
      <p:sp>
        <p:nvSpPr>
          <p:cNvPr id="32" name="Rectangle 31"/>
          <p:cNvSpPr/>
          <p:nvPr/>
        </p:nvSpPr>
        <p:spPr>
          <a:xfrm>
            <a:off x="214282" y="2428868"/>
            <a:ext cx="3357586" cy="707886"/>
          </a:xfrm>
          <a:prstGeom prst="rect">
            <a:avLst/>
          </a:prstGeom>
        </p:spPr>
        <p:txBody>
          <a:bodyPr wrap="square">
            <a:spAutoFit/>
          </a:bodyPr>
          <a:lstStyle/>
          <a:p>
            <a:r>
              <a:rPr lang="en-GB" sz="2000" dirty="0" smtClean="0">
                <a:solidFill>
                  <a:schemeClr val="accent2">
                    <a:lumMod val="50000"/>
                  </a:schemeClr>
                </a:solidFill>
                <a:latin typeface="Arial" pitchFamily="34" charset="0"/>
                <a:cs typeface="Arial" pitchFamily="34" charset="0"/>
              </a:rPr>
              <a:t>physical consequences &amp; what suits the individual</a:t>
            </a:r>
            <a:endParaRPr lang="en-GB" sz="2000" dirty="0">
              <a:solidFill>
                <a:schemeClr val="accent2">
                  <a:lumMod val="50000"/>
                </a:schemeClr>
              </a:solidFill>
              <a:latin typeface="Arial" pitchFamily="34" charset="0"/>
              <a:cs typeface="Arial" pitchFamily="34" charset="0"/>
            </a:endParaRPr>
          </a:p>
        </p:txBody>
      </p:sp>
      <p:sp>
        <p:nvSpPr>
          <p:cNvPr id="34" name="Rectangle 33"/>
          <p:cNvSpPr/>
          <p:nvPr/>
        </p:nvSpPr>
        <p:spPr>
          <a:xfrm>
            <a:off x="214282" y="3786190"/>
            <a:ext cx="3214710" cy="707886"/>
          </a:xfrm>
          <a:prstGeom prst="rect">
            <a:avLst/>
          </a:prstGeom>
        </p:spPr>
        <p:txBody>
          <a:bodyPr wrap="square">
            <a:spAutoFit/>
          </a:bodyPr>
          <a:lstStyle/>
          <a:p>
            <a:r>
              <a:rPr lang="en-GB" sz="2000" dirty="0" smtClean="0">
                <a:solidFill>
                  <a:schemeClr val="accent2">
                    <a:lumMod val="50000"/>
                  </a:schemeClr>
                </a:solidFill>
                <a:latin typeface="Arial" pitchFamily="34" charset="0"/>
                <a:cs typeface="Arial" pitchFamily="34" charset="0"/>
              </a:rPr>
              <a:t>winning group approval, for the sake of social order</a:t>
            </a:r>
            <a:endParaRPr lang="en-GB" sz="2000" dirty="0">
              <a:solidFill>
                <a:schemeClr val="accent2">
                  <a:lumMod val="50000"/>
                </a:schemeClr>
              </a:solidFill>
              <a:latin typeface="Arial" pitchFamily="34" charset="0"/>
              <a:cs typeface="Arial" pitchFamily="34" charset="0"/>
            </a:endParaRPr>
          </a:p>
        </p:txBody>
      </p:sp>
      <p:sp>
        <p:nvSpPr>
          <p:cNvPr id="35" name="Rectangle 34"/>
          <p:cNvSpPr/>
          <p:nvPr/>
        </p:nvSpPr>
        <p:spPr>
          <a:xfrm>
            <a:off x="285720" y="5429264"/>
            <a:ext cx="3286148" cy="1015663"/>
          </a:xfrm>
          <a:prstGeom prst="rect">
            <a:avLst/>
          </a:prstGeom>
        </p:spPr>
        <p:txBody>
          <a:bodyPr wrap="square">
            <a:spAutoFit/>
          </a:bodyPr>
          <a:lstStyle/>
          <a:p>
            <a:r>
              <a:rPr lang="en-GB" sz="2000" dirty="0" smtClean="0">
                <a:solidFill>
                  <a:schemeClr val="accent2">
                    <a:lumMod val="50000"/>
                  </a:schemeClr>
                </a:solidFill>
                <a:latin typeface="Arial" pitchFamily="34" charset="0"/>
                <a:cs typeface="Arial" pitchFamily="34" charset="0"/>
              </a:rPr>
              <a:t>laws can be changed for the general good, defined by conscience</a:t>
            </a:r>
            <a:endParaRPr lang="en-GB" sz="2000" dirty="0">
              <a:solidFill>
                <a:schemeClr val="accent2">
                  <a:lumMod val="50000"/>
                </a:schemeClr>
              </a:solidFill>
              <a:latin typeface="Arial" pitchFamily="34" charset="0"/>
              <a:cs typeface="Arial" pitchFamily="34" charset="0"/>
            </a:endParaRPr>
          </a:p>
        </p:txBody>
      </p:sp>
    </p:spTree>
    <p:extLst>
      <p:ext uri="{BB962C8B-B14F-4D97-AF65-F5344CB8AC3E}">
        <p14:creationId xmlns:p14="http://schemas.microsoft.com/office/powerpoint/2010/main" val="1894845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wipe(left)">
                                      <p:cBhvr>
                                        <p:cTn id="13" dur="5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34"/>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nodeType="clickEffect">
                                  <p:stCondLst>
                                    <p:cond delay="0"/>
                                  </p:stCondLst>
                                  <p:childTnLst>
                                    <p:set>
                                      <p:cBhvr>
                                        <p:cTn id="23" dur="1" fill="hold">
                                          <p:stCondLst>
                                            <p:cond delay="0"/>
                                          </p:stCondLst>
                                        </p:cTn>
                                        <p:tgtEl>
                                          <p:spTgt spid="25"/>
                                        </p:tgtEl>
                                        <p:attrNameLst>
                                          <p:attrName>style.visibility</p:attrName>
                                        </p:attrNameLst>
                                      </p:cBhvr>
                                      <p:to>
                                        <p:strVal val="visible"/>
                                      </p:to>
                                    </p:set>
                                    <p:animEffect transition="in" filter="wipe(left)">
                                      <p:cBhvr>
                                        <p:cTn id="24" dur="500"/>
                                        <p:tgtEl>
                                          <p:spTgt spid="25"/>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1"/>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6"/>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28"/>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27"/>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1" grpId="0"/>
      <p:bldP spid="12" grpId="0"/>
      <p:bldP spid="15" grpId="0"/>
      <p:bldP spid="19" grpId="0"/>
      <p:bldP spid="20" grpId="0"/>
      <p:bldP spid="21" grpId="0"/>
      <p:bldP spid="23" grpId="0"/>
      <p:bldP spid="24" grpId="0"/>
      <p:bldP spid="26" grpId="0"/>
      <p:bldP spid="27" grpId="0"/>
      <p:bldP spid="28" grpId="0"/>
      <p:bldP spid="29" grpId="0"/>
      <p:bldP spid="32" grpId="0"/>
      <p:bldP spid="34" grpId="0"/>
      <p:bldP spid="3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57158" y="500043"/>
            <a:ext cx="3714776" cy="461665"/>
          </a:xfrm>
          <a:prstGeom prst="rect">
            <a:avLst/>
          </a:prstGeom>
          <a:noFill/>
        </p:spPr>
        <p:txBody>
          <a:bodyPr wrap="square" rtlCol="0">
            <a:spAutoFit/>
          </a:bodyPr>
          <a:lstStyle/>
          <a:p>
            <a:r>
              <a:rPr lang="en-GB" sz="2400" dirty="0" smtClean="0">
                <a:latin typeface="Comic Sans MS" pitchFamily="66" charset="0"/>
                <a:cs typeface="Arial" pitchFamily="34" charset="0"/>
              </a:rPr>
              <a:t>Pre-conventional Level</a:t>
            </a:r>
            <a:endParaRPr lang="en-GB" sz="2400" dirty="0">
              <a:latin typeface="Comic Sans MS" pitchFamily="66" charset="0"/>
              <a:cs typeface="Arial" pitchFamily="34" charset="0"/>
            </a:endParaRPr>
          </a:p>
        </p:txBody>
      </p:sp>
      <p:sp>
        <p:nvSpPr>
          <p:cNvPr id="11" name="TextBox 10"/>
          <p:cNvSpPr txBox="1"/>
          <p:nvPr/>
        </p:nvSpPr>
        <p:spPr>
          <a:xfrm>
            <a:off x="357158" y="857232"/>
            <a:ext cx="3500494" cy="400110"/>
          </a:xfrm>
          <a:prstGeom prst="rect">
            <a:avLst/>
          </a:prstGeom>
          <a:noFill/>
        </p:spPr>
        <p:txBody>
          <a:bodyPr wrap="square" rtlCol="0">
            <a:spAutoFit/>
          </a:bodyPr>
          <a:lstStyle/>
          <a:p>
            <a:r>
              <a:rPr lang="en-GB" sz="2000" dirty="0" smtClean="0">
                <a:latin typeface="Arial" pitchFamily="34" charset="0"/>
                <a:cs typeface="Arial" pitchFamily="34" charset="0"/>
              </a:rPr>
              <a:t>1. Punishment-Obedience</a:t>
            </a:r>
            <a:endParaRPr lang="en-GB" sz="2000" dirty="0">
              <a:latin typeface="Arial" pitchFamily="34" charset="0"/>
              <a:cs typeface="Arial" pitchFamily="34" charset="0"/>
            </a:endParaRPr>
          </a:p>
        </p:txBody>
      </p:sp>
      <p:sp>
        <p:nvSpPr>
          <p:cNvPr id="31" name="Rectangle 30"/>
          <p:cNvSpPr/>
          <p:nvPr/>
        </p:nvSpPr>
        <p:spPr>
          <a:xfrm>
            <a:off x="1714480" y="6429396"/>
            <a:ext cx="4572000" cy="369332"/>
          </a:xfrm>
          <a:prstGeom prst="rect">
            <a:avLst/>
          </a:prstGeom>
        </p:spPr>
        <p:txBody>
          <a:bodyPr>
            <a:spAutoFit/>
          </a:bodyPr>
          <a:lstStyle/>
          <a:p>
            <a:r>
              <a:rPr lang="en-GB" dirty="0" smtClean="0">
                <a:solidFill>
                  <a:schemeClr val="bg1"/>
                </a:solidFill>
                <a:latin typeface="Comic Sans MS" pitchFamily="66" charset="0"/>
              </a:rPr>
              <a:t>”.</a:t>
            </a:r>
            <a:endParaRPr lang="en-GB" dirty="0">
              <a:solidFill>
                <a:schemeClr val="bg1"/>
              </a:solidFill>
              <a:latin typeface="Comic Sans MS" pitchFamily="66" charset="0"/>
            </a:endParaRPr>
          </a:p>
        </p:txBody>
      </p:sp>
      <p:sp>
        <p:nvSpPr>
          <p:cNvPr id="32" name="Rounded Rectangular Callout 31"/>
          <p:cNvSpPr/>
          <p:nvPr/>
        </p:nvSpPr>
        <p:spPr>
          <a:xfrm>
            <a:off x="4071934" y="928670"/>
            <a:ext cx="4214874" cy="785818"/>
          </a:xfrm>
          <a:prstGeom prst="wedgeRoundRectCallout">
            <a:avLst>
              <a:gd name="adj1" fmla="val 47091"/>
              <a:gd name="adj2" fmla="val 65700"/>
              <a:gd name="adj3" fmla="val 16667"/>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GB" dirty="0" smtClean="0">
                <a:solidFill>
                  <a:schemeClr val="bg1"/>
                </a:solidFill>
                <a:latin typeface="Comic Sans MS" pitchFamily="66" charset="0"/>
              </a:rPr>
              <a:t>It’s bad to steal...because you’ll get punished</a:t>
            </a:r>
            <a:r>
              <a:rPr lang="en-GB" dirty="0" smtClean="0">
                <a:solidFill>
                  <a:srgbClr val="FF0000"/>
                </a:solidFill>
              </a:rPr>
              <a:t> (Kohlberg, 1958)</a:t>
            </a:r>
            <a:endParaRPr lang="en-GB" dirty="0">
              <a:solidFill>
                <a:srgbClr val="FF0000"/>
              </a:solidFill>
            </a:endParaRPr>
          </a:p>
        </p:txBody>
      </p:sp>
      <p:sp>
        <p:nvSpPr>
          <p:cNvPr id="16" name="Rounded Rectangular Callout 15"/>
          <p:cNvSpPr/>
          <p:nvPr/>
        </p:nvSpPr>
        <p:spPr>
          <a:xfrm>
            <a:off x="1071538" y="1928802"/>
            <a:ext cx="4214874" cy="1000132"/>
          </a:xfrm>
          <a:prstGeom prst="wedgeRoundRectCallout">
            <a:avLst>
              <a:gd name="adj1" fmla="val -45111"/>
              <a:gd name="adj2" fmla="val 69033"/>
              <a:gd name="adj3" fmla="val 16667"/>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GB" dirty="0" smtClean="0">
                <a:solidFill>
                  <a:schemeClr val="bg1"/>
                </a:solidFill>
                <a:latin typeface="Comic Sans MS" pitchFamily="66" charset="0"/>
              </a:rPr>
              <a:t>He asked first and he only stole something small and he won’t go to prison.</a:t>
            </a:r>
            <a:endParaRPr lang="en-GB" dirty="0"/>
          </a:p>
        </p:txBody>
      </p:sp>
      <p:sp>
        <p:nvSpPr>
          <p:cNvPr id="7" name="TextBox 6"/>
          <p:cNvSpPr txBox="1"/>
          <p:nvPr/>
        </p:nvSpPr>
        <p:spPr>
          <a:xfrm>
            <a:off x="785786" y="3714752"/>
            <a:ext cx="7000924" cy="369332"/>
          </a:xfrm>
          <a:prstGeom prst="rect">
            <a:avLst/>
          </a:prstGeom>
          <a:noFill/>
        </p:spPr>
        <p:txBody>
          <a:bodyPr wrap="square" rtlCol="0">
            <a:spAutoFit/>
          </a:bodyPr>
          <a:lstStyle/>
          <a:p>
            <a:endParaRPr lang="en-GB" dirty="0"/>
          </a:p>
        </p:txBody>
      </p:sp>
      <p:sp>
        <p:nvSpPr>
          <p:cNvPr id="8" name="TextBox 7"/>
          <p:cNvSpPr txBox="1"/>
          <p:nvPr/>
        </p:nvSpPr>
        <p:spPr>
          <a:xfrm>
            <a:off x="785786" y="4000504"/>
            <a:ext cx="7072362" cy="2308324"/>
          </a:xfrm>
          <a:prstGeom prst="rect">
            <a:avLst/>
          </a:prstGeom>
          <a:noFill/>
        </p:spPr>
        <p:txBody>
          <a:bodyPr wrap="square" rtlCol="0">
            <a:spAutoFit/>
          </a:bodyPr>
          <a:lstStyle/>
          <a:p>
            <a:pPr>
              <a:buFont typeface="Wingdings" pitchFamily="2" charset="2"/>
              <a:buChar char="q"/>
            </a:pPr>
            <a:r>
              <a:rPr lang="en-GB" sz="2400" dirty="0" smtClean="0">
                <a:latin typeface="Arial" pitchFamily="34" charset="0"/>
                <a:cs typeface="Arial" pitchFamily="34" charset="0"/>
              </a:rPr>
              <a:t>Egocentric</a:t>
            </a:r>
          </a:p>
          <a:p>
            <a:pPr>
              <a:buFont typeface="Wingdings" pitchFamily="2" charset="2"/>
              <a:buChar char="q"/>
            </a:pPr>
            <a:r>
              <a:rPr lang="en-GB" sz="2400" dirty="0" smtClean="0">
                <a:solidFill>
                  <a:schemeClr val="accent2">
                    <a:lumMod val="50000"/>
                  </a:schemeClr>
                </a:solidFill>
                <a:latin typeface="Arial" pitchFamily="34" charset="0"/>
                <a:cs typeface="Arial" pitchFamily="34" charset="0"/>
              </a:rPr>
              <a:t>Right or wrong depends on consequences</a:t>
            </a:r>
          </a:p>
          <a:p>
            <a:pPr>
              <a:buFont typeface="Wingdings" pitchFamily="2" charset="2"/>
              <a:buChar char="q"/>
            </a:pPr>
            <a:r>
              <a:rPr lang="en-GB" sz="2400" dirty="0" smtClean="0">
                <a:latin typeface="Arial" pitchFamily="34" charset="0"/>
                <a:cs typeface="Arial" pitchFamily="34" charset="0"/>
              </a:rPr>
              <a:t>Right or wrong is determined by an outside authority -  punishment "proves" that disobedience is wrong</a:t>
            </a:r>
          </a:p>
          <a:p>
            <a:pPr>
              <a:buFont typeface="Wingdings" pitchFamily="2" charset="2"/>
              <a:buChar char="q"/>
            </a:pPr>
            <a:r>
              <a:rPr lang="en-GB" sz="2400" dirty="0" smtClean="0">
                <a:solidFill>
                  <a:schemeClr val="accent2">
                    <a:lumMod val="50000"/>
                  </a:schemeClr>
                </a:solidFill>
                <a:latin typeface="Arial" pitchFamily="34" charset="0"/>
                <a:cs typeface="Arial" pitchFamily="34" charset="0"/>
              </a:rPr>
              <a:t>We avoid breaking rules for fear of punishment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16" grpId="0" animBg="1"/>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428596" y="1000108"/>
            <a:ext cx="3071834" cy="400110"/>
          </a:xfrm>
          <a:prstGeom prst="rect">
            <a:avLst/>
          </a:prstGeom>
          <a:noFill/>
        </p:spPr>
        <p:txBody>
          <a:bodyPr wrap="square" rtlCol="0">
            <a:spAutoFit/>
          </a:bodyPr>
          <a:lstStyle/>
          <a:p>
            <a:r>
              <a:rPr lang="en-GB" sz="2000" dirty="0" smtClean="0">
                <a:latin typeface="Arial" pitchFamily="34" charset="0"/>
                <a:cs typeface="Arial" pitchFamily="34" charset="0"/>
              </a:rPr>
              <a:t>2. Instrumental-Relativist</a:t>
            </a:r>
            <a:endParaRPr lang="en-GB" sz="2000" dirty="0">
              <a:latin typeface="Arial" pitchFamily="34" charset="0"/>
              <a:cs typeface="Arial" pitchFamily="34" charset="0"/>
            </a:endParaRPr>
          </a:p>
        </p:txBody>
      </p:sp>
      <p:sp>
        <p:nvSpPr>
          <p:cNvPr id="31" name="Rectangle 30"/>
          <p:cNvSpPr/>
          <p:nvPr/>
        </p:nvSpPr>
        <p:spPr>
          <a:xfrm>
            <a:off x="1714480" y="6429396"/>
            <a:ext cx="4572000" cy="369332"/>
          </a:xfrm>
          <a:prstGeom prst="rect">
            <a:avLst/>
          </a:prstGeom>
        </p:spPr>
        <p:txBody>
          <a:bodyPr>
            <a:spAutoFit/>
          </a:bodyPr>
          <a:lstStyle/>
          <a:p>
            <a:r>
              <a:rPr lang="en-GB" dirty="0" smtClean="0">
                <a:solidFill>
                  <a:schemeClr val="bg1"/>
                </a:solidFill>
                <a:latin typeface="Comic Sans MS" pitchFamily="66" charset="0"/>
              </a:rPr>
              <a:t>”.</a:t>
            </a:r>
            <a:endParaRPr lang="en-GB" dirty="0">
              <a:solidFill>
                <a:schemeClr val="bg1"/>
              </a:solidFill>
              <a:latin typeface="Comic Sans MS" pitchFamily="66" charset="0"/>
            </a:endParaRPr>
          </a:p>
        </p:txBody>
      </p:sp>
      <p:sp>
        <p:nvSpPr>
          <p:cNvPr id="15" name="Rounded Rectangular Callout 14"/>
          <p:cNvSpPr/>
          <p:nvPr/>
        </p:nvSpPr>
        <p:spPr>
          <a:xfrm>
            <a:off x="1142976" y="1571612"/>
            <a:ext cx="5857916" cy="1714512"/>
          </a:xfrm>
          <a:prstGeom prst="wedgeRoundRectCallout">
            <a:avLst>
              <a:gd name="adj1" fmla="val 47091"/>
              <a:gd name="adj2" fmla="val 65700"/>
              <a:gd name="adj3" fmla="val 16667"/>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latin typeface="Comic Sans MS" pitchFamily="66" charset="0"/>
              </a:rPr>
              <a:t>Maybe they had children and he might need someone at home to look after them. But maybe he shouldn't steal it because they might put him in prison for more years than he could stand</a:t>
            </a:r>
            <a:r>
              <a:rPr lang="en-GB" dirty="0" smtClean="0"/>
              <a:t> </a:t>
            </a:r>
          </a:p>
          <a:p>
            <a:pPr algn="ctr"/>
            <a:r>
              <a:rPr lang="en-GB" dirty="0" smtClean="0">
                <a:solidFill>
                  <a:srgbClr val="FF0000"/>
                </a:solidFill>
              </a:rPr>
              <a:t>(Colby and Kaufman 1983, p. 300 in Crain 1985)</a:t>
            </a:r>
            <a:endParaRPr lang="en-GB" dirty="0">
              <a:solidFill>
                <a:srgbClr val="FF0000"/>
              </a:solidFill>
            </a:endParaRPr>
          </a:p>
        </p:txBody>
      </p:sp>
      <p:sp>
        <p:nvSpPr>
          <p:cNvPr id="7" name="Rectangle 6"/>
          <p:cNvSpPr/>
          <p:nvPr/>
        </p:nvSpPr>
        <p:spPr>
          <a:xfrm>
            <a:off x="1142976" y="4143380"/>
            <a:ext cx="6858048" cy="1938992"/>
          </a:xfrm>
          <a:prstGeom prst="rect">
            <a:avLst/>
          </a:prstGeom>
        </p:spPr>
        <p:txBody>
          <a:bodyPr wrap="square">
            <a:spAutoFit/>
          </a:bodyPr>
          <a:lstStyle/>
          <a:p>
            <a:pPr>
              <a:buFont typeface="Wingdings" pitchFamily="2" charset="2"/>
              <a:buChar char="q"/>
            </a:pPr>
            <a:r>
              <a:rPr lang="en-GB" sz="2400" dirty="0" smtClean="0">
                <a:latin typeface="Arial" pitchFamily="34" charset="0"/>
                <a:cs typeface="Arial" pitchFamily="34" charset="0"/>
              </a:rPr>
              <a:t>Different individuals have different viewpoints.</a:t>
            </a:r>
          </a:p>
          <a:p>
            <a:pPr>
              <a:buFont typeface="Wingdings" pitchFamily="2" charset="2"/>
              <a:buChar char="q"/>
            </a:pPr>
            <a:r>
              <a:rPr lang="en-GB" sz="2400" dirty="0" smtClean="0">
                <a:latin typeface="Arial" pitchFamily="34" charset="0"/>
                <a:cs typeface="Arial" pitchFamily="34" charset="0"/>
              </a:rPr>
              <a:t>“</a:t>
            </a:r>
            <a:r>
              <a:rPr lang="en-GB" sz="2400" dirty="0" smtClean="0">
                <a:solidFill>
                  <a:schemeClr val="accent2">
                    <a:lumMod val="50000"/>
                  </a:schemeClr>
                </a:solidFill>
                <a:latin typeface="Arial" pitchFamily="34" charset="0"/>
                <a:cs typeface="Arial" pitchFamily="34" charset="0"/>
              </a:rPr>
              <a:t>Right” is relative, so each person can pursue our own interests – </a:t>
            </a:r>
            <a:r>
              <a:rPr lang="en-GB" sz="2400" dirty="0" smtClean="0">
                <a:latin typeface="Arial" pitchFamily="34" charset="0"/>
                <a:cs typeface="Arial" pitchFamily="34" charset="0"/>
              </a:rPr>
              <a:t>“what’s in it for me?”</a:t>
            </a:r>
          </a:p>
          <a:p>
            <a:pPr>
              <a:buFont typeface="Wingdings" pitchFamily="2" charset="2"/>
              <a:buChar char="q"/>
            </a:pPr>
            <a:r>
              <a:rPr lang="en-GB" sz="2400" dirty="0" smtClean="0">
                <a:latin typeface="Arial" pitchFamily="34" charset="0"/>
                <a:cs typeface="Arial" pitchFamily="34" charset="0"/>
              </a:rPr>
              <a:t>Punishment is a risk we want to avoid.</a:t>
            </a:r>
          </a:p>
          <a:p>
            <a:pPr>
              <a:buFont typeface="Wingdings" pitchFamily="2" charset="2"/>
              <a:buChar char="q"/>
            </a:pPr>
            <a:endParaRPr lang="en-GB" sz="2400" dirty="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30"/>
          <p:cNvSpPr/>
          <p:nvPr/>
        </p:nvSpPr>
        <p:spPr>
          <a:xfrm>
            <a:off x="1714480" y="6429396"/>
            <a:ext cx="4572000" cy="369332"/>
          </a:xfrm>
          <a:prstGeom prst="rect">
            <a:avLst/>
          </a:prstGeom>
        </p:spPr>
        <p:txBody>
          <a:bodyPr>
            <a:spAutoFit/>
          </a:bodyPr>
          <a:lstStyle/>
          <a:p>
            <a:r>
              <a:rPr lang="en-GB" dirty="0" smtClean="0">
                <a:solidFill>
                  <a:schemeClr val="bg1"/>
                </a:solidFill>
                <a:latin typeface="Comic Sans MS" pitchFamily="66" charset="0"/>
              </a:rPr>
              <a:t>”.</a:t>
            </a:r>
            <a:endParaRPr lang="en-GB" dirty="0">
              <a:solidFill>
                <a:schemeClr val="bg1"/>
              </a:solidFill>
              <a:latin typeface="Comic Sans MS" pitchFamily="66" charset="0"/>
            </a:endParaRPr>
          </a:p>
        </p:txBody>
      </p:sp>
      <p:sp>
        <p:nvSpPr>
          <p:cNvPr id="34" name="TextBox 33"/>
          <p:cNvSpPr txBox="1"/>
          <p:nvPr/>
        </p:nvSpPr>
        <p:spPr>
          <a:xfrm>
            <a:off x="285720" y="571480"/>
            <a:ext cx="3214710" cy="461665"/>
          </a:xfrm>
          <a:prstGeom prst="rect">
            <a:avLst/>
          </a:prstGeom>
          <a:noFill/>
        </p:spPr>
        <p:txBody>
          <a:bodyPr wrap="square" rtlCol="0">
            <a:spAutoFit/>
          </a:bodyPr>
          <a:lstStyle/>
          <a:p>
            <a:r>
              <a:rPr lang="en-GB" sz="2400" dirty="0" smtClean="0">
                <a:latin typeface="Comic Sans MS" pitchFamily="66" charset="0"/>
                <a:cs typeface="Arial" pitchFamily="34" charset="0"/>
              </a:rPr>
              <a:t>Conventional Level</a:t>
            </a:r>
            <a:endParaRPr lang="en-GB" sz="2400" dirty="0">
              <a:latin typeface="Comic Sans MS" pitchFamily="66" charset="0"/>
              <a:cs typeface="Arial" pitchFamily="34" charset="0"/>
            </a:endParaRPr>
          </a:p>
        </p:txBody>
      </p:sp>
      <p:sp>
        <p:nvSpPr>
          <p:cNvPr id="36" name="TextBox 35"/>
          <p:cNvSpPr txBox="1"/>
          <p:nvPr/>
        </p:nvSpPr>
        <p:spPr>
          <a:xfrm>
            <a:off x="357158" y="1071546"/>
            <a:ext cx="3929090" cy="400110"/>
          </a:xfrm>
          <a:prstGeom prst="rect">
            <a:avLst/>
          </a:prstGeom>
          <a:noFill/>
        </p:spPr>
        <p:txBody>
          <a:bodyPr wrap="square" rtlCol="0">
            <a:spAutoFit/>
          </a:bodyPr>
          <a:lstStyle/>
          <a:p>
            <a:r>
              <a:rPr lang="en-GB" sz="2000" dirty="0" smtClean="0">
                <a:latin typeface="Arial" pitchFamily="34" charset="0"/>
                <a:cs typeface="Arial" pitchFamily="34" charset="0"/>
              </a:rPr>
              <a:t>3. Interpersonal Concordance</a:t>
            </a:r>
            <a:endParaRPr lang="en-GB" sz="2000" dirty="0">
              <a:latin typeface="Arial" pitchFamily="34" charset="0"/>
              <a:cs typeface="Arial" pitchFamily="34" charset="0"/>
            </a:endParaRPr>
          </a:p>
        </p:txBody>
      </p:sp>
      <p:sp>
        <p:nvSpPr>
          <p:cNvPr id="39" name="Rounded Rectangular Callout 38"/>
          <p:cNvSpPr/>
          <p:nvPr/>
        </p:nvSpPr>
        <p:spPr>
          <a:xfrm>
            <a:off x="500034" y="1428736"/>
            <a:ext cx="7072362" cy="1857388"/>
          </a:xfrm>
          <a:prstGeom prst="wedgeRoundRectCallout">
            <a:avLst>
              <a:gd name="adj1" fmla="val 47091"/>
              <a:gd name="adj2" fmla="val 65700"/>
              <a:gd name="adj3" fmla="val 16667"/>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GB" dirty="0" smtClean="0">
                <a:solidFill>
                  <a:schemeClr val="bg1"/>
                </a:solidFill>
                <a:latin typeface="Comic Sans MS" pitchFamily="66" charset="0"/>
              </a:rPr>
              <a:t>It was really the druggist's fault, he was unfair, trying to overcharge and letting someone die. Heinz loved his wife and wanted to save her. I think anyone would. I don't think they would put him in jail. The judge would look at all sides, and see that the druggist was charging too much</a:t>
            </a:r>
            <a:r>
              <a:rPr lang="en-GB" dirty="0" smtClean="0">
                <a:solidFill>
                  <a:srgbClr val="FF0000"/>
                </a:solidFill>
              </a:rPr>
              <a:t> (Kohlberg, 1963)</a:t>
            </a:r>
          </a:p>
          <a:p>
            <a:pPr algn="ctr"/>
            <a:endParaRPr lang="en-GB" dirty="0"/>
          </a:p>
        </p:txBody>
      </p:sp>
      <p:sp>
        <p:nvSpPr>
          <p:cNvPr id="6" name="Rectangle 5"/>
          <p:cNvSpPr/>
          <p:nvPr/>
        </p:nvSpPr>
        <p:spPr>
          <a:xfrm>
            <a:off x="857224" y="3714752"/>
            <a:ext cx="6786610" cy="2308324"/>
          </a:xfrm>
          <a:prstGeom prst="rect">
            <a:avLst/>
          </a:prstGeom>
        </p:spPr>
        <p:txBody>
          <a:bodyPr wrap="square">
            <a:spAutoFit/>
          </a:bodyPr>
          <a:lstStyle/>
          <a:p>
            <a:pPr>
              <a:buFont typeface="Wingdings" pitchFamily="2" charset="2"/>
              <a:buChar char="q"/>
            </a:pPr>
            <a:r>
              <a:rPr lang="en-GB" sz="2400" dirty="0" smtClean="0">
                <a:latin typeface="Arial" pitchFamily="34" charset="0"/>
                <a:cs typeface="Arial" pitchFamily="34" charset="0"/>
              </a:rPr>
              <a:t>People should live up to family/ community expectations. </a:t>
            </a:r>
          </a:p>
          <a:p>
            <a:pPr>
              <a:buFont typeface="Wingdings" pitchFamily="2" charset="2"/>
              <a:buChar char="q"/>
            </a:pPr>
            <a:r>
              <a:rPr lang="en-GB" sz="2400" dirty="0" smtClean="0">
                <a:solidFill>
                  <a:schemeClr val="accent2">
                    <a:lumMod val="50000"/>
                  </a:schemeClr>
                </a:solidFill>
                <a:latin typeface="Arial" pitchFamily="34" charset="0"/>
                <a:cs typeface="Arial" pitchFamily="34" charset="0"/>
              </a:rPr>
              <a:t>“Good” behaviour = good motives: (love, empathy and compassion for others).</a:t>
            </a:r>
          </a:p>
          <a:p>
            <a:pPr>
              <a:buFont typeface="Wingdings" pitchFamily="2" charset="2"/>
              <a:buChar char="q"/>
            </a:pPr>
            <a:r>
              <a:rPr lang="en-GB" sz="2400" dirty="0" smtClean="0">
                <a:latin typeface="Arial" pitchFamily="34" charset="0"/>
                <a:cs typeface="Arial" pitchFamily="34" charset="0"/>
              </a:rPr>
              <a:t>We should maintain the rules that support good behaviour.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animBg="1"/>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30"/>
          <p:cNvSpPr/>
          <p:nvPr/>
        </p:nvSpPr>
        <p:spPr>
          <a:xfrm>
            <a:off x="1714480" y="6429396"/>
            <a:ext cx="4572000" cy="369332"/>
          </a:xfrm>
          <a:prstGeom prst="rect">
            <a:avLst/>
          </a:prstGeom>
        </p:spPr>
        <p:txBody>
          <a:bodyPr>
            <a:spAutoFit/>
          </a:bodyPr>
          <a:lstStyle/>
          <a:p>
            <a:r>
              <a:rPr lang="en-GB" dirty="0" smtClean="0">
                <a:solidFill>
                  <a:schemeClr val="bg1"/>
                </a:solidFill>
                <a:latin typeface="Comic Sans MS" pitchFamily="66" charset="0"/>
              </a:rPr>
              <a:t>”.</a:t>
            </a:r>
            <a:endParaRPr lang="en-GB" dirty="0">
              <a:solidFill>
                <a:schemeClr val="bg1"/>
              </a:solidFill>
              <a:latin typeface="Comic Sans MS" pitchFamily="66" charset="0"/>
            </a:endParaRPr>
          </a:p>
        </p:txBody>
      </p:sp>
      <p:sp>
        <p:nvSpPr>
          <p:cNvPr id="40" name="TextBox 39"/>
          <p:cNvSpPr txBox="1"/>
          <p:nvPr/>
        </p:nvSpPr>
        <p:spPr>
          <a:xfrm>
            <a:off x="428596" y="1142984"/>
            <a:ext cx="5357850" cy="400110"/>
          </a:xfrm>
          <a:prstGeom prst="rect">
            <a:avLst/>
          </a:prstGeom>
          <a:noFill/>
        </p:spPr>
        <p:txBody>
          <a:bodyPr wrap="square" rtlCol="0">
            <a:spAutoFit/>
          </a:bodyPr>
          <a:lstStyle/>
          <a:p>
            <a:r>
              <a:rPr lang="en-GB" sz="2000" dirty="0" smtClean="0">
                <a:latin typeface="Arial" pitchFamily="34" charset="0"/>
                <a:cs typeface="Arial" pitchFamily="34" charset="0"/>
              </a:rPr>
              <a:t>4. Authority &amp; Social Order Maintenance </a:t>
            </a:r>
            <a:endParaRPr lang="en-GB" sz="2000" dirty="0">
              <a:latin typeface="Arial" pitchFamily="34" charset="0"/>
              <a:cs typeface="Arial" pitchFamily="34" charset="0"/>
            </a:endParaRPr>
          </a:p>
        </p:txBody>
      </p:sp>
      <p:sp>
        <p:nvSpPr>
          <p:cNvPr id="45" name="Rounded Rectangular Callout 44"/>
          <p:cNvSpPr/>
          <p:nvPr/>
        </p:nvSpPr>
        <p:spPr>
          <a:xfrm>
            <a:off x="857224" y="1571612"/>
            <a:ext cx="7072362" cy="1785950"/>
          </a:xfrm>
          <a:prstGeom prst="wedgeRoundRectCallout">
            <a:avLst>
              <a:gd name="adj1" fmla="val 58135"/>
              <a:gd name="adj2" fmla="val 71034"/>
              <a:gd name="adj3" fmla="val 16667"/>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r>
              <a:rPr lang="en-GB" dirty="0" smtClean="0">
                <a:solidFill>
                  <a:schemeClr val="bg1"/>
                </a:solidFill>
                <a:latin typeface="Comic Sans MS" pitchFamily="66" charset="0"/>
              </a:rPr>
              <a:t>If everybody did as he wanted to do, set up his own beliefs as to right and wrong, then I think you would have chaos. The only thing I think we have in civilization nowadays is some sort of legal structure which people are sort of bound to follow</a:t>
            </a:r>
          </a:p>
          <a:p>
            <a:r>
              <a:rPr lang="en-GB" dirty="0" smtClean="0">
                <a:solidFill>
                  <a:srgbClr val="FF0000"/>
                </a:solidFill>
              </a:rPr>
              <a:t>Gibbs et al., 1983</a:t>
            </a:r>
            <a:endParaRPr lang="en-GB" dirty="0" smtClean="0">
              <a:solidFill>
                <a:srgbClr val="FF0000"/>
              </a:solidFill>
              <a:latin typeface="Comic Sans MS" pitchFamily="66" charset="0"/>
            </a:endParaRPr>
          </a:p>
          <a:p>
            <a:pPr algn="ctr"/>
            <a:endParaRPr lang="en-GB" dirty="0"/>
          </a:p>
        </p:txBody>
      </p:sp>
      <p:sp>
        <p:nvSpPr>
          <p:cNvPr id="6" name="Rectangle 5"/>
          <p:cNvSpPr/>
          <p:nvPr/>
        </p:nvSpPr>
        <p:spPr>
          <a:xfrm>
            <a:off x="642910" y="3857628"/>
            <a:ext cx="7072362" cy="2308324"/>
          </a:xfrm>
          <a:prstGeom prst="rect">
            <a:avLst/>
          </a:prstGeom>
        </p:spPr>
        <p:txBody>
          <a:bodyPr wrap="square">
            <a:spAutoFit/>
          </a:bodyPr>
          <a:lstStyle/>
          <a:p>
            <a:pPr>
              <a:buFont typeface="Wingdings" pitchFamily="2" charset="2"/>
              <a:buChar char="q"/>
            </a:pPr>
            <a:r>
              <a:rPr lang="en-GB" sz="2400" dirty="0" smtClean="0"/>
              <a:t> </a:t>
            </a:r>
            <a:r>
              <a:rPr lang="en-GB" sz="2400" dirty="0" smtClean="0">
                <a:latin typeface="Arial" pitchFamily="34" charset="0"/>
                <a:cs typeface="Arial" pitchFamily="34" charset="0"/>
              </a:rPr>
              <a:t>Moral decisions take society as a whole into account.</a:t>
            </a:r>
          </a:p>
          <a:p>
            <a:pPr>
              <a:buFont typeface="Wingdings" pitchFamily="2" charset="2"/>
              <a:buChar char="q"/>
            </a:pPr>
            <a:r>
              <a:rPr lang="en-GB" sz="2400" dirty="0" smtClean="0">
                <a:solidFill>
                  <a:schemeClr val="accent2">
                    <a:lumMod val="50000"/>
                  </a:schemeClr>
                </a:solidFill>
                <a:latin typeface="Arial" pitchFamily="34" charset="0"/>
                <a:cs typeface="Arial" pitchFamily="34" charset="0"/>
              </a:rPr>
              <a:t>Laws stand above individual opinions and should be upheld unless a very good reason.</a:t>
            </a:r>
          </a:p>
          <a:p>
            <a:pPr>
              <a:buFont typeface="Wingdings" pitchFamily="2" charset="2"/>
              <a:buChar char="q"/>
            </a:pPr>
            <a:r>
              <a:rPr lang="en-GB" sz="2400" dirty="0" smtClean="0">
                <a:latin typeface="Arial" pitchFamily="34" charset="0"/>
                <a:cs typeface="Arial" pitchFamily="34" charset="0"/>
              </a:rPr>
              <a:t>Following the law guarantees social order.</a:t>
            </a:r>
          </a:p>
          <a:p>
            <a:endParaRPr lang="en-GB" sz="24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6" grpId="0" uiExpand="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57158" y="500042"/>
            <a:ext cx="3786214" cy="461665"/>
          </a:xfrm>
          <a:prstGeom prst="rect">
            <a:avLst/>
          </a:prstGeom>
          <a:noFill/>
        </p:spPr>
        <p:txBody>
          <a:bodyPr wrap="square" rtlCol="0">
            <a:spAutoFit/>
          </a:bodyPr>
          <a:lstStyle/>
          <a:p>
            <a:r>
              <a:rPr lang="en-GB" sz="2400" dirty="0" smtClean="0">
                <a:latin typeface="Comic Sans MS" pitchFamily="66" charset="0"/>
                <a:cs typeface="Arial" pitchFamily="34" charset="0"/>
              </a:rPr>
              <a:t>Post-conventional Level </a:t>
            </a:r>
            <a:endParaRPr lang="en-GB" sz="2400" dirty="0">
              <a:latin typeface="Comic Sans MS" pitchFamily="66" charset="0"/>
              <a:cs typeface="Arial" pitchFamily="34" charset="0"/>
            </a:endParaRPr>
          </a:p>
        </p:txBody>
      </p:sp>
      <p:sp>
        <p:nvSpPr>
          <p:cNvPr id="28" name="TextBox 27"/>
          <p:cNvSpPr txBox="1"/>
          <p:nvPr/>
        </p:nvSpPr>
        <p:spPr>
          <a:xfrm>
            <a:off x="357158" y="1071546"/>
            <a:ext cx="3500494" cy="400110"/>
          </a:xfrm>
          <a:prstGeom prst="rect">
            <a:avLst/>
          </a:prstGeom>
          <a:noFill/>
        </p:spPr>
        <p:txBody>
          <a:bodyPr wrap="square" rtlCol="0">
            <a:spAutoFit/>
          </a:bodyPr>
          <a:lstStyle/>
          <a:p>
            <a:r>
              <a:rPr lang="en-GB" sz="2000" dirty="0" smtClean="0">
                <a:latin typeface="Arial" pitchFamily="34" charset="0"/>
                <a:cs typeface="Arial" pitchFamily="34" charset="0"/>
              </a:rPr>
              <a:t>5. Social Contract, Legalistic</a:t>
            </a:r>
            <a:endParaRPr lang="en-GB" sz="2000" dirty="0">
              <a:latin typeface="Arial" pitchFamily="34" charset="0"/>
              <a:cs typeface="Arial" pitchFamily="34" charset="0"/>
            </a:endParaRPr>
          </a:p>
        </p:txBody>
      </p:sp>
      <p:sp>
        <p:nvSpPr>
          <p:cNvPr id="31" name="Rectangle 30"/>
          <p:cNvSpPr/>
          <p:nvPr/>
        </p:nvSpPr>
        <p:spPr>
          <a:xfrm>
            <a:off x="1714480" y="6429396"/>
            <a:ext cx="4572000" cy="369332"/>
          </a:xfrm>
          <a:prstGeom prst="rect">
            <a:avLst/>
          </a:prstGeom>
        </p:spPr>
        <p:txBody>
          <a:bodyPr>
            <a:spAutoFit/>
          </a:bodyPr>
          <a:lstStyle/>
          <a:p>
            <a:r>
              <a:rPr lang="en-GB" dirty="0" smtClean="0">
                <a:solidFill>
                  <a:schemeClr val="bg1"/>
                </a:solidFill>
                <a:latin typeface="Comic Sans MS" pitchFamily="66" charset="0"/>
              </a:rPr>
              <a:t>”.</a:t>
            </a:r>
            <a:endParaRPr lang="en-GB" dirty="0">
              <a:solidFill>
                <a:schemeClr val="bg1"/>
              </a:solidFill>
              <a:latin typeface="Comic Sans MS" pitchFamily="66" charset="0"/>
            </a:endParaRPr>
          </a:p>
        </p:txBody>
      </p:sp>
      <p:sp>
        <p:nvSpPr>
          <p:cNvPr id="32" name="Rounded Rectangular Callout 31"/>
          <p:cNvSpPr/>
          <p:nvPr/>
        </p:nvSpPr>
        <p:spPr>
          <a:xfrm>
            <a:off x="642910" y="1500174"/>
            <a:ext cx="7143832" cy="2143140"/>
          </a:xfrm>
          <a:prstGeom prst="wedgeRoundRectCallout">
            <a:avLst>
              <a:gd name="adj1" fmla="val 58291"/>
              <a:gd name="adj2" fmla="val 6027"/>
              <a:gd name="adj3" fmla="val 16667"/>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GB" dirty="0" smtClean="0">
                <a:solidFill>
                  <a:schemeClr val="bg1"/>
                </a:solidFill>
                <a:latin typeface="Comic Sans MS" pitchFamily="66" charset="0"/>
              </a:rPr>
              <a:t>It is the husband's duty to save his wife. The fact that her life is in danger transcends every other standard you might use to judge his action. Life is more important than property. Usually the moral and legal standpoints coincide. Here they conflict. The judge should weight the moral standpoint more heavily but preserve the ... law in punishing Heinz lightly. </a:t>
            </a:r>
            <a:r>
              <a:rPr lang="en-GB" dirty="0" smtClean="0">
                <a:solidFill>
                  <a:srgbClr val="FF0000"/>
                </a:solidFill>
              </a:rPr>
              <a:t>(Kohlberg 1976)</a:t>
            </a:r>
            <a:endParaRPr lang="en-GB" dirty="0" smtClean="0">
              <a:solidFill>
                <a:schemeClr val="bg1"/>
              </a:solidFill>
              <a:latin typeface="Comic Sans MS" pitchFamily="66" charset="0"/>
            </a:endParaRPr>
          </a:p>
        </p:txBody>
      </p:sp>
      <p:sp>
        <p:nvSpPr>
          <p:cNvPr id="6" name="Rectangle 5"/>
          <p:cNvSpPr/>
          <p:nvPr/>
        </p:nvSpPr>
        <p:spPr>
          <a:xfrm>
            <a:off x="642910" y="3857628"/>
            <a:ext cx="7072362" cy="2677656"/>
          </a:xfrm>
          <a:prstGeom prst="rect">
            <a:avLst/>
          </a:prstGeom>
        </p:spPr>
        <p:txBody>
          <a:bodyPr wrap="square">
            <a:spAutoFit/>
          </a:bodyPr>
          <a:lstStyle/>
          <a:p>
            <a:pPr>
              <a:buFont typeface="Wingdings" pitchFamily="2" charset="2"/>
              <a:buChar char="q"/>
            </a:pPr>
            <a:r>
              <a:rPr lang="en-GB" sz="2400" dirty="0" smtClean="0">
                <a:latin typeface="Arial" pitchFamily="34" charset="0"/>
                <a:cs typeface="Arial" pitchFamily="34" charset="0"/>
              </a:rPr>
              <a:t>The law forms a social contract for everyone’s welfare.</a:t>
            </a:r>
          </a:p>
          <a:p>
            <a:pPr>
              <a:buFont typeface="Wingdings" pitchFamily="2" charset="2"/>
              <a:buChar char="q"/>
            </a:pPr>
            <a:r>
              <a:rPr lang="en-GB" sz="2400" dirty="0" smtClean="0">
                <a:solidFill>
                  <a:schemeClr val="accent2">
                    <a:lumMod val="50000"/>
                  </a:schemeClr>
                </a:solidFill>
                <a:latin typeface="Arial" pitchFamily="34" charset="0"/>
                <a:cs typeface="Arial" pitchFamily="34" charset="0"/>
              </a:rPr>
              <a:t>BUT rights like the right to life and liberty must also be upheld regardless of the law.</a:t>
            </a:r>
          </a:p>
          <a:p>
            <a:pPr>
              <a:buFont typeface="Wingdings" pitchFamily="2" charset="2"/>
              <a:buChar char="q"/>
            </a:pPr>
            <a:r>
              <a:rPr lang="en-GB" sz="2400" dirty="0" smtClean="0">
                <a:latin typeface="Arial" pitchFamily="34" charset="0"/>
                <a:cs typeface="Arial" pitchFamily="34" charset="0"/>
              </a:rPr>
              <a:t>We should change unjust laws and settle disputes through democratic means.</a:t>
            </a:r>
          </a:p>
          <a:p>
            <a:endParaRPr lang="en-GB" sz="2400" dirty="0" smtClean="0">
              <a:solidFill>
                <a:srgbClr val="FFFF00"/>
              </a:solidFill>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p:cNvSpPr txBox="1"/>
          <p:nvPr/>
        </p:nvSpPr>
        <p:spPr>
          <a:xfrm>
            <a:off x="357158" y="1142984"/>
            <a:ext cx="3786214" cy="400110"/>
          </a:xfrm>
          <a:prstGeom prst="rect">
            <a:avLst/>
          </a:prstGeom>
          <a:noFill/>
        </p:spPr>
        <p:txBody>
          <a:bodyPr wrap="square" rtlCol="0">
            <a:spAutoFit/>
          </a:bodyPr>
          <a:lstStyle/>
          <a:p>
            <a:r>
              <a:rPr lang="en-GB" sz="2000" dirty="0" smtClean="0">
                <a:latin typeface="Arial" pitchFamily="34" charset="0"/>
                <a:cs typeface="Arial" pitchFamily="34" charset="0"/>
              </a:rPr>
              <a:t>6. Universal Ethical Principle</a:t>
            </a:r>
            <a:endParaRPr lang="en-GB" sz="2000" dirty="0">
              <a:latin typeface="Arial" pitchFamily="34" charset="0"/>
              <a:cs typeface="Arial" pitchFamily="34" charset="0"/>
            </a:endParaRPr>
          </a:p>
        </p:txBody>
      </p:sp>
      <p:sp>
        <p:nvSpPr>
          <p:cNvPr id="31" name="Rectangle 30"/>
          <p:cNvSpPr/>
          <p:nvPr/>
        </p:nvSpPr>
        <p:spPr>
          <a:xfrm>
            <a:off x="1714480" y="6429396"/>
            <a:ext cx="4572000" cy="369332"/>
          </a:xfrm>
          <a:prstGeom prst="rect">
            <a:avLst/>
          </a:prstGeom>
        </p:spPr>
        <p:txBody>
          <a:bodyPr>
            <a:spAutoFit/>
          </a:bodyPr>
          <a:lstStyle/>
          <a:p>
            <a:r>
              <a:rPr lang="en-GB" dirty="0" smtClean="0">
                <a:solidFill>
                  <a:schemeClr val="bg1"/>
                </a:solidFill>
                <a:latin typeface="Comic Sans MS" pitchFamily="66" charset="0"/>
              </a:rPr>
              <a:t>”.</a:t>
            </a:r>
            <a:endParaRPr lang="en-GB" dirty="0">
              <a:solidFill>
                <a:schemeClr val="bg1"/>
              </a:solidFill>
              <a:latin typeface="Comic Sans MS" pitchFamily="66" charset="0"/>
            </a:endParaRPr>
          </a:p>
        </p:txBody>
      </p:sp>
      <p:sp>
        <p:nvSpPr>
          <p:cNvPr id="6" name="Rounded Rectangular Callout 5"/>
          <p:cNvSpPr/>
          <p:nvPr/>
        </p:nvSpPr>
        <p:spPr>
          <a:xfrm>
            <a:off x="1142976" y="1571612"/>
            <a:ext cx="5857916" cy="1714512"/>
          </a:xfrm>
          <a:prstGeom prst="wedgeRoundRectCallout">
            <a:avLst>
              <a:gd name="adj1" fmla="val 47091"/>
              <a:gd name="adj2" fmla="val 65700"/>
              <a:gd name="adj3" fmla="val 16667"/>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GB" dirty="0" smtClean="0">
                <a:solidFill>
                  <a:schemeClr val="bg1"/>
                </a:solidFill>
                <a:latin typeface="Comic Sans MS" pitchFamily="66" charset="0"/>
              </a:rPr>
              <a:t>Heinz should steal the drug when a choice must be made between disobeying a law and saving a life, one must act in accordance with the higher principle of preserving and respecting life</a:t>
            </a:r>
          </a:p>
          <a:p>
            <a:pPr algn="ctr"/>
            <a:r>
              <a:rPr lang="en-GB" dirty="0" smtClean="0">
                <a:solidFill>
                  <a:srgbClr val="FF0000"/>
                </a:solidFill>
              </a:rPr>
              <a:t>(Gross 2001)</a:t>
            </a:r>
            <a:endParaRPr lang="en-GB" dirty="0">
              <a:solidFill>
                <a:srgbClr val="FF0000"/>
              </a:solidFill>
            </a:endParaRPr>
          </a:p>
        </p:txBody>
      </p:sp>
      <p:sp>
        <p:nvSpPr>
          <p:cNvPr id="7" name="Rectangle 6"/>
          <p:cNvSpPr/>
          <p:nvPr/>
        </p:nvSpPr>
        <p:spPr>
          <a:xfrm>
            <a:off x="642910" y="3857628"/>
            <a:ext cx="7072362" cy="1938992"/>
          </a:xfrm>
          <a:prstGeom prst="rect">
            <a:avLst/>
          </a:prstGeom>
        </p:spPr>
        <p:txBody>
          <a:bodyPr wrap="square">
            <a:spAutoFit/>
          </a:bodyPr>
          <a:lstStyle/>
          <a:p>
            <a:pPr>
              <a:buFont typeface="Wingdings" pitchFamily="2" charset="2"/>
              <a:buChar char="q"/>
            </a:pPr>
            <a:r>
              <a:rPr lang="en-GB" sz="2400" dirty="0" smtClean="0">
                <a:latin typeface="Arial" pitchFamily="34" charset="0"/>
                <a:cs typeface="Arial" pitchFamily="34" charset="0"/>
              </a:rPr>
              <a:t>The law forms a social contract for everyone’s welfare, but certain rights transcend law</a:t>
            </a:r>
          </a:p>
          <a:p>
            <a:pPr>
              <a:buFont typeface="Wingdings" pitchFamily="2" charset="2"/>
              <a:buChar char="q"/>
            </a:pPr>
            <a:r>
              <a:rPr lang="en-GB" sz="2400" dirty="0" smtClean="0">
                <a:solidFill>
                  <a:srgbClr val="FFFF00"/>
                </a:solidFill>
                <a:latin typeface="Arial" pitchFamily="34" charset="0"/>
                <a:cs typeface="Arial" pitchFamily="34" charset="0"/>
              </a:rPr>
              <a:t> </a:t>
            </a:r>
            <a:r>
              <a:rPr lang="en-GB" sz="2400" dirty="0" smtClean="0">
                <a:solidFill>
                  <a:schemeClr val="accent2">
                    <a:lumMod val="50000"/>
                  </a:schemeClr>
                </a:solidFill>
                <a:latin typeface="Arial" pitchFamily="34" charset="0"/>
                <a:cs typeface="Arial" pitchFamily="34" charset="0"/>
              </a:rPr>
              <a:t>Democratic processes may not be enough to change unjust laws </a:t>
            </a:r>
          </a:p>
          <a:p>
            <a:pPr>
              <a:buFont typeface="Wingdings" pitchFamily="2" charset="2"/>
              <a:buChar char="q"/>
            </a:pPr>
            <a:r>
              <a:rPr lang="en-GB" sz="2400" dirty="0" smtClean="0">
                <a:latin typeface="Arial" pitchFamily="34" charset="0"/>
                <a:cs typeface="Arial" pitchFamily="34" charset="0"/>
              </a:rPr>
              <a:t> Civil disobedience may be the only answer.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285728"/>
            <a:ext cx="8229600" cy="1071570"/>
          </a:xfrm>
        </p:spPr>
        <p:txBody>
          <a:bodyPr>
            <a:normAutofit/>
          </a:bodyPr>
          <a:lstStyle/>
          <a:p>
            <a:pPr>
              <a:buNone/>
            </a:pPr>
            <a:r>
              <a:rPr lang="en-US" sz="2400" dirty="0" smtClean="0">
                <a:latin typeface="Comic Sans MS" pitchFamily="66" charset="0"/>
                <a:cs typeface="Arial" pitchFamily="34" charset="0"/>
              </a:rPr>
              <a:t>Classify the responses to this dilemma according</a:t>
            </a:r>
          </a:p>
          <a:p>
            <a:pPr>
              <a:buNone/>
            </a:pPr>
            <a:r>
              <a:rPr lang="en-US" sz="2400" dirty="0" smtClean="0">
                <a:latin typeface="Comic Sans MS" pitchFamily="66" charset="0"/>
                <a:cs typeface="Arial" pitchFamily="34" charset="0"/>
              </a:rPr>
              <a:t>to Kohlberg’s stages</a:t>
            </a:r>
            <a:endParaRPr lang="en-GB" sz="2400" dirty="0">
              <a:latin typeface="Comic Sans MS" pitchFamily="66" charset="0"/>
              <a:cs typeface="Arial" pitchFamily="34" charset="0"/>
            </a:endParaRPr>
          </a:p>
        </p:txBody>
      </p:sp>
      <p:sp>
        <p:nvSpPr>
          <p:cNvPr id="4" name="TextBox 3"/>
          <p:cNvSpPr txBox="1"/>
          <p:nvPr/>
        </p:nvSpPr>
        <p:spPr>
          <a:xfrm>
            <a:off x="357158" y="1500174"/>
            <a:ext cx="3286148" cy="2862322"/>
          </a:xfrm>
          <a:prstGeom prst="rect">
            <a:avLst/>
          </a:prstGeom>
          <a:noFill/>
          <a:ln>
            <a:solidFill>
              <a:schemeClr val="tx2"/>
            </a:solidFill>
          </a:ln>
        </p:spPr>
        <p:txBody>
          <a:bodyPr wrap="square" rtlCol="0">
            <a:spAutoFit/>
          </a:bodyPr>
          <a:lstStyle/>
          <a:p>
            <a:r>
              <a:rPr lang="en-US" dirty="0" smtClean="0">
                <a:latin typeface="Comic Sans MS" pitchFamily="66" charset="0"/>
                <a:cs typeface="Arial" pitchFamily="34" charset="0"/>
              </a:rPr>
              <a:t>Lydia’s parents often become angry when she gets bad grades. </a:t>
            </a:r>
          </a:p>
          <a:p>
            <a:endParaRPr lang="en-US" dirty="0" smtClean="0">
              <a:latin typeface="Comic Sans MS" pitchFamily="66" charset="0"/>
              <a:cs typeface="Arial" pitchFamily="34" charset="0"/>
            </a:endParaRPr>
          </a:p>
          <a:p>
            <a:r>
              <a:rPr lang="en-US" dirty="0" smtClean="0">
                <a:latin typeface="Comic Sans MS" pitchFamily="66" charset="0"/>
                <a:cs typeface="Arial" pitchFamily="34" charset="0"/>
              </a:rPr>
              <a:t>She has not been doing very well at school recently and is considering cheating on an upcoming test. </a:t>
            </a:r>
          </a:p>
          <a:p>
            <a:endParaRPr lang="en-US" dirty="0" smtClean="0">
              <a:latin typeface="Comic Sans MS" pitchFamily="66" charset="0"/>
              <a:cs typeface="Arial" pitchFamily="34" charset="0"/>
            </a:endParaRPr>
          </a:p>
          <a:p>
            <a:r>
              <a:rPr lang="en-US" dirty="0" smtClean="0">
                <a:solidFill>
                  <a:srgbClr val="C00000"/>
                </a:solidFill>
                <a:latin typeface="Comic Sans MS" pitchFamily="66" charset="0"/>
                <a:cs typeface="Arial" pitchFamily="34" charset="0"/>
              </a:rPr>
              <a:t>Should she cheat?</a:t>
            </a:r>
            <a:endParaRPr lang="en-GB" dirty="0" smtClean="0">
              <a:solidFill>
                <a:srgbClr val="C00000"/>
              </a:solidFill>
              <a:latin typeface="Comic Sans MS" pitchFamily="66" charset="0"/>
              <a:cs typeface="Arial" pitchFamily="34" charset="0"/>
            </a:endParaRPr>
          </a:p>
        </p:txBody>
      </p:sp>
      <p:sp>
        <p:nvSpPr>
          <p:cNvPr id="5" name="Rectangle 4"/>
          <p:cNvSpPr/>
          <p:nvPr/>
        </p:nvSpPr>
        <p:spPr>
          <a:xfrm>
            <a:off x="4214810" y="1428736"/>
            <a:ext cx="4572000" cy="1015663"/>
          </a:xfrm>
          <a:prstGeom prst="rect">
            <a:avLst/>
          </a:prstGeom>
        </p:spPr>
        <p:txBody>
          <a:bodyPr>
            <a:spAutoFit/>
          </a:bodyPr>
          <a:lstStyle/>
          <a:p>
            <a:r>
              <a:rPr lang="en-US" sz="2000" dirty="0" smtClean="0">
                <a:solidFill>
                  <a:srgbClr val="C00000"/>
                </a:solidFill>
                <a:latin typeface="Arial" pitchFamily="34" charset="0"/>
                <a:cs typeface="Arial" pitchFamily="34" charset="0"/>
              </a:rPr>
              <a:t>A. Yes, if she cheats and does well, her parents will think she is a good daughter and will be proud.</a:t>
            </a:r>
            <a:endParaRPr lang="en-GB" sz="2000" dirty="0">
              <a:solidFill>
                <a:srgbClr val="C00000"/>
              </a:solidFill>
              <a:latin typeface="Arial" pitchFamily="34" charset="0"/>
              <a:cs typeface="Arial" pitchFamily="34" charset="0"/>
            </a:endParaRPr>
          </a:p>
        </p:txBody>
      </p:sp>
      <p:sp>
        <p:nvSpPr>
          <p:cNvPr id="7" name="Rectangle 6"/>
          <p:cNvSpPr/>
          <p:nvPr/>
        </p:nvSpPr>
        <p:spPr>
          <a:xfrm>
            <a:off x="4214810" y="2571744"/>
            <a:ext cx="4572000" cy="707886"/>
          </a:xfrm>
          <a:prstGeom prst="rect">
            <a:avLst/>
          </a:prstGeom>
        </p:spPr>
        <p:txBody>
          <a:bodyPr>
            <a:spAutoFit/>
          </a:bodyPr>
          <a:lstStyle/>
          <a:p>
            <a:r>
              <a:rPr lang="en-US" sz="2000" dirty="0" smtClean="0">
                <a:latin typeface="Arial" pitchFamily="34" charset="0"/>
                <a:cs typeface="Arial" pitchFamily="34" charset="0"/>
              </a:rPr>
              <a:t>B. No, because if she gets caught she will be punished.</a:t>
            </a:r>
            <a:endParaRPr lang="en-GB" sz="2000" dirty="0">
              <a:latin typeface="Arial" pitchFamily="34" charset="0"/>
              <a:cs typeface="Arial" pitchFamily="34" charset="0"/>
            </a:endParaRPr>
          </a:p>
        </p:txBody>
      </p:sp>
      <p:sp>
        <p:nvSpPr>
          <p:cNvPr id="8" name="Rectangle 7"/>
          <p:cNvSpPr/>
          <p:nvPr/>
        </p:nvSpPr>
        <p:spPr>
          <a:xfrm>
            <a:off x="4214810" y="3429000"/>
            <a:ext cx="4572000" cy="707886"/>
          </a:xfrm>
          <a:prstGeom prst="rect">
            <a:avLst/>
          </a:prstGeom>
        </p:spPr>
        <p:txBody>
          <a:bodyPr>
            <a:spAutoFit/>
          </a:bodyPr>
          <a:lstStyle/>
          <a:p>
            <a:r>
              <a:rPr lang="en-US" sz="2000" dirty="0" smtClean="0">
                <a:solidFill>
                  <a:srgbClr val="C00000"/>
                </a:solidFill>
                <a:latin typeface="Arial" pitchFamily="34" charset="0"/>
                <a:cs typeface="Arial" pitchFamily="34" charset="0"/>
              </a:rPr>
              <a:t>C. No, because cheating is against school rules.</a:t>
            </a:r>
            <a:endParaRPr lang="en-GB" sz="2000" dirty="0">
              <a:solidFill>
                <a:srgbClr val="C00000"/>
              </a:solidFill>
              <a:latin typeface="Arial" pitchFamily="34" charset="0"/>
              <a:cs typeface="Arial" pitchFamily="34" charset="0"/>
            </a:endParaRPr>
          </a:p>
        </p:txBody>
      </p:sp>
      <p:sp>
        <p:nvSpPr>
          <p:cNvPr id="9" name="Rectangle 8"/>
          <p:cNvSpPr/>
          <p:nvPr/>
        </p:nvSpPr>
        <p:spPr>
          <a:xfrm>
            <a:off x="4214810" y="4286256"/>
            <a:ext cx="4572000" cy="1015663"/>
          </a:xfrm>
          <a:prstGeom prst="rect">
            <a:avLst/>
          </a:prstGeom>
        </p:spPr>
        <p:txBody>
          <a:bodyPr>
            <a:spAutoFit/>
          </a:bodyPr>
          <a:lstStyle/>
          <a:p>
            <a:r>
              <a:rPr lang="en-US" sz="2000" dirty="0" smtClean="0">
                <a:latin typeface="Arial" pitchFamily="34" charset="0"/>
                <a:cs typeface="Arial" pitchFamily="34" charset="0"/>
              </a:rPr>
              <a:t>D. No, because cheating is unfair to other students . A person should complete her own work. </a:t>
            </a:r>
            <a:endParaRPr lang="en-GB" sz="2000" dirty="0">
              <a:latin typeface="Arial" pitchFamily="34" charset="0"/>
              <a:cs typeface="Arial" pitchFamily="34" charset="0"/>
            </a:endParaRPr>
          </a:p>
        </p:txBody>
      </p:sp>
      <p:sp>
        <p:nvSpPr>
          <p:cNvPr id="10" name="Rectangle 9"/>
          <p:cNvSpPr/>
          <p:nvPr/>
        </p:nvSpPr>
        <p:spPr>
          <a:xfrm>
            <a:off x="4214810" y="5357826"/>
            <a:ext cx="4572000" cy="1015663"/>
          </a:xfrm>
          <a:prstGeom prst="rect">
            <a:avLst/>
          </a:prstGeom>
        </p:spPr>
        <p:txBody>
          <a:bodyPr>
            <a:spAutoFit/>
          </a:bodyPr>
          <a:lstStyle/>
          <a:p>
            <a:r>
              <a:rPr lang="en-US" sz="2000" dirty="0" smtClean="0">
                <a:solidFill>
                  <a:srgbClr val="C00000"/>
                </a:solidFill>
                <a:latin typeface="Arial" pitchFamily="34" charset="0"/>
                <a:cs typeface="Arial" pitchFamily="34" charset="0"/>
              </a:rPr>
              <a:t>E. Yes, because if she cheats and gets a good grade on her test, she may hey a reward.</a:t>
            </a:r>
            <a:endParaRPr lang="en-GB" sz="2000" dirty="0">
              <a:solidFill>
                <a:srgbClr val="C00000"/>
              </a:solidFill>
              <a:latin typeface="Arial" pitchFamily="34" charset="0"/>
              <a:cs typeface="Arial" pitchFamily="34" charset="0"/>
            </a:endParaRPr>
          </a:p>
        </p:txBody>
      </p:sp>
      <p:sp>
        <p:nvSpPr>
          <p:cNvPr id="11" name="TextBox 10"/>
          <p:cNvSpPr txBox="1"/>
          <p:nvPr/>
        </p:nvSpPr>
        <p:spPr>
          <a:xfrm>
            <a:off x="642910" y="4643446"/>
            <a:ext cx="2286016" cy="1477328"/>
          </a:xfrm>
          <a:prstGeom prst="rect">
            <a:avLst/>
          </a:prstGeom>
          <a:noFill/>
        </p:spPr>
        <p:txBody>
          <a:bodyPr wrap="square" rtlCol="0">
            <a:spAutoFit/>
          </a:bodyPr>
          <a:lstStyle/>
          <a:p>
            <a:r>
              <a:rPr lang="en-GB" dirty="0" smtClean="0"/>
              <a:t>A = Stage 3</a:t>
            </a:r>
          </a:p>
          <a:p>
            <a:r>
              <a:rPr lang="en-GB" dirty="0" smtClean="0"/>
              <a:t>B= Stage 1</a:t>
            </a:r>
          </a:p>
          <a:p>
            <a:r>
              <a:rPr lang="en-GB" dirty="0" smtClean="0"/>
              <a:t>C= Stage 4</a:t>
            </a:r>
          </a:p>
          <a:p>
            <a:r>
              <a:rPr lang="en-GB" dirty="0" smtClean="0"/>
              <a:t>D= Stage 5</a:t>
            </a:r>
          </a:p>
          <a:p>
            <a:r>
              <a:rPr lang="en-GB" dirty="0" smtClean="0"/>
              <a:t>E= Stage 2</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28604"/>
            <a:ext cx="8229600" cy="5880756"/>
          </a:xfrm>
        </p:spPr>
        <p:txBody>
          <a:bodyPr>
            <a:normAutofit/>
          </a:bodyPr>
          <a:lstStyle/>
          <a:p>
            <a:r>
              <a:rPr lang="en-GB" dirty="0" smtClean="0">
                <a:latin typeface="Arial" pitchFamily="34" charset="0"/>
                <a:cs typeface="Arial" pitchFamily="34" charset="0"/>
              </a:rPr>
              <a:t>Moral reasoning does not develop through parents and educators teaching values, but through social interaction stimulating mental processing.</a:t>
            </a:r>
          </a:p>
          <a:p>
            <a:pPr>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When challenged by a moral problem and current thinking is insufficient, we look for more adequate ways of solving these problems (</a:t>
            </a:r>
            <a:r>
              <a:rPr lang="en-GB" sz="2000" dirty="0" err="1" smtClean="0">
                <a:solidFill>
                  <a:srgbClr val="FF0000"/>
                </a:solidFill>
                <a:cs typeface="Arial" pitchFamily="34" charset="0"/>
              </a:rPr>
              <a:t>Blatt</a:t>
            </a:r>
            <a:r>
              <a:rPr lang="en-GB" sz="2000" dirty="0" smtClean="0">
                <a:solidFill>
                  <a:srgbClr val="FF0000"/>
                </a:solidFill>
                <a:cs typeface="Arial" pitchFamily="34" charset="0"/>
              </a:rPr>
              <a:t> and Kohlberg, 1975</a:t>
            </a:r>
            <a:r>
              <a:rPr lang="en-GB" dirty="0" smtClean="0">
                <a:latin typeface="Arial" pitchFamily="34" charset="0"/>
                <a:cs typeface="Arial" pitchFamily="34" charset="0"/>
              </a:rPr>
              <a:t>). </a:t>
            </a:r>
          </a:p>
          <a:p>
            <a:pPr>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BUT, remember:</a:t>
            </a:r>
          </a:p>
          <a:p>
            <a:pPr lvl="1"/>
            <a:r>
              <a:rPr lang="en-GB" dirty="0" smtClean="0">
                <a:solidFill>
                  <a:srgbClr val="C00000"/>
                </a:solidFill>
                <a:latin typeface="Arial" pitchFamily="34" charset="0"/>
                <a:cs typeface="Arial" pitchFamily="34" charset="0"/>
              </a:rPr>
              <a:t>Sequential </a:t>
            </a:r>
            <a:r>
              <a:rPr lang="en-GB" dirty="0" smtClean="0">
                <a:latin typeface="Arial" pitchFamily="34" charset="0"/>
                <a:cs typeface="Arial" pitchFamily="34" charset="0"/>
              </a:rPr>
              <a:t>(you can’t skip stages) </a:t>
            </a:r>
          </a:p>
          <a:p>
            <a:pPr lvl="1"/>
            <a:r>
              <a:rPr lang="en-GB" dirty="0" smtClean="0">
                <a:latin typeface="Arial" pitchFamily="34" charset="0"/>
                <a:cs typeface="Arial" pitchFamily="34" charset="0"/>
              </a:rPr>
              <a:t>Individuals can only begin to comprehend moral reasoning </a:t>
            </a:r>
            <a:r>
              <a:rPr lang="en-GB" i="1" dirty="0" smtClean="0">
                <a:solidFill>
                  <a:srgbClr val="C00000"/>
                </a:solidFill>
                <a:latin typeface="Arial" pitchFamily="34" charset="0"/>
                <a:cs typeface="Arial" pitchFamily="34" charset="0"/>
              </a:rPr>
              <a:t>one stage</a:t>
            </a:r>
            <a:r>
              <a:rPr lang="en-GB" dirty="0" smtClean="0">
                <a:solidFill>
                  <a:srgbClr val="C00000"/>
                </a:solidFill>
                <a:latin typeface="Arial" pitchFamily="34" charset="0"/>
                <a:cs typeface="Arial" pitchFamily="34" charset="0"/>
              </a:rPr>
              <a:t> above </a:t>
            </a:r>
            <a:r>
              <a:rPr lang="en-GB" dirty="0" smtClean="0">
                <a:latin typeface="Arial" pitchFamily="34" charset="0"/>
                <a:cs typeface="Arial" pitchFamily="34" charset="0"/>
              </a:rPr>
              <a:t>their current level.  </a:t>
            </a:r>
          </a:p>
          <a:p>
            <a:endParaRPr lang="en-GB" dirty="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rPr>
              <a:t>Critiques of Kohlberg</a:t>
            </a:r>
            <a:endParaRPr lang="en-GB" dirty="0">
              <a:solidFill>
                <a:srgbClr val="C00000"/>
              </a:solidFill>
            </a:endParaRPr>
          </a:p>
        </p:txBody>
      </p:sp>
      <p:sp>
        <p:nvSpPr>
          <p:cNvPr id="3" name="Content Placeholder 2"/>
          <p:cNvSpPr>
            <a:spLocks noGrp="1"/>
          </p:cNvSpPr>
          <p:nvPr>
            <p:ph idx="1"/>
          </p:nvPr>
        </p:nvSpPr>
        <p:spPr>
          <a:xfrm>
            <a:off x="457200" y="1268760"/>
            <a:ext cx="8229600" cy="5400600"/>
          </a:xfrm>
        </p:spPr>
        <p:txBody>
          <a:bodyPr>
            <a:normAutofit/>
          </a:bodyPr>
          <a:lstStyle/>
          <a:p>
            <a:r>
              <a:rPr lang="en-GB" i="1" dirty="0"/>
              <a:t>Cultural bias</a:t>
            </a:r>
            <a:endParaRPr lang="en-GB" dirty="0"/>
          </a:p>
          <a:p>
            <a:r>
              <a:rPr lang="en-GB" dirty="0"/>
              <a:t>Kohlberg argues that the first five stages of his model are sequential and universal – i.e. that they are applicable to all human beings irrespective of cultural or society.  This can be backed from his own research that included samples from the UK, Mexico, Taiwan, and Turkey.</a:t>
            </a:r>
          </a:p>
          <a:p>
            <a:r>
              <a:rPr lang="en-GB" dirty="0"/>
              <a:t>However, </a:t>
            </a:r>
            <a:r>
              <a:rPr lang="en-GB" dirty="0" err="1"/>
              <a:t>Snarey</a:t>
            </a:r>
            <a:r>
              <a:rPr lang="en-GB" dirty="0"/>
              <a:t> (1985) and </a:t>
            </a:r>
            <a:r>
              <a:rPr lang="en-GB" dirty="0" err="1"/>
              <a:t>Shweder</a:t>
            </a:r>
            <a:r>
              <a:rPr lang="en-GB" dirty="0"/>
              <a:t> (1991) suggest that Kohlberg’s “universal” principles based on justice are, in fact, culturally-bound </a:t>
            </a:r>
          </a:p>
          <a:p>
            <a:r>
              <a:rPr lang="en-GB" dirty="0" err="1"/>
              <a:t>Snarey</a:t>
            </a:r>
            <a:r>
              <a:rPr lang="en-GB" dirty="0"/>
              <a:t> (1985) analysed data from </a:t>
            </a:r>
            <a:r>
              <a:rPr lang="en-GB" i="1" dirty="0"/>
              <a:t>collectivist </a:t>
            </a:r>
            <a:r>
              <a:rPr lang="en-GB" dirty="0"/>
              <a:t>cultures (Kibbutzim, India, Taiwan, New Guinea, Kenya) and found that the highest levels of moral reasoning was centred very much on collective happiness and communal equity (Kohlberg’s model would suggest these societies do not progress further than stages 3-4).</a:t>
            </a:r>
          </a:p>
          <a:p>
            <a:r>
              <a:rPr lang="en-GB" dirty="0" err="1"/>
              <a:t>Shweder</a:t>
            </a:r>
            <a:r>
              <a:rPr lang="en-GB" dirty="0"/>
              <a:t>, (1991) went through the Heinz dilemma with Hindu villagers in India. They argued about the morality of stealing and prolonging life, though rather than relating their ideas to justice; they provided sophisticated reasons based on Hindu concepts of </a:t>
            </a:r>
            <a:r>
              <a:rPr lang="en-GB" i="1" dirty="0"/>
              <a:t>dharma</a:t>
            </a:r>
            <a:r>
              <a:rPr lang="en-GB" dirty="0"/>
              <a:t> (duty).  This would be difficult to measure on Kohlberg’s scales</a:t>
            </a:r>
            <a:r>
              <a:rPr lang="en-GB" dirty="0" smtClean="0"/>
              <a:t>.</a:t>
            </a:r>
            <a:endParaRPr lang="en-GB" dirty="0"/>
          </a:p>
        </p:txBody>
      </p:sp>
    </p:spTree>
    <p:extLst>
      <p:ext uri="{BB962C8B-B14F-4D97-AF65-F5344CB8AC3E}">
        <p14:creationId xmlns:p14="http://schemas.microsoft.com/office/powerpoint/2010/main" val="13375569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endParaRPr lang="en-GB" dirty="0"/>
          </a:p>
        </p:txBody>
      </p:sp>
      <p:sp>
        <p:nvSpPr>
          <p:cNvPr id="3" name="Content Placeholder 2"/>
          <p:cNvSpPr>
            <a:spLocks noGrp="1"/>
          </p:cNvSpPr>
          <p:nvPr>
            <p:ph idx="1"/>
          </p:nvPr>
        </p:nvSpPr>
        <p:spPr>
          <a:xfrm>
            <a:off x="457200" y="404664"/>
            <a:ext cx="8229600" cy="6192688"/>
          </a:xfrm>
        </p:spPr>
        <p:txBody>
          <a:bodyPr>
            <a:normAutofit fontScale="77500" lnSpcReduction="20000"/>
          </a:bodyPr>
          <a:lstStyle/>
          <a:p>
            <a:r>
              <a:rPr lang="en-GB" sz="2900" i="1" dirty="0"/>
              <a:t>Gender bias </a:t>
            </a:r>
            <a:endParaRPr lang="en-GB" sz="2900" i="1" dirty="0" smtClean="0"/>
          </a:p>
          <a:p>
            <a:pPr marL="137160" indent="0">
              <a:buNone/>
            </a:pPr>
            <a:endParaRPr lang="en-GB" sz="2900" dirty="0"/>
          </a:p>
          <a:p>
            <a:r>
              <a:rPr lang="en-GB" sz="2900" i="1" dirty="0"/>
              <a:t>‘</a:t>
            </a:r>
            <a:r>
              <a:rPr lang="en-GB" sz="2900" dirty="0"/>
              <a:t>Stage three... morality is a functional morality for housewives and mothers; it is not for businessmen and professionals’ (Kohlberg, 1969, p. 372).</a:t>
            </a:r>
          </a:p>
          <a:p>
            <a:pPr marL="137160" indent="0">
              <a:buNone/>
            </a:pPr>
            <a:r>
              <a:rPr lang="en-GB" sz="2900" dirty="0"/>
              <a:t> </a:t>
            </a:r>
          </a:p>
          <a:p>
            <a:r>
              <a:rPr lang="en-GB" sz="2900" dirty="0"/>
              <a:t>When Kohlberg’s method has been applied to large scale mixed gender samples, it has discovered that girls are more likely to score around stage 3, boys around stage 4 or stage 5.  </a:t>
            </a:r>
          </a:p>
          <a:p>
            <a:pPr marL="137160" indent="0">
              <a:buNone/>
            </a:pPr>
            <a:r>
              <a:rPr lang="en-GB" sz="2900" dirty="0"/>
              <a:t> </a:t>
            </a:r>
          </a:p>
          <a:p>
            <a:r>
              <a:rPr lang="en-GB" sz="2900" dirty="0"/>
              <a:t>A colleague of Kohlberg’s, Carol Gilligan (1982), became interested in this finding and considered two possibilities:</a:t>
            </a:r>
          </a:p>
          <a:p>
            <a:pPr marL="137160" indent="0">
              <a:buNone/>
            </a:pPr>
            <a:r>
              <a:rPr lang="en-GB" sz="2900" dirty="0"/>
              <a:t> </a:t>
            </a:r>
          </a:p>
          <a:p>
            <a:pPr lvl="0"/>
            <a:r>
              <a:rPr lang="en-GB" sz="2900" dirty="0"/>
              <a:t>Either females’ moral development is inferior to that of males</a:t>
            </a:r>
          </a:p>
          <a:p>
            <a:pPr lvl="0"/>
            <a:r>
              <a:rPr lang="en-GB" sz="2900" dirty="0"/>
              <a:t>Or something is wrong with Kohlberg’s methodology.</a:t>
            </a:r>
          </a:p>
          <a:p>
            <a:pPr marL="137160" indent="0">
              <a:buNone/>
            </a:pPr>
            <a:r>
              <a:rPr lang="en-GB" sz="2900" dirty="0"/>
              <a:t> </a:t>
            </a:r>
          </a:p>
        </p:txBody>
      </p:sp>
    </p:spTree>
    <p:extLst>
      <p:ext uri="{BB962C8B-B14F-4D97-AF65-F5344CB8AC3E}">
        <p14:creationId xmlns:p14="http://schemas.microsoft.com/office/powerpoint/2010/main" val="4367655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US" dirty="0"/>
              <a:t>Gilligan rejected the first argument in </a:t>
            </a:r>
            <a:r>
              <a:rPr lang="en-US" dirty="0" err="1"/>
              <a:t>favour</a:t>
            </a:r>
            <a:r>
              <a:rPr lang="en-US" dirty="0"/>
              <a:t> of the second, arguing that:</a:t>
            </a:r>
            <a:endParaRPr lang="en-GB" dirty="0"/>
          </a:p>
          <a:p>
            <a:pPr marL="137160" indent="0">
              <a:buNone/>
            </a:pPr>
            <a:r>
              <a:rPr lang="en-GB" dirty="0"/>
              <a:t> </a:t>
            </a:r>
          </a:p>
          <a:p>
            <a:pPr lvl="0"/>
            <a:r>
              <a:rPr lang="en-GB" dirty="0"/>
              <a:t>Kohlberg based his theory on research done with exclusively male samples.</a:t>
            </a:r>
          </a:p>
          <a:p>
            <a:pPr lvl="0"/>
            <a:r>
              <a:rPr lang="en-GB" dirty="0"/>
              <a:t>Kohlberg’s scenarios and questions prioritised</a:t>
            </a:r>
            <a:r>
              <a:rPr lang="en-GB" b="1" dirty="0"/>
              <a:t> justice </a:t>
            </a:r>
            <a:r>
              <a:rPr lang="en-GB" dirty="0"/>
              <a:t>which is only </a:t>
            </a:r>
            <a:r>
              <a:rPr lang="en-GB" i="1" dirty="0"/>
              <a:t>one</a:t>
            </a:r>
            <a:r>
              <a:rPr lang="en-GB" dirty="0"/>
              <a:t> perspective on morality and tends to be favoured by males.  </a:t>
            </a:r>
          </a:p>
          <a:p>
            <a:pPr lvl="0"/>
            <a:r>
              <a:rPr lang="en-GB" dirty="0"/>
              <a:t>Women are destined to score lower on Kohlberg’s measures as his approach overlooks their traditional duty of </a:t>
            </a:r>
            <a:r>
              <a:rPr lang="en-GB" b="1" dirty="0"/>
              <a:t>caring</a:t>
            </a:r>
            <a:r>
              <a:rPr lang="en-GB" dirty="0"/>
              <a:t> for her family and others:  </a:t>
            </a:r>
          </a:p>
          <a:p>
            <a:pPr marL="137160" indent="0">
              <a:buNone/>
            </a:pPr>
            <a:r>
              <a:rPr lang="en-GB" dirty="0"/>
              <a:t> </a:t>
            </a:r>
          </a:p>
          <a:p>
            <a:r>
              <a:rPr lang="en-GB" dirty="0"/>
              <a:t>‘ the very traits that have traditionally defined the “goodness” of women are those that mark them as deficient in moral development’(1982: 18).</a:t>
            </a:r>
          </a:p>
          <a:p>
            <a:endParaRPr lang="en-GB" dirty="0"/>
          </a:p>
          <a:p>
            <a:endParaRPr lang="en-GB" dirty="0"/>
          </a:p>
        </p:txBody>
      </p:sp>
    </p:spTree>
    <p:extLst>
      <p:ext uri="{BB962C8B-B14F-4D97-AF65-F5344CB8AC3E}">
        <p14:creationId xmlns:p14="http://schemas.microsoft.com/office/powerpoint/2010/main" val="30842886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Gilligan’s argument was not that women were inferior to men in moral development, but that they </a:t>
            </a:r>
            <a:r>
              <a:rPr lang="en-GB" i="1" dirty="0"/>
              <a:t>think </a:t>
            </a:r>
            <a:r>
              <a:rPr lang="en-GB" dirty="0"/>
              <a:t>differently.  Females’ higher forms of moral reasoning emphasises connections between people, the maintenance of relationships and compassion for individuals.  These are relegated to stages 3 and 4 in Kohlberg’s focus on rather abstract principle of justice.  </a:t>
            </a:r>
          </a:p>
          <a:p>
            <a:pPr marL="137160" indent="0">
              <a:buNone/>
            </a:pPr>
            <a:endParaRPr lang="en-GB" dirty="0"/>
          </a:p>
        </p:txBody>
      </p:sp>
    </p:spTree>
    <p:extLst>
      <p:ext uri="{BB962C8B-B14F-4D97-AF65-F5344CB8AC3E}">
        <p14:creationId xmlns:p14="http://schemas.microsoft.com/office/powerpoint/2010/main" val="31431326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779686"/>
          </a:xfrm>
        </p:spPr>
        <p:txBody>
          <a:bodyPr/>
          <a:lstStyle/>
          <a:p>
            <a:r>
              <a:rPr lang="en-GB" dirty="0" err="1" smtClean="0"/>
              <a:t>Gillighan`s</a:t>
            </a:r>
            <a:r>
              <a:rPr lang="en-GB" dirty="0" smtClean="0"/>
              <a:t> model</a:t>
            </a:r>
            <a:endParaRPr lang="en-GB" dirty="0"/>
          </a:p>
        </p:txBody>
      </p:sp>
      <p:sp>
        <p:nvSpPr>
          <p:cNvPr id="4" name="Text Placeholder 3"/>
          <p:cNvSpPr>
            <a:spLocks noGrp="1"/>
          </p:cNvSpPr>
          <p:nvPr>
            <p:ph type="body" idx="1"/>
          </p:nvPr>
        </p:nvSpPr>
        <p:spPr>
          <a:xfrm>
            <a:off x="457200" y="1124745"/>
            <a:ext cx="4040188" cy="864096"/>
          </a:xfrm>
        </p:spPr>
        <p:txBody>
          <a:bodyPr>
            <a:normAutofit/>
          </a:bodyPr>
          <a:lstStyle/>
          <a:p>
            <a:r>
              <a:rPr lang="en-GB" b="1" dirty="0"/>
              <a:t>Justice Orientation (MAINLY MEN)</a:t>
            </a:r>
            <a:endParaRPr lang="en-GB" dirty="0"/>
          </a:p>
        </p:txBody>
      </p:sp>
      <p:sp>
        <p:nvSpPr>
          <p:cNvPr id="5" name="Content Placeholder 4"/>
          <p:cNvSpPr>
            <a:spLocks noGrp="1"/>
          </p:cNvSpPr>
          <p:nvPr>
            <p:ph sz="half" idx="2"/>
          </p:nvPr>
        </p:nvSpPr>
        <p:spPr>
          <a:xfrm>
            <a:off x="179512" y="2060848"/>
            <a:ext cx="4317876" cy="4608512"/>
          </a:xfrm>
        </p:spPr>
        <p:txBody>
          <a:bodyPr>
            <a:normAutofit/>
          </a:bodyPr>
          <a:lstStyle/>
          <a:p>
            <a:r>
              <a:rPr lang="en-GB" b="1" dirty="0"/>
              <a:t>1J </a:t>
            </a:r>
            <a:r>
              <a:rPr lang="en-GB" dirty="0"/>
              <a:t>Uphold moral standards and withstand pressure to </a:t>
            </a:r>
            <a:r>
              <a:rPr lang="en-GB" dirty="0" smtClean="0"/>
              <a:t>deviate</a:t>
            </a:r>
          </a:p>
          <a:p>
            <a:r>
              <a:rPr lang="en-GB" b="1" dirty="0"/>
              <a:t>2J</a:t>
            </a:r>
            <a:r>
              <a:rPr lang="en-GB" dirty="0"/>
              <a:t> Justice should be tempered with mercy. One should consider the feelings of others but principles are most important</a:t>
            </a:r>
            <a:r>
              <a:rPr lang="en-GB" dirty="0" smtClean="0"/>
              <a:t>.</a:t>
            </a:r>
          </a:p>
          <a:p>
            <a:r>
              <a:rPr lang="en-GB" b="1" dirty="0"/>
              <a:t>3J</a:t>
            </a:r>
            <a:r>
              <a:rPr lang="en-GB" dirty="0"/>
              <a:t> While there are “exceptions to the rule", everyone is best served by obedience to universal laws.</a:t>
            </a:r>
          </a:p>
        </p:txBody>
      </p:sp>
      <p:sp>
        <p:nvSpPr>
          <p:cNvPr id="6" name="Text Placeholder 5"/>
          <p:cNvSpPr>
            <a:spLocks noGrp="1"/>
          </p:cNvSpPr>
          <p:nvPr>
            <p:ph type="body" sz="quarter" idx="3"/>
          </p:nvPr>
        </p:nvSpPr>
        <p:spPr>
          <a:xfrm>
            <a:off x="4645025" y="1124745"/>
            <a:ext cx="4041775" cy="864096"/>
          </a:xfrm>
        </p:spPr>
        <p:txBody>
          <a:bodyPr>
            <a:normAutofit/>
          </a:bodyPr>
          <a:lstStyle/>
          <a:p>
            <a:r>
              <a:rPr lang="en-GB" b="1" dirty="0"/>
              <a:t>Care Orientation (MAINLY WOMEN)</a:t>
            </a:r>
            <a:endParaRPr lang="en-GB" dirty="0"/>
          </a:p>
        </p:txBody>
      </p:sp>
      <p:sp>
        <p:nvSpPr>
          <p:cNvPr id="7" name="Content Placeholder 6"/>
          <p:cNvSpPr>
            <a:spLocks noGrp="1"/>
          </p:cNvSpPr>
          <p:nvPr>
            <p:ph sz="quarter" idx="4"/>
          </p:nvPr>
        </p:nvSpPr>
        <p:spPr>
          <a:xfrm>
            <a:off x="4645025" y="1988840"/>
            <a:ext cx="4391471" cy="4680520"/>
          </a:xfrm>
        </p:spPr>
        <p:txBody>
          <a:bodyPr>
            <a:normAutofit/>
          </a:bodyPr>
          <a:lstStyle/>
          <a:p>
            <a:r>
              <a:rPr lang="en-GB" b="1" dirty="0"/>
              <a:t>IC </a:t>
            </a:r>
            <a:r>
              <a:rPr lang="en-GB" dirty="0"/>
              <a:t>Concern with what others say and how choices might affect relationships</a:t>
            </a:r>
            <a:r>
              <a:rPr lang="en-GB" dirty="0" smtClean="0"/>
              <a:t>.</a:t>
            </a:r>
          </a:p>
          <a:p>
            <a:r>
              <a:rPr lang="en-GB" b="1" dirty="0"/>
              <a:t>2C</a:t>
            </a:r>
            <a:r>
              <a:rPr lang="en-GB" dirty="0"/>
              <a:t> Sacrificing one's own concerns to the welfare of others. Relationships are more important than conventional rules</a:t>
            </a:r>
            <a:r>
              <a:rPr lang="en-GB" dirty="0" smtClean="0"/>
              <a:t>.</a:t>
            </a:r>
          </a:p>
          <a:p>
            <a:r>
              <a:rPr lang="en-GB" b="1" dirty="0"/>
              <a:t>3C</a:t>
            </a:r>
            <a:r>
              <a:rPr lang="en-GB" dirty="0"/>
              <a:t> Attempting to apply moral rules while valuing the individual and trying not to hurt anyone, willingness to take responsibility for choices made.</a:t>
            </a:r>
          </a:p>
          <a:p>
            <a:endParaRPr lang="en-GB" dirty="0"/>
          </a:p>
        </p:txBody>
      </p:sp>
    </p:spTree>
    <p:extLst>
      <p:ext uri="{BB962C8B-B14F-4D97-AF65-F5344CB8AC3E}">
        <p14:creationId xmlns:p14="http://schemas.microsoft.com/office/powerpoint/2010/main" val="446224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solidFill>
                  <a:srgbClr val="C00000"/>
                </a:solidFill>
                <a:latin typeface="Comic Sans MS" pitchFamily="66" charset="0"/>
              </a:rPr>
              <a:t>Evidence for Gilligan’s claim?</a:t>
            </a:r>
            <a:endParaRPr lang="en-GB" sz="3600" dirty="0">
              <a:solidFill>
                <a:srgbClr val="C00000"/>
              </a:solidFill>
              <a:latin typeface="Comic Sans MS" pitchFamily="66" charset="0"/>
            </a:endParaRPr>
          </a:p>
        </p:txBody>
      </p:sp>
      <p:sp>
        <p:nvSpPr>
          <p:cNvPr id="5" name="Content Placeholder 4"/>
          <p:cNvSpPr>
            <a:spLocks noGrp="1"/>
          </p:cNvSpPr>
          <p:nvPr>
            <p:ph idx="1"/>
          </p:nvPr>
        </p:nvSpPr>
        <p:spPr>
          <a:xfrm>
            <a:off x="457200" y="1412776"/>
            <a:ext cx="8229600" cy="4896584"/>
          </a:xfrm>
        </p:spPr>
        <p:txBody>
          <a:bodyPr>
            <a:normAutofit/>
          </a:bodyPr>
          <a:lstStyle/>
          <a:p>
            <a:r>
              <a:rPr lang="en-GB" dirty="0"/>
              <a:t>Gilligan and </a:t>
            </a:r>
            <a:r>
              <a:rPr lang="en-GB" dirty="0" err="1"/>
              <a:t>Attanucci</a:t>
            </a:r>
            <a:r>
              <a:rPr lang="en-GB" dirty="0"/>
              <a:t> (1988) spoke to 80 men and women (aged 14 to 77) to consider occasions where they had to make a moral decision but were not sure of was the right thing to do. This approach has greater ecological validity than Kohlberg’s and Piaget’s studies as it is dealing with real-life, rather than a hypothetical situation.</a:t>
            </a:r>
          </a:p>
          <a:p>
            <a:pPr marL="137160" indent="0">
              <a:buNone/>
            </a:pPr>
            <a:r>
              <a:rPr lang="en-GB" dirty="0"/>
              <a:t> </a:t>
            </a:r>
          </a:p>
          <a:p>
            <a:pPr lvl="0"/>
            <a:r>
              <a:rPr lang="en-GB" dirty="0"/>
              <a:t>Findings indicate that </a:t>
            </a:r>
            <a:r>
              <a:rPr lang="en-US" dirty="0"/>
              <a:t>justice and care orientations are correlated to gender, with </a:t>
            </a:r>
            <a:r>
              <a:rPr lang="en-GB" dirty="0"/>
              <a:t>70% of women suggesting a care orientation (or care combined with justice) to their moral dilemma, while 65% of men favoured a purely justice orientation. </a:t>
            </a:r>
          </a:p>
          <a:p>
            <a:pPr marL="137160" indent="0">
              <a:buNone/>
            </a:pPr>
            <a:r>
              <a:rPr lang="en-GB" dirty="0"/>
              <a:t> </a:t>
            </a:r>
          </a:p>
          <a:p>
            <a:pPr lvl="0"/>
            <a:r>
              <a:rPr lang="en-GB" dirty="0"/>
              <a:t>A consideration of the </a:t>
            </a:r>
            <a:r>
              <a:rPr lang="en-GB" i="1" dirty="0"/>
              <a:t>type</a:t>
            </a:r>
            <a:r>
              <a:rPr lang="en-GB" dirty="0"/>
              <a:t> of dilemmas these individuals discussed indicated that women</a:t>
            </a:r>
            <a:r>
              <a:rPr lang="en-US" dirty="0"/>
              <a:t> focused on care dilemmas and men on justice ones</a:t>
            </a:r>
            <a:r>
              <a:rPr lang="en-GB" dirty="0"/>
              <a:t>.  </a:t>
            </a:r>
          </a:p>
          <a:p>
            <a:endParaRPr lang="en-GB" dirty="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bldLvl="2"/>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7130753" cy="731168"/>
          </a:xfrm>
        </p:spPr>
        <p:txBody>
          <a:bodyPr>
            <a:normAutofit fontScale="90000"/>
          </a:bodyPr>
          <a:lstStyle/>
          <a:p>
            <a:r>
              <a:rPr lang="en-GB" sz="3600" dirty="0" smtClean="0">
                <a:solidFill>
                  <a:srgbClr val="C00000"/>
                </a:solidFill>
                <a:latin typeface="Comic Sans MS" pitchFamily="66" charset="0"/>
              </a:rPr>
              <a:t>Evidence against Gilligan’s claim?</a:t>
            </a:r>
            <a:endParaRPr lang="en-GB" sz="3600" dirty="0">
              <a:solidFill>
                <a:srgbClr val="C00000"/>
              </a:solidFill>
              <a:latin typeface="Comic Sans MS" pitchFamily="66" charset="0"/>
            </a:endParaRPr>
          </a:p>
        </p:txBody>
      </p:sp>
      <p:sp>
        <p:nvSpPr>
          <p:cNvPr id="5" name="Content Placeholder 4"/>
          <p:cNvSpPr>
            <a:spLocks noGrp="1"/>
          </p:cNvSpPr>
          <p:nvPr>
            <p:ph idx="1"/>
          </p:nvPr>
        </p:nvSpPr>
        <p:spPr>
          <a:xfrm>
            <a:off x="179512" y="1628800"/>
            <a:ext cx="8784976" cy="5040560"/>
          </a:xfrm>
        </p:spPr>
        <p:txBody>
          <a:bodyPr>
            <a:normAutofit/>
          </a:bodyPr>
          <a:lstStyle/>
          <a:p>
            <a:r>
              <a:rPr lang="en-GB" dirty="0"/>
              <a:t>The claim that men and women </a:t>
            </a:r>
            <a:r>
              <a:rPr lang="en-GB" i="1" dirty="0"/>
              <a:t>think differently</a:t>
            </a:r>
            <a:r>
              <a:rPr lang="en-GB" dirty="0"/>
              <a:t> has been challenged by Johnston (1988) and Walker (1989)</a:t>
            </a:r>
          </a:p>
          <a:p>
            <a:pPr marL="137160" indent="0">
              <a:buNone/>
            </a:pPr>
            <a:r>
              <a:rPr lang="en-GB" dirty="0"/>
              <a:t> </a:t>
            </a:r>
          </a:p>
          <a:p>
            <a:r>
              <a:rPr lang="en-GB" dirty="0"/>
              <a:t>Walker (1989) found that both males and females tended towards the ethic of care in response to personal/real life dilemmas involving someone with whom the participant had a connection or relationship.  However, when asked to discuss a personal dilemma:</a:t>
            </a:r>
          </a:p>
          <a:p>
            <a:pPr lvl="0"/>
            <a:r>
              <a:rPr lang="en-GB" dirty="0"/>
              <a:t>females tended to discuss those of a </a:t>
            </a:r>
            <a:r>
              <a:rPr lang="en-GB" i="1" dirty="0"/>
              <a:t>personal/relational</a:t>
            </a:r>
            <a:r>
              <a:rPr lang="en-GB" dirty="0"/>
              <a:t> nature which lend themselves to being considered under a care orientation;</a:t>
            </a:r>
          </a:p>
          <a:p>
            <a:pPr lvl="0"/>
            <a:r>
              <a:rPr lang="en-GB" dirty="0"/>
              <a:t>males tended to discuss dilemmas that were more </a:t>
            </a:r>
            <a:r>
              <a:rPr lang="en-GB" i="1" dirty="0"/>
              <a:t>impersonal </a:t>
            </a:r>
            <a:r>
              <a:rPr lang="en-GB" dirty="0"/>
              <a:t>(e.g. being given too much change) where a justice orientation is more applicable.  This is consistent with Gilligan and </a:t>
            </a:r>
            <a:r>
              <a:rPr lang="en-GB" dirty="0" err="1"/>
              <a:t>Attanucci’s</a:t>
            </a:r>
            <a:r>
              <a:rPr lang="en-GB" dirty="0"/>
              <a:t> (1988) findings and with a study of the moral approaches favoured by students on an medical ethics course where  87.7% of men favoured a justice orientation, while 69.4% of females favoured a care orientation (Sanchez &amp; Self 1995).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Johnston (1998) argued that although boys tend towards the justice orientation (as suggested by Gilligan), when pressed they are also able to reason from the caring orientation.  Similarly girls are able to consider justice in their moral reasoning.  </a:t>
            </a:r>
          </a:p>
          <a:p>
            <a:r>
              <a:rPr lang="en-GB" dirty="0"/>
              <a:t>Thus, rather than thinking differently (as suggested by Gilligan) each gender can reason from </a:t>
            </a:r>
            <a:r>
              <a:rPr lang="en-GB" i="1" dirty="0"/>
              <a:t>both</a:t>
            </a:r>
            <a:r>
              <a:rPr lang="en-GB" dirty="0"/>
              <a:t> caring and justice orientations, but there are gender-linked </a:t>
            </a:r>
            <a:r>
              <a:rPr lang="en-GB" i="1" dirty="0"/>
              <a:t>preferences</a:t>
            </a:r>
            <a:r>
              <a:rPr lang="en-GB" dirty="0"/>
              <a:t> towards an orientation which may be influenced by from social expectations of what men and women should be, rather than cognitive differences.</a:t>
            </a:r>
          </a:p>
          <a:p>
            <a:pPr marL="137160" indent="0">
              <a:buNone/>
            </a:pPr>
            <a:endParaRPr lang="en-GB" dirty="0"/>
          </a:p>
        </p:txBody>
      </p:sp>
    </p:spTree>
    <p:extLst>
      <p:ext uri="{BB962C8B-B14F-4D97-AF65-F5344CB8AC3E}">
        <p14:creationId xmlns:p14="http://schemas.microsoft.com/office/powerpoint/2010/main" val="29437971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solidFill>
                  <a:srgbClr val="C00000"/>
                </a:solidFill>
                <a:effectLst/>
                <a:latin typeface="Comic Sans MS" pitchFamily="66" charset="0"/>
              </a:rPr>
              <a:t>For Discussion</a:t>
            </a:r>
            <a:endParaRPr lang="en-GB" dirty="0">
              <a:solidFill>
                <a:srgbClr val="C00000"/>
              </a:solidFill>
              <a:effectLst/>
              <a:latin typeface="Comic Sans MS" pitchFamily="66" charset="0"/>
            </a:endParaRPr>
          </a:p>
        </p:txBody>
      </p:sp>
      <p:sp>
        <p:nvSpPr>
          <p:cNvPr id="4" name="Content Placeholder 3"/>
          <p:cNvSpPr>
            <a:spLocks noGrp="1"/>
          </p:cNvSpPr>
          <p:nvPr>
            <p:ph idx="1"/>
          </p:nvPr>
        </p:nvSpPr>
        <p:spPr/>
        <p:txBody>
          <a:bodyPr/>
          <a:lstStyle/>
          <a:p>
            <a:r>
              <a:rPr lang="en-GB" dirty="0" smtClean="0">
                <a:latin typeface="Arial" pitchFamily="34" charset="0"/>
                <a:cs typeface="Arial" pitchFamily="34" charset="0"/>
              </a:rPr>
              <a:t>How can teachers make use of the theories of Piaget, Kohlberg and Gilligan to improve how children think about moral issues?</a:t>
            </a:r>
          </a:p>
          <a:p>
            <a:r>
              <a:rPr lang="en-GB" dirty="0" smtClean="0">
                <a:solidFill>
                  <a:srgbClr val="C00000"/>
                </a:solidFill>
                <a:latin typeface="Arial" pitchFamily="34" charset="0"/>
                <a:cs typeface="Arial" pitchFamily="34" charset="0"/>
              </a:rPr>
              <a:t>Can teachers make use of these theories to improve classroom relationships and behaviour?</a:t>
            </a:r>
          </a:p>
          <a:p>
            <a:r>
              <a:rPr lang="en-GB" dirty="0" smtClean="0">
                <a:latin typeface="Arial" pitchFamily="34" charset="0"/>
                <a:cs typeface="Arial" pitchFamily="34" charset="0"/>
              </a:rPr>
              <a:t>What are the potential ethical and methodological issues in researching people’s responses to moral dilemmas?  What should researchers do to overcome these?</a:t>
            </a:r>
          </a:p>
          <a:p>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p:txBody>
          <a:bodyPr/>
          <a:lstStyle/>
          <a:p>
            <a:pPr eaLnBrk="1" hangingPunct="1"/>
            <a:r>
              <a:rPr lang="en-GB" smtClean="0"/>
              <a:t>Nelson, S.A. (1980)</a:t>
            </a:r>
          </a:p>
        </p:txBody>
      </p:sp>
      <p:sp>
        <p:nvSpPr>
          <p:cNvPr id="5123" name="Rectangle 3"/>
          <p:cNvSpPr>
            <a:spLocks noGrp="1" noChangeArrowheads="1"/>
          </p:cNvSpPr>
          <p:nvPr>
            <p:ph type="subTitle" idx="1"/>
          </p:nvPr>
        </p:nvSpPr>
        <p:spPr>
          <a:xfrm>
            <a:off x="2051050" y="3860800"/>
            <a:ext cx="5257800" cy="1854200"/>
          </a:xfrm>
        </p:spPr>
        <p:txBody>
          <a:bodyPr/>
          <a:lstStyle/>
          <a:p>
            <a:pPr eaLnBrk="1" hangingPunct="1"/>
            <a:r>
              <a:rPr lang="en-GB" smtClean="0">
                <a:solidFill>
                  <a:schemeClr val="tx2"/>
                </a:solidFill>
              </a:rPr>
              <a:t>Factors influencing young children’s use of motives and outcomes as moral criteria</a:t>
            </a:r>
          </a:p>
          <a:p>
            <a:pPr algn="r" eaLnBrk="1" hangingPunct="1"/>
            <a:r>
              <a:rPr lang="en-GB" sz="1600" i="1" smtClean="0">
                <a:solidFill>
                  <a:schemeClr val="tx2"/>
                </a:solidFill>
              </a:rPr>
              <a:t>Child Development, 51, 823-829</a:t>
            </a:r>
            <a:endParaRPr lang="en-GB" sz="1600" smtClean="0">
              <a:solidFill>
                <a:schemeClr val="tx2"/>
              </a:solidFill>
            </a:endParaRPr>
          </a:p>
        </p:txBody>
      </p:sp>
      <p:pic>
        <p:nvPicPr>
          <p:cNvPr id="5124" name="Picture 5" descr="http://c1.ac-images.myspacecdn.com/images01/46/s_0b07ee2f43a49f77e6278aaf876ef96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2375" y="0"/>
            <a:ext cx="1571625"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002543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dirty="0" smtClean="0">
                <a:latin typeface="Comic Sans MS" pitchFamily="66" charset="0"/>
              </a:rPr>
              <a:t>Design – Study 1</a:t>
            </a:r>
            <a:endParaRPr lang="en-GB" sz="1100" dirty="0" smtClean="0">
              <a:latin typeface="Comic Sans MS" pitchFamily="66" charset="0"/>
            </a:endParaRPr>
          </a:p>
        </p:txBody>
      </p:sp>
      <p:sp>
        <p:nvSpPr>
          <p:cNvPr id="9219" name="Rectangle 3"/>
          <p:cNvSpPr>
            <a:spLocks noGrp="1" noChangeArrowheads="1"/>
          </p:cNvSpPr>
          <p:nvPr>
            <p:ph idx="1"/>
          </p:nvPr>
        </p:nvSpPr>
        <p:spPr>
          <a:xfrm>
            <a:off x="1173163" y="1981200"/>
            <a:ext cx="7772400" cy="4616450"/>
          </a:xfrm>
        </p:spPr>
        <p:txBody>
          <a:bodyPr/>
          <a:lstStyle/>
          <a:p>
            <a:pPr eaLnBrk="1" hangingPunct="1"/>
            <a:r>
              <a:rPr lang="en-GB" dirty="0" smtClean="0"/>
              <a:t>Sample</a:t>
            </a:r>
          </a:p>
          <a:p>
            <a:pPr lvl="1" eaLnBrk="1" hangingPunct="1"/>
            <a:r>
              <a:rPr lang="en-GB" dirty="0" smtClean="0"/>
              <a:t>60 preschool children mean age 3.4</a:t>
            </a:r>
          </a:p>
          <a:p>
            <a:pPr lvl="1" eaLnBrk="1" hangingPunct="1"/>
            <a:r>
              <a:rPr lang="en-GB" dirty="0" smtClean="0"/>
              <a:t>30 primary school children mean age 7.4</a:t>
            </a:r>
          </a:p>
          <a:p>
            <a:pPr lvl="1" eaLnBrk="1" hangingPunct="1"/>
            <a:r>
              <a:rPr lang="en-GB" dirty="0" smtClean="0">
                <a:cs typeface="Times New Roman" charset="0"/>
              </a:rPr>
              <a:t>Gender split approximately 50:50</a:t>
            </a:r>
          </a:p>
          <a:p>
            <a:pPr lvl="1" eaLnBrk="1" hangingPunct="1"/>
            <a:r>
              <a:rPr lang="en-GB" dirty="0" smtClean="0">
                <a:cs typeface="Times New Roman" charset="0"/>
              </a:rPr>
              <a:t>mostly white middle-class</a:t>
            </a:r>
            <a:endParaRPr lang="en-GB" dirty="0" smtClean="0"/>
          </a:p>
          <a:p>
            <a:pPr eaLnBrk="1" hangingPunct="1"/>
            <a:endParaRPr lang="en-GB" dirty="0" smtClean="0"/>
          </a:p>
          <a:p>
            <a:pPr eaLnBrk="1" hangingPunct="1"/>
            <a:r>
              <a:rPr lang="en-GB" dirty="0" smtClean="0"/>
              <a:t>Parental consent given</a:t>
            </a:r>
          </a:p>
        </p:txBody>
      </p:sp>
    </p:spTree>
    <p:extLst>
      <p:ext uri="{BB962C8B-B14F-4D97-AF65-F5344CB8AC3E}">
        <p14:creationId xmlns:p14="http://schemas.microsoft.com/office/powerpoint/2010/main" val="318756173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dirty="0" smtClean="0">
                <a:latin typeface="Comic Sans MS" pitchFamily="66" charset="0"/>
              </a:rPr>
              <a:t>Method</a:t>
            </a:r>
          </a:p>
        </p:txBody>
      </p:sp>
      <p:sp>
        <p:nvSpPr>
          <p:cNvPr id="10243" name="Rectangle 3"/>
          <p:cNvSpPr>
            <a:spLocks noGrp="1" noChangeArrowheads="1"/>
          </p:cNvSpPr>
          <p:nvPr>
            <p:ph type="body" sz="half" idx="1"/>
          </p:nvPr>
        </p:nvSpPr>
        <p:spPr>
          <a:xfrm>
            <a:off x="467544" y="2060574"/>
            <a:ext cx="5055369" cy="4464769"/>
          </a:xfrm>
        </p:spPr>
        <p:txBody>
          <a:bodyPr>
            <a:normAutofit fontScale="92500"/>
          </a:bodyPr>
          <a:lstStyle/>
          <a:p>
            <a:r>
              <a:rPr lang="en-GB" sz="2800" dirty="0" smtClean="0"/>
              <a:t>4 versions of a story</a:t>
            </a:r>
          </a:p>
          <a:p>
            <a:r>
              <a:rPr lang="en-GB" sz="2800" dirty="0" smtClean="0"/>
              <a:t>Factorial design:</a:t>
            </a:r>
          </a:p>
          <a:p>
            <a:pPr lvl="1"/>
            <a:r>
              <a:rPr lang="en-GB" sz="2400" dirty="0" smtClean="0"/>
              <a:t>2 levels of motive- good or bad</a:t>
            </a:r>
          </a:p>
          <a:p>
            <a:pPr lvl="1"/>
            <a:r>
              <a:rPr lang="en-GB" sz="2400" dirty="0" smtClean="0"/>
              <a:t>2 levels of outcome- good or bad</a:t>
            </a:r>
          </a:p>
          <a:p>
            <a:r>
              <a:rPr lang="en-GB" sz="2800" dirty="0" smtClean="0"/>
              <a:t>Each child heard all 4 versions of the story</a:t>
            </a:r>
          </a:p>
          <a:p>
            <a:r>
              <a:rPr lang="en-GB" sz="2800" dirty="0" smtClean="0"/>
              <a:t>Each child in one of 3 conditions (=independent measures design)</a:t>
            </a:r>
          </a:p>
        </p:txBody>
      </p:sp>
      <p:sp>
        <p:nvSpPr>
          <p:cNvPr id="10244" name="AutoShape 4"/>
          <p:cNvSpPr>
            <a:spLocks noChangeArrowheads="1"/>
          </p:cNvSpPr>
          <p:nvPr/>
        </p:nvSpPr>
        <p:spPr bwMode="auto">
          <a:xfrm>
            <a:off x="5868144" y="1916833"/>
            <a:ext cx="2736106" cy="4175992"/>
          </a:xfrm>
          <a:prstGeom prst="flowChartOr">
            <a:avLst/>
          </a:prstGeom>
          <a:solidFill>
            <a:srgbClr val="FFFFFF"/>
          </a:solidFill>
          <a:ln w="9525">
            <a:solidFill>
              <a:schemeClr val="tx1"/>
            </a:solidFill>
            <a:round/>
            <a:headEnd/>
            <a:tailEnd/>
          </a:ln>
        </p:spPr>
        <p:txBody>
          <a:bodyPr wrap="none" anchor="ctr"/>
          <a:lstStyle/>
          <a:p>
            <a:pPr algn="ctr"/>
            <a:r>
              <a:rPr lang="en-GB" dirty="0">
                <a:solidFill>
                  <a:srgbClr val="FF0000"/>
                </a:solidFill>
              </a:rPr>
              <a:t>+ motive	+ motive</a:t>
            </a:r>
          </a:p>
          <a:p>
            <a:pPr algn="ctr"/>
            <a:r>
              <a:rPr lang="en-GB" dirty="0">
                <a:solidFill>
                  <a:srgbClr val="FF0000"/>
                </a:solidFill>
              </a:rPr>
              <a:t>+ outcome	- outcome</a:t>
            </a:r>
          </a:p>
          <a:p>
            <a:pPr algn="ctr"/>
            <a:endParaRPr lang="en-GB" dirty="0">
              <a:solidFill>
                <a:srgbClr val="FF0000"/>
              </a:solidFill>
            </a:endParaRPr>
          </a:p>
          <a:p>
            <a:pPr algn="ctr"/>
            <a:endParaRPr lang="en-GB" dirty="0">
              <a:solidFill>
                <a:srgbClr val="FF0000"/>
              </a:solidFill>
            </a:endParaRPr>
          </a:p>
          <a:p>
            <a:pPr algn="ctr">
              <a:buFontTx/>
              <a:buChar char="-"/>
            </a:pPr>
            <a:r>
              <a:rPr lang="en-GB" dirty="0">
                <a:solidFill>
                  <a:srgbClr val="FF0000"/>
                </a:solidFill>
              </a:rPr>
              <a:t> motive	- motive</a:t>
            </a:r>
          </a:p>
          <a:p>
            <a:pPr algn="ctr"/>
            <a:r>
              <a:rPr lang="en-GB" dirty="0">
                <a:solidFill>
                  <a:srgbClr val="FF0000"/>
                </a:solidFill>
              </a:rPr>
              <a:t>+ outcome	- outcome</a:t>
            </a:r>
          </a:p>
        </p:txBody>
      </p:sp>
    </p:spTree>
    <p:extLst>
      <p:ext uri="{BB962C8B-B14F-4D97-AF65-F5344CB8AC3E}">
        <p14:creationId xmlns:p14="http://schemas.microsoft.com/office/powerpoint/2010/main" val="211890431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solidFill>
                  <a:srgbClr val="C00000"/>
                </a:solidFill>
              </a:rPr>
              <a:t>Story example:</a:t>
            </a:r>
            <a:endParaRPr lang="en-GB" dirty="0">
              <a:solidFill>
                <a:srgbClr val="C00000"/>
              </a:solidFill>
            </a:endParaRPr>
          </a:p>
        </p:txBody>
      </p:sp>
      <p:sp>
        <p:nvSpPr>
          <p:cNvPr id="7" name="Content Placeholder 6"/>
          <p:cNvSpPr>
            <a:spLocks noGrp="1"/>
          </p:cNvSpPr>
          <p:nvPr>
            <p:ph idx="1"/>
          </p:nvPr>
        </p:nvSpPr>
        <p:spPr/>
        <p:txBody>
          <a:bodyPr/>
          <a:lstStyle/>
          <a:p>
            <a:r>
              <a:rPr lang="en-GB" dirty="0" smtClean="0"/>
              <a:t>This boy was playing with a ball; his friend did not have anything to play with. He wanted to throw the ball so that he and his friend could play catch together with the ball. He threw the ball. His friend did not catch the ball;  the ball hit his friend on the head and made him cry.</a:t>
            </a:r>
          </a:p>
          <a:p>
            <a:endParaRPr lang="en-GB" dirty="0"/>
          </a:p>
          <a:p>
            <a:r>
              <a:rPr lang="en-GB" dirty="0" smtClean="0"/>
              <a:t>The 3 experimental conditions were:</a:t>
            </a:r>
          </a:p>
          <a:p>
            <a:r>
              <a:rPr lang="en-GB" dirty="0" smtClean="0"/>
              <a:t>Verbal presentation only, picture-motive implicit, picture-motive explicit.</a:t>
            </a:r>
            <a:endParaRPr lang="en-GB" dirty="0"/>
          </a:p>
        </p:txBody>
      </p:sp>
    </p:spTree>
    <p:extLst>
      <p:ext uri="{BB962C8B-B14F-4D97-AF65-F5344CB8AC3E}">
        <p14:creationId xmlns:p14="http://schemas.microsoft.com/office/powerpoint/2010/main" val="34080564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3"/>
          <p:cNvSpPr>
            <a:spLocks noGrp="1" noChangeArrowheads="1"/>
          </p:cNvSpPr>
          <p:nvPr>
            <p:ph type="body" idx="4294967295"/>
          </p:nvPr>
        </p:nvSpPr>
        <p:spPr>
          <a:xfrm>
            <a:off x="0" y="1484313"/>
            <a:ext cx="6337300" cy="5121275"/>
          </a:xfrm>
        </p:spPr>
        <p:txBody>
          <a:bodyPr/>
          <a:lstStyle/>
          <a:p>
            <a:pPr eaLnBrk="1" hangingPunct="1"/>
            <a:r>
              <a:rPr lang="en-GB" smtClean="0"/>
              <a:t>IV: Story condition</a:t>
            </a:r>
          </a:p>
          <a:p>
            <a:pPr lvl="1" eaLnBrk="1" hangingPunct="1"/>
            <a:r>
              <a:rPr lang="en-GB" smtClean="0">
                <a:cs typeface="Arial" charset="0"/>
              </a:rPr>
              <a:t>One of three</a:t>
            </a:r>
          </a:p>
          <a:p>
            <a:pPr eaLnBrk="1" hangingPunct="1"/>
            <a:r>
              <a:rPr lang="en-GB" smtClean="0"/>
              <a:t>DV: rating out seven</a:t>
            </a:r>
          </a:p>
          <a:p>
            <a:pPr lvl="1" eaLnBrk="1" hangingPunct="1"/>
            <a:r>
              <a:rPr lang="en-GB" smtClean="0"/>
              <a:t>Very bad (1), very good (7)</a:t>
            </a:r>
          </a:p>
        </p:txBody>
      </p:sp>
      <p:sp>
        <p:nvSpPr>
          <p:cNvPr id="11267" name="Rectangle 2"/>
          <p:cNvSpPr>
            <a:spLocks noGrp="1" noChangeArrowheads="1"/>
          </p:cNvSpPr>
          <p:nvPr>
            <p:ph type="title" idx="4294967295"/>
          </p:nvPr>
        </p:nvSpPr>
        <p:spPr>
          <a:xfrm>
            <a:off x="1371600" y="476250"/>
            <a:ext cx="7772400" cy="1143000"/>
          </a:xfrm>
        </p:spPr>
        <p:txBody>
          <a:bodyPr/>
          <a:lstStyle/>
          <a:p>
            <a:pPr eaLnBrk="1" hangingPunct="1"/>
            <a:r>
              <a:rPr lang="en-GB" smtClean="0"/>
              <a:t>Design – Study 1</a:t>
            </a:r>
            <a:endParaRPr lang="en-GB" sz="1100" smtClean="0"/>
          </a:p>
        </p:txBody>
      </p:sp>
      <p:pic>
        <p:nvPicPr>
          <p:cNvPr id="11268" name="Picture 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3913" y="9953625"/>
            <a:ext cx="1428750"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103" descr="Pictur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6013" y="4138613"/>
            <a:ext cx="7488237" cy="227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2834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grpId="0" nodeType="afterEffect">
                                  <p:stCondLst>
                                    <p:cond delay="0"/>
                                  </p:stCondLst>
                                  <p:iterate type="wd">
                                    <p:tmPct val="10000"/>
                                  </p:iterate>
                                  <p:childTnLst>
                                    <p:set>
                                      <p:cBhvr>
                                        <p:cTn id="6" dur="1" fill="hold">
                                          <p:stCondLst>
                                            <p:cond delay="0"/>
                                          </p:stCondLst>
                                        </p:cTn>
                                        <p:tgtEl>
                                          <p:spTgt spid="11267"/>
                                        </p:tgtEl>
                                        <p:attrNameLst>
                                          <p:attrName>style.visibility</p:attrName>
                                        </p:attrNameLst>
                                      </p:cBhvr>
                                      <p:to>
                                        <p:strVal val="visible"/>
                                      </p:to>
                                    </p:set>
                                    <p:animEffect transition="in" filter="box(out)">
                                      <p:cBhvr>
                                        <p:cTn id="7" dur="500"/>
                                        <p:tgtEl>
                                          <p:spTgt spid="1126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iterate type="wd">
                                    <p:tmPct val="10000"/>
                                  </p:iterate>
                                  <p:childTnLst>
                                    <p:set>
                                      <p:cBhvr>
                                        <p:cTn id="11" dur="1" fill="hold">
                                          <p:stCondLst>
                                            <p:cond delay="0"/>
                                          </p:stCondLst>
                                        </p:cTn>
                                        <p:tgtEl>
                                          <p:spTgt spid="11266">
                                            <p:txEl>
                                              <p:pRg st="0" end="0"/>
                                            </p:txEl>
                                          </p:spTgt>
                                        </p:tgtEl>
                                        <p:attrNameLst>
                                          <p:attrName>style.visibility</p:attrName>
                                        </p:attrNameLst>
                                      </p:cBhvr>
                                      <p:to>
                                        <p:strVal val="visible"/>
                                      </p:to>
                                    </p:set>
                                    <p:animEffect transition="in" filter="box(out)">
                                      <p:cBhvr>
                                        <p:cTn id="12" dur="500"/>
                                        <p:tgtEl>
                                          <p:spTgt spid="11266">
                                            <p:txEl>
                                              <p:pRg st="0" end="0"/>
                                            </p:txEl>
                                          </p:spTgt>
                                        </p:tgtEl>
                                      </p:cBhvr>
                                    </p:animEffect>
                                  </p:childTnLst>
                                </p:cTn>
                              </p:par>
                            </p:childTnLst>
                          </p:cTn>
                        </p:par>
                        <p:par>
                          <p:cTn id="13" fill="hold" nodeType="afterGroup">
                            <p:stCondLst>
                              <p:cond delay="650"/>
                            </p:stCondLst>
                            <p:childTnLst>
                              <p:par>
                                <p:cTn id="14" presetID="4" presetClass="entr" presetSubtype="32" fill="hold" grpId="0" nodeType="afterEffect">
                                  <p:stCondLst>
                                    <p:cond delay="0"/>
                                  </p:stCondLst>
                                  <p:iterate type="wd">
                                    <p:tmPct val="10000"/>
                                  </p:iterate>
                                  <p:childTnLst>
                                    <p:set>
                                      <p:cBhvr>
                                        <p:cTn id="15" dur="1" fill="hold">
                                          <p:stCondLst>
                                            <p:cond delay="0"/>
                                          </p:stCondLst>
                                        </p:cTn>
                                        <p:tgtEl>
                                          <p:spTgt spid="11266">
                                            <p:txEl>
                                              <p:pRg st="1" end="1"/>
                                            </p:txEl>
                                          </p:spTgt>
                                        </p:tgtEl>
                                        <p:attrNameLst>
                                          <p:attrName>style.visibility</p:attrName>
                                        </p:attrNameLst>
                                      </p:cBhvr>
                                      <p:to>
                                        <p:strVal val="visible"/>
                                      </p:to>
                                    </p:set>
                                    <p:animEffect transition="in" filter="box(out)">
                                      <p:cBhvr>
                                        <p:cTn id="16" dur="500"/>
                                        <p:tgtEl>
                                          <p:spTgt spid="11266">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4" presetClass="entr" presetSubtype="32" fill="hold" grpId="0" nodeType="clickEffect">
                                  <p:stCondLst>
                                    <p:cond delay="0"/>
                                  </p:stCondLst>
                                  <p:iterate type="wd">
                                    <p:tmPct val="10000"/>
                                  </p:iterate>
                                  <p:childTnLst>
                                    <p:set>
                                      <p:cBhvr>
                                        <p:cTn id="20" dur="1" fill="hold">
                                          <p:stCondLst>
                                            <p:cond delay="0"/>
                                          </p:stCondLst>
                                        </p:cTn>
                                        <p:tgtEl>
                                          <p:spTgt spid="11266">
                                            <p:txEl>
                                              <p:pRg st="2" end="2"/>
                                            </p:txEl>
                                          </p:spTgt>
                                        </p:tgtEl>
                                        <p:attrNameLst>
                                          <p:attrName>style.visibility</p:attrName>
                                        </p:attrNameLst>
                                      </p:cBhvr>
                                      <p:to>
                                        <p:strVal val="visible"/>
                                      </p:to>
                                    </p:set>
                                    <p:animEffect transition="in" filter="box(out)">
                                      <p:cBhvr>
                                        <p:cTn id="21" dur="500"/>
                                        <p:tgtEl>
                                          <p:spTgt spid="11266">
                                            <p:txEl>
                                              <p:pRg st="2" end="2"/>
                                            </p:txEl>
                                          </p:spTgt>
                                        </p:tgtEl>
                                      </p:cBhvr>
                                    </p:animEffect>
                                  </p:childTnLst>
                                </p:cTn>
                              </p:par>
                            </p:childTnLst>
                          </p:cTn>
                        </p:par>
                        <p:par>
                          <p:cTn id="22" fill="hold" nodeType="afterGroup">
                            <p:stCondLst>
                              <p:cond delay="700"/>
                            </p:stCondLst>
                            <p:childTnLst>
                              <p:par>
                                <p:cTn id="23" presetID="4" presetClass="entr" presetSubtype="32" fill="hold" grpId="0" nodeType="afterEffect">
                                  <p:stCondLst>
                                    <p:cond delay="0"/>
                                  </p:stCondLst>
                                  <p:iterate type="wd">
                                    <p:tmPct val="10000"/>
                                  </p:iterate>
                                  <p:childTnLst>
                                    <p:set>
                                      <p:cBhvr>
                                        <p:cTn id="24" dur="1" fill="hold">
                                          <p:stCondLst>
                                            <p:cond delay="0"/>
                                          </p:stCondLst>
                                        </p:cTn>
                                        <p:tgtEl>
                                          <p:spTgt spid="11266">
                                            <p:txEl>
                                              <p:pRg st="3" end="3"/>
                                            </p:txEl>
                                          </p:spTgt>
                                        </p:tgtEl>
                                        <p:attrNameLst>
                                          <p:attrName>style.visibility</p:attrName>
                                        </p:attrNameLst>
                                      </p:cBhvr>
                                      <p:to>
                                        <p:strVal val="visible"/>
                                      </p:to>
                                    </p:set>
                                    <p:animEffect transition="in" filter="box(out)">
                                      <p:cBhvr>
                                        <p:cTn id="25" dur="500"/>
                                        <p:tgtEl>
                                          <p:spTgt spid="1126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build="p" autoUpdateAnimBg="0" advAuto="0"/>
      <p:bldP spid="11267" grpId="0"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mtClean="0"/>
              <a:t>IV: story condition</a:t>
            </a:r>
          </a:p>
        </p:txBody>
      </p:sp>
      <p:sp>
        <p:nvSpPr>
          <p:cNvPr id="12291" name="Rectangle 3"/>
          <p:cNvSpPr>
            <a:spLocks noGrp="1" noChangeArrowheads="1"/>
          </p:cNvSpPr>
          <p:nvPr>
            <p:ph idx="1"/>
          </p:nvPr>
        </p:nvSpPr>
        <p:spPr>
          <a:xfrm>
            <a:off x="1173163" y="1557338"/>
            <a:ext cx="7720012" cy="4538662"/>
          </a:xfrm>
        </p:spPr>
        <p:txBody>
          <a:bodyPr/>
          <a:lstStyle/>
          <a:p>
            <a:pPr lvl="1"/>
            <a:r>
              <a:rPr lang="en-GB" smtClean="0"/>
              <a:t>Verbal</a:t>
            </a:r>
          </a:p>
          <a:p>
            <a:pPr lvl="1"/>
            <a:r>
              <a:rPr lang="en-GB" smtClean="0"/>
              <a:t>V+pics+implied motive (facial expressions)</a:t>
            </a:r>
          </a:p>
          <a:p>
            <a:pPr lvl="1"/>
            <a:r>
              <a:rPr lang="en-GB" smtClean="0"/>
              <a:t>V+pics+explicit motive (thought bubble)</a:t>
            </a:r>
          </a:p>
        </p:txBody>
      </p:sp>
      <p:pic>
        <p:nvPicPr>
          <p:cNvPr id="12292" name="Picture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6013" y="3284538"/>
            <a:ext cx="7851775" cy="288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4649147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mtClean="0"/>
              <a:t>DV: child’s judgement</a:t>
            </a:r>
          </a:p>
        </p:txBody>
      </p:sp>
      <p:sp>
        <p:nvSpPr>
          <p:cNvPr id="13315" name="Rectangle 3"/>
          <p:cNvSpPr>
            <a:spLocks noGrp="1" noChangeArrowheads="1"/>
          </p:cNvSpPr>
          <p:nvPr>
            <p:ph idx="1"/>
          </p:nvPr>
        </p:nvSpPr>
        <p:spPr>
          <a:xfrm>
            <a:off x="1187450" y="1700213"/>
            <a:ext cx="7772400" cy="4968875"/>
          </a:xfrm>
        </p:spPr>
        <p:txBody>
          <a:bodyPr/>
          <a:lstStyle/>
          <a:p>
            <a:r>
              <a:rPr lang="en-GB" dirty="0" smtClean="0"/>
              <a:t>Response</a:t>
            </a:r>
          </a:p>
          <a:p>
            <a:pPr lvl="1"/>
            <a:r>
              <a:rPr lang="en-GB" dirty="0" smtClean="0"/>
              <a:t>“Is the actor good or bad?”</a:t>
            </a:r>
          </a:p>
          <a:p>
            <a:pPr lvl="1"/>
            <a:r>
              <a:rPr lang="en-GB" dirty="0" smtClean="0"/>
              <a:t>“How good/bad?”</a:t>
            </a:r>
          </a:p>
          <a:p>
            <a:pPr lvl="1"/>
            <a:r>
              <a:rPr lang="en-GB" dirty="0" smtClean="0">
                <a:cs typeface="Arial" charset="0"/>
              </a:rPr>
              <a:t>→ scale 1 to 7</a:t>
            </a:r>
          </a:p>
          <a:p>
            <a:r>
              <a:rPr lang="en-GB" dirty="0" smtClean="0"/>
              <a:t>After the child’s judgement, they were asked to tell the story exactly as they had heard it.</a:t>
            </a:r>
          </a:p>
          <a:p>
            <a:r>
              <a:rPr lang="en-GB" dirty="0" smtClean="0"/>
              <a:t>Why?</a:t>
            </a:r>
          </a:p>
          <a:p>
            <a:r>
              <a:rPr lang="en-GB" dirty="0" smtClean="0"/>
              <a:t>Checking for errors of valence</a:t>
            </a:r>
          </a:p>
        </p:txBody>
      </p:sp>
      <p:pic>
        <p:nvPicPr>
          <p:cNvPr id="13316" name="Picture 4" descr="Picture1b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2225" y="2636838"/>
            <a:ext cx="1962150" cy="1017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5" descr="Picture1goo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25" y="1341438"/>
            <a:ext cx="1944688" cy="108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935477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dirty="0" smtClean="0">
                <a:solidFill>
                  <a:srgbClr val="C00000"/>
                </a:solidFill>
              </a:rPr>
              <a:t>Results</a:t>
            </a:r>
          </a:p>
        </p:txBody>
      </p:sp>
      <p:sp>
        <p:nvSpPr>
          <p:cNvPr id="14339" name="Rectangle 3"/>
          <p:cNvSpPr>
            <a:spLocks noGrp="1" noChangeArrowheads="1"/>
          </p:cNvSpPr>
          <p:nvPr>
            <p:ph idx="1"/>
          </p:nvPr>
        </p:nvSpPr>
        <p:spPr>
          <a:xfrm>
            <a:off x="251520" y="1268760"/>
            <a:ext cx="8694043" cy="5400328"/>
          </a:xfrm>
        </p:spPr>
        <p:txBody>
          <a:bodyPr/>
          <a:lstStyle/>
          <a:p>
            <a:endParaRPr lang="en-GB" dirty="0" smtClean="0"/>
          </a:p>
          <a:p>
            <a:endParaRPr lang="en-GB" dirty="0"/>
          </a:p>
          <a:p>
            <a:endParaRPr lang="en-GB" dirty="0" smtClean="0"/>
          </a:p>
          <a:p>
            <a:endParaRPr lang="en-GB" dirty="0" smtClean="0"/>
          </a:p>
          <a:p>
            <a:endParaRPr lang="en-GB" dirty="0"/>
          </a:p>
          <a:p>
            <a:pPr marL="137160" indent="0">
              <a:buNone/>
            </a:pPr>
            <a:endParaRPr lang="en-GB" dirty="0" smtClean="0"/>
          </a:p>
          <a:p>
            <a:r>
              <a:rPr lang="en-GB" dirty="0" smtClean="0"/>
              <a:t>What does this indicate?</a:t>
            </a:r>
          </a:p>
          <a:p>
            <a:r>
              <a:rPr lang="en-GB" dirty="0" smtClean="0"/>
              <a:t>“Motive” is a more decisive factor in moral judgements than outcome (</a:t>
            </a:r>
            <a:r>
              <a:rPr lang="en-GB" i="1" dirty="0" smtClean="0"/>
              <a:t>p</a:t>
            </a:r>
            <a:r>
              <a:rPr lang="en-GB" dirty="0" smtClean="0"/>
              <a:t>&lt;0.001)</a:t>
            </a:r>
          </a:p>
        </p:txBody>
      </p:sp>
      <p:graphicFrame>
        <p:nvGraphicFramePr>
          <p:cNvPr id="2" name="Table 1"/>
          <p:cNvGraphicFramePr>
            <a:graphicFrameLocks noGrp="1"/>
          </p:cNvGraphicFramePr>
          <p:nvPr>
            <p:extLst>
              <p:ext uri="{D42A27DB-BD31-4B8C-83A1-F6EECF244321}">
                <p14:modId xmlns:p14="http://schemas.microsoft.com/office/powerpoint/2010/main" val="4046243166"/>
              </p:ext>
            </p:extLst>
          </p:nvPr>
        </p:nvGraphicFramePr>
        <p:xfrm>
          <a:off x="1524000" y="1397000"/>
          <a:ext cx="6096000" cy="2194560"/>
        </p:xfrm>
        <a:graphic>
          <a:graphicData uri="http://schemas.openxmlformats.org/drawingml/2006/table">
            <a:tbl>
              <a:tblPr firstRow="1" bandRow="1">
                <a:tableStyleId>{5C22544A-7EE6-4342-B048-85BDC9FD1C3A}</a:tableStyleId>
              </a:tblPr>
              <a:tblGrid>
                <a:gridCol w="1219200"/>
                <a:gridCol w="1219200"/>
                <a:gridCol w="1219200"/>
                <a:gridCol w="1219200"/>
                <a:gridCol w="1219200"/>
              </a:tblGrid>
              <a:tr h="370840">
                <a:tc>
                  <a:txBody>
                    <a:bodyPr/>
                    <a:lstStyle/>
                    <a:p>
                      <a:endParaRPr lang="en-GB" dirty="0"/>
                    </a:p>
                  </a:txBody>
                  <a:tcPr/>
                </a:tc>
                <a:tc>
                  <a:txBody>
                    <a:bodyPr/>
                    <a:lstStyle/>
                    <a:p>
                      <a:r>
                        <a:rPr lang="en-GB" dirty="0" smtClean="0">
                          <a:solidFill>
                            <a:schemeClr val="bg1"/>
                          </a:solidFill>
                        </a:rPr>
                        <a:t>3 year</a:t>
                      </a:r>
                    </a:p>
                    <a:p>
                      <a:r>
                        <a:rPr lang="en-GB" dirty="0" smtClean="0">
                          <a:solidFill>
                            <a:schemeClr val="bg1"/>
                          </a:solidFill>
                        </a:rPr>
                        <a:t>Good motive</a:t>
                      </a:r>
                      <a:endParaRPr lang="en-GB" dirty="0">
                        <a:solidFill>
                          <a:schemeClr val="bg1"/>
                        </a:solidFill>
                      </a:endParaRPr>
                    </a:p>
                  </a:txBody>
                  <a:tcPr/>
                </a:tc>
                <a:tc>
                  <a:txBody>
                    <a:bodyPr/>
                    <a:lstStyle/>
                    <a:p>
                      <a:r>
                        <a:rPr lang="en-GB" dirty="0" smtClean="0">
                          <a:solidFill>
                            <a:schemeClr val="bg1"/>
                          </a:solidFill>
                        </a:rPr>
                        <a:t>3 year</a:t>
                      </a:r>
                    </a:p>
                    <a:p>
                      <a:r>
                        <a:rPr lang="en-GB" dirty="0" smtClean="0">
                          <a:solidFill>
                            <a:schemeClr val="bg1"/>
                          </a:solidFill>
                        </a:rPr>
                        <a:t>Bad motive</a:t>
                      </a:r>
                      <a:endParaRPr lang="en-GB" dirty="0">
                        <a:solidFill>
                          <a:schemeClr val="bg1"/>
                        </a:solidFill>
                      </a:endParaRPr>
                    </a:p>
                  </a:txBody>
                  <a:tcPr/>
                </a:tc>
                <a:tc>
                  <a:txBody>
                    <a:bodyPr/>
                    <a:lstStyle/>
                    <a:p>
                      <a:r>
                        <a:rPr lang="en-GB" dirty="0" smtClean="0">
                          <a:solidFill>
                            <a:schemeClr val="bg1"/>
                          </a:solidFill>
                        </a:rPr>
                        <a:t>7 year</a:t>
                      </a:r>
                    </a:p>
                    <a:p>
                      <a:r>
                        <a:rPr lang="en-GB" dirty="0" smtClean="0">
                          <a:solidFill>
                            <a:schemeClr val="bg1"/>
                          </a:solidFill>
                        </a:rPr>
                        <a:t>Good motive</a:t>
                      </a:r>
                      <a:endParaRPr lang="en-GB" dirty="0">
                        <a:solidFill>
                          <a:schemeClr val="bg1"/>
                        </a:solidFill>
                      </a:endParaRPr>
                    </a:p>
                  </a:txBody>
                  <a:tcPr/>
                </a:tc>
                <a:tc>
                  <a:txBody>
                    <a:bodyPr/>
                    <a:lstStyle/>
                    <a:p>
                      <a:r>
                        <a:rPr lang="en-GB" dirty="0" smtClean="0">
                          <a:solidFill>
                            <a:schemeClr val="bg1"/>
                          </a:solidFill>
                        </a:rPr>
                        <a:t>7 ear bad motive</a:t>
                      </a:r>
                      <a:endParaRPr lang="en-GB" dirty="0">
                        <a:solidFill>
                          <a:schemeClr val="bg1"/>
                        </a:solidFill>
                      </a:endParaRPr>
                    </a:p>
                  </a:txBody>
                  <a:tcPr/>
                </a:tc>
              </a:tr>
              <a:tr h="370840">
                <a:tc>
                  <a:txBody>
                    <a:bodyPr/>
                    <a:lstStyle/>
                    <a:p>
                      <a:r>
                        <a:rPr lang="en-GB" b="1" dirty="0" smtClean="0"/>
                        <a:t>Good outcome</a:t>
                      </a:r>
                      <a:endParaRPr lang="en-GB" b="1" dirty="0"/>
                    </a:p>
                  </a:txBody>
                  <a:tcPr/>
                </a:tc>
                <a:tc>
                  <a:txBody>
                    <a:bodyPr/>
                    <a:lstStyle/>
                    <a:p>
                      <a:r>
                        <a:rPr lang="en-GB" dirty="0" smtClean="0"/>
                        <a:t>6.55</a:t>
                      </a:r>
                      <a:endParaRPr lang="en-GB" dirty="0"/>
                    </a:p>
                  </a:txBody>
                  <a:tcPr/>
                </a:tc>
                <a:tc>
                  <a:txBody>
                    <a:bodyPr/>
                    <a:lstStyle/>
                    <a:p>
                      <a:r>
                        <a:rPr lang="en-GB" dirty="0" smtClean="0"/>
                        <a:t>2.27</a:t>
                      </a:r>
                      <a:endParaRPr lang="en-GB" dirty="0"/>
                    </a:p>
                  </a:txBody>
                  <a:tcPr/>
                </a:tc>
                <a:tc>
                  <a:txBody>
                    <a:bodyPr/>
                    <a:lstStyle/>
                    <a:p>
                      <a:r>
                        <a:rPr lang="en-GB" dirty="0" smtClean="0"/>
                        <a:t>6.20</a:t>
                      </a:r>
                      <a:endParaRPr lang="en-GB" dirty="0"/>
                    </a:p>
                  </a:txBody>
                  <a:tcPr/>
                </a:tc>
                <a:tc>
                  <a:txBody>
                    <a:bodyPr/>
                    <a:lstStyle/>
                    <a:p>
                      <a:r>
                        <a:rPr lang="en-GB" dirty="0" smtClean="0"/>
                        <a:t>3.46</a:t>
                      </a:r>
                      <a:endParaRPr lang="en-GB" dirty="0"/>
                    </a:p>
                  </a:txBody>
                  <a:tcPr/>
                </a:tc>
              </a:tr>
              <a:tr h="370840">
                <a:tc>
                  <a:txBody>
                    <a:bodyPr/>
                    <a:lstStyle/>
                    <a:p>
                      <a:r>
                        <a:rPr lang="en-GB" b="1" dirty="0" smtClean="0"/>
                        <a:t>Bad outcome</a:t>
                      </a:r>
                      <a:endParaRPr lang="en-GB" b="1" dirty="0"/>
                    </a:p>
                  </a:txBody>
                  <a:tcPr/>
                </a:tc>
                <a:tc>
                  <a:txBody>
                    <a:bodyPr/>
                    <a:lstStyle/>
                    <a:p>
                      <a:r>
                        <a:rPr lang="en-GB" dirty="0" smtClean="0"/>
                        <a:t>4.17</a:t>
                      </a:r>
                      <a:endParaRPr lang="en-GB" dirty="0"/>
                    </a:p>
                  </a:txBody>
                  <a:tcPr/>
                </a:tc>
                <a:tc>
                  <a:txBody>
                    <a:bodyPr/>
                    <a:lstStyle/>
                    <a:p>
                      <a:r>
                        <a:rPr lang="en-GB" dirty="0" smtClean="0"/>
                        <a:t>1.60</a:t>
                      </a:r>
                      <a:endParaRPr lang="en-GB" dirty="0"/>
                    </a:p>
                  </a:txBody>
                  <a:tcPr/>
                </a:tc>
                <a:tc>
                  <a:txBody>
                    <a:bodyPr/>
                    <a:lstStyle/>
                    <a:p>
                      <a:r>
                        <a:rPr lang="en-GB" dirty="0" smtClean="0"/>
                        <a:t>4.47</a:t>
                      </a:r>
                      <a:endParaRPr lang="en-GB" dirty="0"/>
                    </a:p>
                  </a:txBody>
                  <a:tcPr/>
                </a:tc>
                <a:tc>
                  <a:txBody>
                    <a:bodyPr/>
                    <a:lstStyle/>
                    <a:p>
                      <a:r>
                        <a:rPr lang="en-GB" dirty="0" smtClean="0"/>
                        <a:t>1.56</a:t>
                      </a:r>
                      <a:endParaRPr lang="en-GB" dirty="0"/>
                    </a:p>
                  </a:txBody>
                  <a:tcPr/>
                </a:tc>
              </a:tr>
            </a:tbl>
          </a:graphicData>
        </a:graphic>
      </p:graphicFrame>
    </p:spTree>
    <p:extLst>
      <p:ext uri="{BB962C8B-B14F-4D97-AF65-F5344CB8AC3E}">
        <p14:creationId xmlns:p14="http://schemas.microsoft.com/office/powerpoint/2010/main" val="244065551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mtClean="0"/>
              <a:t>Results </a:t>
            </a:r>
            <a:r>
              <a:rPr lang="en-GB" sz="1100" smtClean="0"/>
              <a:t>p827</a:t>
            </a:r>
            <a:endParaRPr lang="en-GB" smtClean="0"/>
          </a:p>
        </p:txBody>
      </p:sp>
      <p:sp>
        <p:nvSpPr>
          <p:cNvPr id="16387" name="Rectangle 3"/>
          <p:cNvSpPr>
            <a:spLocks noGrp="1" noChangeArrowheads="1"/>
          </p:cNvSpPr>
          <p:nvPr>
            <p:ph idx="1"/>
          </p:nvPr>
        </p:nvSpPr>
        <p:spPr>
          <a:xfrm>
            <a:off x="1173163" y="1981200"/>
            <a:ext cx="7772400" cy="4400550"/>
          </a:xfrm>
        </p:spPr>
        <p:txBody>
          <a:bodyPr>
            <a:normAutofit/>
          </a:bodyPr>
          <a:lstStyle/>
          <a:p>
            <a:r>
              <a:rPr lang="en-GB" dirty="0" smtClean="0"/>
              <a:t>Children demonstrated use of </a:t>
            </a:r>
            <a:r>
              <a:rPr lang="en-GB" dirty="0" smtClean="0">
                <a:solidFill>
                  <a:srgbClr val="C00000"/>
                </a:solidFill>
              </a:rPr>
              <a:t>outcome for good </a:t>
            </a:r>
            <a:r>
              <a:rPr lang="en-GB" dirty="0" smtClean="0"/>
              <a:t>in all 3 conditions, but if </a:t>
            </a:r>
            <a:r>
              <a:rPr lang="en-GB" dirty="0" smtClean="0">
                <a:solidFill>
                  <a:srgbClr val="FF0000"/>
                </a:solidFill>
              </a:rPr>
              <a:t>outcome</a:t>
            </a:r>
            <a:r>
              <a:rPr lang="en-GB" dirty="0" smtClean="0"/>
              <a:t> is </a:t>
            </a:r>
            <a:r>
              <a:rPr lang="en-GB" dirty="0" smtClean="0">
                <a:solidFill>
                  <a:srgbClr val="FF0000"/>
                </a:solidFill>
              </a:rPr>
              <a:t>bad</a:t>
            </a:r>
            <a:r>
              <a:rPr lang="en-GB" dirty="0" smtClean="0"/>
              <a:t> and </a:t>
            </a:r>
            <a:r>
              <a:rPr lang="en-GB" dirty="0" smtClean="0">
                <a:solidFill>
                  <a:srgbClr val="FF0000"/>
                </a:solidFill>
              </a:rPr>
              <a:t>motive</a:t>
            </a:r>
            <a:r>
              <a:rPr lang="en-GB" dirty="0" smtClean="0"/>
              <a:t> is </a:t>
            </a:r>
            <a:r>
              <a:rPr lang="en-GB" dirty="0" smtClean="0">
                <a:solidFill>
                  <a:srgbClr val="FF0000"/>
                </a:solidFill>
              </a:rPr>
              <a:t>bad</a:t>
            </a:r>
            <a:r>
              <a:rPr lang="en-GB" dirty="0" smtClean="0"/>
              <a:t> the pictures had most effect.</a:t>
            </a:r>
          </a:p>
          <a:p>
            <a:r>
              <a:rPr lang="en-GB" dirty="0" smtClean="0"/>
              <a:t>Even the 3year olds relied on </a:t>
            </a:r>
            <a:r>
              <a:rPr lang="en-GB" dirty="0" smtClean="0">
                <a:solidFill>
                  <a:srgbClr val="00B0F0"/>
                </a:solidFill>
              </a:rPr>
              <a:t>motive</a:t>
            </a:r>
            <a:r>
              <a:rPr lang="en-GB" dirty="0" smtClean="0"/>
              <a:t> more than outcome</a:t>
            </a:r>
          </a:p>
          <a:p>
            <a:r>
              <a:rPr lang="en-GB" dirty="0" smtClean="0"/>
              <a:t>40% rated the actor negatively if 1 negative cue</a:t>
            </a:r>
          </a:p>
          <a:p>
            <a:r>
              <a:rPr lang="en-GB" dirty="0" smtClean="0"/>
              <a:t>28.33% ignored the outcome </a:t>
            </a:r>
          </a:p>
          <a:p>
            <a:r>
              <a:rPr lang="en-GB" dirty="0" smtClean="0"/>
              <a:t>Most 3 year olds focused mainly on VALENCE as opposed to </a:t>
            </a:r>
            <a:r>
              <a:rPr lang="en-GB" dirty="0" smtClean="0">
                <a:solidFill>
                  <a:srgbClr val="00B0F0"/>
                </a:solidFill>
              </a:rPr>
              <a:t>outcome</a:t>
            </a:r>
            <a:r>
              <a:rPr lang="en-GB" dirty="0" smtClean="0"/>
              <a:t> or </a:t>
            </a:r>
            <a:r>
              <a:rPr lang="en-GB" dirty="0" smtClean="0">
                <a:solidFill>
                  <a:srgbClr val="00B0F0"/>
                </a:solidFill>
              </a:rPr>
              <a:t>motive</a:t>
            </a:r>
          </a:p>
        </p:txBody>
      </p:sp>
    </p:spTree>
    <p:extLst>
      <p:ext uri="{BB962C8B-B14F-4D97-AF65-F5344CB8AC3E}">
        <p14:creationId xmlns:p14="http://schemas.microsoft.com/office/powerpoint/2010/main" val="420923077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smtClean="0"/>
              <a:t>Discussion</a:t>
            </a:r>
          </a:p>
        </p:txBody>
      </p:sp>
      <p:sp>
        <p:nvSpPr>
          <p:cNvPr id="18435" name="Rectangle 3"/>
          <p:cNvSpPr>
            <a:spLocks noGrp="1" noChangeArrowheads="1"/>
          </p:cNvSpPr>
          <p:nvPr>
            <p:ph idx="1"/>
          </p:nvPr>
        </p:nvSpPr>
        <p:spPr>
          <a:xfrm>
            <a:off x="1173163" y="1412875"/>
            <a:ext cx="5054600" cy="4683125"/>
          </a:xfrm>
        </p:spPr>
        <p:txBody>
          <a:bodyPr/>
          <a:lstStyle/>
          <a:p>
            <a:r>
              <a:rPr lang="en-GB" smtClean="0"/>
              <a:t>Do children learn the concept of bad before the concept of good? (Piaget 1932)</a:t>
            </a:r>
          </a:p>
          <a:p>
            <a:endParaRPr lang="en-GB" smtClean="0"/>
          </a:p>
          <a:p>
            <a:r>
              <a:rPr lang="en-GB" smtClean="0"/>
              <a:t>Do young children define good as the absence of bad, e.g. “being good is </a:t>
            </a:r>
            <a:r>
              <a:rPr lang="en-GB" u="sng" smtClean="0"/>
              <a:t>not</a:t>
            </a:r>
            <a:r>
              <a:rPr lang="en-GB" smtClean="0"/>
              <a:t> lying” (Hill &amp; Hill 1977)?</a:t>
            </a:r>
          </a:p>
        </p:txBody>
      </p:sp>
      <p:pic>
        <p:nvPicPr>
          <p:cNvPr id="18436" name="Picture 7" descr="http://www.hughbourne.co.uk/wp-content/uploads/2011/09/good-evi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325" y="3573463"/>
            <a:ext cx="2857500" cy="282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9" descr="http://www.christiancollegesanduniversities.com/wp-content/uploads/2010/08/Scolding-Child-250x3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325" y="188913"/>
            <a:ext cx="2736850" cy="328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95257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smtClean="0"/>
              <a:t>Study 2 background</a:t>
            </a:r>
          </a:p>
        </p:txBody>
      </p:sp>
      <p:sp>
        <p:nvSpPr>
          <p:cNvPr id="19459" name="Rectangle 3"/>
          <p:cNvSpPr>
            <a:spLocks noGrp="1" noChangeArrowheads="1"/>
          </p:cNvSpPr>
          <p:nvPr>
            <p:ph idx="1"/>
          </p:nvPr>
        </p:nvSpPr>
        <p:spPr/>
        <p:txBody>
          <a:bodyPr/>
          <a:lstStyle/>
          <a:p>
            <a:pPr marL="990600" lvl="1" indent="-533400">
              <a:lnSpc>
                <a:spcPct val="90000"/>
              </a:lnSpc>
              <a:buFont typeface="Wingdings" pitchFamily="2" charset="2"/>
              <a:buAutoNum type="arabicPeriod"/>
            </a:pPr>
            <a:r>
              <a:rPr lang="en-GB" dirty="0" smtClean="0"/>
              <a:t>In study 1, one negative cue was sufficient to produce negative judgement.</a:t>
            </a:r>
          </a:p>
          <a:p>
            <a:pPr marL="990600" lvl="1" indent="-533400">
              <a:lnSpc>
                <a:spcPct val="90000"/>
              </a:lnSpc>
              <a:buFont typeface="Wingdings" pitchFamily="2" charset="2"/>
              <a:buAutoNum type="arabicPeriod"/>
            </a:pPr>
            <a:r>
              <a:rPr lang="en-GB" b="1" dirty="0" smtClean="0"/>
              <a:t>3-year-olds</a:t>
            </a:r>
            <a:r>
              <a:rPr lang="en-GB" dirty="0" smtClean="0"/>
              <a:t>’ judgements in bad motive stories were affected by motive but not by outcome.</a:t>
            </a:r>
          </a:p>
          <a:p>
            <a:pPr marL="609600" indent="-609600">
              <a:lnSpc>
                <a:spcPct val="90000"/>
              </a:lnSpc>
            </a:pPr>
            <a:r>
              <a:rPr lang="en-GB" dirty="0" smtClean="0"/>
              <a:t>Was that because motive was presented first?</a:t>
            </a:r>
          </a:p>
          <a:p>
            <a:pPr marL="609600" indent="-609600">
              <a:lnSpc>
                <a:spcPct val="90000"/>
              </a:lnSpc>
            </a:pPr>
            <a:r>
              <a:rPr lang="en-GB" dirty="0" smtClean="0"/>
              <a:t>Study 2: reverse the order, i.e. present outcome first then motive</a:t>
            </a:r>
          </a:p>
        </p:txBody>
      </p:sp>
    </p:spTree>
    <p:extLst>
      <p:ext uri="{BB962C8B-B14F-4D97-AF65-F5344CB8AC3E}">
        <p14:creationId xmlns:p14="http://schemas.microsoft.com/office/powerpoint/2010/main" val="312342187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smtClean="0"/>
              <a:t>Study 2 Method</a:t>
            </a:r>
          </a:p>
        </p:txBody>
      </p:sp>
      <p:sp>
        <p:nvSpPr>
          <p:cNvPr id="20483" name="Rectangle 3"/>
          <p:cNvSpPr>
            <a:spLocks noGrp="1" noChangeArrowheads="1"/>
          </p:cNvSpPr>
          <p:nvPr>
            <p:ph idx="1"/>
          </p:nvPr>
        </p:nvSpPr>
        <p:spPr/>
        <p:txBody>
          <a:bodyPr/>
          <a:lstStyle/>
          <a:p>
            <a:pPr lvl="1"/>
            <a:r>
              <a:rPr lang="en-GB" dirty="0" smtClean="0"/>
              <a:t>Materials and procedure same as before</a:t>
            </a:r>
          </a:p>
          <a:p>
            <a:pPr lvl="1"/>
            <a:r>
              <a:rPr lang="en-GB" dirty="0" smtClean="0"/>
              <a:t>27 preschool </a:t>
            </a:r>
            <a:r>
              <a:rPr lang="en-GB" dirty="0" smtClean="0">
                <a:cs typeface="Times New Roman" charset="0"/>
              </a:rPr>
              <a:t>girls and boys, mean age 3.8</a:t>
            </a:r>
          </a:p>
          <a:p>
            <a:pPr lvl="1"/>
            <a:r>
              <a:rPr lang="en-GB" dirty="0" smtClean="0">
                <a:cs typeface="Times New Roman" charset="0"/>
              </a:rPr>
              <a:t>In all stories and conditions, outcome preceded motive</a:t>
            </a:r>
          </a:p>
        </p:txBody>
      </p:sp>
    </p:spTree>
    <p:extLst>
      <p:ext uri="{BB962C8B-B14F-4D97-AF65-F5344CB8AC3E}">
        <p14:creationId xmlns:p14="http://schemas.microsoft.com/office/powerpoint/2010/main" val="12261413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smtClean="0">
                <a:solidFill>
                  <a:srgbClr val="C00000"/>
                </a:solidFill>
              </a:rPr>
              <a:t>Study 2 Results </a:t>
            </a:r>
          </a:p>
        </p:txBody>
      </p:sp>
      <p:sp>
        <p:nvSpPr>
          <p:cNvPr id="21507" name="Rectangle 3"/>
          <p:cNvSpPr>
            <a:spLocks noGrp="1" noChangeArrowheads="1"/>
          </p:cNvSpPr>
          <p:nvPr>
            <p:ph idx="1"/>
          </p:nvPr>
        </p:nvSpPr>
        <p:spPr>
          <a:xfrm>
            <a:off x="1173163" y="1341438"/>
            <a:ext cx="7772400" cy="5400675"/>
          </a:xfrm>
        </p:spPr>
        <p:txBody>
          <a:bodyPr/>
          <a:lstStyle/>
          <a:p>
            <a:r>
              <a:rPr lang="en-GB" dirty="0" smtClean="0"/>
              <a:t>As in study 1:</a:t>
            </a:r>
          </a:p>
          <a:p>
            <a:pPr lvl="1"/>
            <a:r>
              <a:rPr lang="en-GB" dirty="0" smtClean="0"/>
              <a:t>When one cue is negative, the other cue has less effect</a:t>
            </a:r>
          </a:p>
          <a:p>
            <a:pPr lvl="1"/>
            <a:r>
              <a:rPr lang="en-GB" dirty="0" smtClean="0"/>
              <a:t>Children made more recall errors when cues were inconsistent</a:t>
            </a:r>
          </a:p>
          <a:p>
            <a:r>
              <a:rPr lang="en-GB" dirty="0" smtClean="0"/>
              <a:t>As predicted:</a:t>
            </a:r>
          </a:p>
          <a:p>
            <a:pPr lvl="1"/>
            <a:r>
              <a:rPr lang="en-GB" dirty="0" smtClean="0"/>
              <a:t>Judgements in Verbal condition were less affected by motive than picture conditions</a:t>
            </a:r>
          </a:p>
          <a:p>
            <a:pPr lvl="1"/>
            <a:r>
              <a:rPr lang="en-GB" dirty="0" err="1" smtClean="0"/>
              <a:t>So.</a:t>
            </a:r>
            <a:r>
              <a:rPr lang="en-GB" dirty="0" smtClean="0"/>
              <a:t>..?</a:t>
            </a:r>
          </a:p>
        </p:txBody>
      </p:sp>
    </p:spTree>
    <p:extLst>
      <p:ext uri="{BB962C8B-B14F-4D97-AF65-F5344CB8AC3E}">
        <p14:creationId xmlns:p14="http://schemas.microsoft.com/office/powerpoint/2010/main" val="404836476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2225" y="0"/>
            <a:ext cx="2771775"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22531" name="Rectangle 2"/>
          <p:cNvSpPr>
            <a:spLocks noGrp="1" noChangeArrowheads="1"/>
          </p:cNvSpPr>
          <p:nvPr>
            <p:ph type="title"/>
          </p:nvPr>
        </p:nvSpPr>
        <p:spPr/>
        <p:txBody>
          <a:bodyPr/>
          <a:lstStyle/>
          <a:p>
            <a:r>
              <a:rPr lang="en-GB" smtClean="0"/>
              <a:t>Discussion</a:t>
            </a:r>
          </a:p>
        </p:txBody>
      </p:sp>
      <p:sp>
        <p:nvSpPr>
          <p:cNvPr id="22532" name="Rectangle 3"/>
          <p:cNvSpPr>
            <a:spLocks noGrp="1" noChangeArrowheads="1"/>
          </p:cNvSpPr>
          <p:nvPr>
            <p:ph idx="1"/>
          </p:nvPr>
        </p:nvSpPr>
        <p:spPr>
          <a:xfrm>
            <a:off x="1173163" y="1341438"/>
            <a:ext cx="7862887" cy="5400675"/>
          </a:xfrm>
        </p:spPr>
        <p:txBody>
          <a:bodyPr/>
          <a:lstStyle/>
          <a:p>
            <a:r>
              <a:rPr lang="en-GB" b="1" smtClean="0"/>
              <a:t>…what does it all MEAN?</a:t>
            </a:r>
          </a:p>
          <a:p>
            <a:pPr lvl="1"/>
            <a:r>
              <a:rPr lang="en-GB" smtClean="0"/>
              <a:t>moral judgement cues</a:t>
            </a:r>
          </a:p>
          <a:p>
            <a:pPr lvl="1"/>
            <a:r>
              <a:rPr lang="en-GB" smtClean="0"/>
              <a:t>verbal/picture &amp; order of presentation</a:t>
            </a:r>
          </a:p>
          <a:p>
            <a:pPr lvl="1"/>
            <a:r>
              <a:rPr lang="en-GB" smtClean="0"/>
              <a:t>children’s use of motive/outcome info</a:t>
            </a:r>
          </a:p>
          <a:p>
            <a:r>
              <a:rPr lang="en-GB" smtClean="0"/>
              <a:t>For 3-y/o, one –ve cue → –ve judgement</a:t>
            </a:r>
          </a:p>
          <a:p>
            <a:r>
              <a:rPr lang="en-GB" smtClean="0"/>
              <a:t>In verbal presentations it’s first cue encountered</a:t>
            </a:r>
          </a:p>
          <a:p>
            <a:r>
              <a:rPr lang="en-GB" smtClean="0"/>
              <a:t>Judgements are primed for any of –ve valence, whether motive or outcome</a:t>
            </a:r>
          </a:p>
          <a:p>
            <a:endParaRPr lang="en-GB" smtClean="0"/>
          </a:p>
        </p:txBody>
      </p:sp>
    </p:spTree>
    <p:extLst>
      <p:ext uri="{BB962C8B-B14F-4D97-AF65-F5344CB8AC3E}">
        <p14:creationId xmlns:p14="http://schemas.microsoft.com/office/powerpoint/2010/main" val="191384579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dirty="0" smtClean="0">
                <a:solidFill>
                  <a:srgbClr val="C00000"/>
                </a:solidFill>
              </a:rPr>
              <a:t>Evaluation</a:t>
            </a:r>
          </a:p>
        </p:txBody>
      </p:sp>
      <p:sp>
        <p:nvSpPr>
          <p:cNvPr id="23555" name="Rectangle 3"/>
          <p:cNvSpPr>
            <a:spLocks noGrp="1" noChangeArrowheads="1"/>
          </p:cNvSpPr>
          <p:nvPr>
            <p:ph idx="1"/>
          </p:nvPr>
        </p:nvSpPr>
        <p:spPr>
          <a:xfrm>
            <a:off x="1173163" y="1341438"/>
            <a:ext cx="7772400" cy="5111750"/>
          </a:xfrm>
        </p:spPr>
        <p:txBody>
          <a:bodyPr/>
          <a:lstStyle/>
          <a:p>
            <a:r>
              <a:rPr lang="en-GB" dirty="0" smtClean="0"/>
              <a:t>Reliable?</a:t>
            </a:r>
          </a:p>
          <a:p>
            <a:pPr lvl="1"/>
            <a:r>
              <a:rPr lang="en-GB" dirty="0" smtClean="0"/>
              <a:t>Complicated effects but yes, replicable</a:t>
            </a:r>
          </a:p>
          <a:p>
            <a:endParaRPr lang="en-GB" dirty="0" smtClean="0"/>
          </a:p>
          <a:p>
            <a:r>
              <a:rPr lang="en-GB" dirty="0" smtClean="0"/>
              <a:t>Valid?</a:t>
            </a:r>
          </a:p>
          <a:p>
            <a:pPr lvl="1"/>
            <a:r>
              <a:rPr lang="en-GB" dirty="0" smtClean="0"/>
              <a:t> Does it really measure moral judgement?</a:t>
            </a:r>
          </a:p>
          <a:p>
            <a:pPr lvl="1"/>
            <a:r>
              <a:rPr lang="en-GB" dirty="0" smtClean="0"/>
              <a:t>Is it </a:t>
            </a:r>
            <a:r>
              <a:rPr lang="en-GB" dirty="0" err="1" smtClean="0"/>
              <a:t>generalisable</a:t>
            </a:r>
            <a:r>
              <a:rPr lang="en-GB" dirty="0" smtClean="0"/>
              <a:t>?</a:t>
            </a:r>
          </a:p>
          <a:p>
            <a:pPr lvl="1"/>
            <a:r>
              <a:rPr lang="en-GB" dirty="0" smtClean="0"/>
              <a:t>Is it a realistic task?</a:t>
            </a:r>
          </a:p>
          <a:p>
            <a:pPr lvl="1"/>
            <a:r>
              <a:rPr lang="en-GB" dirty="0" smtClean="0"/>
              <a:t>How ethical is it: consent?</a:t>
            </a:r>
          </a:p>
        </p:txBody>
      </p:sp>
    </p:spTree>
    <p:extLst>
      <p:ext uri="{BB962C8B-B14F-4D97-AF65-F5344CB8AC3E}">
        <p14:creationId xmlns:p14="http://schemas.microsoft.com/office/powerpoint/2010/main" val="39278792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C00000"/>
                </a:solidFill>
              </a:rPr>
              <a:t>What can we conclude regarding moral development?</a:t>
            </a:r>
            <a:endParaRPr lang="en-GB" dirty="0">
              <a:solidFill>
                <a:srgbClr val="C00000"/>
              </a:solidFill>
            </a:endParaRPr>
          </a:p>
        </p:txBody>
      </p:sp>
      <p:sp>
        <p:nvSpPr>
          <p:cNvPr id="3" name="Content Placeholder 2"/>
          <p:cNvSpPr>
            <a:spLocks noGrp="1"/>
          </p:cNvSpPr>
          <p:nvPr>
            <p:ph idx="1"/>
          </p:nvPr>
        </p:nvSpPr>
        <p:spPr/>
        <p:txBody>
          <a:bodyPr/>
          <a:lstStyle/>
          <a:p>
            <a:r>
              <a:rPr lang="en-GB" dirty="0" smtClean="0"/>
              <a:t>Over to you…</a:t>
            </a:r>
            <a:endParaRPr lang="en-GB" dirty="0"/>
          </a:p>
        </p:txBody>
      </p:sp>
    </p:spTree>
    <p:extLst>
      <p:ext uri="{BB962C8B-B14F-4D97-AF65-F5344CB8AC3E}">
        <p14:creationId xmlns:p14="http://schemas.microsoft.com/office/powerpoint/2010/main" val="1219932457"/>
      </p:ext>
    </p:extLst>
  </p:cSld>
  <p:clrMapOvr>
    <a:masterClrMapping/>
  </p:clrMapOvr>
</p:sld>
</file>

<file path=ppt/theme/theme1.xml><?xml version="1.0" encoding="utf-8"?>
<a:theme xmlns:a="http://schemas.openxmlformats.org/drawingml/2006/main" name="Face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1127</TotalTime>
  <Words>3999</Words>
  <Application>Microsoft Office PowerPoint</Application>
  <PresentationFormat>On-screen Show (4:3)</PresentationFormat>
  <Paragraphs>374</Paragraphs>
  <Slides>52</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52</vt:i4>
      </vt:variant>
    </vt:vector>
  </HeadingPairs>
  <TitlesOfParts>
    <vt:vector size="61" baseType="lpstr">
      <vt:lpstr>Arial</vt:lpstr>
      <vt:lpstr>Calibri</vt:lpstr>
      <vt:lpstr>Comic Sans MS</vt:lpstr>
      <vt:lpstr>Times New Roman</vt:lpstr>
      <vt:lpstr>Trebuchet MS</vt:lpstr>
      <vt:lpstr>Wingdings</vt:lpstr>
      <vt:lpstr>Wingdings 2</vt:lpstr>
      <vt:lpstr>Wingdings 3</vt:lpstr>
      <vt:lpstr>Facet</vt:lpstr>
      <vt:lpstr> Moral development</vt:lpstr>
      <vt:lpstr>Overview</vt:lpstr>
      <vt:lpstr>Piaget &amp; Moral development</vt:lpstr>
      <vt:lpstr>PowerPoint Presentation</vt:lpstr>
      <vt:lpstr>Stage 1:</vt:lpstr>
      <vt:lpstr>Stage 2:</vt:lpstr>
      <vt:lpstr>Stage 3:</vt:lpstr>
      <vt:lpstr>Piaget’s Moral Stories</vt:lpstr>
      <vt:lpstr>Findings: </vt:lpstr>
      <vt:lpstr>PowerPoint Presentation</vt:lpstr>
      <vt:lpstr>PowerPoint Presentation</vt:lpstr>
      <vt:lpstr>PowerPoint Presentation</vt:lpstr>
      <vt:lpstr>PowerPoint Presentation</vt:lpstr>
      <vt:lpstr>Kohlberg`s theory of moral development</vt:lpstr>
      <vt:lpstr>PowerPoint Presentation</vt:lpstr>
      <vt:lpstr>PowerPoint Presentation</vt:lpstr>
      <vt:lpstr>PowerPoint Presentation</vt:lpstr>
      <vt:lpstr>PowerPoint Presentation</vt:lpstr>
      <vt:lpstr>Kohlberg’s Levels of Moral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Critiques of Kohlberg</vt:lpstr>
      <vt:lpstr>PowerPoint Presentation</vt:lpstr>
      <vt:lpstr>PowerPoint Presentation</vt:lpstr>
      <vt:lpstr>PowerPoint Presentation</vt:lpstr>
      <vt:lpstr>Gillighan`s model</vt:lpstr>
      <vt:lpstr>Evidence for Gilligan’s claim?</vt:lpstr>
      <vt:lpstr>Evidence against Gilligan’s claim?</vt:lpstr>
      <vt:lpstr>PowerPoint Presentation</vt:lpstr>
      <vt:lpstr>For Discussion</vt:lpstr>
      <vt:lpstr>Nelson, S.A. (1980)</vt:lpstr>
      <vt:lpstr>Design – Study 1</vt:lpstr>
      <vt:lpstr>Method</vt:lpstr>
      <vt:lpstr>Story example:</vt:lpstr>
      <vt:lpstr>Design – Study 1</vt:lpstr>
      <vt:lpstr>IV: story condition</vt:lpstr>
      <vt:lpstr>DV: child’s judgement</vt:lpstr>
      <vt:lpstr>Results</vt:lpstr>
      <vt:lpstr>Results p827</vt:lpstr>
      <vt:lpstr>Discussion</vt:lpstr>
      <vt:lpstr>Study 2 background</vt:lpstr>
      <vt:lpstr>Study 2 Method</vt:lpstr>
      <vt:lpstr>Study 2 Results </vt:lpstr>
      <vt:lpstr>Discussion</vt:lpstr>
      <vt:lpstr>Evaluation</vt:lpstr>
      <vt:lpstr>What can we conclude regarding moral development?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Kohlberg’s Levels of Moral Development</dc:title>
  <dc:creator>stig</dc:creator>
  <cp:lastModifiedBy>Karen EatonThomas</cp:lastModifiedBy>
  <cp:revision>112</cp:revision>
  <cp:lastPrinted>2014-12-03T11:45:05Z</cp:lastPrinted>
  <dcterms:created xsi:type="dcterms:W3CDTF">2010-01-25T16:06:38Z</dcterms:created>
  <dcterms:modified xsi:type="dcterms:W3CDTF">2018-01-04T16:14:06Z</dcterms:modified>
</cp:coreProperties>
</file>