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theme/theme7.xml" ContentType="application/vnd.openxmlformats-officedocument.theme+xml"/>
  <Override PartName="/ppt/slideLayouts/slideLayout10.xml" ContentType="application/vnd.openxmlformats-officedocument.presentationml.slideLayout+xml"/>
  <Override PartName="/ppt/theme/theme8.xml" ContentType="application/vnd.openxmlformats-officedocument.theme+xml"/>
  <Override PartName="/ppt/slideLayouts/slideLayout11.xml" ContentType="application/vnd.openxmlformats-officedocument.presentationml.slideLayout+xml"/>
  <Override PartName="/ppt/theme/theme9.xml" ContentType="application/vnd.openxmlformats-officedocument.theme+xml"/>
  <Override PartName="/ppt/slideLayouts/slideLayout12.xml" ContentType="application/vnd.openxmlformats-officedocument.presentationml.slideLayout+xml"/>
  <Override PartName="/ppt/theme/theme10.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11.xml" ContentType="application/vnd.openxmlformats-officedocument.theme+xml"/>
  <Override PartName="/ppt/slideLayouts/slideLayout21.xml" ContentType="application/vnd.openxmlformats-officedocument.presentationml.slideLayout+xml"/>
  <Override PartName="/ppt/theme/theme12.xml" ContentType="application/vnd.openxmlformats-officedocument.theme+xml"/>
  <Override PartName="/ppt/slideLayouts/slideLayout22.xml" ContentType="application/vnd.openxmlformats-officedocument.presentationml.slideLayout+xml"/>
  <Override PartName="/ppt/theme/theme13.xml" ContentType="application/vnd.openxmlformats-officedocument.theme+xml"/>
  <Override PartName="/ppt/slideLayouts/slideLayout23.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4"/>
    <p:sldMasterId id="2147483657" r:id="rId5"/>
    <p:sldMasterId id="2147483658" r:id="rId6"/>
    <p:sldMasterId id="2147483660" r:id="rId7"/>
    <p:sldMasterId id="2147483659" r:id="rId8"/>
    <p:sldMasterId id="2147483661" r:id="rId9"/>
    <p:sldMasterId id="2147483662" r:id="rId10"/>
    <p:sldMasterId id="2147483663" r:id="rId11"/>
    <p:sldMasterId id="2147483664" r:id="rId12"/>
    <p:sldMasterId id="2147483665" r:id="rId13"/>
    <p:sldMasterId id="2147483666" r:id="rId14"/>
    <p:sldMasterId id="2147483673" r:id="rId15"/>
    <p:sldMasterId id="2147483670" r:id="rId16"/>
    <p:sldMasterId id="2147483671" r:id="rId17"/>
  </p:sldMasterIdLst>
  <p:notesMasterIdLst>
    <p:notesMasterId r:id="rId28"/>
  </p:notesMasterIdLst>
  <p:sldIdLst>
    <p:sldId id="851" r:id="rId18"/>
    <p:sldId id="889" r:id="rId19"/>
    <p:sldId id="887" r:id="rId20"/>
    <p:sldId id="875" r:id="rId21"/>
    <p:sldId id="877" r:id="rId22"/>
    <p:sldId id="878" r:id="rId23"/>
    <p:sldId id="888" r:id="rId24"/>
    <p:sldId id="876" r:id="rId25"/>
    <p:sldId id="890" r:id="rId26"/>
    <p:sldId id="886"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666"/>
    <p:restoredTop sz="71533" autoAdjust="0"/>
  </p:normalViewPr>
  <p:slideViewPr>
    <p:cSldViewPr snapToGrid="0">
      <p:cViewPr varScale="1">
        <p:scale>
          <a:sx n="52" d="100"/>
          <a:sy n="52" d="100"/>
        </p:scale>
        <p:origin x="13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Master" Target="slideMasters/slideMaster10.xml"/><Relationship Id="rId18" Type="http://schemas.openxmlformats.org/officeDocument/2006/relationships/slide" Target="slides/slide1.xml"/><Relationship Id="rId26" Type="http://schemas.openxmlformats.org/officeDocument/2006/relationships/slide" Target="slides/slide9.xml"/><Relationship Id="rId3" Type="http://schemas.openxmlformats.org/officeDocument/2006/relationships/customXml" Target="../customXml/item3.xml"/><Relationship Id="rId21" Type="http://schemas.openxmlformats.org/officeDocument/2006/relationships/slide" Target="slides/slide4.xml"/><Relationship Id="rId7" Type="http://schemas.openxmlformats.org/officeDocument/2006/relationships/slideMaster" Target="slideMasters/slideMaster4.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8.xml"/><Relationship Id="rId2" Type="http://schemas.openxmlformats.org/officeDocument/2006/relationships/customXml" Target="../customXml/item2.xml"/><Relationship Id="rId16" Type="http://schemas.openxmlformats.org/officeDocument/2006/relationships/slideMaster" Target="slideMasters/slideMaster13.xml"/><Relationship Id="rId20" Type="http://schemas.openxmlformats.org/officeDocument/2006/relationships/slide" Target="slides/slide3.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Master" Target="slideMasters/slideMaster8.xml"/><Relationship Id="rId24" Type="http://schemas.openxmlformats.org/officeDocument/2006/relationships/slide" Target="slides/slide7.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6.xml"/><Relationship Id="rId28"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2.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5.xml"/><Relationship Id="rId27" Type="http://schemas.openxmlformats.org/officeDocument/2006/relationships/slide" Target="slides/slide10.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D5F032-5F8F-FE40-B2B4-2970B147A59F}" type="datetimeFigureOut">
              <a:rPr lang="en-GB" smtClean="0"/>
              <a:t>18/06/2021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3B316D-00FF-AA49-9284-97CB249A2A53}" type="slidenum">
              <a:rPr lang="en-GB" smtClean="0"/>
              <a:t>‹#›</a:t>
            </a:fld>
            <a:endParaRPr lang="en-GB" dirty="0"/>
          </a:p>
        </p:txBody>
      </p:sp>
    </p:spTree>
    <p:extLst>
      <p:ext uri="{BB962C8B-B14F-4D97-AF65-F5344CB8AC3E}">
        <p14:creationId xmlns:p14="http://schemas.microsoft.com/office/powerpoint/2010/main" val="33205239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892395D-BC1B-4D1D-949A-52A1A007E086}" type="slidenum">
              <a:rPr lang="en-GB" smtClean="0"/>
              <a:t>1</a:t>
            </a:fld>
            <a:endParaRPr lang="en-GB" dirty="0"/>
          </a:p>
        </p:txBody>
      </p:sp>
    </p:spTree>
    <p:extLst>
      <p:ext uri="{BB962C8B-B14F-4D97-AF65-F5344CB8AC3E}">
        <p14:creationId xmlns:p14="http://schemas.microsoft.com/office/powerpoint/2010/main" val="12121066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smtClean="0">
                <a:solidFill>
                  <a:schemeClr val="tx1"/>
                </a:solidFill>
                <a:effectLst/>
                <a:latin typeface="+mn-lt"/>
                <a:ea typeface="+mn-ea"/>
                <a:cs typeface="+mn-cs"/>
              </a:rPr>
              <a:t>Why should project teams invest resources in communication activities?</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This</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question comes back to the fundamental</a:t>
            </a:r>
            <a:r>
              <a:rPr lang="en-GB" sz="1200" b="0" i="0" kern="1200" baseline="0" dirty="0" smtClean="0">
                <a:solidFill>
                  <a:schemeClr val="tx1"/>
                </a:solidFill>
                <a:effectLst/>
                <a:latin typeface="+mn-lt"/>
                <a:ea typeface="+mn-ea"/>
                <a:cs typeface="+mn-cs"/>
              </a:rPr>
              <a:t> reason for most organisational </a:t>
            </a:r>
            <a:r>
              <a:rPr lang="en-GB" sz="1200" b="0" i="0" kern="1200" dirty="0" smtClean="0">
                <a:solidFill>
                  <a:schemeClr val="tx1"/>
                </a:solidFill>
                <a:effectLst/>
                <a:latin typeface="+mn-lt"/>
                <a:ea typeface="+mn-ea"/>
                <a:cs typeface="+mn-cs"/>
              </a:rPr>
              <a:t>projects. It doesn’t matter whether we are introducing new systems, processes or skills; all projects are about changing the way people behave</a:t>
            </a:r>
            <a:r>
              <a:rPr lang="en-GB" sz="1200" b="0" i="0" kern="1200" baseline="0" dirty="0" smtClean="0">
                <a:solidFill>
                  <a:schemeClr val="tx1"/>
                </a:solidFill>
                <a:effectLst/>
                <a:latin typeface="+mn-lt"/>
                <a:ea typeface="+mn-ea"/>
                <a:cs typeface="+mn-cs"/>
              </a:rPr>
              <a:t> and/or do their jobs</a:t>
            </a:r>
            <a:r>
              <a:rPr lang="en-GB" sz="1200" b="0" i="0" kern="1200" dirty="0" smtClean="0">
                <a:solidFill>
                  <a:schemeClr val="tx1"/>
                </a:solidFill>
                <a:effectLst/>
                <a:latin typeface="+mn-lt"/>
                <a:ea typeface="+mn-ea"/>
                <a:cs typeface="+mn-cs"/>
              </a:rPr>
              <a:t>. If we don’t persuade people to change, our project will fail.</a:t>
            </a:r>
          </a:p>
          <a:p>
            <a:r>
              <a:rPr lang="en-GB" dirty="0" smtClean="0"/>
              <a:t>Therefore,</a:t>
            </a:r>
            <a:r>
              <a:rPr lang="en-GB" baseline="0" dirty="0" smtClean="0"/>
              <a:t> c</a:t>
            </a:r>
            <a:r>
              <a:rPr lang="en-GB" dirty="0" smtClean="0"/>
              <a:t>ommunication with stakeholders is an important element</a:t>
            </a:r>
            <a:r>
              <a:rPr lang="en-GB" baseline="0" dirty="0" smtClean="0"/>
              <a:t> of a project in any phase.</a:t>
            </a:r>
          </a:p>
          <a:p>
            <a:endParaRPr lang="en-GB" baseline="0" dirty="0" smtClean="0"/>
          </a:p>
          <a:p>
            <a:r>
              <a:rPr lang="en-GB" sz="1200" b="0" i="0" kern="1200" dirty="0" smtClean="0">
                <a:solidFill>
                  <a:schemeClr val="tx1"/>
                </a:solidFill>
                <a:effectLst/>
                <a:latin typeface="+mn-lt"/>
                <a:ea typeface="+mn-ea"/>
                <a:cs typeface="+mn-cs"/>
              </a:rPr>
              <a:t>One of the myths is that people can be forced to change. They can’t. There are a multitude of subtle and overt ways people can undermine change that we are powerless to prevent when we do not invest in relationships and communication.</a:t>
            </a:r>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2</a:t>
            </a:fld>
            <a:endParaRPr lang="en-US" altLang="en-US" dirty="0"/>
          </a:p>
        </p:txBody>
      </p:sp>
    </p:spTree>
    <p:extLst>
      <p:ext uri="{BB962C8B-B14F-4D97-AF65-F5344CB8AC3E}">
        <p14:creationId xmlns:p14="http://schemas.microsoft.com/office/powerpoint/2010/main" val="38630658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Leaders frequently underestimate the range of things that they need to do to create organisation-wide belief in the ‘new way’. </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People take more notice of what leaders do than what they say, so speeches at town hall meetings on their own are not enough. Communication itself</a:t>
            </a:r>
            <a:r>
              <a:rPr lang="en-GB" sz="1200" b="0" i="0" kern="1200" baseline="0" dirty="0" smtClean="0">
                <a:solidFill>
                  <a:schemeClr val="tx1"/>
                </a:solidFill>
                <a:effectLst/>
                <a:latin typeface="+mn-lt"/>
                <a:ea typeface="+mn-ea"/>
                <a:cs typeface="+mn-cs"/>
              </a:rPr>
              <a:t> is not enough to ensure effective change.</a:t>
            </a:r>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Peter Drucker famously said “culture eats strategy for breakfast” and that is so true.</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What this means for leaders is that they need to create the belief, the permission and the capability for employees to operate in new and different ways. This means communicating a vision, engaging employees, spending time with stakeholders, removing obstacles (for stakeholders), behaving differently themselves and being seen to be making decisions at every level that are consistent with the new direction.</a:t>
            </a:r>
          </a:p>
          <a:p>
            <a:endParaRPr lang="en-GB" dirty="0"/>
          </a:p>
        </p:txBody>
      </p:sp>
      <p:sp>
        <p:nvSpPr>
          <p:cNvPr id="4" name="Slide Number Placeholder 3"/>
          <p:cNvSpPr>
            <a:spLocks noGrp="1"/>
          </p:cNvSpPr>
          <p:nvPr>
            <p:ph type="sldNum" sz="quarter" idx="10"/>
          </p:nvPr>
        </p:nvSpPr>
        <p:spPr/>
        <p:txBody>
          <a:bodyPr/>
          <a:lstStyle/>
          <a:p>
            <a:fld id="{553B316D-00FF-AA49-9284-97CB249A2A53}" type="slidenum">
              <a:rPr lang="en-GB" smtClean="0"/>
              <a:t>3</a:t>
            </a:fld>
            <a:endParaRPr lang="en-GB" dirty="0"/>
          </a:p>
        </p:txBody>
      </p:sp>
    </p:spTree>
    <p:extLst>
      <p:ext uri="{BB962C8B-B14F-4D97-AF65-F5344CB8AC3E}">
        <p14:creationId xmlns:p14="http://schemas.microsoft.com/office/powerpoint/2010/main" val="31671368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For</a:t>
            </a:r>
            <a:r>
              <a:rPr lang="en-GB" baseline="0" dirty="0" smtClean="0"/>
              <a:t> the purposes of this session we'll focus in on communication…</a:t>
            </a:r>
          </a:p>
          <a:p>
            <a:endParaRPr lang="en-GB" baseline="0" dirty="0" smtClean="0"/>
          </a:p>
          <a:p>
            <a:r>
              <a:rPr lang="en-GB" dirty="0" smtClean="0"/>
              <a:t>Frustrating lack of research into communication and change.  Yet most well</a:t>
            </a:r>
            <a:r>
              <a:rPr lang="en-GB" baseline="0" dirty="0" smtClean="0"/>
              <a:t> respected change models emphasise the importance of it i.e. Kotter.</a:t>
            </a:r>
            <a:endParaRPr lang="en-GB" dirty="0"/>
          </a:p>
        </p:txBody>
      </p:sp>
      <p:sp>
        <p:nvSpPr>
          <p:cNvPr id="4" name="Slide Number Placeholder 3"/>
          <p:cNvSpPr>
            <a:spLocks noGrp="1"/>
          </p:cNvSpPr>
          <p:nvPr>
            <p:ph type="sldNum" sz="quarter" idx="10"/>
          </p:nvPr>
        </p:nvSpPr>
        <p:spPr/>
        <p:txBody>
          <a:bodyPr/>
          <a:lstStyle/>
          <a:p>
            <a:fld id="{553B316D-00FF-AA49-9284-97CB249A2A53}" type="slidenum">
              <a:rPr lang="en-GB" smtClean="0"/>
              <a:t>4</a:t>
            </a:fld>
            <a:endParaRPr lang="en-GB" dirty="0"/>
          </a:p>
        </p:txBody>
      </p:sp>
    </p:spTree>
    <p:extLst>
      <p:ext uri="{BB962C8B-B14F-4D97-AF65-F5344CB8AC3E}">
        <p14:creationId xmlns:p14="http://schemas.microsoft.com/office/powerpoint/2010/main" val="921869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eaLnBrk="1" fontAlgn="t" latinLnBrk="0" hangingPunct="1"/>
            <a:endParaRPr lang="en-GB" sz="1200" b="0" i="0" u="none" strike="noStrike" kern="1200" dirty="0" smtClean="0">
              <a:solidFill>
                <a:schemeClr val="tx1"/>
              </a:solidFill>
              <a:effectLst/>
              <a:latin typeface="+mn-lt"/>
              <a:ea typeface="+mn-ea"/>
              <a:cs typeface="+mn-cs"/>
            </a:endParaRPr>
          </a:p>
          <a:p>
            <a:pPr rtl="0" eaLnBrk="1" fontAlgn="t" latinLnBrk="0" hangingPunct="1"/>
            <a:r>
              <a:rPr lang="en-GB" sz="1200" b="1" i="0" u="none" strike="noStrike" kern="1200" dirty="0" smtClean="0">
                <a:solidFill>
                  <a:schemeClr val="tx1"/>
                </a:solidFill>
                <a:effectLst/>
                <a:latin typeface="+mn-lt"/>
                <a:ea typeface="+mn-ea"/>
                <a:cs typeface="+mn-cs"/>
              </a:rPr>
              <a:t>Spray and</a:t>
            </a:r>
            <a:r>
              <a:rPr lang="en-GB" sz="1200" b="1" i="0" u="none" strike="noStrike" kern="1200" baseline="0" dirty="0" smtClean="0">
                <a:solidFill>
                  <a:schemeClr val="tx1"/>
                </a:solidFill>
                <a:effectLst/>
                <a:latin typeface="+mn-lt"/>
                <a:ea typeface="+mn-ea"/>
                <a:cs typeface="+mn-cs"/>
              </a:rPr>
              <a:t> Pray</a:t>
            </a:r>
            <a:endParaRPr lang="en-GB" sz="1200" b="0" i="0" u="none" strike="noStrike" kern="1200" dirty="0" smtClean="0">
              <a:solidFill>
                <a:schemeClr val="tx1"/>
              </a:solidFill>
              <a:effectLst/>
              <a:latin typeface="+mn-lt"/>
              <a:ea typeface="+mn-ea"/>
              <a:cs typeface="+mn-cs"/>
            </a:endParaRPr>
          </a:p>
          <a:p>
            <a:pPr rtl="0" eaLnBrk="1" fontAlgn="t" latinLnBrk="0" hangingPunct="1"/>
            <a:r>
              <a:rPr lang="en-GB" sz="1200" b="0" i="1" u="none" strike="noStrike" kern="1200" dirty="0" smtClean="0">
                <a:solidFill>
                  <a:schemeClr val="tx1"/>
                </a:solidFill>
                <a:effectLst/>
                <a:latin typeface="+mn-lt"/>
                <a:ea typeface="+mn-ea"/>
                <a:cs typeface="+mn-cs"/>
              </a:rPr>
              <a:t>Showering employees with all kinds</a:t>
            </a:r>
            <a:r>
              <a:rPr lang="en-GB" sz="1200" b="0" i="1" u="none" strike="noStrike" kern="1200" baseline="0" dirty="0" smtClean="0">
                <a:solidFill>
                  <a:schemeClr val="tx1"/>
                </a:solidFill>
                <a:effectLst/>
                <a:latin typeface="+mn-lt"/>
                <a:ea typeface="+mn-ea"/>
                <a:cs typeface="+mn-cs"/>
              </a:rPr>
              <a:t> of information e.g. staff bulletin</a:t>
            </a:r>
            <a:endParaRPr lang="en-GB" sz="1200" b="0" i="0" u="none" strike="noStrike" kern="1200" dirty="0" smtClean="0">
              <a:solidFill>
                <a:schemeClr val="tx1"/>
              </a:solidFill>
              <a:effectLst/>
              <a:latin typeface="+mn-lt"/>
              <a:ea typeface="+mn-ea"/>
              <a:cs typeface="+mn-cs"/>
            </a:endParaRPr>
          </a:p>
          <a:p>
            <a:pPr rtl="0" eaLnBrk="1" fontAlgn="auto" latinLnBrk="0" hangingPunct="1"/>
            <a:r>
              <a:rPr lang="en-GB" sz="1200" b="1" i="0" u="none" strike="noStrike" kern="1200" dirty="0" smtClean="0">
                <a:solidFill>
                  <a:schemeClr val="tx1"/>
                </a:solidFill>
                <a:effectLst/>
                <a:latin typeface="+mn-lt"/>
                <a:ea typeface="+mn-ea"/>
                <a:cs typeface="+mn-cs"/>
              </a:rPr>
              <a:t>Tell and Sell</a:t>
            </a:r>
            <a:endParaRPr lang="en-GB" sz="1200" b="0" i="0" u="none" strike="noStrike" kern="1200" dirty="0" smtClean="0">
              <a:solidFill>
                <a:schemeClr val="tx1"/>
              </a:solidFill>
              <a:effectLst/>
              <a:latin typeface="+mn-lt"/>
              <a:ea typeface="+mn-ea"/>
              <a:cs typeface="+mn-cs"/>
            </a:endParaRPr>
          </a:p>
          <a:p>
            <a:pPr rtl="0" eaLnBrk="1" fontAlgn="t" latinLnBrk="0" hangingPunct="1"/>
            <a:r>
              <a:rPr lang="en-GB" sz="1200" b="0" i="1" u="none" strike="noStrike" kern="1200" dirty="0" smtClean="0">
                <a:solidFill>
                  <a:schemeClr val="tx1"/>
                </a:solidFill>
                <a:effectLst/>
                <a:latin typeface="+mn-lt"/>
                <a:ea typeface="+mn-ea"/>
                <a:cs typeface="+mn-cs"/>
              </a:rPr>
              <a:t>More limited set of messages selling the wisdom if an approach e.g. wellbeing conversations</a:t>
            </a:r>
            <a:r>
              <a:rPr lang="en-GB" sz="1200" b="0" i="1" u="none" strike="noStrike" kern="1200" baseline="0" dirty="0" smtClean="0">
                <a:solidFill>
                  <a:schemeClr val="tx1"/>
                </a:solidFill>
                <a:effectLst/>
                <a:latin typeface="+mn-lt"/>
                <a:ea typeface="+mn-ea"/>
                <a:cs typeface="+mn-cs"/>
              </a:rPr>
              <a:t> – managers meetings</a:t>
            </a:r>
            <a:endParaRPr lang="en-GB" sz="1200" b="0" i="0" u="none" strike="noStrike" kern="1200" dirty="0" smtClean="0">
              <a:solidFill>
                <a:schemeClr val="tx1"/>
              </a:solidFill>
              <a:effectLst/>
              <a:latin typeface="+mn-lt"/>
              <a:ea typeface="+mn-ea"/>
              <a:cs typeface="+mn-cs"/>
            </a:endParaRPr>
          </a:p>
          <a:p>
            <a:pPr rtl="0" eaLnBrk="1" fontAlgn="auto" latinLnBrk="0" hangingPunct="1"/>
            <a:r>
              <a:rPr lang="en-GB" sz="1200" b="1" i="0" u="none" strike="noStrike" kern="1200" dirty="0" smtClean="0">
                <a:solidFill>
                  <a:schemeClr val="tx1"/>
                </a:solidFill>
                <a:effectLst/>
                <a:latin typeface="+mn-lt"/>
                <a:ea typeface="+mn-ea"/>
                <a:cs typeface="+mn-cs"/>
              </a:rPr>
              <a:t>Underscore and Explore</a:t>
            </a:r>
            <a:endParaRPr lang="en-GB" sz="1200" b="0" i="0" u="none" strike="noStrike" kern="1200" dirty="0" smtClean="0">
              <a:solidFill>
                <a:schemeClr val="tx1"/>
              </a:solidFill>
              <a:effectLst/>
              <a:latin typeface="+mn-lt"/>
              <a:ea typeface="+mn-ea"/>
              <a:cs typeface="+mn-cs"/>
            </a:endParaRPr>
          </a:p>
          <a:p>
            <a:pPr rtl="0" eaLnBrk="1" fontAlgn="t" latinLnBrk="0" hangingPunct="1"/>
            <a:r>
              <a:rPr lang="en-GB" sz="1200" b="0" i="1" u="none" strike="noStrike" kern="1200" dirty="0" smtClean="0">
                <a:solidFill>
                  <a:schemeClr val="tx1"/>
                </a:solidFill>
                <a:effectLst/>
                <a:latin typeface="+mn-lt"/>
                <a:ea typeface="+mn-ea"/>
                <a:cs typeface="+mn-cs"/>
              </a:rPr>
              <a:t>Development of a few core messages and clarifying understanding e.g., safety on campus messaging – hands,</a:t>
            </a:r>
            <a:r>
              <a:rPr lang="en-GB" sz="1200" b="0" i="1" u="none" strike="noStrike" kern="1200" baseline="0" dirty="0" smtClean="0">
                <a:solidFill>
                  <a:schemeClr val="tx1"/>
                </a:solidFill>
                <a:effectLst/>
                <a:latin typeface="+mn-lt"/>
                <a:ea typeface="+mn-ea"/>
                <a:cs typeface="+mn-cs"/>
              </a:rPr>
              <a:t> face, space</a:t>
            </a:r>
            <a:endParaRPr lang="en-GB" sz="1200" b="0" i="0" u="none" strike="noStrike" kern="1200" dirty="0" smtClean="0">
              <a:solidFill>
                <a:schemeClr val="tx1"/>
              </a:solidFill>
              <a:effectLst/>
              <a:latin typeface="+mn-lt"/>
              <a:ea typeface="+mn-ea"/>
              <a:cs typeface="+mn-cs"/>
            </a:endParaRPr>
          </a:p>
          <a:p>
            <a:pPr rtl="0" eaLnBrk="1" fontAlgn="auto" latinLnBrk="0" hangingPunct="1"/>
            <a:r>
              <a:rPr lang="en-GB" sz="1200" b="1" i="0" u="none" strike="noStrike" kern="1200" dirty="0" smtClean="0">
                <a:solidFill>
                  <a:schemeClr val="tx1"/>
                </a:solidFill>
                <a:effectLst/>
                <a:latin typeface="+mn-lt"/>
                <a:ea typeface="+mn-ea"/>
                <a:cs typeface="+mn-cs"/>
              </a:rPr>
              <a:t>Identify and Reply</a:t>
            </a:r>
            <a:endParaRPr lang="en-GB" sz="1200" b="0" i="0" u="none" strike="noStrike" kern="1200" dirty="0" smtClean="0">
              <a:solidFill>
                <a:schemeClr val="tx1"/>
              </a:solidFill>
              <a:effectLst/>
              <a:latin typeface="+mn-lt"/>
              <a:ea typeface="+mn-ea"/>
              <a:cs typeface="+mn-cs"/>
            </a:endParaRPr>
          </a:p>
          <a:p>
            <a:pPr rtl="0" eaLnBrk="1" fontAlgn="t" latinLnBrk="0" hangingPunct="1"/>
            <a:r>
              <a:rPr lang="en-GB" sz="1200" b="0" i="1" u="none" strike="noStrike" kern="1200" dirty="0" smtClean="0">
                <a:solidFill>
                  <a:schemeClr val="tx1"/>
                </a:solidFill>
                <a:effectLst/>
                <a:latin typeface="+mn-lt"/>
                <a:ea typeface="+mn-ea"/>
                <a:cs typeface="+mn-cs"/>
              </a:rPr>
              <a:t>Focuses on</a:t>
            </a:r>
            <a:r>
              <a:rPr lang="en-GB" sz="1200" b="0" i="1" u="none" strike="noStrike" kern="1200" baseline="0" dirty="0" smtClean="0">
                <a:solidFill>
                  <a:schemeClr val="tx1"/>
                </a:solidFill>
                <a:effectLst/>
                <a:latin typeface="+mn-lt"/>
                <a:ea typeface="+mn-ea"/>
                <a:cs typeface="+mn-cs"/>
              </a:rPr>
              <a:t> employees concerns and responds to them e.g. FAQs</a:t>
            </a:r>
            <a:endParaRPr lang="en-GB" sz="1200" b="0" i="0" u="none" strike="noStrike" kern="1200" dirty="0" smtClean="0">
              <a:solidFill>
                <a:schemeClr val="tx1"/>
              </a:solidFill>
              <a:effectLst/>
              <a:latin typeface="+mn-lt"/>
              <a:ea typeface="+mn-ea"/>
              <a:cs typeface="+mn-cs"/>
            </a:endParaRPr>
          </a:p>
          <a:p>
            <a:pPr rtl="0" eaLnBrk="1" fontAlgn="auto" latinLnBrk="0" hangingPunct="1"/>
            <a:r>
              <a:rPr lang="en-GB" sz="1200" b="1" i="0" u="none" strike="noStrike" kern="1200" dirty="0" smtClean="0">
                <a:solidFill>
                  <a:schemeClr val="tx1"/>
                </a:solidFill>
                <a:effectLst/>
                <a:latin typeface="+mn-lt"/>
                <a:ea typeface="+mn-ea"/>
                <a:cs typeface="+mn-cs"/>
              </a:rPr>
              <a:t>Withhold and Uphold</a:t>
            </a:r>
            <a:endParaRPr lang="en-GB" sz="1200" b="0" i="0" u="none" strike="noStrike" kern="1200" dirty="0" smtClean="0">
              <a:solidFill>
                <a:schemeClr val="tx1"/>
              </a:solidFill>
              <a:effectLst/>
              <a:latin typeface="+mn-lt"/>
              <a:ea typeface="+mn-ea"/>
              <a:cs typeface="+mn-cs"/>
            </a:endParaRPr>
          </a:p>
          <a:p>
            <a:pPr rtl="0" eaLnBrk="1" fontAlgn="t" latinLnBrk="0" hangingPunct="1"/>
            <a:r>
              <a:rPr lang="en-GB" sz="1200" b="0" i="1" u="none" strike="noStrike" kern="1200" dirty="0" smtClean="0">
                <a:solidFill>
                  <a:schemeClr val="tx1"/>
                </a:solidFill>
                <a:effectLst/>
                <a:latin typeface="+mn-lt"/>
                <a:ea typeface="+mn-ea"/>
                <a:cs typeface="+mn-cs"/>
              </a:rPr>
              <a:t>Information is withheld until necessary. E.g.</a:t>
            </a:r>
            <a:r>
              <a:rPr lang="en-GB" sz="1200" b="0" i="1" u="none" strike="noStrike" kern="1200" baseline="0" dirty="0" smtClean="0">
                <a:solidFill>
                  <a:schemeClr val="tx1"/>
                </a:solidFill>
                <a:effectLst/>
                <a:latin typeface="+mn-lt"/>
                <a:ea typeface="+mn-ea"/>
                <a:cs typeface="+mn-cs"/>
              </a:rPr>
              <a:t> scenario planning.</a:t>
            </a:r>
            <a:endParaRPr lang="en-GB" sz="1200" b="0" i="0" u="none" strike="noStrike"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53B316D-00FF-AA49-9284-97CB249A2A53}" type="slidenum">
              <a:rPr lang="en-GB" smtClean="0"/>
              <a:t>5</a:t>
            </a:fld>
            <a:endParaRPr lang="en-GB" dirty="0"/>
          </a:p>
        </p:txBody>
      </p:sp>
    </p:spTree>
    <p:extLst>
      <p:ext uri="{BB962C8B-B14F-4D97-AF65-F5344CB8AC3E}">
        <p14:creationId xmlns:p14="http://schemas.microsoft.com/office/powerpoint/2010/main" val="30726767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any</a:t>
            </a:r>
            <a:r>
              <a:rPr lang="en-GB" baseline="0" dirty="0" smtClean="0"/>
              <a:t> change projects, we should be regularly referring ourselves/project team to these questions… the answers to many of these questions will be dependent on an ongoing analysis of your stakeholders/needs.</a:t>
            </a:r>
          </a:p>
          <a:p>
            <a:endParaRPr lang="en-GB" baseline="0" dirty="0" smtClean="0"/>
          </a:p>
        </p:txBody>
      </p:sp>
      <p:sp>
        <p:nvSpPr>
          <p:cNvPr id="4" name="Slide Number Placeholder 3"/>
          <p:cNvSpPr>
            <a:spLocks noGrp="1"/>
          </p:cNvSpPr>
          <p:nvPr>
            <p:ph type="sldNum" sz="quarter" idx="10"/>
          </p:nvPr>
        </p:nvSpPr>
        <p:spPr/>
        <p:txBody>
          <a:bodyPr/>
          <a:lstStyle/>
          <a:p>
            <a:fld id="{553B316D-00FF-AA49-9284-97CB249A2A53}" type="slidenum">
              <a:rPr lang="en-GB" smtClean="0"/>
              <a:t>6</a:t>
            </a:fld>
            <a:endParaRPr lang="en-GB" dirty="0"/>
          </a:p>
        </p:txBody>
      </p:sp>
    </p:spTree>
    <p:extLst>
      <p:ext uri="{BB962C8B-B14F-4D97-AF65-F5344CB8AC3E}">
        <p14:creationId xmlns:p14="http://schemas.microsoft.com/office/powerpoint/2010/main" val="608247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baseline="0" dirty="0" smtClean="0"/>
              <a:t>Review activity:</a:t>
            </a:r>
          </a:p>
          <a:p>
            <a:r>
              <a:rPr lang="en-GB" baseline="0" dirty="0" smtClean="0"/>
              <a:t>Refer to pre-work. Lots of variations of this approach. </a:t>
            </a:r>
          </a:p>
          <a:p>
            <a:r>
              <a:rPr lang="en-GB" baseline="0" dirty="0" smtClean="0"/>
              <a:t>Move into breakout rooms 3 (groups of ¾) – take 2 stakeholders (choose stakeholders you are interested in exploring with the group – possibly things you are unsure about) talk other members through your thinking:</a:t>
            </a:r>
          </a:p>
          <a:p>
            <a:pPr marL="171450" indent="-171450" fontAlgn="base">
              <a:buFont typeface="Arial" panose="020B0604020202020204" pitchFamily="34" charset="0"/>
              <a:buChar char="•"/>
            </a:pPr>
            <a:r>
              <a:rPr lang="en-GB" sz="1200" b="0" i="0" kern="1200" dirty="0" smtClean="0">
                <a:solidFill>
                  <a:schemeClr val="tx1"/>
                </a:solidFill>
                <a:effectLst/>
                <a:latin typeface="+mn-lt"/>
                <a:ea typeface="+mn-ea"/>
                <a:cs typeface="+mn-cs"/>
              </a:rPr>
              <a:t>Which stakeholders do</a:t>
            </a:r>
            <a:r>
              <a:rPr lang="en-GB" sz="1200" b="0" i="0" kern="1200" baseline="0" dirty="0" smtClean="0">
                <a:solidFill>
                  <a:schemeClr val="tx1"/>
                </a:solidFill>
                <a:effectLst/>
                <a:latin typeface="+mn-lt"/>
                <a:ea typeface="+mn-ea"/>
                <a:cs typeface="+mn-cs"/>
              </a:rPr>
              <a:t> you want to deal with first and why?</a:t>
            </a:r>
          </a:p>
          <a:p>
            <a:pPr marL="171450" indent="-171450" fontAlgn="base">
              <a:buFont typeface="Arial" panose="020B0604020202020204" pitchFamily="34" charset="0"/>
              <a:buChar char="•"/>
            </a:pPr>
            <a:r>
              <a:rPr lang="en-GB" sz="1200" b="0" i="0" kern="1200" baseline="0" dirty="0" smtClean="0">
                <a:solidFill>
                  <a:schemeClr val="tx1"/>
                </a:solidFill>
                <a:effectLst/>
                <a:latin typeface="+mn-lt"/>
                <a:ea typeface="+mn-ea"/>
                <a:cs typeface="+mn-cs"/>
              </a:rPr>
              <a:t>H</a:t>
            </a:r>
            <a:r>
              <a:rPr lang="en-GB" sz="1200" b="0" i="0" kern="1200" dirty="0" smtClean="0">
                <a:solidFill>
                  <a:schemeClr val="tx1"/>
                </a:solidFill>
                <a:effectLst/>
                <a:latin typeface="+mn-lt"/>
                <a:ea typeface="+mn-ea"/>
                <a:cs typeface="+mn-cs"/>
              </a:rPr>
              <a:t>ow should they be communicated with and how often? Use insights from</a:t>
            </a:r>
            <a:r>
              <a:rPr lang="en-GB" sz="1200" b="0" i="0" kern="1200" baseline="0" dirty="0" smtClean="0">
                <a:solidFill>
                  <a:schemeClr val="tx1"/>
                </a:solidFill>
                <a:effectLst/>
                <a:latin typeface="+mn-lt"/>
                <a:ea typeface="+mn-ea"/>
                <a:cs typeface="+mn-cs"/>
              </a:rPr>
              <a:t> others in group to develop your ideas further. (25 mins)</a:t>
            </a:r>
            <a:endParaRPr lang="en-GB" sz="1200" b="0" i="0" kern="1200" dirty="0" smtClean="0">
              <a:solidFill>
                <a:schemeClr val="tx1"/>
              </a:solidFill>
              <a:effectLst/>
              <a:latin typeface="+mn-lt"/>
              <a:ea typeface="+mn-ea"/>
              <a:cs typeface="+mn-cs"/>
            </a:endParaRPr>
          </a:p>
          <a:p>
            <a:endParaRPr lang="en-GB" dirty="0" smtClean="0"/>
          </a:p>
          <a:p>
            <a:endParaRPr lang="en-GB" dirty="0"/>
          </a:p>
        </p:txBody>
      </p:sp>
      <p:sp>
        <p:nvSpPr>
          <p:cNvPr id="4" name="Slide Number Placeholder 3"/>
          <p:cNvSpPr>
            <a:spLocks noGrp="1"/>
          </p:cNvSpPr>
          <p:nvPr>
            <p:ph type="sldNum" sz="quarter" idx="10"/>
          </p:nvPr>
        </p:nvSpPr>
        <p:spPr/>
        <p:txBody>
          <a:bodyPr/>
          <a:lstStyle/>
          <a:p>
            <a:fld id="{553B316D-00FF-AA49-9284-97CB249A2A53}" type="slidenum">
              <a:rPr lang="en-GB" smtClean="0"/>
              <a:t>7</a:t>
            </a:fld>
            <a:endParaRPr lang="en-GB" dirty="0"/>
          </a:p>
        </p:txBody>
      </p:sp>
    </p:spTree>
    <p:extLst>
      <p:ext uri="{BB962C8B-B14F-4D97-AF65-F5344CB8AC3E}">
        <p14:creationId xmlns:p14="http://schemas.microsoft.com/office/powerpoint/2010/main" val="147924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smtClean="0">
                <a:solidFill>
                  <a:schemeClr val="tx1"/>
                </a:solidFill>
                <a:effectLst/>
                <a:latin typeface="+mn-lt"/>
                <a:ea typeface="+mn-ea"/>
                <a:cs typeface="+mn-cs"/>
              </a:rPr>
              <a:t>The Communication Escalator graphically depicted</a:t>
            </a:r>
            <a:r>
              <a:rPr lang="en-GB" sz="1200" b="0" i="0" kern="1200" baseline="0" dirty="0" smtClean="0">
                <a:solidFill>
                  <a:schemeClr val="tx1"/>
                </a:solidFill>
                <a:effectLst/>
                <a:latin typeface="+mn-lt"/>
                <a:ea typeface="+mn-ea"/>
                <a:cs typeface="+mn-cs"/>
              </a:rPr>
              <a:t> by Quirke shows </a:t>
            </a:r>
            <a:r>
              <a:rPr lang="en-GB" sz="1200" b="0" i="0" kern="1200" dirty="0" smtClean="0">
                <a:solidFill>
                  <a:schemeClr val="tx1"/>
                </a:solidFill>
                <a:effectLst/>
                <a:latin typeface="+mn-lt"/>
                <a:ea typeface="+mn-ea"/>
                <a:cs typeface="+mn-cs"/>
              </a:rPr>
              <a:t>change communications as a rising staircase along which our stakeholders journey from initial awareness to commitment. Each step represents at least one communication activity.</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At the bottom of the escalator the focus is on building cognitive knowledge, in the middle it is on developing positive emotions, and at the top it is on persuading people to take action that demonstrates their involvement. </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Not all our stakeholders will travel to the top of our escalator. How far they go depends on two criteria:</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How much power they have to influence the outcome of the project</a:t>
            </a:r>
          </a:p>
          <a:p>
            <a:pPr marL="171450" indent="-171450">
              <a:buFont typeface="Arial" panose="020B0604020202020204" pitchFamily="34" charset="0"/>
              <a:buChar char="•"/>
            </a:pPr>
            <a:r>
              <a:rPr lang="en-GB" sz="1200" b="0" i="0" kern="1200" dirty="0" smtClean="0">
                <a:solidFill>
                  <a:schemeClr val="tx1"/>
                </a:solidFill>
                <a:effectLst/>
                <a:latin typeface="+mn-lt"/>
                <a:ea typeface="+mn-ea"/>
                <a:cs typeface="+mn-cs"/>
              </a:rPr>
              <a:t>How much they will be impacted by the project.</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Thus our communication resources are focused on those stakeholders who have the greater power and those who will be most impacted. This helps enormously in change teams that don’t have huge amounts of time and energy. What they do have can then be effectively focused on their key stakeholders.</a:t>
            </a:r>
          </a:p>
          <a:p>
            <a:endParaRPr lang="en-GB" dirty="0"/>
          </a:p>
        </p:txBody>
      </p:sp>
      <p:sp>
        <p:nvSpPr>
          <p:cNvPr id="4" name="Slide Number Placeholder 3"/>
          <p:cNvSpPr>
            <a:spLocks noGrp="1"/>
          </p:cNvSpPr>
          <p:nvPr>
            <p:ph type="sldNum" sz="quarter" idx="10"/>
          </p:nvPr>
        </p:nvSpPr>
        <p:spPr/>
        <p:txBody>
          <a:bodyPr/>
          <a:lstStyle/>
          <a:p>
            <a:fld id="{553B316D-00FF-AA49-9284-97CB249A2A53}" type="slidenum">
              <a:rPr lang="en-GB" smtClean="0"/>
              <a:t>8</a:t>
            </a:fld>
            <a:endParaRPr lang="en-GB" dirty="0"/>
          </a:p>
        </p:txBody>
      </p:sp>
    </p:spTree>
    <p:extLst>
      <p:ext uri="{BB962C8B-B14F-4D97-AF65-F5344CB8AC3E}">
        <p14:creationId xmlns:p14="http://schemas.microsoft.com/office/powerpoint/2010/main" val="37531271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solidFill>
                  <a:srgbClr val="222222"/>
                </a:solidFill>
                <a:latin typeface="Lato"/>
              </a:rPr>
              <a:t>Provide some examples…</a:t>
            </a:r>
          </a:p>
          <a:p>
            <a:endParaRPr lang="en-GB" b="1" dirty="0" smtClean="0">
              <a:solidFill>
                <a:srgbClr val="222222"/>
              </a:solidFill>
              <a:latin typeface="Lato"/>
            </a:endParaRPr>
          </a:p>
          <a:p>
            <a:r>
              <a:rPr lang="en-GB" b="1" dirty="0" smtClean="0">
                <a:solidFill>
                  <a:srgbClr val="222222"/>
                </a:solidFill>
                <a:latin typeface="Lato"/>
              </a:rPr>
              <a:t>Awareness:</a:t>
            </a:r>
            <a:r>
              <a:rPr lang="en-GB" dirty="0" smtClean="0">
                <a:solidFill>
                  <a:srgbClr val="222222"/>
                </a:solidFill>
                <a:latin typeface="Lato"/>
              </a:rPr>
              <a:t> Communication activities at this first step are usually one-way flows of information so stakeholders understand the essentials about our change project as it affects them in their roles. </a:t>
            </a:r>
          </a:p>
          <a:p>
            <a:r>
              <a:rPr lang="en-GB" b="1" dirty="0" smtClean="0">
                <a:solidFill>
                  <a:srgbClr val="222222"/>
                </a:solidFill>
                <a:latin typeface="Lato"/>
              </a:rPr>
              <a:t>Understanding:</a:t>
            </a:r>
            <a:r>
              <a:rPr lang="en-GB" dirty="0" smtClean="0">
                <a:solidFill>
                  <a:srgbClr val="222222"/>
                </a:solidFill>
                <a:latin typeface="Lato"/>
              </a:rPr>
              <a:t> At this second step stakeholders receive additional information tailored more closely to their needs, including rationale, and we request feedback to check their level of understanding. E.g. surveys</a:t>
            </a:r>
          </a:p>
          <a:p>
            <a:r>
              <a:rPr lang="en-GB" b="1" dirty="0" smtClean="0">
                <a:solidFill>
                  <a:srgbClr val="222222"/>
                </a:solidFill>
                <a:latin typeface="Lato"/>
              </a:rPr>
              <a:t>Support:</a:t>
            </a:r>
            <a:r>
              <a:rPr lang="en-GB" dirty="0" smtClean="0">
                <a:solidFill>
                  <a:srgbClr val="222222"/>
                </a:solidFill>
                <a:latin typeface="Lato"/>
              </a:rPr>
              <a:t> At this third step we seek to change our stakeholders’ attitudes so they are positive and supportive. We want them to accept the need for the change we are introducing, trust the rationale behind it and, potentially, accept the change itself.</a:t>
            </a:r>
          </a:p>
          <a:p>
            <a:r>
              <a:rPr lang="en-GB" b="1" dirty="0" smtClean="0">
                <a:solidFill>
                  <a:srgbClr val="222222"/>
                </a:solidFill>
                <a:latin typeface="Lato"/>
              </a:rPr>
              <a:t>Involvement:</a:t>
            </a:r>
            <a:r>
              <a:rPr lang="en-GB" dirty="0" smtClean="0">
                <a:solidFill>
                  <a:srgbClr val="222222"/>
                </a:solidFill>
                <a:latin typeface="Lato"/>
              </a:rPr>
              <a:t> At this fourth step we invite stakeholders to be involved in our project in some way, perhaps by providing input to decision-making, or participation in pilots.</a:t>
            </a:r>
          </a:p>
          <a:p>
            <a:r>
              <a:rPr lang="en-GB" b="1" dirty="0" smtClean="0"/>
              <a:t>Commitment:</a:t>
            </a:r>
            <a:r>
              <a:rPr lang="en-GB" dirty="0" smtClean="0"/>
              <a:t> Here at the final step our aim is to have stakeholders champion our project to others – to have them tell others about the benefits of our project to their tea and the organisation. They may also be willing to defend us when other people criticise our project or achievements to date.</a:t>
            </a:r>
          </a:p>
          <a:p>
            <a:endParaRPr lang="en-GB" dirty="0" smtClean="0"/>
          </a:p>
          <a:p>
            <a:r>
              <a:rPr lang="en-GB" dirty="0" smtClean="0"/>
              <a:t>The stakeholder triage</a:t>
            </a:r>
            <a:r>
              <a:rPr lang="en-GB" baseline="0" dirty="0" smtClean="0"/>
              <a:t> helps you to identify the degree of involvement required by each of your stakeholders and the communication escalator can help you to develop a simple communication strategy.</a:t>
            </a:r>
            <a:endParaRPr lang="en-GB" dirty="0"/>
          </a:p>
        </p:txBody>
      </p:sp>
      <p:sp>
        <p:nvSpPr>
          <p:cNvPr id="4" name="Slide Number Placeholder 3"/>
          <p:cNvSpPr>
            <a:spLocks noGrp="1"/>
          </p:cNvSpPr>
          <p:nvPr>
            <p:ph type="sldNum" sz="quarter" idx="10"/>
          </p:nvPr>
        </p:nvSpPr>
        <p:spPr/>
        <p:txBody>
          <a:bodyPr/>
          <a:lstStyle/>
          <a:p>
            <a:fld id="{553B316D-00FF-AA49-9284-97CB249A2A53}" type="slidenum">
              <a:rPr lang="en-GB" smtClean="0"/>
              <a:t>9</a:t>
            </a:fld>
            <a:endParaRPr lang="en-GB" dirty="0"/>
          </a:p>
        </p:txBody>
      </p:sp>
    </p:spTree>
    <p:extLst>
      <p:ext uri="{BB962C8B-B14F-4D97-AF65-F5344CB8AC3E}">
        <p14:creationId xmlns:p14="http://schemas.microsoft.com/office/powerpoint/2010/main" val="26714690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https://uowtsd.sharepoint.com/:w:/g/staffdevelopment/EQdF3XA6XOVMj-pZdlAzbE4BvDeVx5a2-d6zzr5uzftYyg?e=9mkcnE</a:t>
            </a:r>
          </a:p>
          <a:p>
            <a:endParaRPr lang="en-GB" dirty="0" smtClean="0"/>
          </a:p>
          <a:p>
            <a:endParaRPr lang="en-GB" dirty="0" smtClean="0"/>
          </a:p>
          <a:p>
            <a:endParaRPr lang="en-GB" dirty="0" smtClean="0"/>
          </a:p>
          <a:p>
            <a:r>
              <a:rPr lang="en-GB" dirty="0" smtClean="0"/>
              <a:t>Leaders </a:t>
            </a:r>
            <a:r>
              <a:rPr lang="en-GB" dirty="0" smtClean="0"/>
              <a:t>responsibility in this context is to build trust – lose the trust of your workforce in a change process/project you have</a:t>
            </a:r>
            <a:r>
              <a:rPr lang="en-GB" baseline="0" dirty="0" smtClean="0"/>
              <a:t> a problem. Gary will explore around the emotional response to change next week.</a:t>
            </a:r>
          </a:p>
          <a:p>
            <a:endParaRPr lang="en-GB" baseline="0" dirty="0" smtClean="0"/>
          </a:p>
          <a:p>
            <a:r>
              <a:rPr lang="en-GB" baseline="0" dirty="0" smtClean="0"/>
              <a:t>Stephen Covey – identifies through his research – high trust leadership behaviours – share self assessment. </a:t>
            </a:r>
          </a:p>
          <a:p>
            <a:endParaRPr lang="en-GB" baseline="0" dirty="0" smtClean="0"/>
          </a:p>
          <a:p>
            <a:r>
              <a:rPr lang="en-GB" baseline="0" dirty="0" smtClean="0"/>
              <a:t>Give group a moment to reflect on these behaviours in the context of change – which of these behaviours would you say are particularly challenging? Gary will build on the discussion next week.</a:t>
            </a:r>
            <a:endParaRPr lang="en-GB" dirty="0"/>
          </a:p>
        </p:txBody>
      </p:sp>
      <p:sp>
        <p:nvSpPr>
          <p:cNvPr id="4" name="Slide Number Placeholder 3"/>
          <p:cNvSpPr>
            <a:spLocks noGrp="1"/>
          </p:cNvSpPr>
          <p:nvPr>
            <p:ph type="sldNum" sz="quarter" idx="10"/>
          </p:nvPr>
        </p:nvSpPr>
        <p:spPr/>
        <p:txBody>
          <a:bodyPr/>
          <a:lstStyle/>
          <a:p>
            <a:fld id="{553B316D-00FF-AA49-9284-97CB249A2A53}" type="slidenum">
              <a:rPr lang="en-GB" smtClean="0"/>
              <a:t>10</a:t>
            </a:fld>
            <a:endParaRPr lang="en-GB" dirty="0"/>
          </a:p>
        </p:txBody>
      </p:sp>
    </p:spTree>
    <p:extLst>
      <p:ext uri="{BB962C8B-B14F-4D97-AF65-F5344CB8AC3E}">
        <p14:creationId xmlns:p14="http://schemas.microsoft.com/office/powerpoint/2010/main" val="37870298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1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1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1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18/06/2021</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374605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53AE37B-ABD6-468B-9CE2-67A1107E0B40}"/>
              </a:ext>
            </a:extLst>
          </p:cNvPr>
          <p:cNvSpPr>
            <a:spLocks noGrp="1"/>
          </p:cNvSpPr>
          <p:nvPr>
            <p:ph type="dt" sz="half" idx="10"/>
          </p:nvPr>
        </p:nvSpPr>
        <p:spPr/>
        <p:txBody>
          <a:bodyPr/>
          <a:lstStyle>
            <a:lvl1pPr>
              <a:defRPr/>
            </a:lvl1pPr>
          </a:lstStyle>
          <a:p>
            <a:pPr>
              <a:defRPr/>
            </a:pPr>
            <a:fld id="{8A1221A0-025D-4279-933B-DE6F1305EEAE}" type="datetimeFigureOut">
              <a:rPr lang="en-US"/>
              <a:pPr>
                <a:defRPr/>
              </a:pPr>
              <a:t>6/18/2021</a:t>
            </a:fld>
            <a:endParaRPr lang="en-US" dirty="0"/>
          </a:p>
        </p:txBody>
      </p:sp>
      <p:sp>
        <p:nvSpPr>
          <p:cNvPr id="3" name="Slide Number Placeholder 5">
            <a:extLst>
              <a:ext uri="{FF2B5EF4-FFF2-40B4-BE49-F238E27FC236}">
                <a16:creationId xmlns:a16="http://schemas.microsoft.com/office/drawing/2014/main" id="{86F6FFC2-C815-4C3B-8D6E-41A10158BEDC}"/>
              </a:ext>
            </a:extLst>
          </p:cNvPr>
          <p:cNvSpPr>
            <a:spLocks noGrp="1"/>
          </p:cNvSpPr>
          <p:nvPr>
            <p:ph type="sldNum" sz="quarter" idx="11"/>
          </p:nvPr>
        </p:nvSpPr>
        <p:spPr/>
        <p:txBody>
          <a:bodyPr/>
          <a:lstStyle>
            <a:lvl1pPr>
              <a:defRPr/>
            </a:lvl1pPr>
          </a:lstStyle>
          <a:p>
            <a:fld id="{E2DB9D8E-8A6D-4727-96BE-F793365BBC9A}" type="slidenum">
              <a:rPr lang="en-US" altLang="en-US"/>
              <a:pPr/>
              <a:t>‹#›</a:t>
            </a:fld>
            <a:endParaRPr lang="en-US" altLang="en-US" dirty="0"/>
          </a:p>
        </p:txBody>
      </p:sp>
    </p:spTree>
    <p:extLst>
      <p:ext uri="{BB962C8B-B14F-4D97-AF65-F5344CB8AC3E}">
        <p14:creationId xmlns:p14="http://schemas.microsoft.com/office/powerpoint/2010/main" val="188519736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4.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6.xml"/><Relationship Id="rId1" Type="http://schemas.openxmlformats.org/officeDocument/2006/relationships/slideLayout" Target="../slideLayouts/slideLayout8.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9.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0.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1.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0.xml"/><Relationship Id="rId1" Type="http://schemas.openxmlformats.org/officeDocument/2006/relationships/slideLayout" Target="../slideLayouts/slideLayout1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5" Type="http://schemas.openxmlformats.org/officeDocument/2006/relationships/slideLayout" Target="../slideLayouts/slideLayout17.xml"/><Relationship Id="rId4" Type="http://schemas.openxmlformats.org/officeDocument/2006/relationships/slideLayout" Target="../slideLayouts/slideLayout16.xml"/><Relationship Id="rId9"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2.xml"/><Relationship Id="rId1" Type="http://schemas.openxmlformats.org/officeDocument/2006/relationships/slideLayout" Target="../slideLayouts/slideLayout21.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theme" Target="../theme/theme13.xml"/><Relationship Id="rId1" Type="http://schemas.openxmlformats.org/officeDocument/2006/relationships/slideLayout" Target="../slideLayouts/slideLayout22.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theme" Target="../theme/theme14.xml"/><Relationship Id="rId1" Type="http://schemas.openxmlformats.org/officeDocument/2006/relationships/slideLayout" Target="../slideLayouts/slideLayout2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 id="2147483708"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0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youtu.be/APc9S_8v7YY" TargetMode="External"/><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24.png"/></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6.xml"/><Relationship Id="rId4" Type="http://schemas.openxmlformats.org/officeDocument/2006/relationships/image" Target="../media/image26.png"/></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5.xml"/><Relationship Id="rId5" Type="http://schemas.openxmlformats.org/officeDocument/2006/relationships/hyperlink" Target="https://uowtsd.sharepoint.com/:w:/g/staffdevelopment/ESDWjr4_SPJMkoUIreF7itgBIauCoei4Tq0wUzNIdpUm5A?e=HF7QJA" TargetMode="External"/><Relationship Id="rId4"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8140" y="1390222"/>
            <a:ext cx="5891404" cy="1496669"/>
          </a:xfrm>
        </p:spPr>
        <p:txBody>
          <a:bodyPr>
            <a:normAutofit fontScale="90000"/>
          </a:bodyPr>
          <a:lstStyle/>
          <a:p>
            <a:r>
              <a:rPr lang="en-GB" i="1" dirty="0" smtClean="0">
                <a:solidFill>
                  <a:schemeClr val="bg1"/>
                </a:solidFill>
              </a:rPr>
              <a:t/>
            </a:r>
            <a:br>
              <a:rPr lang="en-GB" i="1" dirty="0" smtClean="0">
                <a:solidFill>
                  <a:schemeClr val="bg1"/>
                </a:solidFill>
              </a:rPr>
            </a:br>
            <a:r>
              <a:rPr lang="en-GB" b="1" i="1" dirty="0" smtClean="0">
                <a:solidFill>
                  <a:schemeClr val="bg1"/>
                </a:solidFill>
              </a:rPr>
              <a:t>Future Leaders Programme</a:t>
            </a:r>
            <a:br>
              <a:rPr lang="en-GB" b="1" i="1" dirty="0" smtClean="0">
                <a:solidFill>
                  <a:schemeClr val="bg1"/>
                </a:solidFill>
              </a:rPr>
            </a:br>
            <a:r>
              <a:rPr lang="en-GB" b="1" i="1" dirty="0" smtClean="0">
                <a:solidFill>
                  <a:schemeClr val="bg1"/>
                </a:solidFill>
              </a:rPr>
              <a:t>Leading Change</a:t>
            </a:r>
            <a:br>
              <a:rPr lang="en-GB" b="1" i="1" dirty="0" smtClean="0">
                <a:solidFill>
                  <a:schemeClr val="bg1"/>
                </a:solidFill>
              </a:rPr>
            </a:br>
            <a:r>
              <a:rPr lang="en-GB" b="1" i="1" dirty="0" smtClean="0">
                <a:solidFill>
                  <a:schemeClr val="bg1"/>
                </a:solidFill>
              </a:rPr>
              <a:t>June 2021</a:t>
            </a:r>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r>
              <a:rPr lang="en-GB" i="1" dirty="0" smtClean="0">
                <a:solidFill>
                  <a:schemeClr val="bg1"/>
                </a:solidFill>
              </a:rPr>
              <a:t/>
            </a:r>
            <a:br>
              <a:rPr lang="en-GB" i="1" dirty="0" smtClean="0">
                <a:solidFill>
                  <a:schemeClr val="bg1"/>
                </a:solidFill>
              </a:rPr>
            </a:br>
            <a:r>
              <a:rPr lang="en-GB" i="1" dirty="0">
                <a:solidFill>
                  <a:schemeClr val="bg1"/>
                </a:solidFill>
              </a:rPr>
              <a:t/>
            </a:r>
            <a:br>
              <a:rPr lang="en-GB" i="1" dirty="0">
                <a:solidFill>
                  <a:schemeClr val="bg1"/>
                </a:solidFill>
              </a:rPr>
            </a:br>
            <a:endParaRPr lang="en-GB" dirty="0">
              <a:solidFill>
                <a:schemeClr val="bg1"/>
              </a:solidFill>
            </a:endParaRPr>
          </a:p>
        </p:txBody>
      </p:sp>
      <p:sp>
        <p:nvSpPr>
          <p:cNvPr id="5" name="Title 1"/>
          <p:cNvSpPr txBox="1">
            <a:spLocks/>
          </p:cNvSpPr>
          <p:nvPr/>
        </p:nvSpPr>
        <p:spPr>
          <a:xfrm>
            <a:off x="6566208" y="1555685"/>
            <a:ext cx="5891404" cy="1496669"/>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solidFill>
                <a:schemeClr val="bg1"/>
              </a:solidFill>
            </a:endParaRPr>
          </a:p>
        </p:txBody>
      </p:sp>
      <p:sp>
        <p:nvSpPr>
          <p:cNvPr id="9" name="Title 1"/>
          <p:cNvSpPr txBox="1">
            <a:spLocks/>
          </p:cNvSpPr>
          <p:nvPr/>
        </p:nvSpPr>
        <p:spPr>
          <a:xfrm>
            <a:off x="6139544" y="2304019"/>
            <a:ext cx="5767111" cy="2053972"/>
          </a:xfrm>
        </p:spPr>
        <p:txBody>
          <a:bodyPr>
            <a:normAutofit fontScale="975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i="1" dirty="0" smtClean="0">
                <a:solidFill>
                  <a:schemeClr val="bg1"/>
                </a:solidFill>
              </a:rPr>
              <a:t>Communication, Communication, Communication</a:t>
            </a:r>
            <a:endParaRPr lang="en-GB" b="1" dirty="0">
              <a:solidFill>
                <a:schemeClr val="bg1"/>
              </a:solidFill>
            </a:endParaRPr>
          </a:p>
        </p:txBody>
      </p:sp>
      <p:sp>
        <p:nvSpPr>
          <p:cNvPr id="11" name="Rectangle 5"/>
          <p:cNvSpPr>
            <a:spLocks noChangeArrowheads="1"/>
          </p:cNvSpPr>
          <p:nvPr/>
        </p:nvSpPr>
        <p:spPr bwMode="auto">
          <a:xfrm>
            <a:off x="0" y="107728"/>
            <a:ext cx="65" cy="24174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7457" rIns="0" bIns="-17457"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smtClean="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95797026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3"/>
          <a:srcRect l="22475" t="21875" r="25403" b="10417"/>
          <a:stretch/>
        </p:blipFill>
        <p:spPr>
          <a:xfrm>
            <a:off x="2743201" y="795010"/>
            <a:ext cx="6781801" cy="4953000"/>
          </a:xfrm>
          <a:prstGeom prst="rect">
            <a:avLst/>
          </a:prstGeom>
        </p:spPr>
      </p:pic>
      <p:sp>
        <p:nvSpPr>
          <p:cNvPr id="7" name="TextBox 6"/>
          <p:cNvSpPr txBox="1"/>
          <p:nvPr/>
        </p:nvSpPr>
        <p:spPr>
          <a:xfrm>
            <a:off x="228600" y="271790"/>
            <a:ext cx="3505200" cy="1323439"/>
          </a:xfrm>
          <a:prstGeom prst="rect">
            <a:avLst/>
          </a:prstGeom>
          <a:noFill/>
        </p:spPr>
        <p:txBody>
          <a:bodyPr wrap="square" rtlCol="0">
            <a:spAutoFit/>
          </a:bodyPr>
          <a:lstStyle/>
          <a:p>
            <a:r>
              <a:rPr lang="en-GB" sz="4000" dirty="0"/>
              <a:t>Phases of a Project</a:t>
            </a:r>
          </a:p>
        </p:txBody>
      </p:sp>
    </p:spTree>
    <p:extLst>
      <p:ext uri="{BB962C8B-B14F-4D97-AF65-F5344CB8AC3E}">
        <p14:creationId xmlns:p14="http://schemas.microsoft.com/office/powerpoint/2010/main" val="344617968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365" y="407123"/>
            <a:ext cx="11481847" cy="1325563"/>
          </a:xfrm>
        </p:spPr>
        <p:txBody>
          <a:bodyPr>
            <a:normAutofit fontScale="90000"/>
          </a:bodyPr>
          <a:lstStyle/>
          <a:p>
            <a:r>
              <a:rPr lang="en-GB" dirty="0"/>
              <a:t>This isn’t just a failed business transformation, this is a Marks &amp; Spencer failed business transformation</a:t>
            </a:r>
            <a:br>
              <a:rPr lang="en-GB" dirty="0"/>
            </a:br>
            <a:endParaRPr lang="en-GB" dirty="0"/>
          </a:p>
        </p:txBody>
      </p:sp>
      <p:pic>
        <p:nvPicPr>
          <p:cNvPr id="4" name="Content Placeholder 3"/>
          <p:cNvPicPr>
            <a:picLocks noGrp="1" noChangeAspect="1"/>
          </p:cNvPicPr>
          <p:nvPr>
            <p:ph idx="1"/>
          </p:nvPr>
        </p:nvPicPr>
        <p:blipFill>
          <a:blip r:embed="rId3"/>
          <a:stretch>
            <a:fillRect/>
          </a:stretch>
        </p:blipFill>
        <p:spPr>
          <a:xfrm>
            <a:off x="150401" y="1884652"/>
            <a:ext cx="7376760" cy="3087398"/>
          </a:xfrm>
          <a:prstGeom prst="rect">
            <a:avLst/>
          </a:prstGeom>
        </p:spPr>
      </p:pic>
      <p:sp>
        <p:nvSpPr>
          <p:cNvPr id="7" name="Rectangle 6"/>
          <p:cNvSpPr/>
          <p:nvPr/>
        </p:nvSpPr>
        <p:spPr>
          <a:xfrm>
            <a:off x="7581900" y="1569988"/>
            <a:ext cx="4438650" cy="2862322"/>
          </a:xfrm>
          <a:prstGeom prst="rect">
            <a:avLst/>
          </a:prstGeom>
        </p:spPr>
        <p:txBody>
          <a:bodyPr wrap="square">
            <a:spAutoFit/>
          </a:bodyPr>
          <a:lstStyle/>
          <a:p>
            <a:r>
              <a:rPr lang="en-GB" dirty="0" smtClean="0"/>
              <a:t>The </a:t>
            </a:r>
            <a:r>
              <a:rPr lang="en-GB" dirty="0"/>
              <a:t>sentiment we hear most often from employees is that despite the speeches by the CEO and the senior management articles in the company newspaper, they need permission to operate in new and different ways. </a:t>
            </a:r>
            <a:endParaRPr lang="en-GB" dirty="0" smtClean="0"/>
          </a:p>
          <a:p>
            <a:r>
              <a:rPr lang="en-GB" i="1" dirty="0" smtClean="0"/>
              <a:t>“</a:t>
            </a:r>
            <a:r>
              <a:rPr lang="en-GB" i="1" dirty="0"/>
              <a:t>our failure to adapt has not been a result of a weakness in strategic thinking, nor a lack of talented leadership, but a failure to shape the culture that has proved resistant to change</a:t>
            </a:r>
            <a:r>
              <a:rPr lang="en-GB" dirty="0"/>
              <a:t>”.</a:t>
            </a:r>
          </a:p>
        </p:txBody>
      </p:sp>
    </p:spTree>
    <p:extLst>
      <p:ext uri="{BB962C8B-B14F-4D97-AF65-F5344CB8AC3E}">
        <p14:creationId xmlns:p14="http://schemas.microsoft.com/office/powerpoint/2010/main" val="264305387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Here lies the challenge…</a:t>
            </a:r>
            <a:endParaRPr lang="en-GB" dirty="0"/>
          </a:p>
        </p:txBody>
      </p:sp>
      <p:sp>
        <p:nvSpPr>
          <p:cNvPr id="3" name="Content Placeholder 2"/>
          <p:cNvSpPr>
            <a:spLocks noGrp="1"/>
          </p:cNvSpPr>
          <p:nvPr>
            <p:ph idx="1"/>
          </p:nvPr>
        </p:nvSpPr>
        <p:spPr/>
        <p:txBody>
          <a:bodyPr>
            <a:normAutofit/>
          </a:bodyPr>
          <a:lstStyle/>
          <a:p>
            <a:pPr marL="0" indent="0">
              <a:buNone/>
            </a:pPr>
            <a:r>
              <a:rPr lang="en-GB" sz="4400" i="1" dirty="0" smtClean="0"/>
              <a:t>“ I know you think you understand what I thought I said.  But I am not sure that what you heard is what I meant” </a:t>
            </a:r>
          </a:p>
          <a:p>
            <a:pPr marL="0" indent="0">
              <a:buNone/>
            </a:pPr>
            <a:r>
              <a:rPr lang="en-GB" sz="2000" dirty="0" smtClean="0"/>
              <a:t>(Robbins &amp; Finley, 1998)</a:t>
            </a:r>
          </a:p>
          <a:p>
            <a:pPr marL="0" indent="0">
              <a:buNone/>
            </a:pPr>
            <a:r>
              <a:rPr lang="en-GB" dirty="0" smtClean="0"/>
              <a:t>Or in other words…during times of heightened anxiety , people do not effectively receive messages the first time, requiring messages to be repeated.</a:t>
            </a:r>
            <a:endParaRPr lang="en-GB" dirty="0"/>
          </a:p>
        </p:txBody>
      </p:sp>
    </p:spTree>
    <p:extLst>
      <p:ext uri="{BB962C8B-B14F-4D97-AF65-F5344CB8AC3E}">
        <p14:creationId xmlns:p14="http://schemas.microsoft.com/office/powerpoint/2010/main" val="301076515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Typical organisational communication strategies in change…</a:t>
            </a:r>
            <a:r>
              <a:rPr lang="en-GB" sz="3600" i="1" dirty="0"/>
              <a:t>(Clampitt et al, 2000)</a:t>
            </a:r>
            <a:r>
              <a:rPr lang="en-GB" i="1" dirty="0"/>
              <a:t/>
            </a:r>
            <a:br>
              <a:rPr lang="en-GB" i="1" dirty="0"/>
            </a:br>
            <a:endParaRPr lang="en-GB" dirty="0"/>
          </a:p>
        </p:txBody>
      </p:sp>
      <p:sp>
        <p:nvSpPr>
          <p:cNvPr id="3" name="Content Placeholder 2"/>
          <p:cNvSpPr>
            <a:spLocks noGrp="1"/>
          </p:cNvSpPr>
          <p:nvPr>
            <p:ph idx="1"/>
          </p:nvPr>
        </p:nvSpPr>
        <p:spPr/>
        <p:txBody>
          <a:bodyPr/>
          <a:lstStyle/>
          <a:p>
            <a:pPr marL="0" indent="0">
              <a:buNone/>
            </a:pPr>
            <a:endParaRPr lang="en-GB" dirty="0" smtClean="0"/>
          </a:p>
        </p:txBody>
      </p:sp>
      <p:graphicFrame>
        <p:nvGraphicFramePr>
          <p:cNvPr id="6" name="Table 5"/>
          <p:cNvGraphicFramePr>
            <a:graphicFrameLocks noGrp="1"/>
          </p:cNvGraphicFramePr>
          <p:nvPr>
            <p:extLst>
              <p:ext uri="{D42A27DB-BD31-4B8C-83A1-F6EECF244321}">
                <p14:modId xmlns:p14="http://schemas.microsoft.com/office/powerpoint/2010/main" val="2362171212"/>
              </p:ext>
            </p:extLst>
          </p:nvPr>
        </p:nvGraphicFramePr>
        <p:xfrm>
          <a:off x="540051" y="1654176"/>
          <a:ext cx="11481848" cy="4888341"/>
        </p:xfrm>
        <a:graphic>
          <a:graphicData uri="http://schemas.openxmlformats.org/drawingml/2006/table">
            <a:tbl>
              <a:tblPr firstRow="1" bandRow="1">
                <a:tableStyleId>{5C22544A-7EE6-4342-B048-85BDC9FD1C3A}</a:tableStyleId>
              </a:tblPr>
              <a:tblGrid>
                <a:gridCol w="5740924">
                  <a:extLst>
                    <a:ext uri="{9D8B030D-6E8A-4147-A177-3AD203B41FA5}">
                      <a16:colId xmlns:a16="http://schemas.microsoft.com/office/drawing/2014/main" val="3820931191"/>
                    </a:ext>
                  </a:extLst>
                </a:gridCol>
                <a:gridCol w="5740924">
                  <a:extLst>
                    <a:ext uri="{9D8B030D-6E8A-4147-A177-3AD203B41FA5}">
                      <a16:colId xmlns:a16="http://schemas.microsoft.com/office/drawing/2014/main" val="4241133080"/>
                    </a:ext>
                  </a:extLst>
                </a:gridCol>
              </a:tblGrid>
              <a:tr h="451084">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81744113"/>
                  </a:ext>
                </a:extLst>
              </a:tr>
              <a:tr h="785244">
                <a:tc>
                  <a:txBody>
                    <a:bodyPr/>
                    <a:lstStyle/>
                    <a:p>
                      <a:r>
                        <a:rPr lang="en-GB" sz="2800" b="1" dirty="0" smtClean="0"/>
                        <a:t>Spray and</a:t>
                      </a:r>
                      <a:r>
                        <a:rPr lang="en-GB" sz="2800" b="1" baseline="0" dirty="0" smtClean="0"/>
                        <a:t> Pray</a:t>
                      </a:r>
                      <a:endParaRPr lang="en-GB" sz="2800" b="1" dirty="0"/>
                    </a:p>
                  </a:txBody>
                  <a:tcPr/>
                </a:tc>
                <a:tc>
                  <a:txBody>
                    <a:bodyPr/>
                    <a:lstStyle/>
                    <a:p>
                      <a:r>
                        <a:rPr lang="en-GB" sz="2400" i="1" dirty="0" smtClean="0"/>
                        <a:t>Showering employees with all kinds</a:t>
                      </a:r>
                      <a:r>
                        <a:rPr lang="en-GB" sz="2400" i="1" baseline="0" dirty="0" smtClean="0"/>
                        <a:t> of information</a:t>
                      </a:r>
                      <a:endParaRPr lang="en-GB" sz="2400" i="1" dirty="0"/>
                    </a:p>
                  </a:txBody>
                  <a:tcPr/>
                </a:tc>
                <a:extLst>
                  <a:ext uri="{0D108BD9-81ED-4DB2-BD59-A6C34878D82A}">
                    <a16:rowId xmlns:a16="http://schemas.microsoft.com/office/drawing/2014/main" val="2417912221"/>
                  </a:ext>
                </a:extLst>
              </a:tr>
              <a:tr h="78524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smtClean="0"/>
                        <a:t>Tell and Sell</a:t>
                      </a:r>
                    </a:p>
                    <a:p>
                      <a:endParaRPr lang="en-GB" sz="1800" b="1" dirty="0"/>
                    </a:p>
                  </a:txBody>
                  <a:tcPr/>
                </a:tc>
                <a:tc>
                  <a:txBody>
                    <a:bodyPr/>
                    <a:lstStyle/>
                    <a:p>
                      <a:r>
                        <a:rPr lang="en-GB" sz="2400" i="1" dirty="0" smtClean="0"/>
                        <a:t>More limited set of messages selling the wisdom of an approach</a:t>
                      </a:r>
                      <a:endParaRPr lang="en-GB" sz="2400" i="1" dirty="0"/>
                    </a:p>
                  </a:txBody>
                  <a:tcPr/>
                </a:tc>
                <a:extLst>
                  <a:ext uri="{0D108BD9-81ED-4DB2-BD59-A6C34878D82A}">
                    <a16:rowId xmlns:a16="http://schemas.microsoft.com/office/drawing/2014/main" val="2999854136"/>
                  </a:ext>
                </a:extLst>
              </a:tr>
              <a:tr h="901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smtClean="0"/>
                        <a:t>Underscore and Explore</a:t>
                      </a:r>
                    </a:p>
                    <a:p>
                      <a:endParaRPr lang="en-GB" sz="2800" b="1" dirty="0"/>
                    </a:p>
                  </a:txBody>
                  <a:tcPr/>
                </a:tc>
                <a:tc>
                  <a:txBody>
                    <a:bodyPr/>
                    <a:lstStyle/>
                    <a:p>
                      <a:r>
                        <a:rPr lang="en-GB" sz="2400" i="1" dirty="0" smtClean="0"/>
                        <a:t>Development of a few core messages and clarifying understanding</a:t>
                      </a:r>
                      <a:endParaRPr lang="en-GB" sz="2400" i="1" dirty="0"/>
                    </a:p>
                  </a:txBody>
                  <a:tcPr/>
                </a:tc>
                <a:extLst>
                  <a:ext uri="{0D108BD9-81ED-4DB2-BD59-A6C34878D82A}">
                    <a16:rowId xmlns:a16="http://schemas.microsoft.com/office/drawing/2014/main" val="3039366757"/>
                  </a:ext>
                </a:extLst>
              </a:tr>
              <a:tr h="901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smtClean="0"/>
                        <a:t>Identify and Reply</a:t>
                      </a:r>
                    </a:p>
                    <a:p>
                      <a:endParaRPr lang="en-GB" sz="2800" b="1" dirty="0"/>
                    </a:p>
                  </a:txBody>
                  <a:tcPr/>
                </a:tc>
                <a:tc>
                  <a:txBody>
                    <a:bodyPr/>
                    <a:lstStyle/>
                    <a:p>
                      <a:r>
                        <a:rPr lang="en-GB" sz="2400" i="1" dirty="0" smtClean="0"/>
                        <a:t>Focuses on</a:t>
                      </a:r>
                      <a:r>
                        <a:rPr lang="en-GB" sz="2400" i="1" baseline="0" dirty="0" smtClean="0"/>
                        <a:t> employees concerns and responds to them</a:t>
                      </a:r>
                      <a:endParaRPr lang="en-GB" sz="2400" i="1" dirty="0"/>
                    </a:p>
                  </a:txBody>
                  <a:tcPr/>
                </a:tc>
                <a:extLst>
                  <a:ext uri="{0D108BD9-81ED-4DB2-BD59-A6C34878D82A}">
                    <a16:rowId xmlns:a16="http://schemas.microsoft.com/office/drawing/2014/main" val="3095620335"/>
                  </a:ext>
                </a:extLst>
              </a:tr>
              <a:tr h="90157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smtClean="0"/>
                        <a:t>Withhold and Uphold</a:t>
                      </a:r>
                    </a:p>
                  </a:txBody>
                  <a:tcPr/>
                </a:tc>
                <a:tc>
                  <a:txBody>
                    <a:bodyPr/>
                    <a:lstStyle/>
                    <a:p>
                      <a:r>
                        <a:rPr lang="en-GB" sz="2400" i="1" dirty="0" smtClean="0"/>
                        <a:t>Information is withheld until necessary.</a:t>
                      </a:r>
                    </a:p>
                  </a:txBody>
                  <a:tcPr/>
                </a:tc>
                <a:extLst>
                  <a:ext uri="{0D108BD9-81ED-4DB2-BD59-A6C34878D82A}">
                    <a16:rowId xmlns:a16="http://schemas.microsoft.com/office/drawing/2014/main" val="391253493"/>
                  </a:ext>
                </a:extLst>
              </a:tr>
            </a:tbl>
          </a:graphicData>
        </a:graphic>
      </p:graphicFrame>
    </p:spTree>
    <p:extLst>
      <p:ext uri="{BB962C8B-B14F-4D97-AF65-F5344CB8AC3E}">
        <p14:creationId xmlns:p14="http://schemas.microsoft.com/office/powerpoint/2010/main" val="153257367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stretch>
            <a:fillRect/>
          </a:stretch>
        </p:blipFill>
        <p:spPr>
          <a:xfrm>
            <a:off x="439499" y="1435890"/>
            <a:ext cx="4607242" cy="3261306"/>
          </a:xfrm>
          <a:prstGeom prst="rect">
            <a:avLst/>
          </a:prstGeom>
        </p:spPr>
      </p:pic>
      <p:sp>
        <p:nvSpPr>
          <p:cNvPr id="7" name="TextBox 6"/>
          <p:cNvSpPr txBox="1"/>
          <p:nvPr/>
        </p:nvSpPr>
        <p:spPr>
          <a:xfrm>
            <a:off x="5791200" y="1296828"/>
            <a:ext cx="5506720" cy="3539430"/>
          </a:xfrm>
          <a:prstGeom prst="rect">
            <a:avLst/>
          </a:prstGeom>
          <a:noFill/>
        </p:spPr>
        <p:txBody>
          <a:bodyPr wrap="square" rtlCol="0">
            <a:spAutoFit/>
          </a:bodyPr>
          <a:lstStyle/>
          <a:p>
            <a:pPr marL="457200" indent="-457200">
              <a:buFont typeface="Arial" panose="020B0604020202020204" pitchFamily="34" charset="0"/>
              <a:buChar char="•"/>
            </a:pPr>
            <a:r>
              <a:rPr lang="en-GB" sz="3200" dirty="0"/>
              <a:t>Who to communicate with?</a:t>
            </a:r>
          </a:p>
          <a:p>
            <a:pPr marL="457200" indent="-457200">
              <a:buFont typeface="Arial" panose="020B0604020202020204" pitchFamily="34" charset="0"/>
              <a:buChar char="•"/>
            </a:pPr>
            <a:r>
              <a:rPr lang="en-GB" sz="3200" dirty="0" smtClean="0"/>
              <a:t>Why communicating this change is important?</a:t>
            </a:r>
          </a:p>
          <a:p>
            <a:pPr marL="457200" indent="-457200">
              <a:buFont typeface="Arial" panose="020B0604020202020204" pitchFamily="34" charset="0"/>
              <a:buChar char="•"/>
            </a:pPr>
            <a:r>
              <a:rPr lang="en-GB" sz="3200" dirty="0"/>
              <a:t>What to communicate</a:t>
            </a:r>
            <a:r>
              <a:rPr lang="en-GB" sz="3200" dirty="0" smtClean="0"/>
              <a:t>?</a:t>
            </a:r>
          </a:p>
          <a:p>
            <a:pPr marL="457200" indent="-457200">
              <a:buFont typeface="Arial" panose="020B0604020202020204" pitchFamily="34" charset="0"/>
              <a:buChar char="•"/>
            </a:pPr>
            <a:r>
              <a:rPr lang="en-GB" sz="3200" dirty="0"/>
              <a:t>When to communicate?</a:t>
            </a:r>
          </a:p>
          <a:p>
            <a:pPr marL="457200" indent="-457200">
              <a:buFont typeface="Arial" panose="020B0604020202020204" pitchFamily="34" charset="0"/>
              <a:buChar char="•"/>
            </a:pPr>
            <a:r>
              <a:rPr lang="en-GB" sz="3200" dirty="0" smtClean="0"/>
              <a:t>How </a:t>
            </a:r>
            <a:r>
              <a:rPr lang="en-GB" sz="3200" dirty="0"/>
              <a:t>to communicate?</a:t>
            </a:r>
          </a:p>
          <a:p>
            <a:pPr marL="457200" indent="-457200">
              <a:buFont typeface="Arial" panose="020B0604020202020204" pitchFamily="34" charset="0"/>
              <a:buChar char="•"/>
            </a:pPr>
            <a:r>
              <a:rPr lang="en-GB" sz="3200" dirty="0" smtClean="0"/>
              <a:t>Where to communicate?</a:t>
            </a:r>
          </a:p>
        </p:txBody>
      </p:sp>
      <p:sp>
        <p:nvSpPr>
          <p:cNvPr id="8" name="TextBox 7"/>
          <p:cNvSpPr txBox="1"/>
          <p:nvPr/>
        </p:nvSpPr>
        <p:spPr>
          <a:xfrm>
            <a:off x="439498" y="714692"/>
            <a:ext cx="4965621" cy="923330"/>
          </a:xfrm>
          <a:prstGeom prst="rect">
            <a:avLst/>
          </a:prstGeom>
          <a:noFill/>
        </p:spPr>
        <p:txBody>
          <a:bodyPr wrap="square" rtlCol="0">
            <a:spAutoFit/>
          </a:bodyPr>
          <a:lstStyle/>
          <a:p>
            <a:r>
              <a:rPr lang="en-GB" sz="5400" dirty="0" smtClean="0"/>
              <a:t>Considerations…</a:t>
            </a:r>
            <a:endParaRPr lang="en-GB" sz="5400" dirty="0"/>
          </a:p>
        </p:txBody>
      </p:sp>
    </p:spTree>
    <p:extLst>
      <p:ext uri="{BB962C8B-B14F-4D97-AF65-F5344CB8AC3E}">
        <p14:creationId xmlns:p14="http://schemas.microsoft.com/office/powerpoint/2010/main" val="7968418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r>
              <a:rPr lang="en-GB" dirty="0" smtClean="0"/>
              <a:t>: Stakeholder Engagement</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sz="3600" i="1" dirty="0" smtClean="0"/>
              <a:t>Which two stakeholders </a:t>
            </a:r>
            <a:r>
              <a:rPr lang="en-GB" sz="3600" i="1" dirty="0"/>
              <a:t>do you want to deal with </a:t>
            </a:r>
            <a:r>
              <a:rPr lang="en-GB" sz="3600" i="1" dirty="0" smtClean="0"/>
              <a:t>first and why?</a:t>
            </a:r>
          </a:p>
          <a:p>
            <a:pPr marL="0" indent="0">
              <a:buNone/>
            </a:pPr>
            <a:r>
              <a:rPr lang="en-GB" sz="3600" i="1" dirty="0" smtClean="0"/>
              <a:t>How </a:t>
            </a:r>
            <a:r>
              <a:rPr lang="en-GB" sz="3600" i="1" dirty="0"/>
              <a:t>should they be communicated with and how often? Use insights from </a:t>
            </a:r>
            <a:r>
              <a:rPr lang="en-GB" sz="3600" i="1" dirty="0" smtClean="0"/>
              <a:t>others </a:t>
            </a:r>
            <a:r>
              <a:rPr lang="en-GB" sz="3600" i="1" dirty="0"/>
              <a:t>to develop your ideas further</a:t>
            </a:r>
            <a:r>
              <a:rPr lang="en-GB" sz="3600" dirty="0"/>
              <a:t>.</a:t>
            </a:r>
          </a:p>
          <a:p>
            <a:pPr marL="0" indent="0">
              <a:buNone/>
            </a:pPr>
            <a:endParaRPr lang="en-GB" dirty="0" smtClean="0">
              <a:hlinkClick r:id="rId3"/>
            </a:endParaRPr>
          </a:p>
          <a:p>
            <a:pPr marL="0" indent="0">
              <a:buNone/>
            </a:pPr>
            <a:endParaRPr lang="en-GB" dirty="0">
              <a:hlinkClick r:id="rId3"/>
            </a:endParaRPr>
          </a:p>
          <a:p>
            <a:pPr marL="0" indent="0">
              <a:buNone/>
            </a:pPr>
            <a:endParaRPr lang="en-GB" dirty="0" smtClean="0">
              <a:hlinkClick r:id="rId3"/>
            </a:endParaRPr>
          </a:p>
          <a:p>
            <a:pPr marL="0" indent="0">
              <a:buNone/>
            </a:pPr>
            <a:r>
              <a:rPr lang="en-GB" dirty="0" smtClean="0">
                <a:hlinkClick r:id="rId3"/>
              </a:rPr>
              <a:t>Five stakeholder engagement tips</a:t>
            </a:r>
            <a:r>
              <a:rPr lang="en-GB" dirty="0" smtClean="0"/>
              <a:t> (10 min video)</a:t>
            </a:r>
          </a:p>
        </p:txBody>
      </p:sp>
    </p:spTree>
    <p:extLst>
      <p:ext uri="{BB962C8B-B14F-4D97-AF65-F5344CB8AC3E}">
        <p14:creationId xmlns:p14="http://schemas.microsoft.com/office/powerpoint/2010/main" val="381561966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3"/>
          <a:stretch>
            <a:fillRect/>
          </a:stretch>
        </p:blipFill>
        <p:spPr>
          <a:xfrm>
            <a:off x="359293" y="2952470"/>
            <a:ext cx="11479763" cy="1322947"/>
          </a:xfrm>
          <a:prstGeom prst="rect">
            <a:avLst/>
          </a:prstGeom>
        </p:spPr>
      </p:pic>
      <p:sp>
        <p:nvSpPr>
          <p:cNvPr id="7" name="TextBox 6"/>
          <p:cNvSpPr txBox="1"/>
          <p:nvPr/>
        </p:nvSpPr>
        <p:spPr>
          <a:xfrm>
            <a:off x="6851533" y="623292"/>
            <a:ext cx="3928227" cy="3477875"/>
          </a:xfrm>
          <a:prstGeom prst="rect">
            <a:avLst/>
          </a:prstGeom>
          <a:noFill/>
        </p:spPr>
        <p:txBody>
          <a:bodyPr wrap="square" rtlCol="0">
            <a:spAutoFit/>
          </a:bodyPr>
          <a:lstStyle/>
          <a:p>
            <a:r>
              <a:rPr lang="en-GB" sz="2800" b="1" i="1" dirty="0" smtClean="0"/>
              <a:t>The Communication Escalator</a:t>
            </a:r>
          </a:p>
          <a:p>
            <a:endParaRPr lang="en-GB" sz="2800" b="1" i="1" dirty="0" smtClean="0"/>
          </a:p>
          <a:p>
            <a:r>
              <a:rPr lang="en-GB" sz="2800" i="1" dirty="0" smtClean="0"/>
              <a:t>Making the connections: using internal communication to turn strategy into action</a:t>
            </a:r>
            <a:r>
              <a:rPr lang="en-GB" sz="2800" i="1" dirty="0"/>
              <a:t> </a:t>
            </a:r>
            <a:endParaRPr lang="en-GB" sz="2800" i="1" dirty="0" smtClean="0"/>
          </a:p>
          <a:p>
            <a:r>
              <a:rPr lang="en-GB" sz="2400" dirty="0" smtClean="0"/>
              <a:t>Quirke</a:t>
            </a:r>
            <a:r>
              <a:rPr lang="en-GB" sz="2400" dirty="0"/>
              <a:t>, B. (2008) </a:t>
            </a:r>
          </a:p>
        </p:txBody>
      </p:sp>
      <p:pic>
        <p:nvPicPr>
          <p:cNvPr id="2" name="Picture 1"/>
          <p:cNvPicPr>
            <a:picLocks noChangeAspect="1"/>
          </p:cNvPicPr>
          <p:nvPr/>
        </p:nvPicPr>
        <p:blipFill>
          <a:blip r:embed="rId4"/>
          <a:stretch>
            <a:fillRect/>
          </a:stretch>
        </p:blipFill>
        <p:spPr>
          <a:xfrm>
            <a:off x="730571" y="1065594"/>
            <a:ext cx="4572879" cy="4020756"/>
          </a:xfrm>
          <a:prstGeom prst="rect">
            <a:avLst/>
          </a:prstGeom>
        </p:spPr>
      </p:pic>
    </p:spTree>
    <p:extLst>
      <p:ext uri="{BB962C8B-B14F-4D97-AF65-F5344CB8AC3E}">
        <p14:creationId xmlns:p14="http://schemas.microsoft.com/office/powerpoint/2010/main" val="382038890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932317" y="0"/>
            <a:ext cx="7259683" cy="6472709"/>
          </a:xfrm>
          <a:prstGeom prst="rect">
            <a:avLst/>
          </a:prstGeom>
        </p:spPr>
      </p:pic>
      <p:pic>
        <p:nvPicPr>
          <p:cNvPr id="4" name="Picture 3"/>
          <p:cNvPicPr>
            <a:picLocks noChangeAspect="1"/>
          </p:cNvPicPr>
          <p:nvPr/>
        </p:nvPicPr>
        <p:blipFill>
          <a:blip r:embed="rId4"/>
          <a:stretch>
            <a:fillRect/>
          </a:stretch>
        </p:blipFill>
        <p:spPr>
          <a:xfrm>
            <a:off x="137928" y="322730"/>
            <a:ext cx="4794389" cy="4862357"/>
          </a:xfrm>
          <a:prstGeom prst="rect">
            <a:avLst/>
          </a:prstGeom>
        </p:spPr>
      </p:pic>
    </p:spTree>
    <p:extLst>
      <p:ext uri="{BB962C8B-B14F-4D97-AF65-F5344CB8AC3E}">
        <p14:creationId xmlns:p14="http://schemas.microsoft.com/office/powerpoint/2010/main" val="19254413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build trust as a leader…</a:t>
            </a:r>
            <a:endParaRPr lang="en-GB" dirty="0"/>
          </a:p>
        </p:txBody>
      </p:sp>
      <p:pic>
        <p:nvPicPr>
          <p:cNvPr id="5" name="Picture 4"/>
          <p:cNvPicPr>
            <a:picLocks noChangeAspect="1"/>
          </p:cNvPicPr>
          <p:nvPr/>
        </p:nvPicPr>
        <p:blipFill>
          <a:blip r:embed="rId3"/>
          <a:stretch>
            <a:fillRect/>
          </a:stretch>
        </p:blipFill>
        <p:spPr>
          <a:xfrm>
            <a:off x="8953888" y="584218"/>
            <a:ext cx="1978150" cy="3690125"/>
          </a:xfrm>
          <a:prstGeom prst="rect">
            <a:avLst/>
          </a:prstGeom>
        </p:spPr>
      </p:pic>
      <p:pic>
        <p:nvPicPr>
          <p:cNvPr id="7" name="Content Placeholder 6"/>
          <p:cNvPicPr>
            <a:picLocks noGrp="1" noChangeAspect="1"/>
          </p:cNvPicPr>
          <p:nvPr>
            <p:ph idx="1"/>
          </p:nvPr>
        </p:nvPicPr>
        <p:blipFill>
          <a:blip r:embed="rId4"/>
          <a:stretch>
            <a:fillRect/>
          </a:stretch>
        </p:blipFill>
        <p:spPr>
          <a:xfrm>
            <a:off x="775855" y="1405282"/>
            <a:ext cx="5472545" cy="5452718"/>
          </a:xfrm>
          <a:prstGeom prst="rect">
            <a:avLst/>
          </a:prstGeom>
        </p:spPr>
      </p:pic>
      <p:sp>
        <p:nvSpPr>
          <p:cNvPr id="3" name="Rectangle 2"/>
          <p:cNvSpPr/>
          <p:nvPr/>
        </p:nvSpPr>
        <p:spPr>
          <a:xfrm>
            <a:off x="6207999" y="4170270"/>
            <a:ext cx="6096000" cy="523220"/>
          </a:xfrm>
          <a:prstGeom prst="rect">
            <a:avLst/>
          </a:prstGeom>
        </p:spPr>
        <p:txBody>
          <a:bodyPr>
            <a:spAutoFit/>
          </a:bodyPr>
          <a:lstStyle/>
          <a:p>
            <a:r>
              <a:rPr lang="en-GB" sz="2800" dirty="0" smtClean="0">
                <a:latin typeface="Arial" panose="020B0604020202020204" pitchFamily="34" charset="0"/>
                <a:cs typeface="Arial" panose="020B0604020202020204" pitchFamily="34" charset="0"/>
                <a:hlinkClick r:id="rId5"/>
              </a:rPr>
              <a:t>Download self-assessment</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12397968"/>
      </p:ext>
    </p:extLst>
  </p:cSld>
  <p:clrMapOvr>
    <a:masterClrMapping/>
  </p:clrMapOvr>
  <p:timing>
    <p:tnLst>
      <p:par>
        <p:cTn id="1" dur="indefinite" restart="never" nodeType="tmRoot"/>
      </p:par>
    </p:tnLst>
  </p:timing>
</p:sld>
</file>

<file path=ppt/theme/theme1.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528A8CD7-EBCA-474C-BBDD-1C7B3CFB99B3}"/>
    </a:ext>
  </a:extLst>
</a:theme>
</file>

<file path=ppt/theme/theme2.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94EC666A-FA25-D24B-B8B7-6B0849826C0B}"/>
    </a:ext>
  </a:extLst>
</a:theme>
</file>

<file path=ppt/theme/theme4.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F1ADBF0E-F7DE-6D48-B6B1-F4ACFAC8CFA2}"/>
    </a:ext>
  </a:extLst>
</a:theme>
</file>

<file path=ppt/theme/theme5.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341099A-2CA7-0F40-A0C2-DBA79B04F616}"/>
    </a:ext>
  </a:extLst>
</a:theme>
</file>

<file path=ppt/theme/theme6.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72950A46-5D0F-5B45-80BF-FAFD76489183}"/>
    </a:ext>
  </a:extLst>
</a:theme>
</file>

<file path=ppt/theme/theme7.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B30EAF06-3EF0-8540-B8D5-0747FE69DD58}"/>
    </a:ext>
  </a:extLst>
</a:theme>
</file>

<file path=ppt/theme/theme8.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1787B570-DB7E-7F48-91B0-9E6F516EB757}"/>
    </a:ext>
  </a:extLst>
</a:theme>
</file>

<file path=ppt/theme/theme9.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E3F083FC-65F2-424A-9F85-833A03E8FF54}"/>
    </a:ext>
  </a:extLst>
</a:theme>
</file>

<file path=ppt/theme/theme10.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9C99445-741D-5047-BFCA-64ECBB6BA174}"/>
    </a:ext>
  </a:extLst>
</a:theme>
</file>

<file path=ppt/theme/theme11.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89BACAB5-2572-9144-A176-AFC2C60610C4}"/>
    </a:ext>
  </a:extLst>
</a:theme>
</file>

<file path=ppt/theme/theme12.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419F581F-3CB0-AE43-8364-3377CBF8888D}"/>
    </a:ext>
  </a:extLst>
</a:theme>
</file>

<file path=ppt/theme/theme13.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020DD798-A37E-9F46-B530-A57568EA56DA}"/>
    </a:ext>
  </a:extLst>
</a:theme>
</file>

<file path=ppt/theme/theme14.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CB6882F1-7989-8244-B21D-72534426F38B}"/>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6" ma:contentTypeDescription="Create a new document." ma:contentTypeScope="" ma:versionID="3bc897534f9bc65ae1b0ec3f12a018cb">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1b12d1a05b0a1fa0f55e9b0f86061701"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D2DE48B-498F-4597-A7EC-27A09A8F298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67D09DC4-48CE-45C2-9393-0A8E48C8FD95}">
  <ds:schemaRefs>
    <ds:schemaRef ds:uri="303dbf9b-b85b-46a0-94f1-894078c07ecd"/>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http://schemas.microsoft.com/office/infopath/2007/PartnerControls"/>
    <ds:schemaRef ds:uri="211f9404-bca0-4bcf-9c1d-965ccb6f8d2d"/>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UWTSD 200_Subtitle 3</Template>
  <TotalTime>1457</TotalTime>
  <Words>1397</Words>
  <Application>Microsoft Office PowerPoint</Application>
  <PresentationFormat>Widescreen</PresentationFormat>
  <Paragraphs>111</Paragraphs>
  <Slides>10</Slides>
  <Notes>10</Notes>
  <HiddenSlides>0</HiddenSlides>
  <MMClips>0</MMClips>
  <ScaleCrop>false</ScaleCrop>
  <HeadingPairs>
    <vt:vector size="6" baseType="variant">
      <vt:variant>
        <vt:lpstr>Fonts Used</vt:lpstr>
      </vt:variant>
      <vt:variant>
        <vt:i4>4</vt:i4>
      </vt:variant>
      <vt:variant>
        <vt:lpstr>Theme</vt:lpstr>
      </vt:variant>
      <vt:variant>
        <vt:i4>14</vt:i4>
      </vt:variant>
      <vt:variant>
        <vt:lpstr>Slide Titles</vt:lpstr>
      </vt:variant>
      <vt:variant>
        <vt:i4>10</vt:i4>
      </vt:variant>
    </vt:vector>
  </HeadingPairs>
  <TitlesOfParts>
    <vt:vector size="28" baseType="lpstr">
      <vt:lpstr>Arial</vt:lpstr>
      <vt:lpstr>Calibri</vt:lpstr>
      <vt:lpstr>Calibri Light</vt:lpstr>
      <vt:lpstr>Lato</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 Future Leaders Programme Leading Change June 2021      </vt:lpstr>
      <vt:lpstr>PowerPoint Presentation</vt:lpstr>
      <vt:lpstr>This isn’t just a failed business transformation, this is a Marks &amp; Spencer failed business transformation </vt:lpstr>
      <vt:lpstr>Here lies the challenge…</vt:lpstr>
      <vt:lpstr>Typical organisational communication strategies in change…(Clampitt et al, 2000) </vt:lpstr>
      <vt:lpstr>PowerPoint Presentation</vt:lpstr>
      <vt:lpstr>Task: Stakeholder Engagement</vt:lpstr>
      <vt:lpstr>PowerPoint Presentation</vt:lpstr>
      <vt:lpstr>PowerPoint Presentation</vt:lpstr>
      <vt:lpstr>How do we build trust as a leader…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Ian Walsh</dc:creator>
  <cp:lastModifiedBy>Sara Mills</cp:lastModifiedBy>
  <cp:revision>94</cp:revision>
  <dcterms:created xsi:type="dcterms:W3CDTF">2021-03-29T10:52:19Z</dcterms:created>
  <dcterms:modified xsi:type="dcterms:W3CDTF">2021-06-18T11:34:37Z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