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 varScale="1">
        <p:scale>
          <a:sx n="65" d="100"/>
          <a:sy n="65" d="100"/>
        </p:scale>
        <p:origin x="710" y="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/>
              <a:t>Master-Untertitelformat bearbeiten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E57E88AE-3281-4A07-A404-B516C27D98B6}" type="datetimeFigureOut">
              <a:rPr lang="de-AT" smtClean="0"/>
              <a:t>14.12.2018</a:t>
            </a:fld>
            <a:endParaRPr lang="de-A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de-A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03E9C32B-5851-41CE-A028-6106CB57E809}" type="slidenum">
              <a:rPr lang="de-AT" smtClean="0"/>
              <a:t>‹Nr.›</a:t>
            </a:fld>
            <a:endParaRPr lang="de-AT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7889045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E88AE-3281-4A07-A404-B516C27D98B6}" type="datetimeFigureOut">
              <a:rPr lang="de-AT" smtClean="0"/>
              <a:t>14.12.2018</a:t>
            </a:fld>
            <a:endParaRPr lang="de-A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A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9C32B-5851-41CE-A028-6106CB57E809}" type="slidenum">
              <a:rPr lang="de-AT" smtClean="0"/>
              <a:t>‹Nr.›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208263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Abschnitts-&#10;überschrif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57E88AE-3281-4A07-A404-B516C27D98B6}" type="datetimeFigureOut">
              <a:rPr lang="de-AT" smtClean="0"/>
              <a:t>14.12.2018</a:t>
            </a:fld>
            <a:endParaRPr lang="de-A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de-A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3E9C32B-5851-41CE-A028-6106CB57E809}" type="slidenum">
              <a:rPr lang="de-AT" smtClean="0"/>
              <a:t>‹Nr.›</a:t>
            </a:fld>
            <a:endParaRPr lang="de-AT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0831537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E88AE-3281-4A07-A404-B516C27D98B6}" type="datetimeFigureOut">
              <a:rPr lang="de-AT" smtClean="0"/>
              <a:t>14.12.2018</a:t>
            </a:fld>
            <a:endParaRPr lang="de-A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A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9C32B-5851-41CE-A028-6106CB57E809}" type="slidenum">
              <a:rPr lang="de-AT" smtClean="0"/>
              <a:t>‹Nr.›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11793639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E88AE-3281-4A07-A404-B516C27D98B6}" type="datetimeFigureOut">
              <a:rPr lang="de-AT" smtClean="0"/>
              <a:t>14.12.2018</a:t>
            </a:fld>
            <a:endParaRPr lang="de-AT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AT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9C32B-5851-41CE-A028-6106CB57E809}" type="slidenum">
              <a:rPr lang="de-AT" smtClean="0"/>
              <a:t>‹Nr.›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1138340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E88AE-3281-4A07-A404-B516C27D98B6}" type="datetimeFigureOut">
              <a:rPr lang="de-AT" smtClean="0"/>
              <a:t>14.12.2018</a:t>
            </a:fld>
            <a:endParaRPr lang="de-AT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AT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9C32B-5851-41CE-A028-6106CB57E809}" type="slidenum">
              <a:rPr lang="de-AT" smtClean="0"/>
              <a:t>‹Nr.›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408368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E88AE-3281-4A07-A404-B516C27D98B6}" type="datetimeFigureOut">
              <a:rPr lang="de-AT" smtClean="0"/>
              <a:t>14.12.2018</a:t>
            </a:fld>
            <a:endParaRPr lang="de-AT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AT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9C32B-5851-41CE-A028-6106CB57E809}" type="slidenum">
              <a:rPr lang="de-AT" smtClean="0"/>
              <a:t>‹Nr.›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2845293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57E88AE-3281-4A07-A404-B516C27D98B6}" type="datetimeFigureOut">
              <a:rPr lang="de-AT" smtClean="0"/>
              <a:t>14.12.2018</a:t>
            </a:fld>
            <a:endParaRPr lang="de-A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de-A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3E9C32B-5851-41CE-A028-6106CB57E809}" type="slidenum">
              <a:rPr lang="de-AT" smtClean="0"/>
              <a:t>‹Nr.›</a:t>
            </a:fld>
            <a:endParaRPr lang="de-AT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23600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de-DE"/>
              <a:t>Bild durch Klicken auf Symbol hinzufügen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/>
              <a:t>Mastertextformat bearbeiten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57E88AE-3281-4A07-A404-B516C27D98B6}" type="datetimeFigureOut">
              <a:rPr lang="de-AT" smtClean="0"/>
              <a:t>14.12.2018</a:t>
            </a:fld>
            <a:endParaRPr lang="de-A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de-A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3E9C32B-5851-41CE-A028-6106CB57E809}" type="slidenum">
              <a:rPr lang="de-AT" smtClean="0"/>
              <a:t>‹Nr.›</a:t>
            </a:fld>
            <a:endParaRPr lang="de-AT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14295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E88AE-3281-4A07-A404-B516C27D98B6}" type="datetimeFigureOut">
              <a:rPr lang="de-AT" smtClean="0"/>
              <a:t>14.12.2018</a:t>
            </a:fld>
            <a:endParaRPr lang="de-A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A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9C32B-5851-41CE-A028-6106CB57E809}" type="slidenum">
              <a:rPr lang="de-AT" smtClean="0"/>
              <a:t>‹Nr.›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1935157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E88AE-3281-4A07-A404-B516C27D98B6}" type="datetimeFigureOut">
              <a:rPr lang="de-AT" smtClean="0"/>
              <a:t>14.12.2018</a:t>
            </a:fld>
            <a:endParaRPr lang="de-A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A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9C32B-5851-41CE-A028-6106CB57E809}" type="slidenum">
              <a:rPr lang="de-AT" smtClean="0"/>
              <a:t>‹Nr.›</a:t>
            </a:fld>
            <a:endParaRPr lang="de-AT"/>
          </a:p>
        </p:txBody>
      </p:sp>
    </p:spTree>
    <p:extLst>
      <p:ext uri="{BB962C8B-B14F-4D97-AF65-F5344CB8AC3E}">
        <p14:creationId xmlns:p14="http://schemas.microsoft.com/office/powerpoint/2010/main" val="4024686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de-DE"/>
              <a:t>Mastertitelformat bearbeiten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E57E88AE-3281-4A07-A404-B516C27D98B6}" type="datetimeFigureOut">
              <a:rPr lang="de-AT" smtClean="0"/>
              <a:t>14.12.2018</a:t>
            </a:fld>
            <a:endParaRPr lang="de-A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de-A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03E9C32B-5851-41CE-A028-6106CB57E809}" type="slidenum">
              <a:rPr lang="de-AT" smtClean="0"/>
              <a:t>‹Nr.›</a:t>
            </a:fld>
            <a:endParaRPr lang="de-AT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16201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.jpe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uden.de/rechtschreibung/Gesellschaft" TargetMode="External"/><Relationship Id="rId2" Type="http://schemas.openxmlformats.org/officeDocument/2006/relationships/hyperlink" Target="https://dictionary.cambridge.org/de/worterbuch/englisch/societ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.oxforddictionaries.com/definition/society" TargetMode="External"/><Relationship Id="rId4" Type="http://schemas.openxmlformats.org/officeDocument/2006/relationships/hyperlink" Target="https://definicion.de/socieda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75A4811-94F2-4FE4-82EC-9B70163692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631146"/>
          </a:xfrm>
        </p:spPr>
        <p:txBody>
          <a:bodyPr>
            <a:normAutofit/>
          </a:bodyPr>
          <a:lstStyle/>
          <a:p>
            <a:r>
              <a:rPr lang="en-GB" sz="4800" dirty="0"/>
              <a:t>Debate of 1989:</a:t>
            </a:r>
            <a:br>
              <a:rPr lang="en-GB" sz="4800" dirty="0"/>
            </a:br>
            <a:r>
              <a:rPr lang="en-GB" sz="4000" dirty="0"/>
              <a:t>“The concept of society is theoretically obsolete”</a:t>
            </a:r>
            <a:br>
              <a:rPr lang="en-GB" sz="4000" dirty="0"/>
            </a:br>
            <a:r>
              <a:rPr lang="en-GB" sz="2200" i="1" dirty="0"/>
              <a:t>against the motion</a:t>
            </a:r>
            <a:endParaRPr lang="de-AT" sz="2200" i="1" dirty="0"/>
          </a:p>
        </p:txBody>
      </p:sp>
      <p:sp>
        <p:nvSpPr>
          <p:cNvPr id="3" name="Untertitel 2">
            <a:extLst>
              <a:ext uri="{FF2B5EF4-FFF2-40B4-BE49-F238E27FC236}">
                <a16:creationId xmlns:a16="http://schemas.microsoft.com/office/drawing/2014/main" id="{EC451435-3EE4-47C7-8875-B733940BE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4030" y="3991910"/>
            <a:ext cx="9144000" cy="2098227"/>
          </a:xfrm>
        </p:spPr>
        <p:txBody>
          <a:bodyPr>
            <a:normAutofit/>
          </a:bodyPr>
          <a:lstStyle/>
          <a:p>
            <a:endParaRPr lang="de-AT" dirty="0"/>
          </a:p>
          <a:p>
            <a:endParaRPr lang="en-GB" dirty="0"/>
          </a:p>
          <a:p>
            <a:pPr algn="l"/>
            <a:endParaRPr lang="en-GB" dirty="0"/>
          </a:p>
          <a:p>
            <a:pPr algn="l"/>
            <a:r>
              <a:rPr lang="en-GB" dirty="0"/>
              <a:t>P</a:t>
            </a:r>
            <a:r>
              <a:rPr lang="de-AT" dirty="0" err="1"/>
              <a:t>ia</a:t>
            </a:r>
            <a:r>
              <a:rPr lang="de-AT" dirty="0"/>
              <a:t> Unda-Koutnik, BA						14/</a:t>
            </a:r>
            <a:r>
              <a:rPr lang="de-AT" dirty="0" err="1"/>
              <a:t>Dec</a:t>
            </a:r>
            <a:r>
              <a:rPr lang="de-AT" dirty="0"/>
              <a:t>/2018</a:t>
            </a:r>
          </a:p>
          <a:p>
            <a:endParaRPr lang="en-GB" dirty="0"/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9D52BB92-F0DC-43C1-A234-763C526B8449}"/>
              </a:ext>
            </a:extLst>
          </p:cNvPr>
          <p:cNvSpPr txBox="1"/>
          <p:nvPr/>
        </p:nvSpPr>
        <p:spPr>
          <a:xfrm>
            <a:off x="4097215" y="738554"/>
            <a:ext cx="7162800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AT" sz="2300" dirty="0"/>
              <a:t>Group </a:t>
            </a:r>
            <a:r>
              <a:rPr lang="de-AT" sz="2300" dirty="0" err="1"/>
              <a:t>for</a:t>
            </a:r>
            <a:r>
              <a:rPr lang="de-AT" sz="2300" dirty="0"/>
              <a:t> </a:t>
            </a:r>
            <a:r>
              <a:rPr lang="de-AT" sz="2300" dirty="0" err="1"/>
              <a:t>Debates</a:t>
            </a:r>
            <a:r>
              <a:rPr lang="de-AT" sz="2300" dirty="0"/>
              <a:t> in Anthropological Theory </a:t>
            </a:r>
            <a:r>
              <a:rPr lang="en-GB" sz="2300" dirty="0"/>
              <a:t>(</a:t>
            </a:r>
            <a:r>
              <a:rPr lang="de-AT" sz="2300" dirty="0"/>
              <a:t>GDAT)</a:t>
            </a:r>
          </a:p>
          <a:p>
            <a:endParaRPr lang="de-AT" dirty="0"/>
          </a:p>
        </p:txBody>
      </p:sp>
      <p:pic>
        <p:nvPicPr>
          <p:cNvPr id="5" name="Sound aufgezeichnet">
            <a:hlinkClick r:id="" action="ppaction://media"/>
            <a:extLst>
              <a:ext uri="{FF2B5EF4-FFF2-40B4-BE49-F238E27FC236}">
                <a16:creationId xmlns:a16="http://schemas.microsoft.com/office/drawing/2014/main" id="{C0D9FCC4-A879-41BB-B465-8FCC4F7794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26871" y="5745164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14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7E27AB46-357B-4D95-ACAD-D4EA4912E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</a:t>
            </a:r>
            <a:endParaRPr lang="de-AT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336FE5CE-EB91-4D16-9666-C419AB6BB5D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600" dirty="0"/>
              <a:t>Introduction</a:t>
            </a:r>
          </a:p>
          <a:p>
            <a:endParaRPr lang="en-GB" sz="2600" dirty="0"/>
          </a:p>
          <a:p>
            <a:r>
              <a:rPr lang="en-GB" sz="2600" dirty="0"/>
              <a:t>Language</a:t>
            </a:r>
          </a:p>
          <a:p>
            <a:endParaRPr lang="en-GB" sz="2600" dirty="0"/>
          </a:p>
          <a:p>
            <a:r>
              <a:rPr lang="en-GB" sz="2600" dirty="0"/>
              <a:t>Context</a:t>
            </a:r>
          </a:p>
          <a:p>
            <a:endParaRPr lang="en-GB" sz="2600" dirty="0"/>
          </a:p>
          <a:p>
            <a:pPr marL="0" indent="0">
              <a:buNone/>
            </a:pPr>
            <a:endParaRPr lang="de-AT" sz="2600" dirty="0"/>
          </a:p>
        </p:txBody>
      </p:sp>
      <p:sp>
        <p:nvSpPr>
          <p:cNvPr id="5" name="Inhaltsplatzhalter 4">
            <a:extLst>
              <a:ext uri="{FF2B5EF4-FFF2-40B4-BE49-F238E27FC236}">
                <a16:creationId xmlns:a16="http://schemas.microsoft.com/office/drawing/2014/main" id="{06864BF7-71B5-4DB0-89CA-963947927DB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600" dirty="0"/>
              <a:t>Time and Place</a:t>
            </a:r>
          </a:p>
          <a:p>
            <a:pPr marL="0" indent="0">
              <a:buNone/>
            </a:pPr>
            <a:endParaRPr lang="en-GB" sz="2600" dirty="0"/>
          </a:p>
          <a:p>
            <a:r>
              <a:rPr lang="en-GB" sz="2600" dirty="0"/>
              <a:t>Conclusion</a:t>
            </a:r>
          </a:p>
          <a:p>
            <a:pPr marL="0" indent="0">
              <a:buNone/>
            </a:pPr>
            <a:endParaRPr lang="en-GB" sz="2600" dirty="0"/>
          </a:p>
          <a:p>
            <a:r>
              <a:rPr lang="en-GB" sz="2600" dirty="0"/>
              <a:t>Bibliography</a:t>
            </a:r>
            <a:endParaRPr lang="de-AT" sz="2600" dirty="0"/>
          </a:p>
        </p:txBody>
      </p:sp>
      <p:pic>
        <p:nvPicPr>
          <p:cNvPr id="4" name="Sound aufgezeichnet">
            <a:hlinkClick r:id="" action="ppaction://media"/>
            <a:extLst>
              <a:ext uri="{FF2B5EF4-FFF2-40B4-BE49-F238E27FC236}">
                <a16:creationId xmlns:a16="http://schemas.microsoft.com/office/drawing/2014/main" id="{84792681-436D-49CC-8DFF-FAA7872C72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27725" y="609685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312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4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A2914EC-B558-46F3-9F6D-5663831E7D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  <a:endParaRPr lang="de-AT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2F131A68-A733-4127-A89E-6FB391A72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092570"/>
            <a:ext cx="9601200" cy="35814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500" b="1" i="1" dirty="0"/>
              <a:t>Old motion – Current topic: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Social Anthropology is a young discipline</a:t>
            </a:r>
          </a:p>
          <a:p>
            <a:endParaRPr lang="en-GB" sz="2800" dirty="0"/>
          </a:p>
          <a:p>
            <a:r>
              <a:rPr lang="en-GB" sz="2800" dirty="0"/>
              <a:t>Social Anthropology works with mind </a:t>
            </a:r>
            <a:r>
              <a:rPr lang="en-GB" sz="2800" i="1" dirty="0"/>
              <a:t>and</a:t>
            </a:r>
            <a:r>
              <a:rPr lang="en-GB" sz="2800" dirty="0"/>
              <a:t> structure of humanity</a:t>
            </a:r>
          </a:p>
          <a:p>
            <a:pPr lvl="1"/>
            <a:r>
              <a:rPr lang="en-GB" sz="2800" dirty="0"/>
              <a:t>“individual – mind”</a:t>
            </a:r>
          </a:p>
          <a:p>
            <a:pPr lvl="1"/>
            <a:r>
              <a:rPr lang="en-GB" sz="2800" dirty="0"/>
              <a:t>“community – mind”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Sound aufgezeichnet">
            <a:hlinkClick r:id="" action="ppaction://media"/>
            <a:extLst>
              <a:ext uri="{FF2B5EF4-FFF2-40B4-BE49-F238E27FC236}">
                <a16:creationId xmlns:a16="http://schemas.microsoft.com/office/drawing/2014/main" id="{53E82807-53E6-4349-891E-521BA5091A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73762" y="5855066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7816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02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1D607452-D458-4B18-84CB-A7D40E9AE2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Society as an abstract notion</a:t>
            </a:r>
            <a:endParaRPr lang="de-AT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A97E1EC1-E825-45A4-9AC5-9BBBD2E657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27911">
            <a:off x="8095486" y="1738055"/>
            <a:ext cx="2367496" cy="1775622"/>
          </a:xfrm>
          <a:prstGeom prst="rect">
            <a:avLst/>
          </a:prstGeom>
        </p:spPr>
      </p:pic>
      <p:pic>
        <p:nvPicPr>
          <p:cNvPr id="7" name="Grafik 6">
            <a:extLst>
              <a:ext uri="{FF2B5EF4-FFF2-40B4-BE49-F238E27FC236}">
                <a16:creationId xmlns:a16="http://schemas.microsoft.com/office/drawing/2014/main" id="{6EC8E49C-2722-456B-801D-C070AE24887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59952">
            <a:off x="4624799" y="2774924"/>
            <a:ext cx="2621494" cy="1717306"/>
          </a:xfrm>
          <a:prstGeom prst="rect">
            <a:avLst/>
          </a:prstGeom>
        </p:spPr>
      </p:pic>
      <p:pic>
        <p:nvPicPr>
          <p:cNvPr id="1026" name="Picture 2" descr="Bildergebnis fÃ¼r right time right place">
            <a:extLst>
              <a:ext uri="{FF2B5EF4-FFF2-40B4-BE49-F238E27FC236}">
                <a16:creationId xmlns:a16="http://schemas.microsoft.com/office/drawing/2014/main" id="{2B86DF8E-1F5D-475B-931C-1F17849F97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1275" y="4579495"/>
            <a:ext cx="3870708" cy="1977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feld 9">
            <a:extLst>
              <a:ext uri="{FF2B5EF4-FFF2-40B4-BE49-F238E27FC236}">
                <a16:creationId xmlns:a16="http://schemas.microsoft.com/office/drawing/2014/main" id="{0DDC3087-ED9E-4449-A974-93E8A9011EB6}"/>
              </a:ext>
            </a:extLst>
          </p:cNvPr>
          <p:cNvSpPr txBox="1"/>
          <p:nvPr/>
        </p:nvSpPr>
        <p:spPr>
          <a:xfrm>
            <a:off x="1506415" y="2514600"/>
            <a:ext cx="26094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Franklin Gothic Book" panose="020B0503020102020204" pitchFamily="34" charset="0"/>
              <a:buChar char="■"/>
            </a:pPr>
            <a:r>
              <a:rPr lang="en-GB" sz="2800" dirty="0"/>
              <a:t>  Language</a:t>
            </a:r>
            <a:endParaRPr lang="de-AT" sz="2800" dirty="0"/>
          </a:p>
        </p:txBody>
      </p:sp>
      <p:sp>
        <p:nvSpPr>
          <p:cNvPr id="11" name="Textfeld 10">
            <a:extLst>
              <a:ext uri="{FF2B5EF4-FFF2-40B4-BE49-F238E27FC236}">
                <a16:creationId xmlns:a16="http://schemas.microsoft.com/office/drawing/2014/main" id="{A9B42C8B-7D25-404B-BF90-D3EAED5F665F}"/>
              </a:ext>
            </a:extLst>
          </p:cNvPr>
          <p:cNvSpPr txBox="1"/>
          <p:nvPr/>
        </p:nvSpPr>
        <p:spPr>
          <a:xfrm>
            <a:off x="1506415" y="3429000"/>
            <a:ext cx="20808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Franklin Gothic Book" panose="020B0503020102020204" pitchFamily="34" charset="0"/>
              <a:buChar char="■"/>
            </a:pPr>
            <a:r>
              <a:rPr lang="en-GB" sz="2800" dirty="0"/>
              <a:t>Context</a:t>
            </a:r>
            <a:endParaRPr lang="de-AT" sz="2800" dirty="0"/>
          </a:p>
        </p:txBody>
      </p:sp>
      <p:sp>
        <p:nvSpPr>
          <p:cNvPr id="12" name="Textfeld 11">
            <a:extLst>
              <a:ext uri="{FF2B5EF4-FFF2-40B4-BE49-F238E27FC236}">
                <a16:creationId xmlns:a16="http://schemas.microsoft.com/office/drawing/2014/main" id="{BC78EEA5-56A7-466A-956F-632792C44765}"/>
              </a:ext>
            </a:extLst>
          </p:cNvPr>
          <p:cNvSpPr txBox="1"/>
          <p:nvPr/>
        </p:nvSpPr>
        <p:spPr>
          <a:xfrm>
            <a:off x="1506415" y="4395147"/>
            <a:ext cx="3037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Franklin Gothic Book" panose="020B0503020102020204" pitchFamily="34" charset="0"/>
              <a:buChar char="■"/>
            </a:pPr>
            <a:r>
              <a:rPr lang="en-GB" sz="2800" dirty="0"/>
              <a:t>Time and Place</a:t>
            </a:r>
            <a:endParaRPr lang="de-AT" sz="2800" dirty="0"/>
          </a:p>
        </p:txBody>
      </p:sp>
      <p:pic>
        <p:nvPicPr>
          <p:cNvPr id="13" name="Sound aufgezeichnet">
            <a:hlinkClick r:id="" action="ppaction://media"/>
            <a:extLst>
              <a:ext uri="{FF2B5EF4-FFF2-40B4-BE49-F238E27FC236}">
                <a16:creationId xmlns:a16="http://schemas.microsoft.com/office/drawing/2014/main" id="{6D2C7811-2246-4FAC-9DB6-3E47B826E1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79348" y="59277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226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5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CA08526D-1734-4FBF-9C0B-C5E065E79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Language</a:t>
            </a:r>
            <a:endParaRPr lang="de-AT" dirty="0"/>
          </a:p>
        </p:txBody>
      </p:sp>
      <p:sp>
        <p:nvSpPr>
          <p:cNvPr id="4" name="Textplatzhalter 3">
            <a:extLst>
              <a:ext uri="{FF2B5EF4-FFF2-40B4-BE49-F238E27FC236}">
                <a16:creationId xmlns:a16="http://schemas.microsoft.com/office/drawing/2014/main" id="{9A248F1A-49B4-4FA2-AE66-D393726008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2694720" cy="823912"/>
          </a:xfrm>
        </p:spPr>
        <p:txBody>
          <a:bodyPr/>
          <a:lstStyle/>
          <a:p>
            <a:r>
              <a:rPr lang="en-GB" b="1" dirty="0"/>
              <a:t>English</a:t>
            </a:r>
            <a:endParaRPr lang="de-AT" b="1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12D79F29-AFD7-4A4F-A1FA-77CBB9EA4E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3415688" cy="3684588"/>
          </a:xfrm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endParaRPr lang="en-GB" sz="2400" dirty="0"/>
          </a:p>
          <a:p>
            <a:r>
              <a:rPr lang="en-GB" sz="2400" dirty="0"/>
              <a:t>Society </a:t>
            </a:r>
            <a:r>
              <a:rPr lang="en-GB" sz="2400" dirty="0">
                <a:sym typeface="Wingdings" panose="05000000000000000000" pitchFamily="2" charset="2"/>
              </a:rPr>
              <a:t> </a:t>
            </a:r>
            <a:r>
              <a:rPr lang="en-GB" sz="2400" i="1" dirty="0" err="1">
                <a:sym typeface="Wingdings" panose="05000000000000000000" pitchFamily="2" charset="2"/>
              </a:rPr>
              <a:t>societas</a:t>
            </a:r>
            <a:endParaRPr lang="en-GB" sz="2400" i="1" dirty="0">
              <a:sym typeface="Wingdings" panose="05000000000000000000" pitchFamily="2" charset="2"/>
            </a:endParaRPr>
          </a:p>
          <a:p>
            <a:pPr marL="0" indent="0">
              <a:buNone/>
            </a:pPr>
            <a:endParaRPr lang="en-GB" sz="2400" dirty="0">
              <a:sym typeface="Wingdings" panose="05000000000000000000" pitchFamily="2" charset="2"/>
            </a:endParaRPr>
          </a:p>
          <a:p>
            <a:r>
              <a:rPr lang="en-GB" sz="2400" dirty="0">
                <a:sym typeface="Wingdings" panose="05000000000000000000" pitchFamily="2" charset="2"/>
              </a:rPr>
              <a:t>“friendly bond or interaction between parties”</a:t>
            </a:r>
          </a:p>
          <a:p>
            <a:endParaRPr lang="en-GB" sz="2400" dirty="0">
              <a:sym typeface="Wingdings" panose="05000000000000000000" pitchFamily="2" charset="2"/>
            </a:endParaRPr>
          </a:p>
          <a:p>
            <a:r>
              <a:rPr lang="en-GB" sz="2400" b="1" dirty="0">
                <a:sym typeface="Wingdings" panose="05000000000000000000" pitchFamily="2" charset="2"/>
              </a:rPr>
              <a:t>Mental bond of sharing</a:t>
            </a:r>
          </a:p>
          <a:p>
            <a:pPr lvl="1"/>
            <a:endParaRPr lang="en-GB" dirty="0">
              <a:sym typeface="Wingdings" panose="05000000000000000000" pitchFamily="2" charset="2"/>
            </a:endParaRPr>
          </a:p>
          <a:p>
            <a:pPr marL="457200" lvl="1" indent="0">
              <a:buNone/>
            </a:pPr>
            <a:endParaRPr lang="en-GB" dirty="0">
              <a:sym typeface="Wingdings" panose="05000000000000000000" pitchFamily="2" charset="2"/>
            </a:endParaRPr>
          </a:p>
        </p:txBody>
      </p:sp>
      <p:sp>
        <p:nvSpPr>
          <p:cNvPr id="5" name="Textplatzhalter 4">
            <a:extLst>
              <a:ext uri="{FF2B5EF4-FFF2-40B4-BE49-F238E27FC236}">
                <a16:creationId xmlns:a16="http://schemas.microsoft.com/office/drawing/2014/main" id="{EB1ACCDA-E195-4A7C-8DBA-C913E3D800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02013" y="1681163"/>
            <a:ext cx="2086708" cy="823912"/>
          </a:xfrm>
        </p:spPr>
        <p:txBody>
          <a:bodyPr/>
          <a:lstStyle/>
          <a:p>
            <a:r>
              <a:rPr lang="en-GB" b="1" dirty="0"/>
              <a:t>German</a:t>
            </a:r>
            <a:endParaRPr lang="de-AT" b="1" dirty="0"/>
          </a:p>
        </p:txBody>
      </p:sp>
      <p:sp>
        <p:nvSpPr>
          <p:cNvPr id="6" name="Inhaltsplatzhalter 5">
            <a:extLst>
              <a:ext uri="{FF2B5EF4-FFF2-40B4-BE49-F238E27FC236}">
                <a16:creationId xmlns:a16="http://schemas.microsoft.com/office/drawing/2014/main" id="{B780F93E-4C2F-47EB-9689-9E19BC7225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366845" y="2505075"/>
            <a:ext cx="4073770" cy="3684588"/>
          </a:xfrm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endParaRPr lang="en-GB" sz="2400" dirty="0"/>
          </a:p>
          <a:p>
            <a:r>
              <a:rPr lang="en-GB" sz="2400" dirty="0"/>
              <a:t>Gesellschaft </a:t>
            </a:r>
            <a:r>
              <a:rPr lang="en-GB" sz="2400" dirty="0">
                <a:sym typeface="Wingdings" panose="05000000000000000000" pitchFamily="2" charset="2"/>
              </a:rPr>
              <a:t> </a:t>
            </a:r>
            <a:r>
              <a:rPr lang="en-GB" sz="2400" i="1" dirty="0" err="1">
                <a:sym typeface="Wingdings" panose="05000000000000000000" pitchFamily="2" charset="2"/>
              </a:rPr>
              <a:t>sal</a:t>
            </a:r>
            <a:r>
              <a:rPr lang="en-GB" sz="2400" i="1" dirty="0">
                <a:sym typeface="Wingdings" panose="05000000000000000000" pitchFamily="2" charset="2"/>
              </a:rPr>
              <a:t>/ </a:t>
            </a:r>
            <a:r>
              <a:rPr lang="en-GB" sz="2400" i="1" dirty="0" err="1">
                <a:sym typeface="Wingdings" panose="05000000000000000000" pitchFamily="2" charset="2"/>
              </a:rPr>
              <a:t>gisellio</a:t>
            </a:r>
            <a:endParaRPr lang="en-GB" sz="2400" i="1" dirty="0">
              <a:sym typeface="Wingdings" panose="05000000000000000000" pitchFamily="2" charset="2"/>
            </a:endParaRPr>
          </a:p>
          <a:p>
            <a:pPr marL="0" indent="0">
              <a:buNone/>
            </a:pPr>
            <a:endParaRPr lang="en-GB" sz="2400" dirty="0">
              <a:sym typeface="Wingdings" panose="05000000000000000000" pitchFamily="2" charset="2"/>
            </a:endParaRPr>
          </a:p>
          <a:p>
            <a:r>
              <a:rPr lang="en-GB" sz="2400" dirty="0">
                <a:sym typeface="Wingdings" panose="05000000000000000000" pitchFamily="2" charset="2"/>
              </a:rPr>
              <a:t>“shared room with companions”</a:t>
            </a:r>
          </a:p>
          <a:p>
            <a:endParaRPr lang="en-GB" sz="2400" dirty="0">
              <a:sym typeface="Wingdings" panose="05000000000000000000" pitchFamily="2" charset="2"/>
            </a:endParaRPr>
          </a:p>
          <a:p>
            <a:r>
              <a:rPr lang="en-GB" sz="2400" b="1" dirty="0">
                <a:sym typeface="Wingdings" panose="05000000000000000000" pitchFamily="2" charset="2"/>
              </a:rPr>
              <a:t>Spatial union/sharing the same space</a:t>
            </a:r>
          </a:p>
        </p:txBody>
      </p:sp>
      <p:sp>
        <p:nvSpPr>
          <p:cNvPr id="7" name="Textfeld 6">
            <a:extLst>
              <a:ext uri="{FF2B5EF4-FFF2-40B4-BE49-F238E27FC236}">
                <a16:creationId xmlns:a16="http://schemas.microsoft.com/office/drawing/2014/main" id="{EF56461E-EBC1-498A-A074-6D9A27580555}"/>
              </a:ext>
            </a:extLst>
          </p:cNvPr>
          <p:cNvSpPr txBox="1"/>
          <p:nvPr/>
        </p:nvSpPr>
        <p:spPr>
          <a:xfrm>
            <a:off x="8598868" y="1958301"/>
            <a:ext cx="200464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Spanish</a:t>
            </a:r>
            <a:endParaRPr lang="de-AT" sz="3000" b="1" dirty="0"/>
          </a:p>
        </p:txBody>
      </p:sp>
      <p:sp>
        <p:nvSpPr>
          <p:cNvPr id="8" name="Textfeld 7">
            <a:extLst>
              <a:ext uri="{FF2B5EF4-FFF2-40B4-BE49-F238E27FC236}">
                <a16:creationId xmlns:a16="http://schemas.microsoft.com/office/drawing/2014/main" id="{43F76308-E237-4AF9-880B-D6FDCB47FC6B}"/>
              </a:ext>
            </a:extLst>
          </p:cNvPr>
          <p:cNvSpPr txBox="1"/>
          <p:nvPr/>
        </p:nvSpPr>
        <p:spPr>
          <a:xfrm>
            <a:off x="8551983" y="2505075"/>
            <a:ext cx="3341074" cy="37087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pPr marL="342900" indent="-342900">
              <a:buFont typeface="Franklin Gothic Book" panose="020B0503020102020204" pitchFamily="34" charset="0"/>
              <a:buChar char="■"/>
            </a:pPr>
            <a:r>
              <a:rPr lang="en-GB" sz="2400" dirty="0"/>
              <a:t>Sociedad </a:t>
            </a:r>
            <a:r>
              <a:rPr lang="en-GB" sz="2400" dirty="0">
                <a:sym typeface="Wingdings" panose="05000000000000000000" pitchFamily="2" charset="2"/>
              </a:rPr>
              <a:t> </a:t>
            </a:r>
            <a:r>
              <a:rPr lang="en-GB" sz="2400" i="1" dirty="0" err="1">
                <a:sym typeface="Wingdings" panose="05000000000000000000" pitchFamily="2" charset="2"/>
              </a:rPr>
              <a:t>societas</a:t>
            </a:r>
            <a:endParaRPr lang="en-GB" sz="2400" i="1" dirty="0">
              <a:sym typeface="Wingdings" panose="05000000000000000000" pitchFamily="2" charset="2"/>
            </a:endParaRPr>
          </a:p>
          <a:p>
            <a:pPr marL="342900" indent="-342900">
              <a:buFont typeface="Franklin Gothic Book" panose="020B0503020102020204" pitchFamily="34" charset="0"/>
              <a:buChar char="■"/>
            </a:pPr>
            <a:endParaRPr lang="en-GB" sz="2400" dirty="0">
              <a:sym typeface="Wingdings" panose="05000000000000000000" pitchFamily="2" charset="2"/>
            </a:endParaRPr>
          </a:p>
          <a:p>
            <a:endParaRPr lang="en-GB" sz="2400" dirty="0">
              <a:sym typeface="Wingdings" panose="05000000000000000000" pitchFamily="2" charset="2"/>
            </a:endParaRPr>
          </a:p>
          <a:p>
            <a:pPr marL="342900" indent="-342900">
              <a:buFont typeface="Franklin Gothic Book" panose="020B0503020102020204" pitchFamily="34" charset="0"/>
              <a:buChar char="■"/>
            </a:pPr>
            <a:r>
              <a:rPr lang="en-GB" sz="2400" dirty="0">
                <a:sym typeface="Wingdings" panose="05000000000000000000" pitchFamily="2" charset="2"/>
              </a:rPr>
              <a:t>“description for culture”</a:t>
            </a:r>
          </a:p>
          <a:p>
            <a:endParaRPr lang="en-GB" sz="2400" dirty="0">
              <a:sym typeface="Wingdings" panose="05000000000000000000" pitchFamily="2" charset="2"/>
            </a:endParaRPr>
          </a:p>
          <a:p>
            <a:pPr marL="342900" indent="-342900">
              <a:buFont typeface="Franklin Gothic Book" panose="020B0503020102020204" pitchFamily="34" charset="0"/>
              <a:buChar char="■"/>
            </a:pPr>
            <a:r>
              <a:rPr lang="en-GB" sz="2400" b="1" dirty="0">
                <a:sym typeface="Wingdings" panose="05000000000000000000" pitchFamily="2" charset="2"/>
              </a:rPr>
              <a:t>Sharing the same culture</a:t>
            </a:r>
            <a:endParaRPr lang="en-GB" sz="800" b="1" dirty="0">
              <a:sym typeface="Wingdings" panose="05000000000000000000" pitchFamily="2" charset="2"/>
            </a:endParaRPr>
          </a:p>
          <a:p>
            <a:endParaRPr lang="en-GB" sz="500" b="1" dirty="0">
              <a:sym typeface="Wingdings" panose="05000000000000000000" pitchFamily="2" charset="2"/>
            </a:endParaRPr>
          </a:p>
          <a:p>
            <a:endParaRPr lang="en-GB" sz="100" b="1" dirty="0">
              <a:sym typeface="Wingdings" panose="05000000000000000000" pitchFamily="2" charset="2"/>
            </a:endParaRPr>
          </a:p>
          <a:p>
            <a:endParaRPr lang="en-GB" sz="100" b="1" dirty="0">
              <a:sym typeface="Wingdings" panose="05000000000000000000" pitchFamily="2" charset="2"/>
            </a:endParaRPr>
          </a:p>
          <a:p>
            <a:endParaRPr lang="en-GB" sz="100" b="1" dirty="0">
              <a:sym typeface="Wingdings" panose="05000000000000000000" pitchFamily="2" charset="2"/>
            </a:endParaRPr>
          </a:p>
          <a:p>
            <a:endParaRPr lang="en-GB" sz="100" b="1" dirty="0">
              <a:sym typeface="Wingdings" panose="05000000000000000000" pitchFamily="2" charset="2"/>
            </a:endParaRPr>
          </a:p>
          <a:p>
            <a:endParaRPr lang="en-GB" sz="100" b="1" dirty="0">
              <a:sym typeface="Wingdings" panose="05000000000000000000" pitchFamily="2" charset="2"/>
            </a:endParaRPr>
          </a:p>
          <a:p>
            <a:endParaRPr lang="en-GB" sz="100" b="1" dirty="0">
              <a:sym typeface="Wingdings" panose="05000000000000000000" pitchFamily="2" charset="2"/>
            </a:endParaRPr>
          </a:p>
          <a:p>
            <a:endParaRPr lang="en-GB" sz="100" b="1" dirty="0">
              <a:sym typeface="Wingdings" panose="05000000000000000000" pitchFamily="2" charset="2"/>
            </a:endParaRPr>
          </a:p>
          <a:p>
            <a:endParaRPr lang="en-GB" sz="100" b="1" dirty="0">
              <a:sym typeface="Wingdings" panose="05000000000000000000" pitchFamily="2" charset="2"/>
            </a:endParaRPr>
          </a:p>
          <a:p>
            <a:endParaRPr lang="en-GB" sz="100" b="1" dirty="0">
              <a:sym typeface="Wingdings" panose="05000000000000000000" pitchFamily="2" charset="2"/>
            </a:endParaRPr>
          </a:p>
          <a:p>
            <a:endParaRPr lang="en-GB" sz="100" b="1" dirty="0">
              <a:sym typeface="Wingdings" panose="05000000000000000000" pitchFamily="2" charset="2"/>
            </a:endParaRPr>
          </a:p>
          <a:p>
            <a:endParaRPr lang="en-GB" sz="100" b="1" dirty="0">
              <a:sym typeface="Wingdings" panose="05000000000000000000" pitchFamily="2" charset="2"/>
            </a:endParaRPr>
          </a:p>
          <a:p>
            <a:endParaRPr lang="en-GB" sz="100" b="1" dirty="0">
              <a:sym typeface="Wingdings" panose="05000000000000000000" pitchFamily="2" charset="2"/>
            </a:endParaRPr>
          </a:p>
          <a:p>
            <a:endParaRPr lang="en-GB" sz="100" b="1" dirty="0">
              <a:sym typeface="Wingdings" panose="05000000000000000000" pitchFamily="2" charset="2"/>
            </a:endParaRPr>
          </a:p>
          <a:p>
            <a:endParaRPr lang="en-GB" sz="100" b="1" dirty="0">
              <a:sym typeface="Wingdings" panose="05000000000000000000" pitchFamily="2" charset="2"/>
            </a:endParaRPr>
          </a:p>
        </p:txBody>
      </p:sp>
      <p:pic>
        <p:nvPicPr>
          <p:cNvPr id="12" name="Sound aufgezeichnet">
            <a:hlinkClick r:id="" action="ppaction://media"/>
            <a:extLst>
              <a:ext uri="{FF2B5EF4-FFF2-40B4-BE49-F238E27FC236}">
                <a16:creationId xmlns:a16="http://schemas.microsoft.com/office/drawing/2014/main" id="{50C6AF78-E073-4229-90B2-0628D2741C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73762" y="6400800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495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267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405B29BB-D844-4ED8-9E12-E2C5570CE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Language</a:t>
            </a:r>
            <a:endParaRPr lang="de-AT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4A2E9110-F49E-48F0-A277-B83E0E0DDF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99846"/>
            <a:ext cx="9601200" cy="4314092"/>
          </a:xfrm>
        </p:spPr>
        <p:txBody>
          <a:bodyPr>
            <a:normAutofit fontScale="92500" lnSpcReduction="20000"/>
          </a:bodyPr>
          <a:lstStyle/>
          <a:p>
            <a:r>
              <a:rPr lang="en-GB" sz="2600" dirty="0"/>
              <a:t>Linguistic conflict of intelligibility</a:t>
            </a:r>
          </a:p>
          <a:p>
            <a:pPr marL="0" indent="0">
              <a:buNone/>
            </a:pPr>
            <a:endParaRPr lang="en-GB" sz="2600" dirty="0"/>
          </a:p>
          <a:p>
            <a:r>
              <a:rPr lang="en-GB" sz="2600" dirty="0"/>
              <a:t>Accuracy in translation as important part of fieldwork</a:t>
            </a:r>
          </a:p>
          <a:p>
            <a:pPr marL="0" indent="0">
              <a:buNone/>
            </a:pPr>
            <a:endParaRPr lang="en-GB" sz="2600" dirty="0"/>
          </a:p>
          <a:p>
            <a:r>
              <a:rPr lang="en-GB" sz="2600" dirty="0"/>
              <a:t>“Ethnography of Speaking” (</a:t>
            </a:r>
            <a:r>
              <a:rPr lang="en-GB" sz="2600" dirty="0" err="1"/>
              <a:t>Hymes</a:t>
            </a:r>
            <a:r>
              <a:rPr lang="en-GB" sz="2600" dirty="0"/>
              <a:t>, 1962)</a:t>
            </a:r>
          </a:p>
          <a:p>
            <a:endParaRPr lang="en-GB" sz="2600" dirty="0"/>
          </a:p>
          <a:p>
            <a:r>
              <a:rPr lang="en-GB" sz="2600" b="1" i="1" dirty="0"/>
              <a:t>Anthropologists have to deal with all kind of communication in sociocultural context: </a:t>
            </a:r>
            <a:r>
              <a:rPr lang="en-GB" sz="2600" dirty="0"/>
              <a:t>dialects, bilingualism, indigenous language-patterns, slang, greetings, onomatopoeia, loanwords, …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ym typeface="Wingdings" panose="05000000000000000000" pitchFamily="2" charset="2"/>
              </a:rPr>
              <a:t>	</a:t>
            </a:r>
            <a:endParaRPr lang="en-GB" dirty="0"/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BD8B7663-DDE2-4FB2-A8CA-9083FECB93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7831" y="224572"/>
            <a:ext cx="2909176" cy="2152790"/>
          </a:xfrm>
          <a:prstGeom prst="rect">
            <a:avLst/>
          </a:prstGeom>
        </p:spPr>
      </p:pic>
      <p:sp>
        <p:nvSpPr>
          <p:cNvPr id="6" name="Textfeld 5">
            <a:extLst>
              <a:ext uri="{FF2B5EF4-FFF2-40B4-BE49-F238E27FC236}">
                <a16:creationId xmlns:a16="http://schemas.microsoft.com/office/drawing/2014/main" id="{25914350-913A-48A5-BC64-070F5B1E13CE}"/>
              </a:ext>
            </a:extLst>
          </p:cNvPr>
          <p:cNvSpPr txBox="1"/>
          <p:nvPr/>
        </p:nvSpPr>
        <p:spPr>
          <a:xfrm>
            <a:off x="2473569" y="5648980"/>
            <a:ext cx="75203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sz="2800" b="1" dirty="0">
                <a:sym typeface="Wingdings" panose="05000000000000000000" pitchFamily="2" charset="2"/>
              </a:rPr>
              <a:t>The term “society” is context dependent </a:t>
            </a:r>
            <a:r>
              <a:rPr lang="en-GB" dirty="0">
                <a:sym typeface="Wingdings" panose="05000000000000000000" pitchFamily="2" charset="2"/>
              </a:rPr>
              <a:t></a:t>
            </a:r>
            <a:endParaRPr lang="de-AT" dirty="0"/>
          </a:p>
        </p:txBody>
      </p:sp>
      <p:pic>
        <p:nvPicPr>
          <p:cNvPr id="8" name="Sound aufgezeichnet">
            <a:hlinkClick r:id="" action="ppaction://media"/>
            <a:extLst>
              <a:ext uri="{FF2B5EF4-FFF2-40B4-BE49-F238E27FC236}">
                <a16:creationId xmlns:a16="http://schemas.microsoft.com/office/drawing/2014/main" id="{26B5CBAE-DA13-4EE3-A0C7-65D0F540ED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973762" y="62844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673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33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CFA79420-DFF6-448D-AE34-7952C7211B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Context</a:t>
            </a:r>
            <a:endParaRPr lang="de-AT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607CA8F4-B00B-4CE1-B9DB-9B977BEAAA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28800"/>
            <a:ext cx="9601200" cy="4624754"/>
          </a:xfrm>
        </p:spPr>
        <p:txBody>
          <a:bodyPr>
            <a:normAutofit/>
          </a:bodyPr>
          <a:lstStyle/>
          <a:p>
            <a:r>
              <a:rPr lang="en-GB" sz="2400" dirty="0"/>
              <a:t>Building a construct in which the term “society” is embedded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“Society” is affected and shaped by human influence – </a:t>
            </a:r>
            <a:r>
              <a:rPr lang="en-GB" sz="2400" i="1" dirty="0"/>
              <a:t>NOT</a:t>
            </a:r>
            <a:r>
              <a:rPr lang="en-GB" sz="2400" dirty="0"/>
              <a:t> constructed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“Society” as “</a:t>
            </a:r>
            <a:r>
              <a:rPr lang="en-GB" sz="2400" i="1" dirty="0"/>
              <a:t>grouping for survival</a:t>
            </a:r>
            <a:r>
              <a:rPr lang="en-GB" sz="2400" dirty="0"/>
              <a:t>” depending on the context:</a:t>
            </a:r>
          </a:p>
          <a:p>
            <a:pPr lvl="1"/>
            <a:r>
              <a:rPr lang="en-GB" sz="2400" dirty="0"/>
              <a:t>“survival” through outbreak of generalized, constructed norms</a:t>
            </a:r>
          </a:p>
          <a:p>
            <a:pPr lvl="1"/>
            <a:r>
              <a:rPr lang="en-GB" sz="2400" dirty="0"/>
              <a:t>“survival” through following generalized, constructed norms</a:t>
            </a:r>
          </a:p>
          <a:p>
            <a:endParaRPr lang="en-GB" dirty="0"/>
          </a:p>
          <a:p>
            <a:pPr marL="530352" lvl="1" indent="0">
              <a:buNone/>
            </a:pPr>
            <a:endParaRPr lang="en-GB" dirty="0"/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CC1A1C56-657C-4F0E-9557-246F07E7DB69}"/>
              </a:ext>
            </a:extLst>
          </p:cNvPr>
          <p:cNvSpPr txBox="1"/>
          <p:nvPr/>
        </p:nvSpPr>
        <p:spPr>
          <a:xfrm>
            <a:off x="1447801" y="5556647"/>
            <a:ext cx="960120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sym typeface="Wingdings" panose="05000000000000000000" pitchFamily="2" charset="2"/>
              </a:rPr>
              <a:t> </a:t>
            </a:r>
            <a:r>
              <a:rPr lang="en-GB" sz="2800" b="1" i="1" dirty="0"/>
              <a:t>“Society” can only exist, when it is put in comparison with a     			              notion I want to study.</a:t>
            </a:r>
            <a:r>
              <a:rPr lang="en-GB" b="1" i="1" dirty="0">
                <a:sym typeface="Wingdings" panose="05000000000000000000" pitchFamily="2" charset="2"/>
              </a:rPr>
              <a:t></a:t>
            </a:r>
            <a:endParaRPr lang="en-GB" b="1" i="1" dirty="0"/>
          </a:p>
          <a:p>
            <a:endParaRPr lang="de-AT" dirty="0"/>
          </a:p>
        </p:txBody>
      </p:sp>
      <p:pic>
        <p:nvPicPr>
          <p:cNvPr id="5" name="Sound aufgezeichnet">
            <a:hlinkClick r:id="" action="ppaction://media"/>
            <a:extLst>
              <a:ext uri="{FF2B5EF4-FFF2-40B4-BE49-F238E27FC236}">
                <a16:creationId xmlns:a16="http://schemas.microsoft.com/office/drawing/2014/main" id="{6AB1FC91-D759-4DAB-A388-83D56A5448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03926" y="6474970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360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412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C1CA3EFC-2D34-4625-8809-FFFBD9EBBC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and Place</a:t>
            </a:r>
            <a:endParaRPr lang="de-AT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7685059A-8BC3-4807-85A5-8E6F87619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1723292"/>
            <a:ext cx="9601200" cy="4366846"/>
          </a:xfrm>
        </p:spPr>
        <p:txBody>
          <a:bodyPr>
            <a:normAutofit/>
          </a:bodyPr>
          <a:lstStyle/>
          <a:p>
            <a:r>
              <a:rPr lang="en-GB" sz="2400" dirty="0"/>
              <a:t>Time: </a:t>
            </a:r>
            <a:r>
              <a:rPr lang="en-GB" sz="2400" i="1" dirty="0"/>
              <a:t>Specific Period </a:t>
            </a:r>
          </a:p>
          <a:p>
            <a:pPr lvl="1"/>
            <a:r>
              <a:rPr lang="en-GB" dirty="0"/>
              <a:t>“Civilization” turned into “</a:t>
            </a:r>
            <a:r>
              <a:rPr lang="en-GB" dirty="0">
                <a:sym typeface="Wingdings" panose="05000000000000000000" pitchFamily="2" charset="2"/>
              </a:rPr>
              <a:t>society”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“Volk” was (miss-)used for “society”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“Community” is often used as synonym for “society”</a:t>
            </a:r>
          </a:p>
          <a:p>
            <a:pPr marL="530352" lvl="1" indent="0">
              <a:buNone/>
            </a:pPr>
            <a:endParaRPr lang="en-GB" dirty="0">
              <a:sym typeface="Wingdings" panose="05000000000000000000" pitchFamily="2" charset="2"/>
            </a:endParaRPr>
          </a:p>
          <a:p>
            <a:r>
              <a:rPr lang="en-GB" sz="2400" dirty="0"/>
              <a:t>Place: </a:t>
            </a:r>
            <a:r>
              <a:rPr lang="en-GB" sz="2400" i="1" dirty="0"/>
              <a:t>Specific Field</a:t>
            </a:r>
          </a:p>
          <a:p>
            <a:pPr lvl="1"/>
            <a:r>
              <a:rPr lang="en-GB" dirty="0"/>
              <a:t>Out of the “armchair”, into the field</a:t>
            </a:r>
          </a:p>
          <a:p>
            <a:pPr lvl="1"/>
            <a:r>
              <a:rPr lang="en-GB" dirty="0"/>
              <a:t>Different field, different use of the term “society”</a:t>
            </a:r>
          </a:p>
          <a:p>
            <a:pPr lvl="1"/>
            <a:endParaRPr lang="en-GB" dirty="0"/>
          </a:p>
          <a:p>
            <a:pPr marL="530352" lvl="1" indent="0">
              <a:buNone/>
            </a:pPr>
            <a:endParaRPr lang="en-GB" dirty="0">
              <a:sym typeface="Wingdings" panose="05000000000000000000" pitchFamily="2" charset="2"/>
            </a:endParaRPr>
          </a:p>
          <a:p>
            <a:pPr marL="530352" lvl="1" indent="0">
              <a:buNone/>
            </a:pPr>
            <a:r>
              <a:rPr lang="en-GB" dirty="0">
                <a:sym typeface="Wingdings" panose="05000000000000000000" pitchFamily="2" charset="2"/>
              </a:rPr>
              <a:t>	</a:t>
            </a:r>
            <a:endParaRPr lang="en-GB" dirty="0"/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8476C904-D3F3-4127-AFC0-D6D95BCB5FB5}"/>
              </a:ext>
            </a:extLst>
          </p:cNvPr>
          <p:cNvSpPr txBox="1"/>
          <p:nvPr/>
        </p:nvSpPr>
        <p:spPr>
          <a:xfrm>
            <a:off x="2212731" y="5660703"/>
            <a:ext cx="79189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sz="2800" b="1" dirty="0">
                <a:sym typeface="Wingdings" panose="05000000000000000000" pitchFamily="2" charset="2"/>
              </a:rPr>
              <a:t>Is the term “society” theoretically obsolete?</a:t>
            </a:r>
            <a:r>
              <a:rPr lang="en-GB" dirty="0">
                <a:sym typeface="Wingdings" panose="05000000000000000000" pitchFamily="2" charset="2"/>
              </a:rPr>
              <a:t></a:t>
            </a:r>
            <a:endParaRPr lang="de-AT" dirty="0"/>
          </a:p>
        </p:txBody>
      </p:sp>
      <p:pic>
        <p:nvPicPr>
          <p:cNvPr id="5" name="Sound aufgezeichnet">
            <a:hlinkClick r:id="" action="ppaction://media"/>
            <a:extLst>
              <a:ext uri="{FF2B5EF4-FFF2-40B4-BE49-F238E27FC236}">
                <a16:creationId xmlns:a16="http://schemas.microsoft.com/office/drawing/2014/main" id="{3BBE95A8-BCE8-4D59-B339-A379FFB5CD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39802" y="6243394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8725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89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AB848953-0C8B-44FA-A285-424243663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endParaRPr lang="de-AT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2D857C2A-4B8E-46C4-AADE-BFD1A90897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10111154" cy="3581400"/>
          </a:xfrm>
        </p:spPr>
        <p:txBody>
          <a:bodyPr>
            <a:normAutofit/>
          </a:bodyPr>
          <a:lstStyle/>
          <a:p>
            <a:r>
              <a:rPr lang="en-GB" sz="2400" dirty="0"/>
              <a:t>“Society” as an abstract term for inclusion – exclusion</a:t>
            </a:r>
          </a:p>
          <a:p>
            <a:r>
              <a:rPr lang="en-GB" sz="2400" dirty="0"/>
              <a:t>Speaking of “society” is important for Anthropology to describe knowledge</a:t>
            </a:r>
          </a:p>
          <a:p>
            <a:endParaRPr lang="en-GB" sz="2400" dirty="0"/>
          </a:p>
          <a:p>
            <a:r>
              <a:rPr lang="en-GB" sz="2400" dirty="0"/>
              <a:t>“Society” as context-depending and abstract, but still necessary:</a:t>
            </a:r>
            <a:endParaRPr lang="de-AT" sz="2400" dirty="0"/>
          </a:p>
          <a:p>
            <a:pPr lvl="1"/>
            <a:r>
              <a:rPr lang="en-GB" sz="2200" dirty="0"/>
              <a:t>The term should not be used to force it into patterns and generalized categorizations, with the aim of universal legitimation. </a:t>
            </a:r>
          </a:p>
        </p:txBody>
      </p:sp>
      <p:pic>
        <p:nvPicPr>
          <p:cNvPr id="4" name="Sound aufgezeichnet">
            <a:hlinkClick r:id="" action="ppaction://media"/>
            <a:extLst>
              <a:ext uri="{FF2B5EF4-FFF2-40B4-BE49-F238E27FC236}">
                <a16:creationId xmlns:a16="http://schemas.microsoft.com/office/drawing/2014/main" id="{14A2506F-34F1-4693-9E4E-E725F2D7B7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49962" y="5745162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287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8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0ECA74EE-9C8A-4A13-B56B-0250A38B3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endParaRPr lang="de-AT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519C4E9-8B53-49BC-ACA3-F91CB08B68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1985" y="1781909"/>
            <a:ext cx="10755923" cy="4296506"/>
          </a:xfrm>
        </p:spPr>
        <p:txBody>
          <a:bodyPr>
            <a:normAutofit/>
          </a:bodyPr>
          <a:lstStyle/>
          <a:p>
            <a:r>
              <a:rPr lang="en-GB" sz="2400" dirty="0"/>
              <a:t>Anthropology should move forward:</a:t>
            </a:r>
          </a:p>
          <a:p>
            <a:pPr lvl="1"/>
            <a:r>
              <a:rPr lang="en-GB" sz="2200" dirty="0"/>
              <a:t>Focus on the chosen aspects in the field</a:t>
            </a:r>
          </a:p>
          <a:p>
            <a:pPr marL="530352" lvl="1" indent="0">
              <a:buNone/>
            </a:pPr>
            <a:endParaRPr lang="en-GB" sz="2200" dirty="0"/>
          </a:p>
          <a:p>
            <a:pPr lvl="1"/>
            <a:r>
              <a:rPr lang="en-GB" sz="2200" dirty="0"/>
              <a:t>Stay up-to-date</a:t>
            </a:r>
          </a:p>
          <a:p>
            <a:pPr marL="530352" lvl="1" indent="0">
              <a:buNone/>
            </a:pPr>
            <a:endParaRPr lang="en-GB" sz="2200" dirty="0"/>
          </a:p>
          <a:p>
            <a:pPr lvl="1"/>
            <a:r>
              <a:rPr lang="en-GB" sz="2200" dirty="0"/>
              <a:t>Don’t lose the legitimation of scientific work, through constant debating over decisive terms of the discipline</a:t>
            </a:r>
          </a:p>
          <a:p>
            <a:pPr lvl="1"/>
            <a:endParaRPr lang="en-GB" dirty="0"/>
          </a:p>
          <a:p>
            <a:pPr marL="530352" lvl="1" indent="0">
              <a:buNone/>
            </a:pPr>
            <a:endParaRPr lang="en-GB" dirty="0"/>
          </a:p>
          <a:p>
            <a:pPr marL="530352" lvl="1" indent="0">
              <a:buNone/>
            </a:pPr>
            <a:r>
              <a:rPr lang="en-GB" sz="2800" b="1" dirty="0"/>
              <a:t>      </a:t>
            </a:r>
            <a:endParaRPr lang="de-AT" sz="2800" dirty="0"/>
          </a:p>
        </p:txBody>
      </p:sp>
      <p:sp>
        <p:nvSpPr>
          <p:cNvPr id="4" name="Textfeld 3">
            <a:extLst>
              <a:ext uri="{FF2B5EF4-FFF2-40B4-BE49-F238E27FC236}">
                <a16:creationId xmlns:a16="http://schemas.microsoft.com/office/drawing/2014/main" id="{80B2A4BA-2A5E-4DE8-9C93-854FEE3B7D7C}"/>
              </a:ext>
            </a:extLst>
          </p:cNvPr>
          <p:cNvSpPr txBox="1"/>
          <p:nvPr/>
        </p:nvSpPr>
        <p:spPr>
          <a:xfrm>
            <a:off x="1573824" y="5163832"/>
            <a:ext cx="979170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0352" lvl="1" indent="0">
              <a:buNone/>
            </a:pPr>
            <a:r>
              <a:rPr lang="en-GB" sz="2800" b="1" dirty="0"/>
              <a:t>Anthropology is the important link we created, between </a:t>
            </a:r>
          </a:p>
          <a:p>
            <a:pPr marL="530352" lvl="1" indent="0">
              <a:buNone/>
            </a:pPr>
            <a:r>
              <a:rPr lang="en-GB" sz="2800" b="1" dirty="0"/>
              <a:t>                       natural science and humanities.</a:t>
            </a:r>
            <a:endParaRPr lang="de-AT" sz="2800" dirty="0"/>
          </a:p>
          <a:p>
            <a:endParaRPr lang="de-AT" dirty="0"/>
          </a:p>
        </p:txBody>
      </p:sp>
      <p:pic>
        <p:nvPicPr>
          <p:cNvPr id="6" name="Sound aufgezeichnet">
            <a:hlinkClick r:id="" action="ppaction://media"/>
            <a:extLst>
              <a:ext uri="{FF2B5EF4-FFF2-40B4-BE49-F238E27FC236}">
                <a16:creationId xmlns:a16="http://schemas.microsoft.com/office/drawing/2014/main" id="{7BC56DCF-C0C9-4D78-9B09-DB5BC8CA84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49962" y="6272700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1415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93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>
            <a:extLst>
              <a:ext uri="{FF2B5EF4-FFF2-40B4-BE49-F238E27FC236}">
                <a16:creationId xmlns:a16="http://schemas.microsoft.com/office/drawing/2014/main" id="{6AF988F7-7381-4BFB-8B31-F977F20BE8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5" y="2274962"/>
            <a:ext cx="8361229" cy="2098226"/>
          </a:xfrm>
        </p:spPr>
        <p:txBody>
          <a:bodyPr/>
          <a:lstStyle/>
          <a:p>
            <a:r>
              <a:rPr lang="en-GB" sz="5400" dirty="0"/>
              <a:t>Thank you, </a:t>
            </a:r>
            <a:br>
              <a:rPr lang="en-GB" sz="5400" dirty="0"/>
            </a:br>
            <a:r>
              <a:rPr lang="en-GB" sz="5400" dirty="0"/>
              <a:t>for your attention</a:t>
            </a:r>
            <a:endParaRPr lang="de-AT" sz="5400" dirty="0"/>
          </a:p>
        </p:txBody>
      </p:sp>
    </p:spTree>
    <p:extLst>
      <p:ext uri="{BB962C8B-B14F-4D97-AF65-F5344CB8AC3E}">
        <p14:creationId xmlns:p14="http://schemas.microsoft.com/office/powerpoint/2010/main" val="22562706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EFCF0C84-76AA-4213-BF73-0B96D3883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  <a:endParaRPr lang="de-AT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55B97736-4D30-40A8-9339-8DD714CFE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717431"/>
            <a:ext cx="9601200" cy="4595446"/>
          </a:xfrm>
        </p:spPr>
        <p:txBody>
          <a:bodyPr>
            <a:normAutofit/>
          </a:bodyPr>
          <a:lstStyle/>
          <a:p>
            <a:r>
              <a:rPr lang="en-GB" dirty="0"/>
              <a:t>Barth, F. 2005. Britain and the Commonwealth. In: The Halle Lectures, One Discipline, Four Ways: British, German, French, and American Anthropology. University of Chicago Press, Chicago, pp. 3-43</a:t>
            </a:r>
          </a:p>
          <a:p>
            <a:r>
              <a:rPr lang="en-GB" dirty="0"/>
              <a:t>Englert, B., </a:t>
            </a:r>
            <a:r>
              <a:rPr lang="en-GB" dirty="0" err="1"/>
              <a:t>Dannecker</a:t>
            </a:r>
            <a:r>
              <a:rPr lang="en-GB" dirty="0"/>
              <a:t>, P., 2014. </a:t>
            </a:r>
            <a:r>
              <a:rPr lang="en-GB" dirty="0" err="1"/>
              <a:t>Praktische</a:t>
            </a:r>
            <a:r>
              <a:rPr lang="en-GB" dirty="0"/>
              <a:t> und </a:t>
            </a:r>
            <a:r>
              <a:rPr lang="en-GB" dirty="0" err="1"/>
              <a:t>ethische</a:t>
            </a:r>
            <a:r>
              <a:rPr lang="en-GB" dirty="0"/>
              <a:t> </a:t>
            </a:r>
            <a:r>
              <a:rPr lang="en-GB" dirty="0" err="1"/>
              <a:t>Aspekte</a:t>
            </a:r>
            <a:r>
              <a:rPr lang="en-GB" dirty="0"/>
              <a:t> der </a:t>
            </a:r>
            <a:r>
              <a:rPr lang="en-GB" dirty="0" err="1"/>
              <a:t>Feldforschung</a:t>
            </a:r>
            <a:r>
              <a:rPr lang="en-GB" dirty="0"/>
              <a:t>. In: </a:t>
            </a:r>
            <a:r>
              <a:rPr lang="en-GB" dirty="0" err="1"/>
              <a:t>Dannecker</a:t>
            </a:r>
            <a:r>
              <a:rPr lang="en-GB" dirty="0"/>
              <a:t>, P., Englert, B. (Eds.), Qualitative </a:t>
            </a:r>
            <a:r>
              <a:rPr lang="en-GB" dirty="0" err="1"/>
              <a:t>Methoden</a:t>
            </a:r>
            <a:r>
              <a:rPr lang="en-GB" dirty="0"/>
              <a:t> in der </a:t>
            </a:r>
            <a:r>
              <a:rPr lang="en-GB" dirty="0" err="1"/>
              <a:t>Entwicklungsforschung</a:t>
            </a:r>
            <a:r>
              <a:rPr lang="en-GB" dirty="0"/>
              <a:t>. </a:t>
            </a:r>
            <a:r>
              <a:rPr lang="en-GB" dirty="0" err="1"/>
              <a:t>Mandelbaumverlag</a:t>
            </a:r>
            <a:r>
              <a:rPr lang="en-GB" dirty="0"/>
              <a:t>, Wien, pp. 233-265</a:t>
            </a:r>
          </a:p>
          <a:p>
            <a:r>
              <a:rPr lang="en-GB" dirty="0" err="1"/>
              <a:t>Hymes</a:t>
            </a:r>
            <a:r>
              <a:rPr lang="en-GB" dirty="0"/>
              <a:t>, D., 1962. The Ethnography of Speaking. In: Gladwin, T., Sturtevant, W.C. (Eds.), Anthropology and Human </a:t>
            </a:r>
            <a:r>
              <a:rPr lang="en-GB" dirty="0" err="1"/>
              <a:t>Behavior</a:t>
            </a:r>
            <a:r>
              <a:rPr lang="en-GB" dirty="0"/>
              <a:t>. Anthropological Society of Washington, Washington DC, pp. 13-53</a:t>
            </a:r>
          </a:p>
          <a:p>
            <a:r>
              <a:rPr lang="en-GB" dirty="0"/>
              <a:t>Ingold, T. (Ed.), 1996. Key Debates in Anthropology. Routledge, London</a:t>
            </a:r>
          </a:p>
          <a:p>
            <a:r>
              <a:rPr lang="en-GB" dirty="0"/>
              <a:t>Lincoln, B., 2014. Discourse and the Construction of Society: Comparative Studies of Myth, Ritual and Classification. Oxford Scholarship online</a:t>
            </a:r>
            <a:endParaRPr lang="de-AT" dirty="0"/>
          </a:p>
        </p:txBody>
      </p:sp>
    </p:spTree>
    <p:extLst>
      <p:ext uri="{BB962C8B-B14F-4D97-AF65-F5344CB8AC3E}">
        <p14:creationId xmlns:p14="http://schemas.microsoft.com/office/powerpoint/2010/main" val="1793645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006B982-DFF2-49C1-8B89-79A7524E4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  <a:endParaRPr lang="de-AT" dirty="0"/>
          </a:p>
        </p:txBody>
      </p:sp>
      <p:sp>
        <p:nvSpPr>
          <p:cNvPr id="3" name="Inhaltsplatzhalter 2">
            <a:extLst>
              <a:ext uri="{FF2B5EF4-FFF2-40B4-BE49-F238E27FC236}">
                <a16:creationId xmlns:a16="http://schemas.microsoft.com/office/drawing/2014/main" id="{F5EC5116-A4A1-4DEA-9324-CDE14D43F1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05354"/>
            <a:ext cx="9601200" cy="4284784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Cambridge University Press, 2014. Cambridge Dictionary [online]. Available at: 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https://dictionary.cambridge.org/de/worterbuch/englisch/society</a:t>
            </a:r>
            <a:r>
              <a:rPr lang="en-GB" dirty="0">
                <a:solidFill>
                  <a:schemeClr val="tx1"/>
                </a:solidFill>
              </a:rPr>
              <a:t> [Accessed 07 December 2018]</a:t>
            </a:r>
            <a:endParaRPr lang="de-AT" dirty="0">
              <a:solidFill>
                <a:schemeClr val="tx1"/>
              </a:solidFill>
            </a:endParaRPr>
          </a:p>
          <a:p>
            <a:r>
              <a:rPr lang="de-AT" dirty="0">
                <a:solidFill>
                  <a:schemeClr val="tx1"/>
                </a:solidFill>
              </a:rPr>
              <a:t>Bibliographisches Institut GmbH, 2018. </a:t>
            </a:r>
            <a:r>
              <a:rPr lang="en-GB" dirty="0">
                <a:solidFill>
                  <a:schemeClr val="tx1"/>
                </a:solidFill>
              </a:rPr>
              <a:t>DUDEN [online]. Available at: </a:t>
            </a:r>
            <a:r>
              <a:rPr lang="en-GB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https://www.duden.de/rechtschreibung/Gesellschaft</a:t>
            </a:r>
            <a:r>
              <a:rPr lang="en-GB" dirty="0">
                <a:solidFill>
                  <a:schemeClr val="tx1"/>
                </a:solidFill>
              </a:rPr>
              <a:t> [Accessed 07 December 2018]</a:t>
            </a:r>
            <a:endParaRPr lang="de-AT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Definición.de, 2012. </a:t>
            </a:r>
            <a:r>
              <a:rPr lang="en-GB" dirty="0" err="1">
                <a:solidFill>
                  <a:schemeClr val="tx1"/>
                </a:solidFill>
              </a:rPr>
              <a:t>Definición</a:t>
            </a:r>
            <a:r>
              <a:rPr lang="en-GB" dirty="0">
                <a:solidFill>
                  <a:schemeClr val="tx1"/>
                </a:solidFill>
              </a:rPr>
              <a:t> de Sociedad [online]. Available at: </a:t>
            </a:r>
            <a:r>
              <a:rPr lang="en-GB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https://definicion.de/sociedad/</a:t>
            </a:r>
            <a:r>
              <a:rPr lang="en-GB" dirty="0">
                <a:solidFill>
                  <a:schemeClr val="tx1"/>
                </a:solidFill>
              </a:rPr>
              <a:t> [Accessed 07 December 2018]</a:t>
            </a:r>
            <a:endParaRPr lang="de-AT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Oxford University Press, 2018. Oxford Dictionaries [online]. Available at: </a:t>
            </a:r>
            <a:r>
              <a:rPr lang="en-GB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https://en.oxforddictionaries.com/definition/society</a:t>
            </a:r>
            <a:r>
              <a:rPr lang="en-GB" dirty="0">
                <a:solidFill>
                  <a:schemeClr val="tx1"/>
                </a:solidFill>
              </a:rPr>
              <a:t> [Accessed 07 December 2018]</a:t>
            </a:r>
            <a:endParaRPr lang="de-AT" dirty="0">
              <a:solidFill>
                <a:schemeClr val="tx1"/>
              </a:solidFill>
            </a:endParaRPr>
          </a:p>
          <a:p>
            <a:endParaRPr lang="de-AT" dirty="0"/>
          </a:p>
        </p:txBody>
      </p:sp>
    </p:spTree>
    <p:extLst>
      <p:ext uri="{BB962C8B-B14F-4D97-AF65-F5344CB8AC3E}">
        <p14:creationId xmlns:p14="http://schemas.microsoft.com/office/powerpoint/2010/main" val="2575537812"/>
      </p:ext>
    </p:extLst>
  </p:cSld>
  <p:clrMapOvr>
    <a:masterClrMapping/>
  </p:clrMapOvr>
</p:sld>
</file>

<file path=ppt/theme/theme1.xml><?xml version="1.0" encoding="utf-8"?>
<a:theme xmlns:a="http://schemas.openxmlformats.org/drawingml/2006/main" name="Zuschneiden">
  <a:themeElements>
    <a:clrScheme name="Zuschneiden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Zuschneiden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Zuschneiden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TM10001105[[fn=Ernte]]</Template>
  <TotalTime>0</TotalTime>
  <Words>737</Words>
  <Application>Microsoft Office PowerPoint</Application>
  <PresentationFormat>Breitbild</PresentationFormat>
  <Paragraphs>128</Paragraphs>
  <Slides>13</Slides>
  <Notes>0</Notes>
  <HiddenSlides>0</HiddenSlides>
  <MMClips>10</MMClips>
  <ScaleCrop>false</ScaleCrop>
  <HeadingPairs>
    <vt:vector size="6" baseType="variant">
      <vt:variant>
        <vt:lpstr>Verwendete Schriftarten</vt:lpstr>
      </vt:variant>
      <vt:variant>
        <vt:i4>1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13</vt:i4>
      </vt:variant>
    </vt:vector>
  </HeadingPairs>
  <TitlesOfParts>
    <vt:vector size="15" baseType="lpstr">
      <vt:lpstr>Franklin Gothic Book</vt:lpstr>
      <vt:lpstr>Zuschneiden</vt:lpstr>
      <vt:lpstr>Debate of 1989: “The concept of society is theoretically obsolete” against the motion</vt:lpstr>
      <vt:lpstr>Structure</vt:lpstr>
      <vt:lpstr>Introduction</vt:lpstr>
      <vt:lpstr>Society as an abstract notion</vt:lpstr>
      <vt:lpstr>Language</vt:lpstr>
      <vt:lpstr>Language</vt:lpstr>
      <vt:lpstr>Context</vt:lpstr>
      <vt:lpstr>Time and Place</vt:lpstr>
      <vt:lpstr>Conclusion</vt:lpstr>
      <vt:lpstr>Conclusion</vt:lpstr>
      <vt:lpstr>Thank you,  for your attention</vt:lpstr>
      <vt:lpstr>Bibliography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Debate of 1989: “The concept of society is theoretically obsolete”</dc:title>
  <dc:creator>Pia Unda-Koutnik</dc:creator>
  <cp:lastModifiedBy>Pia Unda-Koutnik</cp:lastModifiedBy>
  <cp:revision>54</cp:revision>
  <dcterms:created xsi:type="dcterms:W3CDTF">2018-12-13T10:58:21Z</dcterms:created>
  <dcterms:modified xsi:type="dcterms:W3CDTF">2018-12-14T14:04:00Z</dcterms:modified>
</cp:coreProperties>
</file>