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embeddedFontLst>
    <p:embeddedFont>
      <p:font typeface="Corbel" panose="020B0503020204020204" pitchFamily="34" charset="0"/>
      <p:regular r:id="rId8"/>
      <p:bold r:id="rId9"/>
      <p:italic r:id="rId10"/>
      <p:boldItalic r:id="rId1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6" roundtripDataSignature="AMtx7mjSEF0CxqUjeCeCTHZqAzFO5PV4T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A495A77-D746-4006-85F9-4D3A388E55EE}">
  <a:tblStyle styleId="{0A495A77-D746-4006-85F9-4D3A388E55EE}" styleName="Table_0">
    <a:wholeTbl>
      <a:tcTxStyle b="off" i="off">
        <a:font>
          <a:latin typeface="Corbel"/>
          <a:ea typeface="Corbel"/>
          <a:cs typeface="Corbe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F1FB"/>
          </a:solidFill>
        </a:fill>
      </a:tcStyle>
    </a:wholeTbl>
    <a:band1H>
      <a:tcTxStyle/>
      <a:tcStyle>
        <a:tcBdr/>
        <a:fill>
          <a:solidFill>
            <a:srgbClr val="CCE2F8"/>
          </a:solidFill>
        </a:fill>
      </a:tcStyle>
    </a:band1H>
    <a:band2H>
      <a:tcTxStyle/>
      <a:tcStyle>
        <a:tcBdr/>
      </a:tcStyle>
    </a:band2H>
    <a:band1V>
      <a:tcTxStyle/>
      <a:tcStyle>
        <a:tcBdr/>
        <a:fill>
          <a:solidFill>
            <a:srgbClr val="CCE2F8"/>
          </a:solidFill>
        </a:fill>
      </a:tcStyle>
    </a:band1V>
    <a:band2V>
      <a:tcTxStyle/>
      <a:tcStyle>
        <a:tcBdr/>
      </a:tcStyle>
    </a:band2V>
    <a:lastCol>
      <a:tcTxStyle b="on" i="off">
        <a:font>
          <a:latin typeface="Corbel"/>
          <a:ea typeface="Corbel"/>
          <a:cs typeface="Corbel"/>
        </a:font>
        <a:schemeClr val="lt1"/>
      </a:tcTxStyle>
      <a:tcStyle>
        <a:tcBdr/>
        <a:fill>
          <a:solidFill>
            <a:schemeClr val="accent1"/>
          </a:solidFill>
        </a:fill>
      </a:tcStyle>
    </a:lastCol>
    <a:firstCol>
      <a:tcTxStyle b="on" i="off">
        <a:font>
          <a:latin typeface="Corbel"/>
          <a:ea typeface="Corbel"/>
          <a:cs typeface="Corbel"/>
        </a:font>
        <a:schemeClr val="lt1"/>
      </a:tcTxStyle>
      <a:tcStyle>
        <a:tcBdr/>
        <a:fill>
          <a:solidFill>
            <a:schemeClr val="accent1"/>
          </a:solidFill>
        </a:fill>
      </a:tcStyle>
    </a:firstCol>
    <a:lastRow>
      <a:tcTxStyle b="on" i="off">
        <a:font>
          <a:latin typeface="Corbel"/>
          <a:ea typeface="Corbel"/>
          <a:cs typeface="Corbe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orbel"/>
          <a:ea typeface="Corbel"/>
          <a:cs typeface="Corbe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5" d="100"/>
          <a:sy n="65" d="100"/>
        </p:scale>
        <p:origin x="70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0" Type="http://schemas.openxmlformats.org/officeDocument/2006/relationships/font" Target="fonts/font3.fntdata"/><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8" name="Google Shape;14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3f0e8380b2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3f0e8380b2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1" name="Google Shape;171;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f0c7eb7713_0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f0c7eb771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
        <p:cNvGrpSpPr/>
        <p:nvPr/>
      </p:nvGrpSpPr>
      <p:grpSpPr>
        <a:xfrm>
          <a:off x="0" y="0"/>
          <a:ext cx="0" cy="0"/>
          <a:chOff x="0" y="0"/>
          <a:chExt cx="0" cy="0"/>
        </a:xfrm>
      </p:grpSpPr>
      <p:sp>
        <p:nvSpPr>
          <p:cNvPr id="19" name="Google Shape;19;p6"/>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6"/>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5" algn="l">
              <a:spcBef>
                <a:spcPts val="600"/>
              </a:spcBef>
              <a:spcAft>
                <a:spcPts val="0"/>
              </a:spcAft>
              <a:buSzPts val="2610"/>
              <a:buChar char="•"/>
              <a:defRPr/>
            </a:lvl8pPr>
            <a:lvl9pPr marL="4114800" lvl="8" indent="-394335" algn="l">
              <a:spcBef>
                <a:spcPts val="600"/>
              </a:spcBef>
              <a:spcAft>
                <a:spcPts val="600"/>
              </a:spcAft>
              <a:buSzPts val="2610"/>
              <a:buChar char="•"/>
              <a:defRPr/>
            </a:lvl9pPr>
          </a:lstStyle>
          <a:p>
            <a:endParaRPr/>
          </a:p>
        </p:txBody>
      </p:sp>
      <p:sp>
        <p:nvSpPr>
          <p:cNvPr id="21" name="Google Shape;21;p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6"/>
          <p:cNvSpPr txBox="1">
            <a:spLocks noGrp="1"/>
          </p:cNvSpPr>
          <p:nvPr>
            <p:ph type="sldNum" idx="12"/>
          </p:nvPr>
        </p:nvSpPr>
        <p:spPr>
          <a:xfrm>
            <a:off x="10951856" y="586713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4"/>
        <p:cNvGrpSpPr/>
        <p:nvPr/>
      </p:nvGrpSpPr>
      <p:grpSpPr>
        <a:xfrm>
          <a:off x="0" y="0"/>
          <a:ext cx="0" cy="0"/>
          <a:chOff x="0" y="0"/>
          <a:chExt cx="0" cy="0"/>
        </a:xfrm>
      </p:grpSpPr>
      <p:grpSp>
        <p:nvGrpSpPr>
          <p:cNvPr id="25" name="Google Shape;25;p7"/>
          <p:cNvGrpSpPr/>
          <p:nvPr/>
        </p:nvGrpSpPr>
        <p:grpSpPr>
          <a:xfrm>
            <a:off x="546100" y="-4763"/>
            <a:ext cx="5014912" cy="6862763"/>
            <a:chOff x="2928938" y="-4763"/>
            <a:chExt cx="5014912" cy="6862763"/>
          </a:xfrm>
        </p:grpSpPr>
        <p:sp>
          <p:nvSpPr>
            <p:cNvPr id="26" name="Google Shape;26;p7"/>
            <p:cNvSpPr/>
            <p:nvPr/>
          </p:nvSpPr>
          <p:spPr>
            <a:xfrm>
              <a:off x="3367088" y="-4763"/>
              <a:ext cx="1063625" cy="2782888"/>
            </a:xfrm>
            <a:custGeom>
              <a:avLst/>
              <a:gdLst/>
              <a:ahLst/>
              <a:cxnLst/>
              <a:rect l="l" t="t" r="r" b="b"/>
              <a:pathLst>
                <a:path w="670" h="1753" extrusionOk="0">
                  <a:moveTo>
                    <a:pt x="0" y="1696"/>
                  </a:moveTo>
                  <a:lnTo>
                    <a:pt x="225" y="1753"/>
                  </a:lnTo>
                  <a:lnTo>
                    <a:pt x="670" y="0"/>
                  </a:lnTo>
                  <a:lnTo>
                    <a:pt x="430" y="0"/>
                  </a:lnTo>
                  <a:lnTo>
                    <a:pt x="0" y="1696"/>
                  </a:lnTo>
                  <a:close/>
                </a:path>
              </a:pathLst>
            </a:custGeom>
            <a:solidFill>
              <a:schemeClr val="accent1"/>
            </a:solidFill>
            <a:ln>
              <a:noFill/>
            </a:ln>
          </p:spPr>
        </p:sp>
        <p:sp>
          <p:nvSpPr>
            <p:cNvPr id="27" name="Google Shape;27;p7"/>
            <p:cNvSpPr/>
            <p:nvPr/>
          </p:nvSpPr>
          <p:spPr>
            <a:xfrm>
              <a:off x="2928938" y="-4763"/>
              <a:ext cx="1035050" cy="2673350"/>
            </a:xfrm>
            <a:custGeom>
              <a:avLst/>
              <a:gdLst/>
              <a:ahLst/>
              <a:cxnLst/>
              <a:rect l="l" t="t" r="r" b="b"/>
              <a:pathLst>
                <a:path w="652" h="1684" extrusionOk="0">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8" name="Google Shape;28;p7"/>
            <p:cNvSpPr/>
            <p:nvPr/>
          </p:nvSpPr>
          <p:spPr>
            <a:xfrm>
              <a:off x="2928938" y="2582862"/>
              <a:ext cx="2693987" cy="4275138"/>
            </a:xfrm>
            <a:custGeom>
              <a:avLst/>
              <a:gdLst/>
              <a:ahLst/>
              <a:cxnLst/>
              <a:rect l="l" t="t" r="r" b="b"/>
              <a:pathLst>
                <a:path w="1697" h="2693" extrusionOk="0">
                  <a:moveTo>
                    <a:pt x="0" y="0"/>
                  </a:moveTo>
                  <a:lnTo>
                    <a:pt x="1622" y="2693"/>
                  </a:lnTo>
                  <a:lnTo>
                    <a:pt x="1697" y="2693"/>
                  </a:lnTo>
                  <a:lnTo>
                    <a:pt x="0" y="0"/>
                  </a:lnTo>
                  <a:close/>
                </a:path>
              </a:pathLst>
            </a:custGeom>
            <a:solidFill>
              <a:srgbClr val="262626"/>
            </a:solidFill>
            <a:ln>
              <a:noFill/>
            </a:ln>
          </p:spPr>
        </p:sp>
        <p:sp>
          <p:nvSpPr>
            <p:cNvPr id="29" name="Google Shape;29;p7"/>
            <p:cNvSpPr/>
            <p:nvPr/>
          </p:nvSpPr>
          <p:spPr>
            <a:xfrm>
              <a:off x="3371850" y="2692400"/>
              <a:ext cx="3332162" cy="4165600"/>
            </a:xfrm>
            <a:custGeom>
              <a:avLst/>
              <a:gdLst/>
              <a:ahLst/>
              <a:cxnLst/>
              <a:rect l="l" t="t" r="r" b="b"/>
              <a:pathLst>
                <a:path w="2099" h="2624" extrusionOk="0">
                  <a:moveTo>
                    <a:pt x="2099" y="2624"/>
                  </a:moveTo>
                  <a:lnTo>
                    <a:pt x="0" y="0"/>
                  </a:lnTo>
                  <a:lnTo>
                    <a:pt x="2021" y="2624"/>
                  </a:lnTo>
                  <a:lnTo>
                    <a:pt x="2099" y="2624"/>
                  </a:lnTo>
                  <a:close/>
                </a:path>
              </a:pathLst>
            </a:custGeom>
            <a:solidFill>
              <a:srgbClr val="0B5982"/>
            </a:solidFill>
            <a:ln>
              <a:noFill/>
            </a:ln>
          </p:spPr>
        </p:sp>
        <p:sp>
          <p:nvSpPr>
            <p:cNvPr id="30" name="Google Shape;30;p7"/>
            <p:cNvSpPr/>
            <p:nvPr/>
          </p:nvSpPr>
          <p:spPr>
            <a:xfrm>
              <a:off x="3367088" y="2687637"/>
              <a:ext cx="4576762" cy="4170363"/>
            </a:xfrm>
            <a:custGeom>
              <a:avLst/>
              <a:gdLst/>
              <a:ahLst/>
              <a:cxnLst/>
              <a:rect l="l" t="t" r="r" b="b"/>
              <a:pathLst>
                <a:path w="2883" h="2627" extrusionOk="0">
                  <a:moveTo>
                    <a:pt x="0" y="0"/>
                  </a:moveTo>
                  <a:lnTo>
                    <a:pt x="3" y="3"/>
                  </a:lnTo>
                  <a:lnTo>
                    <a:pt x="2102" y="2627"/>
                  </a:lnTo>
                  <a:lnTo>
                    <a:pt x="2883" y="2627"/>
                  </a:lnTo>
                  <a:lnTo>
                    <a:pt x="225" y="57"/>
                  </a:lnTo>
                  <a:lnTo>
                    <a:pt x="0" y="0"/>
                  </a:lnTo>
                  <a:close/>
                </a:path>
              </a:pathLst>
            </a:custGeom>
            <a:solidFill>
              <a:srgbClr val="1186C3"/>
            </a:solidFill>
            <a:ln>
              <a:noFill/>
            </a:ln>
          </p:spPr>
        </p:sp>
        <p:sp>
          <p:nvSpPr>
            <p:cNvPr id="31" name="Google Shape;31;p7"/>
            <p:cNvSpPr/>
            <p:nvPr/>
          </p:nvSpPr>
          <p:spPr>
            <a:xfrm>
              <a:off x="2928938" y="2578100"/>
              <a:ext cx="3584575" cy="4279900"/>
            </a:xfrm>
            <a:custGeom>
              <a:avLst/>
              <a:gdLst/>
              <a:ahLst/>
              <a:cxnLst/>
              <a:rect l="l" t="t" r="r" b="b"/>
              <a:pathLst>
                <a:path w="2258" h="2696" extrusionOk="0">
                  <a:moveTo>
                    <a:pt x="2258" y="2696"/>
                  </a:moveTo>
                  <a:lnTo>
                    <a:pt x="264" y="111"/>
                  </a:lnTo>
                  <a:lnTo>
                    <a:pt x="228" y="60"/>
                  </a:lnTo>
                  <a:lnTo>
                    <a:pt x="225" y="57"/>
                  </a:lnTo>
                  <a:lnTo>
                    <a:pt x="0" y="0"/>
                  </a:lnTo>
                  <a:lnTo>
                    <a:pt x="0" y="3"/>
                  </a:lnTo>
                  <a:lnTo>
                    <a:pt x="1697" y="2696"/>
                  </a:lnTo>
                  <a:lnTo>
                    <a:pt x="2258" y="2696"/>
                  </a:lnTo>
                  <a:close/>
                </a:path>
              </a:pathLst>
            </a:custGeom>
            <a:solidFill>
              <a:srgbClr val="3F3F3F"/>
            </a:solidFill>
            <a:ln>
              <a:noFill/>
            </a:ln>
          </p:spPr>
        </p:sp>
      </p:grpSp>
      <p:sp>
        <p:nvSpPr>
          <p:cNvPr id="32" name="Google Shape;32;p7"/>
          <p:cNvSpPr txBox="1">
            <a:spLocks noGrp="1"/>
          </p:cNvSpPr>
          <p:nvPr>
            <p:ph type="ctrTitle"/>
          </p:nvPr>
        </p:nvSpPr>
        <p:spPr>
          <a:xfrm>
            <a:off x="2928401" y="1380068"/>
            <a:ext cx="8574622" cy="2616199"/>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6000"/>
              <a:buFont typeface="Corbel"/>
              <a:buNone/>
              <a:defRPr sz="6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7"/>
          <p:cNvSpPr txBox="1">
            <a:spLocks noGrp="1"/>
          </p:cNvSpPr>
          <p:nvPr>
            <p:ph type="subTitle" idx="1"/>
          </p:nvPr>
        </p:nvSpPr>
        <p:spPr>
          <a:xfrm>
            <a:off x="4515377" y="3996267"/>
            <a:ext cx="6987645" cy="1388534"/>
          </a:xfrm>
          <a:prstGeom prst="rect">
            <a:avLst/>
          </a:prstGeom>
          <a:noFill/>
          <a:ln>
            <a:noFill/>
          </a:ln>
        </p:spPr>
        <p:txBody>
          <a:bodyPr spcFirstLastPara="1" wrap="square" lIns="91425" tIns="45700" rIns="91425" bIns="45700" anchor="t" anchorCtr="0">
            <a:normAutofit/>
          </a:bodyPr>
          <a:lstStyle>
            <a:lvl1pPr lvl="0" algn="r">
              <a:spcBef>
                <a:spcPts val="420"/>
              </a:spcBef>
              <a:spcAft>
                <a:spcPts val="0"/>
              </a:spcAft>
              <a:buSzPts val="3045"/>
              <a:buNone/>
              <a:defRPr sz="21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a:endParaRPr/>
          </a:p>
        </p:txBody>
      </p:sp>
      <p:sp>
        <p:nvSpPr>
          <p:cNvPr id="34" name="Google Shape;34;p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7"/>
          <p:cNvSpPr txBox="1">
            <a:spLocks noGrp="1"/>
          </p:cNvSpPr>
          <p:nvPr>
            <p:ph type="ftr" idx="11"/>
          </p:nvPr>
        </p:nvSpPr>
        <p:spPr>
          <a:xfrm>
            <a:off x="5332412" y="5883275"/>
            <a:ext cx="432404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7"/>
        <p:cNvGrpSpPr/>
        <p:nvPr/>
      </p:nvGrpSpPr>
      <p:grpSpPr>
        <a:xfrm>
          <a:off x="0" y="0"/>
          <a:ext cx="0" cy="0"/>
          <a:chOff x="0" y="0"/>
          <a:chExt cx="0" cy="0"/>
        </a:xfrm>
      </p:grpSpPr>
      <p:sp>
        <p:nvSpPr>
          <p:cNvPr id="38" name="Google Shape;38;p8"/>
          <p:cNvSpPr txBox="1">
            <a:spLocks noGrp="1"/>
          </p:cNvSpPr>
          <p:nvPr>
            <p:ph type="title"/>
          </p:nvPr>
        </p:nvSpPr>
        <p:spPr>
          <a:xfrm>
            <a:off x="2572279" y="2666999"/>
            <a:ext cx="8930747" cy="2110382"/>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000"/>
              <a:buFont typeface="Corbel"/>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8"/>
          <p:cNvSpPr txBox="1">
            <a:spLocks noGrp="1"/>
          </p:cNvSpPr>
          <p:nvPr>
            <p:ph type="body" idx="1"/>
          </p:nvPr>
        </p:nvSpPr>
        <p:spPr>
          <a:xfrm>
            <a:off x="2572278" y="4777381"/>
            <a:ext cx="8930748"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40" name="Google Shape;40;p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8"/>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3"/>
        <p:cNvGrpSpPr/>
        <p:nvPr/>
      </p:nvGrpSpPr>
      <p:grpSpPr>
        <a:xfrm>
          <a:off x="0" y="0"/>
          <a:ext cx="0" cy="0"/>
          <a:chOff x="0" y="0"/>
          <a:chExt cx="0" cy="0"/>
        </a:xfrm>
      </p:grpSpPr>
      <p:sp>
        <p:nvSpPr>
          <p:cNvPr id="44" name="Google Shape;44;p9"/>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9"/>
          <p:cNvSpPr txBox="1">
            <a:spLocks noGrp="1"/>
          </p:cNvSpPr>
          <p:nvPr>
            <p:ph type="body" idx="1"/>
          </p:nvPr>
        </p:nvSpPr>
        <p:spPr>
          <a:xfrm>
            <a:off x="1484312" y="2666999"/>
            <a:ext cx="4895055" cy="3124201"/>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20"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90" algn="l">
              <a:spcBef>
                <a:spcPts val="600"/>
              </a:spcBef>
              <a:spcAft>
                <a:spcPts val="0"/>
              </a:spcAft>
              <a:buSzPts val="1740"/>
              <a:buChar char="•"/>
              <a:defRPr sz="1200"/>
            </a:lvl4pPr>
            <a:lvl5pPr marL="2286000" lvl="4" indent="-339090" algn="l">
              <a:spcBef>
                <a:spcPts val="600"/>
              </a:spcBef>
              <a:spcAft>
                <a:spcPts val="0"/>
              </a:spcAft>
              <a:buSzPts val="1740"/>
              <a:buChar char="•"/>
              <a:defRPr sz="1200"/>
            </a:lvl5pPr>
            <a:lvl6pPr marL="2743200" lvl="5" indent="-339090" algn="l">
              <a:spcBef>
                <a:spcPts val="600"/>
              </a:spcBef>
              <a:spcAft>
                <a:spcPts val="0"/>
              </a:spcAft>
              <a:buSzPts val="1740"/>
              <a:buChar char="•"/>
              <a:defRPr sz="1200"/>
            </a:lvl6pPr>
            <a:lvl7pPr marL="3200400" lvl="6" indent="-339090"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46" name="Google Shape;46;p9"/>
          <p:cNvSpPr txBox="1">
            <a:spLocks noGrp="1"/>
          </p:cNvSpPr>
          <p:nvPr>
            <p:ph type="body" idx="2"/>
          </p:nvPr>
        </p:nvSpPr>
        <p:spPr>
          <a:xfrm>
            <a:off x="6607967" y="2667000"/>
            <a:ext cx="4895056" cy="3124200"/>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20"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90" algn="l">
              <a:spcBef>
                <a:spcPts val="600"/>
              </a:spcBef>
              <a:spcAft>
                <a:spcPts val="0"/>
              </a:spcAft>
              <a:buSzPts val="1740"/>
              <a:buChar char="•"/>
              <a:defRPr sz="1200"/>
            </a:lvl4pPr>
            <a:lvl5pPr marL="2286000" lvl="4" indent="-339090" algn="l">
              <a:spcBef>
                <a:spcPts val="600"/>
              </a:spcBef>
              <a:spcAft>
                <a:spcPts val="0"/>
              </a:spcAft>
              <a:buSzPts val="1740"/>
              <a:buChar char="•"/>
              <a:defRPr sz="1200"/>
            </a:lvl5pPr>
            <a:lvl6pPr marL="2743200" lvl="5" indent="-339090" algn="l">
              <a:spcBef>
                <a:spcPts val="600"/>
              </a:spcBef>
              <a:spcAft>
                <a:spcPts val="0"/>
              </a:spcAft>
              <a:buSzPts val="1740"/>
              <a:buChar char="•"/>
              <a:defRPr sz="1200"/>
            </a:lvl6pPr>
            <a:lvl7pPr marL="3200400" lvl="6" indent="-339090"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47" name="Google Shape;47;p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0"/>
        <p:cNvGrpSpPr/>
        <p:nvPr/>
      </p:nvGrpSpPr>
      <p:grpSpPr>
        <a:xfrm>
          <a:off x="0" y="0"/>
          <a:ext cx="0" cy="0"/>
          <a:chOff x="0" y="0"/>
          <a:chExt cx="0" cy="0"/>
        </a:xfrm>
      </p:grpSpPr>
      <p:sp>
        <p:nvSpPr>
          <p:cNvPr id="51" name="Google Shape;51;p10"/>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0"/>
          <p:cNvSpPr txBox="1">
            <a:spLocks noGrp="1"/>
          </p:cNvSpPr>
          <p:nvPr>
            <p:ph type="body" idx="1"/>
          </p:nvPr>
        </p:nvSpPr>
        <p:spPr>
          <a:xfrm>
            <a:off x="1772179" y="2658533"/>
            <a:ext cx="4607188"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3" name="Google Shape;53;p10"/>
          <p:cNvSpPr txBox="1">
            <a:spLocks noGrp="1"/>
          </p:cNvSpPr>
          <p:nvPr>
            <p:ph type="body" idx="2"/>
          </p:nvPr>
        </p:nvSpPr>
        <p:spPr>
          <a:xfrm>
            <a:off x="1484311"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20"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90" algn="l">
              <a:spcBef>
                <a:spcPts val="600"/>
              </a:spcBef>
              <a:spcAft>
                <a:spcPts val="0"/>
              </a:spcAft>
              <a:buSzPts val="1740"/>
              <a:buChar char="•"/>
              <a:defRPr sz="1200"/>
            </a:lvl4pPr>
            <a:lvl5pPr marL="2286000" lvl="4" indent="-339090" algn="l">
              <a:spcBef>
                <a:spcPts val="600"/>
              </a:spcBef>
              <a:spcAft>
                <a:spcPts val="0"/>
              </a:spcAft>
              <a:buSzPts val="1740"/>
              <a:buChar char="•"/>
              <a:defRPr sz="1200"/>
            </a:lvl5pPr>
            <a:lvl6pPr marL="2743200" lvl="5" indent="-339090" algn="l">
              <a:spcBef>
                <a:spcPts val="600"/>
              </a:spcBef>
              <a:spcAft>
                <a:spcPts val="0"/>
              </a:spcAft>
              <a:buSzPts val="1740"/>
              <a:buChar char="•"/>
              <a:defRPr sz="1200"/>
            </a:lvl6pPr>
            <a:lvl7pPr marL="3200400" lvl="6" indent="-339090"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4" name="Google Shape;54;p10"/>
          <p:cNvSpPr txBox="1">
            <a:spLocks noGrp="1"/>
          </p:cNvSpPr>
          <p:nvPr>
            <p:ph type="body" idx="3"/>
          </p:nvPr>
        </p:nvSpPr>
        <p:spPr>
          <a:xfrm>
            <a:off x="6880487" y="2667000"/>
            <a:ext cx="4622537"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5" name="Google Shape;55;p10"/>
          <p:cNvSpPr txBox="1">
            <a:spLocks noGrp="1"/>
          </p:cNvSpPr>
          <p:nvPr>
            <p:ph type="body" idx="4"/>
          </p:nvPr>
        </p:nvSpPr>
        <p:spPr>
          <a:xfrm>
            <a:off x="6607967"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20"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90" algn="l">
              <a:spcBef>
                <a:spcPts val="600"/>
              </a:spcBef>
              <a:spcAft>
                <a:spcPts val="0"/>
              </a:spcAft>
              <a:buSzPts val="1740"/>
              <a:buChar char="•"/>
              <a:defRPr sz="1200"/>
            </a:lvl4pPr>
            <a:lvl5pPr marL="2286000" lvl="4" indent="-339090" algn="l">
              <a:spcBef>
                <a:spcPts val="600"/>
              </a:spcBef>
              <a:spcAft>
                <a:spcPts val="0"/>
              </a:spcAft>
              <a:buSzPts val="1740"/>
              <a:buChar char="•"/>
              <a:defRPr sz="1200"/>
            </a:lvl5pPr>
            <a:lvl6pPr marL="2743200" lvl="5" indent="-339090" algn="l">
              <a:spcBef>
                <a:spcPts val="600"/>
              </a:spcBef>
              <a:spcAft>
                <a:spcPts val="0"/>
              </a:spcAft>
              <a:buSzPts val="1740"/>
              <a:buChar char="•"/>
              <a:defRPr sz="1200"/>
            </a:lvl6pPr>
            <a:lvl7pPr marL="3200400" lvl="6" indent="-339090"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6" name="Google Shape;56;p1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9"/>
        <p:cNvGrpSpPr/>
        <p:nvPr/>
      </p:nvGrpSpPr>
      <p:grpSpPr>
        <a:xfrm>
          <a:off x="0" y="0"/>
          <a:ext cx="0" cy="0"/>
          <a:chOff x="0" y="0"/>
          <a:chExt cx="0" cy="0"/>
        </a:xfrm>
      </p:grpSpPr>
      <p:sp>
        <p:nvSpPr>
          <p:cNvPr id="60" name="Google Shape;60;p11"/>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4"/>
        <p:cNvGrpSpPr/>
        <p:nvPr/>
      </p:nvGrpSpPr>
      <p:grpSpPr>
        <a:xfrm>
          <a:off x="0" y="0"/>
          <a:ext cx="0" cy="0"/>
          <a:chOff x="0" y="0"/>
          <a:chExt cx="0" cy="0"/>
        </a:xfrm>
      </p:grpSpPr>
      <p:sp>
        <p:nvSpPr>
          <p:cNvPr id="65" name="Google Shape;65;p1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8"/>
        <p:cNvGrpSpPr/>
        <p:nvPr/>
      </p:nvGrpSpPr>
      <p:grpSpPr>
        <a:xfrm>
          <a:off x="0" y="0"/>
          <a:ext cx="0" cy="0"/>
          <a:chOff x="0" y="0"/>
          <a:chExt cx="0" cy="0"/>
        </a:xfrm>
      </p:grpSpPr>
      <p:sp>
        <p:nvSpPr>
          <p:cNvPr id="69" name="Google Shape;69;p13"/>
          <p:cNvSpPr txBox="1">
            <a:spLocks noGrp="1"/>
          </p:cNvSpPr>
          <p:nvPr>
            <p:ph type="title"/>
          </p:nvPr>
        </p:nvSpPr>
        <p:spPr>
          <a:xfrm>
            <a:off x="1484312" y="1600200"/>
            <a:ext cx="3549121"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3"/>
          <p:cNvSpPr txBox="1">
            <a:spLocks noGrp="1"/>
          </p:cNvSpPr>
          <p:nvPr>
            <p:ph type="body" idx="1"/>
          </p:nvPr>
        </p:nvSpPr>
        <p:spPr>
          <a:xfrm>
            <a:off x="5262033" y="685799"/>
            <a:ext cx="6240990" cy="5105401"/>
          </a:xfrm>
          <a:prstGeom prst="rect">
            <a:avLst/>
          </a:prstGeom>
          <a:noFill/>
          <a:ln>
            <a:noFill/>
          </a:ln>
        </p:spPr>
        <p:txBody>
          <a:bodyPr spcFirstLastPara="1" wrap="square" lIns="91425" tIns="45700" rIns="91425" bIns="45700" anchor="ctr" anchorCtr="0">
            <a:normAutofit/>
          </a:bodyPr>
          <a:lstStyle>
            <a:lvl1pPr marL="457200" lvl="0" indent="-412750" algn="l">
              <a:spcBef>
                <a:spcPts val="400"/>
              </a:spcBef>
              <a:spcAft>
                <a:spcPts val="0"/>
              </a:spcAft>
              <a:buSzPts val="2900"/>
              <a:buChar char="•"/>
              <a:defRPr sz="2000"/>
            </a:lvl1pPr>
            <a:lvl2pPr marL="914400" lvl="1" indent="-394335" algn="l">
              <a:spcBef>
                <a:spcPts val="600"/>
              </a:spcBef>
              <a:spcAft>
                <a:spcPts val="0"/>
              </a:spcAft>
              <a:buSzPts val="2610"/>
              <a:buChar char="•"/>
              <a:defRPr sz="1800"/>
            </a:lvl2pPr>
            <a:lvl3pPr marL="1371600" lvl="2" indent="-375920" algn="l">
              <a:spcBef>
                <a:spcPts val="600"/>
              </a:spcBef>
              <a:spcAft>
                <a:spcPts val="0"/>
              </a:spcAft>
              <a:buSzPts val="2320"/>
              <a:buChar char="•"/>
              <a:defRPr sz="1600"/>
            </a:lvl3pPr>
            <a:lvl4pPr marL="1828800" lvl="3" indent="-357505" algn="l">
              <a:spcBef>
                <a:spcPts val="600"/>
              </a:spcBef>
              <a:spcAft>
                <a:spcPts val="0"/>
              </a:spcAft>
              <a:buSzPts val="2030"/>
              <a:buChar char="•"/>
              <a:defRPr sz="1400"/>
            </a:lvl4pPr>
            <a:lvl5pPr marL="2286000" lvl="4" indent="-357505" algn="l">
              <a:spcBef>
                <a:spcPts val="600"/>
              </a:spcBef>
              <a:spcAft>
                <a:spcPts val="0"/>
              </a:spcAft>
              <a:buSzPts val="2030"/>
              <a:buChar char="•"/>
              <a:defRPr sz="1400"/>
            </a:lvl5pPr>
            <a:lvl6pPr marL="2743200" lvl="5" indent="-357505" algn="l">
              <a:spcBef>
                <a:spcPts val="600"/>
              </a:spcBef>
              <a:spcAft>
                <a:spcPts val="0"/>
              </a:spcAft>
              <a:buSzPts val="2030"/>
              <a:buChar char="•"/>
              <a:defRPr sz="1400"/>
            </a:lvl6pPr>
            <a:lvl7pPr marL="3200400" lvl="6" indent="-357505" algn="l">
              <a:spcBef>
                <a:spcPts val="600"/>
              </a:spcBef>
              <a:spcAft>
                <a:spcPts val="0"/>
              </a:spcAft>
              <a:buSzPts val="2030"/>
              <a:buChar char="•"/>
              <a:defRPr sz="1400"/>
            </a:lvl7pPr>
            <a:lvl8pPr marL="3657600" lvl="7" indent="-357505" algn="l">
              <a:spcBef>
                <a:spcPts val="600"/>
              </a:spcBef>
              <a:spcAft>
                <a:spcPts val="0"/>
              </a:spcAft>
              <a:buSzPts val="2030"/>
              <a:buChar char="•"/>
              <a:defRPr sz="1400"/>
            </a:lvl8pPr>
            <a:lvl9pPr marL="4114800" lvl="8" indent="-357505" algn="l">
              <a:spcBef>
                <a:spcPts val="600"/>
              </a:spcBef>
              <a:spcAft>
                <a:spcPts val="600"/>
              </a:spcAft>
              <a:buSzPts val="2030"/>
              <a:buChar char="•"/>
              <a:defRPr sz="1400"/>
            </a:lvl9pPr>
          </a:lstStyle>
          <a:p>
            <a:endParaRPr/>
          </a:p>
        </p:txBody>
      </p:sp>
      <p:sp>
        <p:nvSpPr>
          <p:cNvPr id="71" name="Google Shape;71;p13"/>
          <p:cNvSpPr txBox="1">
            <a:spLocks noGrp="1"/>
          </p:cNvSpPr>
          <p:nvPr>
            <p:ph type="body" idx="2"/>
          </p:nvPr>
        </p:nvSpPr>
        <p:spPr>
          <a:xfrm>
            <a:off x="1484312"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20"/>
              </a:spcBef>
              <a:spcAft>
                <a:spcPts val="0"/>
              </a:spcAft>
              <a:buSzPts val="2320"/>
              <a:buNone/>
              <a:defRPr sz="16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2" name="Google Shape;72;p1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5"/>
        <p:cNvGrpSpPr/>
        <p:nvPr/>
      </p:nvGrpSpPr>
      <p:grpSpPr>
        <a:xfrm>
          <a:off x="0" y="0"/>
          <a:ext cx="0" cy="0"/>
          <a:chOff x="0" y="0"/>
          <a:chExt cx="0" cy="0"/>
        </a:xfrm>
      </p:grpSpPr>
      <p:sp>
        <p:nvSpPr>
          <p:cNvPr id="76" name="Google Shape;76;p14"/>
          <p:cNvSpPr txBox="1">
            <a:spLocks noGrp="1"/>
          </p:cNvSpPr>
          <p:nvPr>
            <p:ph type="title"/>
          </p:nvPr>
        </p:nvSpPr>
        <p:spPr>
          <a:xfrm>
            <a:off x="1482724" y="1752599"/>
            <a:ext cx="5426158"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800"/>
              <a:buFont typeface="Corbel"/>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4"/>
          <p:cNvSpPr>
            <a:spLocks noGrp="1"/>
          </p:cNvSpPr>
          <p:nvPr>
            <p:ph type="pic" idx="2"/>
          </p:nvPr>
        </p:nvSpPr>
        <p:spPr>
          <a:xfrm>
            <a:off x="7594682" y="914400"/>
            <a:ext cx="3280974"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78" name="Google Shape;78;p14"/>
          <p:cNvSpPr txBox="1">
            <a:spLocks noGrp="1"/>
          </p:cNvSpPr>
          <p:nvPr>
            <p:ph type="body" idx="1"/>
          </p:nvPr>
        </p:nvSpPr>
        <p:spPr>
          <a:xfrm>
            <a:off x="1482724" y="3124199"/>
            <a:ext cx="5426158"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60"/>
              </a:spcBef>
              <a:spcAft>
                <a:spcPts val="0"/>
              </a:spcAft>
              <a:buSzPts val="2610"/>
              <a:buNone/>
              <a:defRPr sz="18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9" name="Google Shape;79;p14"/>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4"/>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14"/>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2"/>
        <p:cNvGrpSpPr/>
        <p:nvPr/>
      </p:nvGrpSpPr>
      <p:grpSpPr>
        <a:xfrm>
          <a:off x="0" y="0"/>
          <a:ext cx="0" cy="0"/>
          <a:chOff x="0" y="0"/>
          <a:chExt cx="0" cy="0"/>
        </a:xfrm>
      </p:grpSpPr>
      <p:sp>
        <p:nvSpPr>
          <p:cNvPr id="83" name="Google Shape;83;p15"/>
          <p:cNvSpPr txBox="1">
            <a:spLocks noGrp="1"/>
          </p:cNvSpPr>
          <p:nvPr>
            <p:ph type="title"/>
          </p:nvPr>
        </p:nvSpPr>
        <p:spPr>
          <a:xfrm>
            <a:off x="1484311" y="4732865"/>
            <a:ext cx="10018711"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5"/>
          <p:cNvSpPr>
            <a:spLocks noGrp="1"/>
          </p:cNvSpPr>
          <p:nvPr>
            <p:ph type="pic" idx="2"/>
          </p:nvPr>
        </p:nvSpPr>
        <p:spPr>
          <a:xfrm>
            <a:off x="2386012" y="932112"/>
            <a:ext cx="8225944"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5" name="Google Shape;85;p15"/>
          <p:cNvSpPr txBox="1">
            <a:spLocks noGrp="1"/>
          </p:cNvSpPr>
          <p:nvPr>
            <p:ph type="body" idx="1"/>
          </p:nvPr>
        </p:nvSpPr>
        <p:spPr>
          <a:xfrm>
            <a:off x="1484311" y="5299603"/>
            <a:ext cx="10018711" cy="493712"/>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2030"/>
              <a:buNone/>
              <a:defRPr sz="14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6" name="Google Shape;86;p15"/>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5"/>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15"/>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9"/>
        <p:cNvGrpSpPr/>
        <p:nvPr/>
      </p:nvGrpSpPr>
      <p:grpSpPr>
        <a:xfrm>
          <a:off x="0" y="0"/>
          <a:ext cx="0" cy="0"/>
          <a:chOff x="0" y="0"/>
          <a:chExt cx="0" cy="0"/>
        </a:xfrm>
      </p:grpSpPr>
      <p:sp>
        <p:nvSpPr>
          <p:cNvPr id="90" name="Google Shape;90;p16"/>
          <p:cNvSpPr txBox="1">
            <a:spLocks noGrp="1"/>
          </p:cNvSpPr>
          <p:nvPr>
            <p:ph type="title"/>
          </p:nvPr>
        </p:nvSpPr>
        <p:spPr>
          <a:xfrm>
            <a:off x="1484312" y="685800"/>
            <a:ext cx="10018711" cy="3048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6"/>
          <p:cNvSpPr txBox="1">
            <a:spLocks noGrp="1"/>
          </p:cNvSpPr>
          <p:nvPr>
            <p:ph type="body" idx="1"/>
          </p:nvPr>
        </p:nvSpPr>
        <p:spPr>
          <a:xfrm>
            <a:off x="1484312" y="4343400"/>
            <a:ext cx="10018713"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92" name="Google Shape;92;p1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5"/>
        <p:cNvGrpSpPr/>
        <p:nvPr/>
      </p:nvGrpSpPr>
      <p:grpSpPr>
        <a:xfrm>
          <a:off x="0" y="0"/>
          <a:ext cx="0" cy="0"/>
          <a:chOff x="0" y="0"/>
          <a:chExt cx="0" cy="0"/>
        </a:xfrm>
      </p:grpSpPr>
      <p:sp>
        <p:nvSpPr>
          <p:cNvPr id="96" name="Google Shape;96;p17"/>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97" name="Google Shape;97;p17"/>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98" name="Google Shape;98;p17"/>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7"/>
          <p:cNvSpPr txBox="1">
            <a:spLocks noGrp="1"/>
          </p:cNvSpPr>
          <p:nvPr>
            <p:ph type="body" idx="1"/>
          </p:nvPr>
        </p:nvSpPr>
        <p:spPr>
          <a:xfrm>
            <a:off x="2436811" y="3428999"/>
            <a:ext cx="8532815"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2610"/>
              <a:buFont typeface="Corbel"/>
              <a:buNone/>
              <a:defRPr sz="1800"/>
            </a:lvl1pPr>
            <a:lvl2pPr marL="914400" lvl="1" indent="-228600" algn="l">
              <a:spcBef>
                <a:spcPts val="600"/>
              </a:spcBef>
              <a:spcAft>
                <a:spcPts val="0"/>
              </a:spcAft>
              <a:buSzPts val="2900"/>
              <a:buFont typeface="Corbel"/>
              <a:buNone/>
              <a:defRPr/>
            </a:lvl2pPr>
            <a:lvl3pPr marL="1371600" lvl="2" indent="-228600" algn="l">
              <a:spcBef>
                <a:spcPts val="600"/>
              </a:spcBef>
              <a:spcAft>
                <a:spcPts val="0"/>
              </a:spcAft>
              <a:buSzPts val="2610"/>
              <a:buFont typeface="Corbel"/>
              <a:buNone/>
              <a:defRPr/>
            </a:lvl3pPr>
            <a:lvl4pPr marL="1828800" lvl="3" indent="-228600" algn="l">
              <a:spcBef>
                <a:spcPts val="600"/>
              </a:spcBef>
              <a:spcAft>
                <a:spcPts val="0"/>
              </a:spcAft>
              <a:buSzPts val="2320"/>
              <a:buFont typeface="Corbel"/>
              <a:buNone/>
              <a:defRPr/>
            </a:lvl4pPr>
            <a:lvl5pPr marL="2286000" lvl="4" indent="-228600" algn="l">
              <a:spcBef>
                <a:spcPts val="600"/>
              </a:spcBef>
              <a:spcAft>
                <a:spcPts val="0"/>
              </a:spcAft>
              <a:buSzPts val="2030"/>
              <a:buFont typeface="Corbel"/>
              <a:buNone/>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5" algn="l">
              <a:spcBef>
                <a:spcPts val="600"/>
              </a:spcBef>
              <a:spcAft>
                <a:spcPts val="0"/>
              </a:spcAft>
              <a:buSzPts val="2610"/>
              <a:buChar char="•"/>
              <a:defRPr/>
            </a:lvl8pPr>
            <a:lvl9pPr marL="4114800" lvl="8" indent="-394335" algn="l">
              <a:spcBef>
                <a:spcPts val="600"/>
              </a:spcBef>
              <a:spcAft>
                <a:spcPts val="600"/>
              </a:spcAft>
              <a:buSzPts val="2610"/>
              <a:buChar char="•"/>
              <a:defRPr/>
            </a:lvl9pPr>
          </a:lstStyle>
          <a:p>
            <a:endParaRPr/>
          </a:p>
        </p:txBody>
      </p:sp>
      <p:sp>
        <p:nvSpPr>
          <p:cNvPr id="100" name="Google Shape;100;p17"/>
          <p:cNvSpPr txBox="1">
            <a:spLocks noGrp="1"/>
          </p:cNvSpPr>
          <p:nvPr>
            <p:ph type="body" idx="2"/>
          </p:nvPr>
        </p:nvSpPr>
        <p:spPr>
          <a:xfrm>
            <a:off x="1484311" y="4343400"/>
            <a:ext cx="10018711"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1" name="Google Shape;101;p1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7"/>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1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4"/>
        <p:cNvGrpSpPr/>
        <p:nvPr/>
      </p:nvGrpSpPr>
      <p:grpSpPr>
        <a:xfrm>
          <a:off x="0" y="0"/>
          <a:ext cx="0" cy="0"/>
          <a:chOff x="0" y="0"/>
          <a:chExt cx="0" cy="0"/>
        </a:xfrm>
      </p:grpSpPr>
      <p:sp>
        <p:nvSpPr>
          <p:cNvPr id="105" name="Google Shape;105;p18"/>
          <p:cNvSpPr txBox="1">
            <a:spLocks noGrp="1"/>
          </p:cNvSpPr>
          <p:nvPr>
            <p:ph type="title"/>
          </p:nvPr>
        </p:nvSpPr>
        <p:spPr>
          <a:xfrm>
            <a:off x="1484313" y="3308581"/>
            <a:ext cx="10018709"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18"/>
          <p:cNvSpPr txBox="1">
            <a:spLocks noGrp="1"/>
          </p:cNvSpPr>
          <p:nvPr>
            <p:ph type="body" idx="1"/>
          </p:nvPr>
        </p:nvSpPr>
        <p:spPr>
          <a:xfrm>
            <a:off x="1484312" y="4777381"/>
            <a:ext cx="10018710"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7" name="Google Shape;107;p1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8"/>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0"/>
        <p:cNvGrpSpPr/>
        <p:nvPr/>
      </p:nvGrpSpPr>
      <p:grpSpPr>
        <a:xfrm>
          <a:off x="0" y="0"/>
          <a:ext cx="0" cy="0"/>
          <a:chOff x="0" y="0"/>
          <a:chExt cx="0" cy="0"/>
        </a:xfrm>
      </p:grpSpPr>
      <p:sp>
        <p:nvSpPr>
          <p:cNvPr id="111" name="Google Shape;111;p19"/>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12" name="Google Shape;112;p19"/>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13" name="Google Shape;113;p19"/>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9"/>
          <p:cNvSpPr txBox="1">
            <a:spLocks noGrp="1"/>
          </p:cNvSpPr>
          <p:nvPr>
            <p:ph type="body" idx="1"/>
          </p:nvPr>
        </p:nvSpPr>
        <p:spPr>
          <a:xfrm>
            <a:off x="1484313" y="3886200"/>
            <a:ext cx="10018710" cy="889000"/>
          </a:xfrm>
          <a:prstGeom prst="rect">
            <a:avLst/>
          </a:prstGeom>
          <a:noFill/>
          <a:ln>
            <a:noFill/>
          </a:ln>
        </p:spPr>
        <p:txBody>
          <a:bodyPr spcFirstLastPara="1" wrap="square" lIns="91425" tIns="45700" rIns="91425" bIns="45700" anchor="b" anchorCtr="0">
            <a:normAutofit/>
          </a:bodyPr>
          <a:lstStyle>
            <a:lvl1pPr marL="457200" lvl="0" indent="-228600" algn="r">
              <a:spcBef>
                <a:spcPts val="480"/>
              </a:spcBef>
              <a:spcAft>
                <a:spcPts val="0"/>
              </a:spcAft>
              <a:buSzPts val="3480"/>
              <a:buNone/>
              <a:defRPr sz="24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5" algn="l">
              <a:spcBef>
                <a:spcPts val="600"/>
              </a:spcBef>
              <a:spcAft>
                <a:spcPts val="0"/>
              </a:spcAft>
              <a:buSzPts val="2610"/>
              <a:buChar char="•"/>
              <a:defRPr/>
            </a:lvl8pPr>
            <a:lvl9pPr marL="4114800" lvl="8" indent="-394335" algn="l">
              <a:spcBef>
                <a:spcPts val="600"/>
              </a:spcBef>
              <a:spcAft>
                <a:spcPts val="600"/>
              </a:spcAft>
              <a:buSzPts val="2610"/>
              <a:buChar char="•"/>
              <a:defRPr/>
            </a:lvl9pPr>
          </a:lstStyle>
          <a:p>
            <a:endParaRPr/>
          </a:p>
        </p:txBody>
      </p:sp>
      <p:sp>
        <p:nvSpPr>
          <p:cNvPr id="115" name="Google Shape;115;p19"/>
          <p:cNvSpPr txBox="1">
            <a:spLocks noGrp="1"/>
          </p:cNvSpPr>
          <p:nvPr>
            <p:ph type="body" idx="2"/>
          </p:nvPr>
        </p:nvSpPr>
        <p:spPr>
          <a:xfrm>
            <a:off x="1484312" y="4775200"/>
            <a:ext cx="10018710" cy="1016000"/>
          </a:xfrm>
          <a:prstGeom prst="rect">
            <a:avLst/>
          </a:prstGeom>
          <a:noFill/>
          <a:ln>
            <a:noFill/>
          </a:ln>
        </p:spPr>
        <p:txBody>
          <a:bodyPr spcFirstLastPara="1" wrap="square" lIns="91425" tIns="45700" rIns="91425" bIns="45700" anchor="t" anchorCtr="0">
            <a:normAutofit/>
          </a:bodyPr>
          <a:lstStyle>
            <a:lvl1pPr marL="457200" lvl="0" indent="-228600" algn="r">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16" name="Google Shape;116;p1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1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1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19"/>
        <p:cNvGrpSpPr/>
        <p:nvPr/>
      </p:nvGrpSpPr>
      <p:grpSpPr>
        <a:xfrm>
          <a:off x="0" y="0"/>
          <a:ext cx="0" cy="0"/>
          <a:chOff x="0" y="0"/>
          <a:chExt cx="0" cy="0"/>
        </a:xfrm>
      </p:grpSpPr>
      <p:sp>
        <p:nvSpPr>
          <p:cNvPr id="120" name="Google Shape;120;p20"/>
          <p:cNvSpPr txBox="1">
            <a:spLocks noGrp="1"/>
          </p:cNvSpPr>
          <p:nvPr>
            <p:ph type="title"/>
          </p:nvPr>
        </p:nvSpPr>
        <p:spPr>
          <a:xfrm>
            <a:off x="1484313" y="685800"/>
            <a:ext cx="10018712" cy="27273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0"/>
          <p:cNvSpPr txBox="1">
            <a:spLocks noGrp="1"/>
          </p:cNvSpPr>
          <p:nvPr>
            <p:ph type="body" idx="1"/>
          </p:nvPr>
        </p:nvSpPr>
        <p:spPr>
          <a:xfrm>
            <a:off x="1484312" y="3505200"/>
            <a:ext cx="10018713"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4060"/>
              <a:buNone/>
              <a:defRPr sz="28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5" algn="l">
              <a:spcBef>
                <a:spcPts val="600"/>
              </a:spcBef>
              <a:spcAft>
                <a:spcPts val="0"/>
              </a:spcAft>
              <a:buSzPts val="2610"/>
              <a:buChar char="•"/>
              <a:defRPr/>
            </a:lvl8pPr>
            <a:lvl9pPr marL="4114800" lvl="8" indent="-394335" algn="l">
              <a:spcBef>
                <a:spcPts val="600"/>
              </a:spcBef>
              <a:spcAft>
                <a:spcPts val="600"/>
              </a:spcAft>
              <a:buSzPts val="2610"/>
              <a:buChar char="•"/>
              <a:defRPr/>
            </a:lvl9pPr>
          </a:lstStyle>
          <a:p>
            <a:endParaRPr/>
          </a:p>
        </p:txBody>
      </p:sp>
      <p:sp>
        <p:nvSpPr>
          <p:cNvPr id="122" name="Google Shape;122;p20"/>
          <p:cNvSpPr txBox="1">
            <a:spLocks noGrp="1"/>
          </p:cNvSpPr>
          <p:nvPr>
            <p:ph type="body" idx="2"/>
          </p:nvPr>
        </p:nvSpPr>
        <p:spPr>
          <a:xfrm>
            <a:off x="1484311" y="4343400"/>
            <a:ext cx="10018713"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3" name="Google Shape;123;p2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2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6"/>
        <p:cNvGrpSpPr/>
        <p:nvPr/>
      </p:nvGrpSpPr>
      <p:grpSpPr>
        <a:xfrm>
          <a:off x="0" y="0"/>
          <a:ext cx="0" cy="0"/>
          <a:chOff x="0" y="0"/>
          <a:chExt cx="0" cy="0"/>
        </a:xfrm>
      </p:grpSpPr>
      <p:sp>
        <p:nvSpPr>
          <p:cNvPr id="127" name="Google Shape;127;p21"/>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21"/>
          <p:cNvSpPr txBox="1">
            <a:spLocks noGrp="1"/>
          </p:cNvSpPr>
          <p:nvPr>
            <p:ph type="body" idx="1"/>
          </p:nvPr>
        </p:nvSpPr>
        <p:spPr>
          <a:xfrm rot="5400000">
            <a:off x="4931566" y="-780257"/>
            <a:ext cx="3124201" cy="1001871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5" algn="l">
              <a:spcBef>
                <a:spcPts val="600"/>
              </a:spcBef>
              <a:spcAft>
                <a:spcPts val="0"/>
              </a:spcAft>
              <a:buSzPts val="2610"/>
              <a:buChar char="•"/>
              <a:defRPr/>
            </a:lvl8pPr>
            <a:lvl9pPr marL="4114800" lvl="8" indent="-394335" algn="l">
              <a:spcBef>
                <a:spcPts val="600"/>
              </a:spcBef>
              <a:spcAft>
                <a:spcPts val="600"/>
              </a:spcAft>
              <a:buSzPts val="2610"/>
              <a:buChar char="•"/>
              <a:defRPr/>
            </a:lvl9pPr>
          </a:lstStyle>
          <a:p>
            <a:endParaRPr/>
          </a:p>
        </p:txBody>
      </p:sp>
      <p:sp>
        <p:nvSpPr>
          <p:cNvPr id="129" name="Google Shape;129;p2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2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rot="5400000">
            <a:off x="8065140" y="2353316"/>
            <a:ext cx="5105400" cy="177036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2"/>
          <p:cNvSpPr txBox="1">
            <a:spLocks noGrp="1"/>
          </p:cNvSpPr>
          <p:nvPr>
            <p:ph type="body" idx="1"/>
          </p:nvPr>
        </p:nvSpPr>
        <p:spPr>
          <a:xfrm rot="5400000">
            <a:off x="2941483" y="-771371"/>
            <a:ext cx="5105400" cy="801974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5" algn="l">
              <a:spcBef>
                <a:spcPts val="600"/>
              </a:spcBef>
              <a:spcAft>
                <a:spcPts val="0"/>
              </a:spcAft>
              <a:buSzPts val="2610"/>
              <a:buChar char="•"/>
              <a:defRPr/>
            </a:lvl8pPr>
            <a:lvl9pPr marL="4114800" lvl="8" indent="-394335" algn="l">
              <a:spcBef>
                <a:spcPts val="600"/>
              </a:spcBef>
              <a:spcAft>
                <a:spcPts val="600"/>
              </a:spcAft>
              <a:buSzPts val="2610"/>
              <a:buChar char="•"/>
              <a:defRPr/>
            </a:lvl9pPr>
          </a:lstStyle>
          <a:p>
            <a:endParaRPr/>
          </a:p>
        </p:txBody>
      </p:sp>
      <p:sp>
        <p:nvSpPr>
          <p:cNvPr id="135" name="Google Shape;135;p2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2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5"/>
          <p:cNvGrpSpPr/>
          <p:nvPr/>
        </p:nvGrpSpPr>
        <p:grpSpPr>
          <a:xfrm>
            <a:off x="150812" y="0"/>
            <a:ext cx="2436813" cy="6858001"/>
            <a:chOff x="1320800" y="0"/>
            <a:chExt cx="2436813" cy="6858001"/>
          </a:xfrm>
        </p:grpSpPr>
        <p:sp>
          <p:nvSpPr>
            <p:cNvPr id="7" name="Google Shape;7;p5"/>
            <p:cNvSpPr/>
            <p:nvPr/>
          </p:nvSpPr>
          <p:spPr>
            <a:xfrm>
              <a:off x="1627188" y="0"/>
              <a:ext cx="1122363" cy="5329238"/>
            </a:xfrm>
            <a:custGeom>
              <a:avLst/>
              <a:gdLst/>
              <a:ahLst/>
              <a:cxnLst/>
              <a:rect l="l" t="t" r="r" b="b"/>
              <a:pathLst>
                <a:path w="707" h="3357" extrusionOk="0">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 name="Google Shape;8;p5"/>
            <p:cNvSpPr/>
            <p:nvPr/>
          </p:nvSpPr>
          <p:spPr>
            <a:xfrm>
              <a:off x="1320800" y="0"/>
              <a:ext cx="1117600" cy="5276850"/>
            </a:xfrm>
            <a:custGeom>
              <a:avLst/>
              <a:gdLst/>
              <a:ahLst/>
              <a:cxnLst/>
              <a:rect l="l" t="t" r="r" b="b"/>
              <a:pathLst>
                <a:path w="704" h="3324" extrusionOk="0">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9" name="Google Shape;9;p5"/>
            <p:cNvSpPr/>
            <p:nvPr/>
          </p:nvSpPr>
          <p:spPr>
            <a:xfrm>
              <a:off x="1320800" y="5238750"/>
              <a:ext cx="1228725" cy="1619250"/>
            </a:xfrm>
            <a:custGeom>
              <a:avLst/>
              <a:gdLst/>
              <a:ahLst/>
              <a:cxnLst/>
              <a:rect l="l" t="t" r="r" b="b"/>
              <a:pathLst>
                <a:path w="774" h="1020" extrusionOk="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0" name="Google Shape;10;p5"/>
            <p:cNvSpPr/>
            <p:nvPr/>
          </p:nvSpPr>
          <p:spPr>
            <a:xfrm>
              <a:off x="1627188" y="5291138"/>
              <a:ext cx="1495425" cy="1566863"/>
            </a:xfrm>
            <a:custGeom>
              <a:avLst/>
              <a:gdLst/>
              <a:ahLst/>
              <a:cxnLst/>
              <a:rect l="l" t="t" r="r" b="b"/>
              <a:pathLst>
                <a:path w="942" h="987" extrusionOk="0">
                  <a:moveTo>
                    <a:pt x="0" y="0"/>
                  </a:moveTo>
                  <a:lnTo>
                    <a:pt x="909" y="987"/>
                  </a:lnTo>
                  <a:lnTo>
                    <a:pt x="942" y="987"/>
                  </a:lnTo>
                  <a:lnTo>
                    <a:pt x="0" y="0"/>
                  </a:lnTo>
                  <a:close/>
                </a:path>
              </a:pathLst>
            </a:custGeom>
            <a:solidFill>
              <a:srgbClr val="0B5982"/>
            </a:solidFill>
            <a:ln>
              <a:noFill/>
            </a:ln>
          </p:spPr>
          <p:txBody>
            <a:bodyPr/>
            <a:lstStyle/>
            <a:p>
              <a:endParaRPr lang="en-GB"/>
            </a:p>
          </p:txBody>
        </p:sp>
        <p:sp>
          <p:nvSpPr>
            <p:cNvPr id="11" name="Google Shape;11;p5"/>
            <p:cNvSpPr/>
            <p:nvPr/>
          </p:nvSpPr>
          <p:spPr>
            <a:xfrm>
              <a:off x="1627188" y="5286375"/>
              <a:ext cx="2130425" cy="1571625"/>
            </a:xfrm>
            <a:custGeom>
              <a:avLst/>
              <a:gdLst/>
              <a:ahLst/>
              <a:cxnLst/>
              <a:rect l="l" t="t" r="r" b="b"/>
              <a:pathLst>
                <a:path w="1342" h="990" extrusionOk="0">
                  <a:moveTo>
                    <a:pt x="0" y="3"/>
                  </a:moveTo>
                  <a:lnTo>
                    <a:pt x="942" y="990"/>
                  </a:lnTo>
                  <a:lnTo>
                    <a:pt x="1342" y="990"/>
                  </a:lnTo>
                  <a:lnTo>
                    <a:pt x="156" y="27"/>
                  </a:lnTo>
                  <a:lnTo>
                    <a:pt x="0" y="0"/>
                  </a:lnTo>
                  <a:lnTo>
                    <a:pt x="0" y="3"/>
                  </a:lnTo>
                  <a:close/>
                </a:path>
              </a:pathLst>
            </a:custGeom>
            <a:solidFill>
              <a:srgbClr val="1186C3"/>
            </a:solidFill>
            <a:ln>
              <a:noFill/>
            </a:ln>
          </p:spPr>
          <p:txBody>
            <a:bodyPr/>
            <a:lstStyle/>
            <a:p>
              <a:endParaRPr lang="en-GB"/>
            </a:p>
          </p:txBody>
        </p:sp>
        <p:sp>
          <p:nvSpPr>
            <p:cNvPr id="12" name="Google Shape;12;p5"/>
            <p:cNvSpPr/>
            <p:nvPr/>
          </p:nvSpPr>
          <p:spPr>
            <a:xfrm>
              <a:off x="1320800" y="5238750"/>
              <a:ext cx="1695450" cy="1619250"/>
            </a:xfrm>
            <a:custGeom>
              <a:avLst/>
              <a:gdLst/>
              <a:ahLst/>
              <a:cxnLst/>
              <a:rect l="l" t="t" r="r" b="b"/>
              <a:pathLst>
                <a:path w="1068" h="1020" extrusionOk="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3F3F3F"/>
            </a:solidFill>
            <a:ln>
              <a:noFill/>
            </a:ln>
          </p:spPr>
          <p:txBody>
            <a:bodyPr/>
            <a:lstStyle/>
            <a:p>
              <a:endParaRPr lang="en-GB"/>
            </a:p>
          </p:txBody>
        </p:sp>
      </p:grpSp>
      <p:sp>
        <p:nvSpPr>
          <p:cNvPr id="13" name="Google Shape;13;p5"/>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4" name="Google Shape;14;p5"/>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marR="0" lvl="0" indent="-449580" algn="l" rtl="0">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20" algn="l" rtl="0">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5"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5"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5"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5"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5" algn="l" rtl="0">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5"/>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6" name="Google Shape;16;p5"/>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7" name="Google Shape;17;p5"/>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Corbel"/>
                <a:ea typeface="Corbel"/>
                <a:cs typeface="Corbel"/>
                <a:sym typeface="Corbel"/>
              </a:defRPr>
            </a:lvl1pPr>
            <a:lvl2pPr marL="0" marR="0" lvl="1" indent="0" algn="r" rtl="0">
              <a:spcBef>
                <a:spcPts val="0"/>
              </a:spcBef>
              <a:buNone/>
              <a:defRPr sz="1000" b="0" i="0" u="none" strike="noStrike" cap="none">
                <a:solidFill>
                  <a:schemeClr val="dk1"/>
                </a:solidFill>
                <a:latin typeface="Corbel"/>
                <a:ea typeface="Corbel"/>
                <a:cs typeface="Corbel"/>
                <a:sym typeface="Corbel"/>
              </a:defRPr>
            </a:lvl2pPr>
            <a:lvl3pPr marL="0" marR="0" lvl="2" indent="0" algn="r" rtl="0">
              <a:spcBef>
                <a:spcPts val="0"/>
              </a:spcBef>
              <a:buNone/>
              <a:defRPr sz="1000" b="0" i="0" u="none" strike="noStrike" cap="none">
                <a:solidFill>
                  <a:schemeClr val="dk1"/>
                </a:solidFill>
                <a:latin typeface="Corbel"/>
                <a:ea typeface="Corbel"/>
                <a:cs typeface="Corbel"/>
                <a:sym typeface="Corbel"/>
              </a:defRPr>
            </a:lvl3pPr>
            <a:lvl4pPr marL="0" marR="0" lvl="3" indent="0" algn="r" rtl="0">
              <a:spcBef>
                <a:spcPts val="0"/>
              </a:spcBef>
              <a:buNone/>
              <a:defRPr sz="1000" b="0" i="0" u="none" strike="noStrike" cap="none">
                <a:solidFill>
                  <a:schemeClr val="dk1"/>
                </a:solidFill>
                <a:latin typeface="Corbel"/>
                <a:ea typeface="Corbel"/>
                <a:cs typeface="Corbel"/>
                <a:sym typeface="Corbel"/>
              </a:defRPr>
            </a:lvl4pPr>
            <a:lvl5pPr marL="0" marR="0" lvl="4" indent="0" algn="r" rtl="0">
              <a:spcBef>
                <a:spcPts val="0"/>
              </a:spcBef>
              <a:buNone/>
              <a:defRPr sz="1000" b="0" i="0" u="none" strike="noStrike" cap="none">
                <a:solidFill>
                  <a:schemeClr val="dk1"/>
                </a:solidFill>
                <a:latin typeface="Corbel"/>
                <a:ea typeface="Corbel"/>
                <a:cs typeface="Corbel"/>
                <a:sym typeface="Corbel"/>
              </a:defRPr>
            </a:lvl5pPr>
            <a:lvl6pPr marL="0" marR="0" lvl="5" indent="0" algn="r" rtl="0">
              <a:spcBef>
                <a:spcPts val="0"/>
              </a:spcBef>
              <a:buNone/>
              <a:defRPr sz="1000" b="0" i="0" u="none" strike="noStrike" cap="none">
                <a:solidFill>
                  <a:schemeClr val="dk1"/>
                </a:solidFill>
                <a:latin typeface="Corbel"/>
                <a:ea typeface="Corbel"/>
                <a:cs typeface="Corbel"/>
                <a:sym typeface="Corbel"/>
              </a:defRPr>
            </a:lvl6pPr>
            <a:lvl7pPr marL="0" marR="0" lvl="6" indent="0" algn="r" rtl="0">
              <a:spcBef>
                <a:spcPts val="0"/>
              </a:spcBef>
              <a:buNone/>
              <a:defRPr sz="1000" b="0" i="0" u="none" strike="noStrike" cap="none">
                <a:solidFill>
                  <a:schemeClr val="dk1"/>
                </a:solidFill>
                <a:latin typeface="Corbel"/>
                <a:ea typeface="Corbel"/>
                <a:cs typeface="Corbel"/>
                <a:sym typeface="Corbel"/>
              </a:defRPr>
            </a:lvl7pPr>
            <a:lvl8pPr marL="0" marR="0" lvl="7" indent="0" algn="r" rtl="0">
              <a:spcBef>
                <a:spcPts val="0"/>
              </a:spcBef>
              <a:buNone/>
              <a:defRPr sz="1000" b="0" i="0" u="none" strike="noStrike" cap="none">
                <a:solidFill>
                  <a:schemeClr val="dk1"/>
                </a:solidFill>
                <a:latin typeface="Corbel"/>
                <a:ea typeface="Corbel"/>
                <a:cs typeface="Corbel"/>
                <a:sym typeface="Corbel"/>
              </a:defRPr>
            </a:lvl8pPr>
            <a:lvl9pPr marL="0" marR="0" lvl="8" indent="0" algn="r" rtl="0">
              <a:spcBef>
                <a:spcPts val="0"/>
              </a:spcBef>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pubmed.ncbi.nlm.nih.gov/12719837/" TargetMode="External"/><Relationship Id="rId3" Type="http://schemas.openxmlformats.org/officeDocument/2006/relationships/hyperlink" Target="https://www.tandfonline.com/doi/full/10.31887/DCNS.2017.19.2/bbandelow" TargetMode="External"/><Relationship Id="rId7" Type="http://schemas.openxmlformats.org/officeDocument/2006/relationships/hyperlink" Target="https://www.legislation.gov.uk/ukpga/2010/15/contents"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pubmed.ncbi.nlm.nih.gov/22026487/" TargetMode="External"/><Relationship Id="rId5" Type="http://schemas.openxmlformats.org/officeDocument/2006/relationships/hyperlink" Target="https://www.nature.com/articles/s44220-023-00106-z" TargetMode="External"/><Relationship Id="rId10" Type="http://schemas.openxmlformats.org/officeDocument/2006/relationships/hyperlink" Target="https://www.legislation.gov.uk/ukpga/1983/20/contents" TargetMode="External"/><Relationship Id="rId4" Type="http://schemas.openxmlformats.org/officeDocument/2006/relationships/hyperlink" Target="https://psycnet.apa.org/doiLanding?doi=10.1037%2F0003-066X.55.11.1247" TargetMode="External"/><Relationship Id="rId9" Type="http://schemas.openxmlformats.org/officeDocument/2006/relationships/hyperlink" Target="https://pubmed.ncbi.nlm.nih.gov/3673812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ubmed.ncbi.nlm.nih.gov/19232805/"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hyperlink" Target="https://pubmed.ncbi.nlm.nih.gov/33268432/" TargetMode="External"/><Relationship Id="rId5" Type="http://schemas.openxmlformats.org/officeDocument/2006/relationships/hyperlink" Target="https://pubmed.ncbi.nlm.nih.gov/22588248/" TargetMode="External"/><Relationship Id="rId4" Type="http://schemas.openxmlformats.org/officeDocument/2006/relationships/hyperlink" Target="https://pubmed.ncbi.nlm.nih.gov/335818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
          <p:cNvSpPr/>
          <p:nvPr/>
        </p:nvSpPr>
        <p:spPr>
          <a:xfrm>
            <a:off x="438912" y="466344"/>
            <a:ext cx="11210544" cy="777240"/>
          </a:xfrm>
          <a:prstGeom prst="roundRect">
            <a:avLst>
              <a:gd name="adj" fmla="val 16667"/>
            </a:avLst>
          </a:prstGeom>
          <a:solidFill>
            <a:schemeClr val="lt2"/>
          </a:solidFill>
          <a:ln w="15875" cap="rnd" cmpd="sng">
            <a:solidFill>
              <a:srgbClr val="14486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800" b="0" i="0" u="none" strike="noStrike" cap="none" dirty="0">
                <a:solidFill>
                  <a:schemeClr val="dk1"/>
                </a:solidFill>
                <a:latin typeface="Corbel"/>
                <a:ea typeface="Corbel"/>
                <a:cs typeface="Corbel"/>
                <a:sym typeface="Corbel"/>
              </a:rPr>
              <a:t>Student Name: Kamran Sul</a:t>
            </a:r>
            <a:r>
              <a:rPr lang="en-GB" sz="1800" dirty="0">
                <a:solidFill>
                  <a:schemeClr val="dk1"/>
                </a:solidFill>
                <a:latin typeface="Corbel"/>
                <a:ea typeface="Corbel"/>
                <a:cs typeface="Corbel"/>
                <a:sym typeface="Corbel"/>
              </a:rPr>
              <a:t>tan</a:t>
            </a:r>
            <a:r>
              <a:rPr lang="en-GB" sz="1800" b="0" i="0" u="none" strike="noStrike" cap="none" dirty="0">
                <a:solidFill>
                  <a:schemeClr val="dk1"/>
                </a:solidFill>
                <a:latin typeface="Corbel"/>
                <a:ea typeface="Corbel"/>
                <a:cs typeface="Corbel"/>
                <a:sym typeface="Corbel"/>
              </a:rPr>
              <a:t>  </a:t>
            </a:r>
            <a:endParaRPr dirty="0"/>
          </a:p>
        </p:txBody>
      </p:sp>
      <p:sp>
        <p:nvSpPr>
          <p:cNvPr id="143" name="Google Shape;143;p1"/>
          <p:cNvSpPr/>
          <p:nvPr/>
        </p:nvSpPr>
        <p:spPr>
          <a:xfrm>
            <a:off x="438912" y="1395984"/>
            <a:ext cx="11210544" cy="777240"/>
          </a:xfrm>
          <a:prstGeom prst="roundRect">
            <a:avLst>
              <a:gd name="adj" fmla="val 16667"/>
            </a:avLst>
          </a:prstGeom>
          <a:solidFill>
            <a:schemeClr val="lt2"/>
          </a:solidFill>
          <a:ln w="15875" cap="rnd" cmpd="sng">
            <a:solidFill>
              <a:srgbClr val="14486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800" dirty="0">
                <a:solidFill>
                  <a:schemeClr val="dk1"/>
                </a:solidFill>
                <a:latin typeface="Corbel"/>
                <a:ea typeface="Corbel"/>
                <a:cs typeface="Corbel"/>
                <a:sym typeface="Corbel"/>
              </a:rPr>
              <a:t>Student Number: 2331353</a:t>
            </a:r>
            <a:endParaRPr dirty="0"/>
          </a:p>
        </p:txBody>
      </p:sp>
      <p:sp>
        <p:nvSpPr>
          <p:cNvPr id="144" name="Google Shape;144;p1"/>
          <p:cNvSpPr/>
          <p:nvPr/>
        </p:nvSpPr>
        <p:spPr>
          <a:xfrm>
            <a:off x="438912" y="2325624"/>
            <a:ext cx="11210544" cy="777240"/>
          </a:xfrm>
          <a:prstGeom prst="roundRect">
            <a:avLst>
              <a:gd name="adj" fmla="val 16667"/>
            </a:avLst>
          </a:prstGeom>
          <a:solidFill>
            <a:schemeClr val="lt2"/>
          </a:solidFill>
          <a:ln w="15875" cap="rnd" cmpd="sng">
            <a:solidFill>
              <a:srgbClr val="14486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800" dirty="0">
                <a:solidFill>
                  <a:schemeClr val="dk1"/>
                </a:solidFill>
                <a:latin typeface="Corbel"/>
                <a:ea typeface="Corbel"/>
                <a:cs typeface="Corbel"/>
                <a:sym typeface="Corbel"/>
              </a:rPr>
              <a:t>BMHP6029  Poster Presentation  </a:t>
            </a:r>
            <a:endParaRPr dirty="0"/>
          </a:p>
        </p:txBody>
      </p:sp>
      <p:sp>
        <p:nvSpPr>
          <p:cNvPr id="145" name="Google Shape;145;p1"/>
          <p:cNvSpPr/>
          <p:nvPr/>
        </p:nvSpPr>
        <p:spPr>
          <a:xfrm>
            <a:off x="438912" y="3255264"/>
            <a:ext cx="11210544" cy="777240"/>
          </a:xfrm>
          <a:prstGeom prst="roundRect">
            <a:avLst>
              <a:gd name="adj" fmla="val 16667"/>
            </a:avLst>
          </a:prstGeom>
          <a:solidFill>
            <a:schemeClr val="lt2"/>
          </a:solidFill>
          <a:ln w="15875" cap="rnd" cmpd="sng">
            <a:solidFill>
              <a:srgbClr val="14486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800" dirty="0">
                <a:solidFill>
                  <a:schemeClr val="dk1"/>
                </a:solidFill>
                <a:latin typeface="Corbel"/>
                <a:ea typeface="Corbel"/>
                <a:cs typeface="Corbel"/>
                <a:sym typeface="Corbel"/>
              </a:rPr>
              <a:t>Tutor: Neale Haddon  </a:t>
            </a:r>
            <a:endParaRPr dirty="0"/>
          </a:p>
        </p:txBody>
      </p:sp>
      <p:sp>
        <p:nvSpPr>
          <p:cNvPr id="2" name="Google Shape;145;p1">
            <a:extLst>
              <a:ext uri="{FF2B5EF4-FFF2-40B4-BE49-F238E27FC236}">
                <a16:creationId xmlns:a16="http://schemas.microsoft.com/office/drawing/2014/main" id="{46D82907-D736-2756-753A-A493CE2D16AD}"/>
              </a:ext>
            </a:extLst>
          </p:cNvPr>
          <p:cNvSpPr/>
          <p:nvPr/>
        </p:nvSpPr>
        <p:spPr>
          <a:xfrm>
            <a:off x="438912" y="4184904"/>
            <a:ext cx="11210544" cy="777240"/>
          </a:xfrm>
          <a:prstGeom prst="roundRect">
            <a:avLst>
              <a:gd name="adj" fmla="val 16667"/>
            </a:avLst>
          </a:prstGeom>
          <a:solidFill>
            <a:schemeClr val="lt2"/>
          </a:solidFill>
          <a:ln w="15875" cap="rnd" cmpd="sng">
            <a:solidFill>
              <a:srgbClr val="14486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800" dirty="0">
                <a:solidFill>
                  <a:schemeClr val="dk1"/>
                </a:solidFill>
                <a:latin typeface="Corbel"/>
                <a:ea typeface="Corbel"/>
                <a:cs typeface="Corbel"/>
                <a:sym typeface="Corbel"/>
              </a:rPr>
              <a:t>Title of Poster: Anxiety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grpSp>
        <p:nvGrpSpPr>
          <p:cNvPr id="150" name="Google Shape;150;p2"/>
          <p:cNvGrpSpPr/>
          <p:nvPr/>
        </p:nvGrpSpPr>
        <p:grpSpPr>
          <a:xfrm>
            <a:off x="183576" y="-1"/>
            <a:ext cx="11900299" cy="6855951"/>
            <a:chOff x="183576" y="282574"/>
            <a:chExt cx="11900299" cy="6855951"/>
          </a:xfrm>
        </p:grpSpPr>
        <p:sp>
          <p:nvSpPr>
            <p:cNvPr id="151" name="Google Shape;151;p2"/>
            <p:cNvSpPr/>
            <p:nvPr/>
          </p:nvSpPr>
          <p:spPr>
            <a:xfrm>
              <a:off x="4592875" y="282574"/>
              <a:ext cx="6356112" cy="538651"/>
            </a:xfrm>
            <a:prstGeom prst="roundRect">
              <a:avLst>
                <a:gd name="adj" fmla="val 16667"/>
              </a:avLst>
            </a:prstGeom>
            <a:solidFill>
              <a:schemeClr val="lt2"/>
            </a:solidFill>
            <a:ln w="38100" cap="flat" cmpd="sng">
              <a:solidFill>
                <a:schemeClr val="accent5"/>
              </a:solidFill>
              <a:prstDash val="solid"/>
              <a:round/>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r>
                <a:rPr lang="en-GB" sz="3900" b="1" dirty="0">
                  <a:solidFill>
                    <a:schemeClr val="dk1"/>
                  </a:solidFill>
                  <a:latin typeface="Corbel"/>
                  <a:ea typeface="Corbel"/>
                  <a:cs typeface="Corbel"/>
                  <a:sym typeface="Corbel"/>
                </a:rPr>
                <a:t>Anxiety </a:t>
              </a:r>
              <a:endParaRPr sz="2900" dirty="0"/>
            </a:p>
          </p:txBody>
        </p:sp>
        <p:sp>
          <p:nvSpPr>
            <p:cNvPr id="152" name="Google Shape;152;p2"/>
            <p:cNvSpPr/>
            <p:nvPr/>
          </p:nvSpPr>
          <p:spPr>
            <a:xfrm>
              <a:off x="183576" y="2207448"/>
              <a:ext cx="3623700" cy="4730100"/>
            </a:xfrm>
            <a:prstGeom prst="rect">
              <a:avLst/>
            </a:prstGeom>
            <a:solidFill>
              <a:schemeClr val="lt2"/>
            </a:solidFill>
            <a:ln w="57150" cap="flat" cmpd="sng">
              <a:solidFill>
                <a:schemeClr val="accent5"/>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100" dirty="0">
                <a:solidFill>
                  <a:schemeClr val="dk1"/>
                </a:solidFill>
              </a:endParaRPr>
            </a:p>
            <a:p>
              <a:pPr marL="0" marR="0" lvl="0" indent="0" algn="ctr" rtl="0">
                <a:spcBef>
                  <a:spcPts val="0"/>
                </a:spcBef>
                <a:spcAft>
                  <a:spcPts val="0"/>
                </a:spcAft>
                <a:buNone/>
              </a:pPr>
              <a:endParaRPr sz="1100" dirty="0">
                <a:solidFill>
                  <a:schemeClr val="dk1"/>
                </a:solidFill>
              </a:endParaRPr>
            </a:p>
            <a:p>
              <a:pPr marL="0" marR="0" lvl="0" indent="0" algn="ctr" rtl="0">
                <a:spcBef>
                  <a:spcPts val="0"/>
                </a:spcBef>
                <a:spcAft>
                  <a:spcPts val="0"/>
                </a:spcAft>
                <a:buNone/>
              </a:pPr>
              <a:endParaRPr sz="1100" dirty="0">
                <a:solidFill>
                  <a:schemeClr val="dk1"/>
                </a:solidFill>
              </a:endParaRPr>
            </a:p>
            <a:p>
              <a:pPr marL="0" marR="0" lvl="0" indent="0" algn="ctr" rtl="0">
                <a:spcBef>
                  <a:spcPts val="0"/>
                </a:spcBef>
                <a:spcAft>
                  <a:spcPts val="0"/>
                </a:spcAft>
                <a:buNone/>
              </a:pPr>
              <a:endParaRPr sz="1100" dirty="0">
                <a:solidFill>
                  <a:schemeClr val="dk1"/>
                </a:solidFill>
              </a:endParaRPr>
            </a:p>
            <a:p>
              <a:pPr marL="0" marR="0" lvl="0" indent="0" algn="ctr" rtl="0">
                <a:spcBef>
                  <a:spcPts val="0"/>
                </a:spcBef>
                <a:spcAft>
                  <a:spcPts val="0"/>
                </a:spcAft>
                <a:buNone/>
              </a:pPr>
              <a:endParaRPr sz="1100" dirty="0">
                <a:solidFill>
                  <a:schemeClr val="dk1"/>
                </a:solidFill>
              </a:endParaRPr>
            </a:p>
            <a:p>
              <a:pPr marL="0" marR="0" lvl="0" indent="0" algn="ctr" rtl="0">
                <a:spcBef>
                  <a:spcPts val="0"/>
                </a:spcBef>
                <a:spcAft>
                  <a:spcPts val="0"/>
                </a:spcAft>
                <a:buNone/>
              </a:pPr>
              <a:endParaRPr sz="1100" dirty="0">
                <a:solidFill>
                  <a:schemeClr val="dk1"/>
                </a:solidFill>
              </a:endParaRPr>
            </a:p>
            <a:p>
              <a:pPr marL="0" marR="0" lvl="0" indent="0" algn="ctr" rtl="0">
                <a:spcBef>
                  <a:spcPts val="0"/>
                </a:spcBef>
                <a:spcAft>
                  <a:spcPts val="0"/>
                </a:spcAft>
                <a:buNone/>
              </a:pPr>
              <a:endParaRPr sz="1100" dirty="0">
                <a:solidFill>
                  <a:schemeClr val="dk1"/>
                </a:solidFill>
              </a:endParaRPr>
            </a:p>
            <a:p>
              <a:pPr marL="0" marR="0" lvl="0" indent="0" algn="l" rtl="0">
                <a:spcBef>
                  <a:spcPts val="0"/>
                </a:spcBef>
                <a:spcAft>
                  <a:spcPts val="0"/>
                </a:spcAft>
                <a:buNone/>
              </a:pPr>
              <a:endParaRPr sz="1200" dirty="0">
                <a:solidFill>
                  <a:schemeClr val="dk1"/>
                </a:solidFill>
              </a:endParaRPr>
            </a:p>
            <a:p>
              <a:pPr marL="0" marR="0" lvl="0" indent="0" algn="l" rtl="0">
                <a:spcBef>
                  <a:spcPts val="0"/>
                </a:spcBef>
                <a:spcAft>
                  <a:spcPts val="0"/>
                </a:spcAft>
                <a:buNone/>
              </a:pPr>
              <a:r>
                <a:rPr lang="en-GB" sz="1300" b="1" dirty="0">
                  <a:solidFill>
                    <a:schemeClr val="dk1"/>
                  </a:solidFill>
                </a:rPr>
                <a:t>EARLY HISTORY AND CARE:</a:t>
              </a:r>
              <a:endParaRPr sz="1300" b="1" dirty="0">
                <a:solidFill>
                  <a:schemeClr val="dk1"/>
                </a:solidFill>
              </a:endParaRPr>
            </a:p>
            <a:p>
              <a:pPr marL="0" marR="0" lvl="0" indent="0" algn="l" rtl="0">
                <a:spcBef>
                  <a:spcPts val="0"/>
                </a:spcBef>
                <a:spcAft>
                  <a:spcPts val="0"/>
                </a:spcAft>
                <a:buNone/>
              </a:pPr>
              <a:r>
                <a:rPr lang="en-GB" sz="1300" b="1" dirty="0">
                  <a:solidFill>
                    <a:schemeClr val="dk1"/>
                  </a:solidFill>
                </a:rPr>
                <a:t>For centuries, anxiety was poorly understood and patients were mistreated. It was seen as a weakness, a punishment from God, possession by the Devil. People were thrown in to madhouses and chained to beds and walls. (Rossler 2016)</a:t>
              </a:r>
              <a:endParaRPr sz="1300" b="1" dirty="0">
                <a:solidFill>
                  <a:schemeClr val="dk1"/>
                </a:solidFill>
              </a:endParaRPr>
            </a:p>
            <a:p>
              <a:pPr marL="0" marR="0" lvl="0" indent="0" algn="l" rtl="0">
                <a:spcBef>
                  <a:spcPts val="0"/>
                </a:spcBef>
                <a:spcAft>
                  <a:spcPts val="0"/>
                </a:spcAft>
                <a:buNone/>
              </a:pPr>
              <a:r>
                <a:rPr lang="en-GB" sz="1300" b="1" dirty="0">
                  <a:solidFill>
                    <a:schemeClr val="dk1"/>
                  </a:solidFill>
                </a:rPr>
                <a:t>Therefore, people suffering from anxiety did not have much help or support and were isolated and punished.</a:t>
              </a:r>
              <a:endParaRPr sz="1300" b="1" dirty="0">
                <a:solidFill>
                  <a:schemeClr val="dk1"/>
                </a:solidFill>
              </a:endParaRPr>
            </a:p>
          </p:txBody>
        </p:sp>
        <p:sp>
          <p:nvSpPr>
            <p:cNvPr id="153" name="Google Shape;153;p2"/>
            <p:cNvSpPr/>
            <p:nvPr/>
          </p:nvSpPr>
          <p:spPr>
            <a:xfrm>
              <a:off x="4373675" y="3980751"/>
              <a:ext cx="4191449" cy="3157774"/>
            </a:xfrm>
            <a:prstGeom prst="rect">
              <a:avLst/>
            </a:prstGeom>
            <a:solidFill>
              <a:schemeClr val="lt2"/>
            </a:solidFill>
            <a:ln w="57150" cap="flat" cmpd="sng">
              <a:solidFill>
                <a:schemeClr val="accent5"/>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1400"/>
                <a:buFont typeface="Corbel"/>
                <a:buNone/>
              </a:pPr>
              <a:r>
                <a:rPr lang="en-GB" sz="1900" b="1" dirty="0">
                  <a:solidFill>
                    <a:schemeClr val="dk1"/>
                  </a:solidFill>
                  <a:latin typeface="Corbel"/>
                  <a:ea typeface="Corbel"/>
                  <a:cs typeface="Corbel"/>
                  <a:sym typeface="Corbel"/>
                </a:rPr>
                <a:t>Modern Day Shift in Understanding:</a:t>
              </a:r>
              <a:endParaRPr sz="1900" b="1" dirty="0">
                <a:solidFill>
                  <a:schemeClr val="dk1"/>
                </a:solidFill>
                <a:latin typeface="Corbel"/>
                <a:ea typeface="Corbel"/>
                <a:cs typeface="Corbel"/>
                <a:sym typeface="Corbel"/>
              </a:endParaRPr>
            </a:p>
            <a:p>
              <a:pPr marL="0" lvl="0" indent="0" algn="l" rtl="0">
                <a:spcBef>
                  <a:spcPts val="0"/>
                </a:spcBef>
                <a:spcAft>
                  <a:spcPts val="0"/>
                </a:spcAft>
                <a:buClr>
                  <a:schemeClr val="dk1"/>
                </a:buClr>
                <a:buSzPts val="1400"/>
                <a:buFont typeface="Corbel"/>
                <a:buNone/>
              </a:pPr>
              <a:r>
                <a:rPr lang="en-GB" sz="1900" b="1" dirty="0">
                  <a:solidFill>
                    <a:schemeClr val="dk1"/>
                  </a:solidFill>
                  <a:latin typeface="Corbel"/>
                  <a:ea typeface="Corbel"/>
                  <a:cs typeface="Corbel"/>
                  <a:sym typeface="Corbel"/>
                </a:rPr>
                <a:t>There is now more understanding and studies in on biological and psychological models linked to anxiety.</a:t>
              </a:r>
              <a:br>
                <a:rPr lang="en-GB" sz="1900" b="1" dirty="0">
                  <a:solidFill>
                    <a:schemeClr val="dk1"/>
                  </a:solidFill>
                  <a:latin typeface="Corbel"/>
                  <a:ea typeface="Corbel"/>
                  <a:cs typeface="Corbel"/>
                  <a:sym typeface="Corbel"/>
                </a:rPr>
              </a:br>
              <a:r>
                <a:rPr lang="en-GB" sz="1900" b="1" dirty="0">
                  <a:solidFill>
                    <a:schemeClr val="dk1"/>
                  </a:solidFill>
                  <a:latin typeface="Corbel"/>
                  <a:ea typeface="Corbel"/>
                  <a:cs typeface="Corbel"/>
                  <a:sym typeface="Corbel"/>
                </a:rPr>
                <a:t>Integrative late-century models now view anxiety as being caused by a mix of different biological factors, life experiences and learned fear instead of just one single cause (Barlow 2000)</a:t>
              </a:r>
              <a:endParaRPr sz="1600" dirty="0">
                <a:solidFill>
                  <a:schemeClr val="dk1"/>
                </a:solidFill>
              </a:endParaRPr>
            </a:p>
          </p:txBody>
        </p:sp>
        <p:grpSp>
          <p:nvGrpSpPr>
            <p:cNvPr id="154" name="Google Shape;154;p2"/>
            <p:cNvGrpSpPr/>
            <p:nvPr/>
          </p:nvGrpSpPr>
          <p:grpSpPr>
            <a:xfrm>
              <a:off x="4483950" y="890051"/>
              <a:ext cx="7599925" cy="6142724"/>
              <a:chOff x="4483950" y="890051"/>
              <a:chExt cx="7599925" cy="6142724"/>
            </a:xfrm>
          </p:grpSpPr>
          <p:sp>
            <p:nvSpPr>
              <p:cNvPr id="155" name="Google Shape;155;p2"/>
              <p:cNvSpPr/>
              <p:nvPr/>
            </p:nvSpPr>
            <p:spPr>
              <a:xfrm>
                <a:off x="8782975" y="3388975"/>
                <a:ext cx="3300900" cy="3643800"/>
              </a:xfrm>
              <a:prstGeom prst="rect">
                <a:avLst/>
              </a:prstGeom>
              <a:solidFill>
                <a:schemeClr val="lt2"/>
              </a:solidFill>
              <a:ln w="57150" cap="flat" cmpd="sng">
                <a:solidFill>
                  <a:schemeClr val="accent5"/>
                </a:solidFill>
                <a:prstDash val="solid"/>
                <a:round/>
                <a:headEnd type="none" w="sm" len="sm"/>
                <a:tailEnd type="none" w="sm" len="sm"/>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lvl="0" indent="0" algn="l" rtl="0">
                  <a:spcBef>
                    <a:spcPts val="0"/>
                  </a:spcBef>
                  <a:spcAft>
                    <a:spcPts val="0"/>
                  </a:spcAft>
                  <a:buClr>
                    <a:schemeClr val="dk1"/>
                  </a:buClr>
                  <a:buFont typeface="Arial"/>
                  <a:buNone/>
                </a:pPr>
                <a:r>
                  <a:rPr lang="en-GB" sz="2000" b="1" dirty="0">
                    <a:solidFill>
                      <a:schemeClr val="dk1"/>
                    </a:solidFill>
                    <a:latin typeface="Corbel"/>
                    <a:ea typeface="Corbel"/>
                    <a:cs typeface="Corbel"/>
                    <a:sym typeface="Corbel"/>
                  </a:rPr>
                  <a:t>Current Treatment includes:</a:t>
                </a:r>
                <a:endParaRPr sz="2000" b="1" dirty="0">
                  <a:solidFill>
                    <a:schemeClr val="dk1"/>
                  </a:solidFill>
                  <a:latin typeface="Corbel"/>
                  <a:ea typeface="Corbel"/>
                  <a:cs typeface="Corbel"/>
                  <a:sym typeface="Corbel"/>
                </a:endParaRPr>
              </a:p>
              <a:p>
                <a:pPr marL="0" lvl="0" indent="0" algn="l" rtl="0">
                  <a:spcBef>
                    <a:spcPts val="0"/>
                  </a:spcBef>
                  <a:spcAft>
                    <a:spcPts val="0"/>
                  </a:spcAft>
                  <a:buClr>
                    <a:schemeClr val="dk1"/>
                  </a:buClr>
                  <a:buFont typeface="Arial"/>
                  <a:buNone/>
                </a:pPr>
                <a:r>
                  <a:rPr lang="en-GB" sz="2000" b="1" dirty="0">
                    <a:solidFill>
                      <a:schemeClr val="dk1"/>
                    </a:solidFill>
                    <a:latin typeface="Corbel"/>
                    <a:ea typeface="Corbel"/>
                    <a:cs typeface="Corbel"/>
                    <a:sym typeface="Corbel"/>
                  </a:rPr>
                  <a:t>-psychological therapy and pharmacotherapy or both combined. </a:t>
                </a:r>
                <a:endParaRPr sz="2000" b="1" dirty="0">
                  <a:solidFill>
                    <a:schemeClr val="dk1"/>
                  </a:solidFill>
                  <a:latin typeface="Corbel"/>
                  <a:ea typeface="Corbel"/>
                  <a:cs typeface="Corbel"/>
                  <a:sym typeface="Corbel"/>
                </a:endParaRPr>
              </a:p>
              <a:p>
                <a:pPr marL="0" lvl="0" indent="0" algn="l" rtl="0">
                  <a:spcBef>
                    <a:spcPts val="0"/>
                  </a:spcBef>
                  <a:spcAft>
                    <a:spcPts val="0"/>
                  </a:spcAft>
                  <a:buClr>
                    <a:schemeClr val="dk1"/>
                  </a:buClr>
                  <a:buFont typeface="Arial"/>
                  <a:buNone/>
                </a:pPr>
                <a:r>
                  <a:rPr lang="en-GB" sz="2000" b="1" dirty="0">
                    <a:solidFill>
                      <a:schemeClr val="dk1"/>
                    </a:solidFill>
                    <a:latin typeface="Corbel"/>
                    <a:ea typeface="Corbel"/>
                    <a:cs typeface="Corbel"/>
                    <a:sym typeface="Corbel"/>
                  </a:rPr>
                  <a:t>-Cognitive behavioural therapy (psychotherapy with the highest evidence)</a:t>
                </a:r>
                <a:endParaRPr sz="2000" b="1" dirty="0">
                  <a:solidFill>
                    <a:schemeClr val="dk1"/>
                  </a:solidFill>
                  <a:latin typeface="Corbel"/>
                  <a:ea typeface="Corbel"/>
                  <a:cs typeface="Corbel"/>
                  <a:sym typeface="Corbel"/>
                </a:endParaRPr>
              </a:p>
              <a:p>
                <a:pPr marL="0" lvl="0" indent="0" algn="l" rtl="0">
                  <a:spcBef>
                    <a:spcPts val="0"/>
                  </a:spcBef>
                  <a:spcAft>
                    <a:spcPts val="0"/>
                  </a:spcAft>
                  <a:buClr>
                    <a:schemeClr val="dk1"/>
                  </a:buClr>
                  <a:buFont typeface="Arial"/>
                  <a:buNone/>
                </a:pPr>
                <a:r>
                  <a:rPr lang="en-GB" sz="2000" b="1" dirty="0">
                    <a:solidFill>
                      <a:schemeClr val="dk1"/>
                    </a:solidFill>
                    <a:latin typeface="Corbel"/>
                    <a:ea typeface="Corbel"/>
                    <a:cs typeface="Corbel"/>
                    <a:sym typeface="Corbel"/>
                  </a:rPr>
                  <a:t>- First line drugs and medication </a:t>
                </a:r>
                <a:endParaRPr sz="2000" b="1" dirty="0">
                  <a:solidFill>
                    <a:schemeClr val="dk1"/>
                  </a:solidFill>
                  <a:latin typeface="Corbel"/>
                  <a:ea typeface="Corbel"/>
                  <a:cs typeface="Corbel"/>
                  <a:sym typeface="Corbel"/>
                </a:endParaRPr>
              </a:p>
              <a:p>
                <a:pPr marL="0" lvl="0" indent="0" algn="l" rtl="0">
                  <a:spcBef>
                    <a:spcPts val="0"/>
                  </a:spcBef>
                  <a:spcAft>
                    <a:spcPts val="0"/>
                  </a:spcAft>
                  <a:buClr>
                    <a:schemeClr val="dk1"/>
                  </a:buClr>
                  <a:buFont typeface="Arial"/>
                  <a:buNone/>
                </a:pPr>
                <a:r>
                  <a:rPr lang="en-GB" sz="2000" b="1" dirty="0">
                    <a:solidFill>
                      <a:schemeClr val="dk1"/>
                    </a:solidFill>
                    <a:latin typeface="Corbel"/>
                    <a:ea typeface="Corbel"/>
                    <a:cs typeface="Corbel"/>
                    <a:sym typeface="Corbel"/>
                  </a:rPr>
                  <a:t>(Bandelow 2017)</a:t>
                </a:r>
                <a:endParaRPr sz="1300" b="1" dirty="0">
                  <a:solidFill>
                    <a:schemeClr val="dk1"/>
                  </a:solidFill>
                </a:endParaRPr>
              </a:p>
            </p:txBody>
          </p:sp>
          <p:sp>
            <p:nvSpPr>
              <p:cNvPr id="156" name="Google Shape;156;p2"/>
              <p:cNvSpPr/>
              <p:nvPr/>
            </p:nvSpPr>
            <p:spPr>
              <a:xfrm>
                <a:off x="4483950" y="890051"/>
                <a:ext cx="4116651" cy="3010795"/>
              </a:xfrm>
              <a:prstGeom prst="roundRect">
                <a:avLst>
                  <a:gd name="adj" fmla="val 16667"/>
                </a:avLst>
              </a:prstGeom>
              <a:solidFill>
                <a:schemeClr val="lt2"/>
              </a:solidFill>
              <a:ln w="15875" cap="rnd" cmpd="sng">
                <a:solidFill>
                  <a:srgbClr val="14486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700" b="1" dirty="0">
                    <a:solidFill>
                      <a:schemeClr val="dk1"/>
                    </a:solidFill>
                    <a:latin typeface="Corbel"/>
                    <a:ea typeface="Corbel"/>
                    <a:cs typeface="Corbel"/>
                    <a:sym typeface="Corbel"/>
                  </a:rPr>
                  <a:t>-In the UK, anxiety disorders are one of the most common mental health conditions.</a:t>
                </a:r>
                <a:endParaRPr sz="1700" b="1" dirty="0">
                  <a:solidFill>
                    <a:schemeClr val="dk1"/>
                  </a:solidFill>
                  <a:latin typeface="Corbel"/>
                  <a:ea typeface="Corbel"/>
                  <a:cs typeface="Corbel"/>
                  <a:sym typeface="Corbel"/>
                </a:endParaRPr>
              </a:p>
              <a:p>
                <a:pPr marL="0" marR="0" lvl="0" indent="0" algn="l" rtl="0">
                  <a:spcBef>
                    <a:spcPts val="0"/>
                  </a:spcBef>
                  <a:spcAft>
                    <a:spcPts val="0"/>
                  </a:spcAft>
                  <a:buNone/>
                </a:pPr>
                <a:r>
                  <a:rPr lang="en-GB" sz="1700" b="1" dirty="0">
                    <a:solidFill>
                      <a:schemeClr val="dk1"/>
                    </a:solidFill>
                    <a:latin typeface="Corbel"/>
                    <a:ea typeface="Corbel"/>
                    <a:cs typeface="Corbel"/>
                    <a:sym typeface="Corbel"/>
                  </a:rPr>
                  <a:t>-Anxiety can hugely impact daily life and affect work, relationships and overall, well being.</a:t>
                </a:r>
                <a:endParaRPr sz="1700" b="1" dirty="0">
                  <a:solidFill>
                    <a:schemeClr val="dk1"/>
                  </a:solidFill>
                  <a:latin typeface="Corbel"/>
                  <a:ea typeface="Corbel"/>
                  <a:cs typeface="Corbel"/>
                  <a:sym typeface="Corbel"/>
                </a:endParaRPr>
              </a:p>
              <a:p>
                <a:pPr marL="0" marR="0" lvl="0" indent="0" algn="l" rtl="0">
                  <a:spcBef>
                    <a:spcPts val="0"/>
                  </a:spcBef>
                  <a:spcAft>
                    <a:spcPts val="0"/>
                  </a:spcAft>
                  <a:buNone/>
                </a:pPr>
                <a:r>
                  <a:rPr lang="en-GB" sz="1700" b="1" dirty="0">
                    <a:solidFill>
                      <a:schemeClr val="dk1"/>
                    </a:solidFill>
                    <a:latin typeface="Corbel"/>
                    <a:ea typeface="Corbel"/>
                    <a:cs typeface="Corbel"/>
                    <a:sym typeface="Corbel"/>
                  </a:rPr>
                  <a:t>-More people now seek help from primary care for anxiety than before.(Slee 2021)</a:t>
                </a:r>
                <a:endParaRPr sz="1700" b="1" dirty="0">
                  <a:solidFill>
                    <a:schemeClr val="dk1"/>
                  </a:solidFill>
                  <a:latin typeface="Corbel"/>
                  <a:ea typeface="Corbel"/>
                  <a:cs typeface="Corbel"/>
                  <a:sym typeface="Corbel"/>
                </a:endParaRPr>
              </a:p>
              <a:p>
                <a:pPr marL="0" marR="0" lvl="0" indent="0" algn="l" rtl="0">
                  <a:spcBef>
                    <a:spcPts val="0"/>
                  </a:spcBef>
                  <a:spcAft>
                    <a:spcPts val="0"/>
                  </a:spcAft>
                  <a:buNone/>
                </a:pPr>
                <a:r>
                  <a:rPr lang="en-GB" sz="1700" b="1" dirty="0">
                    <a:solidFill>
                      <a:schemeClr val="dk1"/>
                    </a:solidFill>
                    <a:latin typeface="Corbel"/>
                    <a:ea typeface="Corbel"/>
                    <a:cs typeface="Corbel"/>
                    <a:sym typeface="Corbel"/>
                  </a:rPr>
                  <a:t>-Problems can include long waiting lists for treatment and financial burden of therapy (Catarino  2023)</a:t>
                </a:r>
                <a:endParaRPr sz="1700" b="1" dirty="0">
                  <a:solidFill>
                    <a:schemeClr val="dk1"/>
                  </a:solidFill>
                  <a:latin typeface="Corbel"/>
                  <a:ea typeface="Corbel"/>
                  <a:cs typeface="Corbel"/>
                  <a:sym typeface="Corbel"/>
                </a:endParaRPr>
              </a:p>
            </p:txBody>
          </p:sp>
        </p:grpSp>
      </p:grpSp>
      <p:graphicFrame>
        <p:nvGraphicFramePr>
          <p:cNvPr id="157" name="Google Shape;157;p2"/>
          <p:cNvGraphicFramePr/>
          <p:nvPr>
            <p:extLst>
              <p:ext uri="{D42A27DB-BD31-4B8C-83A1-F6EECF244321}">
                <p14:modId xmlns:p14="http://schemas.microsoft.com/office/powerpoint/2010/main" val="1668278809"/>
              </p:ext>
            </p:extLst>
          </p:nvPr>
        </p:nvGraphicFramePr>
        <p:xfrm>
          <a:off x="108125" y="-5"/>
          <a:ext cx="4190100" cy="3977650"/>
        </p:xfrm>
        <a:graphic>
          <a:graphicData uri="http://schemas.openxmlformats.org/drawingml/2006/table">
            <a:tbl>
              <a:tblPr firstRow="1" bandRow="1">
                <a:noFill/>
                <a:tableStyleId>{0A495A77-D746-4006-85F9-4D3A388E55EE}</a:tableStyleId>
              </a:tblPr>
              <a:tblGrid>
                <a:gridCol w="4190100">
                  <a:extLst>
                    <a:ext uri="{9D8B030D-6E8A-4147-A177-3AD203B41FA5}">
                      <a16:colId xmlns:a16="http://schemas.microsoft.com/office/drawing/2014/main" val="20000"/>
                    </a:ext>
                  </a:extLst>
                </a:gridCol>
              </a:tblGrid>
              <a:tr h="3539618">
                <a:tc>
                  <a:txBody>
                    <a:bodyPr/>
                    <a:lstStyle/>
                    <a:p>
                      <a:pPr marL="0" marR="0" lvl="0" indent="0" algn="l" rtl="0">
                        <a:spcBef>
                          <a:spcPts val="0"/>
                        </a:spcBef>
                        <a:spcAft>
                          <a:spcPts val="0"/>
                        </a:spcAft>
                        <a:buNone/>
                      </a:pPr>
                      <a:r>
                        <a:rPr lang="en-GB" sz="1500" dirty="0">
                          <a:solidFill>
                            <a:schemeClr val="dk1"/>
                          </a:solidFill>
                        </a:rPr>
                        <a:t>Anxiety is a common mental illness and includes  separation anxiety, panic disorder selective mutism), specific phobias, social anxiety disorder agoraphobia and generalised anxiety disorder. It causes worry, unease and fear. (</a:t>
                      </a:r>
                      <a:r>
                        <a:rPr lang="en-GB" sz="1500" dirty="0" err="1">
                          <a:solidFill>
                            <a:schemeClr val="dk1"/>
                          </a:solidFill>
                        </a:rPr>
                        <a:t>Penninx</a:t>
                      </a:r>
                      <a:r>
                        <a:rPr lang="en-GB" sz="1500" dirty="0">
                          <a:solidFill>
                            <a:schemeClr val="dk1"/>
                          </a:solidFill>
                        </a:rPr>
                        <a:t> 2022)</a:t>
                      </a:r>
                      <a:endParaRPr sz="1500" dirty="0">
                        <a:solidFill>
                          <a:schemeClr val="dk1"/>
                        </a:solidFill>
                      </a:endParaRPr>
                    </a:p>
                    <a:p>
                      <a:pPr marL="0" marR="0" lvl="0" indent="0" algn="l" rtl="0">
                        <a:spcBef>
                          <a:spcPts val="0"/>
                        </a:spcBef>
                        <a:spcAft>
                          <a:spcPts val="0"/>
                        </a:spcAft>
                        <a:buNone/>
                      </a:pPr>
                      <a:r>
                        <a:rPr lang="en-GB" sz="1500" dirty="0">
                          <a:solidFill>
                            <a:schemeClr val="dk1"/>
                          </a:solidFill>
                        </a:rPr>
                        <a:t>Chapter 6 of ICD-11 (WHO 2024) identifies that anxiety, or excessive fear can cause distress.</a:t>
                      </a:r>
                      <a:endParaRPr sz="1500" dirty="0">
                        <a:solidFill>
                          <a:schemeClr val="dk1"/>
                        </a:solidFill>
                      </a:endParaRPr>
                    </a:p>
                    <a:p>
                      <a:pPr marL="0" marR="0" lvl="0" indent="0" algn="l" rtl="0">
                        <a:spcBef>
                          <a:spcPts val="0"/>
                        </a:spcBef>
                        <a:spcAft>
                          <a:spcPts val="0"/>
                        </a:spcAft>
                        <a:buNone/>
                      </a:pPr>
                      <a:endParaRPr sz="1500" dirty="0">
                        <a:solidFill>
                          <a:schemeClr val="dk1"/>
                        </a:solidFill>
                      </a:endParaRPr>
                    </a:p>
                    <a:p>
                      <a:pPr marL="0" marR="0" lvl="0" indent="0" algn="l" rtl="0">
                        <a:spcBef>
                          <a:spcPts val="0"/>
                        </a:spcBef>
                        <a:spcAft>
                          <a:spcPts val="0"/>
                        </a:spcAft>
                        <a:buNone/>
                      </a:pPr>
                      <a:r>
                        <a:rPr lang="en-GB" sz="1500" dirty="0">
                          <a:solidFill>
                            <a:schemeClr val="dk1"/>
                          </a:solidFill>
                        </a:rPr>
                        <a:t>Types of Anxiety and linked  Fear Disorders: Generalized Anxiety Disorder</a:t>
                      </a:r>
                      <a:br>
                        <a:rPr lang="en-GB" sz="1500" dirty="0">
                          <a:solidFill>
                            <a:schemeClr val="dk1"/>
                          </a:solidFill>
                        </a:rPr>
                      </a:br>
                      <a:r>
                        <a:rPr lang="en-GB" sz="1500" dirty="0">
                          <a:solidFill>
                            <a:schemeClr val="dk1"/>
                          </a:solidFill>
                        </a:rPr>
                        <a:t>Panic Disorder</a:t>
                      </a:r>
                      <a:endParaRPr sz="1500" dirty="0">
                        <a:solidFill>
                          <a:schemeClr val="dk1"/>
                        </a:solidFill>
                      </a:endParaRPr>
                    </a:p>
                    <a:p>
                      <a:pPr marL="0" marR="0" lvl="0" indent="0" algn="l" rtl="0">
                        <a:spcBef>
                          <a:spcPts val="0"/>
                        </a:spcBef>
                        <a:spcAft>
                          <a:spcPts val="0"/>
                        </a:spcAft>
                        <a:buNone/>
                      </a:pPr>
                      <a:r>
                        <a:rPr lang="en-GB" sz="1500" dirty="0">
                          <a:solidFill>
                            <a:schemeClr val="dk1"/>
                          </a:solidFill>
                        </a:rPr>
                        <a:t>Agoraphobia</a:t>
                      </a:r>
                      <a:endParaRPr sz="1500" dirty="0">
                        <a:solidFill>
                          <a:schemeClr val="dk1"/>
                        </a:solidFill>
                      </a:endParaRPr>
                    </a:p>
                    <a:p>
                      <a:pPr marL="0" marR="0" lvl="0" indent="0" algn="l" rtl="0">
                        <a:spcBef>
                          <a:spcPts val="0"/>
                        </a:spcBef>
                        <a:spcAft>
                          <a:spcPts val="0"/>
                        </a:spcAft>
                        <a:buNone/>
                      </a:pPr>
                      <a:r>
                        <a:rPr lang="en-GB" sz="1500" dirty="0">
                          <a:solidFill>
                            <a:schemeClr val="dk1"/>
                          </a:solidFill>
                        </a:rPr>
                        <a:t>Specific Phobia</a:t>
                      </a:r>
                      <a:endParaRPr sz="1500" dirty="0">
                        <a:solidFill>
                          <a:schemeClr val="dk1"/>
                        </a:solidFill>
                      </a:endParaRPr>
                    </a:p>
                    <a:p>
                      <a:pPr marL="0" marR="0" lvl="0" indent="0" algn="l" rtl="0">
                        <a:spcBef>
                          <a:spcPts val="0"/>
                        </a:spcBef>
                        <a:spcAft>
                          <a:spcPts val="0"/>
                        </a:spcAft>
                        <a:buNone/>
                      </a:pPr>
                      <a:r>
                        <a:rPr lang="en-GB" sz="1500" dirty="0">
                          <a:solidFill>
                            <a:schemeClr val="dk1"/>
                          </a:solidFill>
                        </a:rPr>
                        <a:t>Social Anxiety Disorder</a:t>
                      </a:r>
                      <a:endParaRPr sz="1500" dirty="0">
                        <a:solidFill>
                          <a:schemeClr val="dk1"/>
                        </a:solidFill>
                      </a:endParaRPr>
                    </a:p>
                    <a:p>
                      <a:pPr marL="0" marR="0" lvl="0" indent="0" algn="l" rtl="0">
                        <a:spcBef>
                          <a:spcPts val="0"/>
                        </a:spcBef>
                        <a:spcAft>
                          <a:spcPts val="0"/>
                        </a:spcAft>
                        <a:buNone/>
                      </a:pPr>
                      <a:r>
                        <a:rPr lang="en-GB" sz="1500" dirty="0">
                          <a:solidFill>
                            <a:schemeClr val="dk1"/>
                          </a:solidFill>
                        </a:rPr>
                        <a:t>Separation Anxiety Disorder</a:t>
                      </a:r>
                      <a:endParaRPr sz="1500" dirty="0">
                        <a:solidFill>
                          <a:schemeClr val="dk1"/>
                        </a:solidFill>
                      </a:endParaRPr>
                    </a:p>
                    <a:p>
                      <a:pPr marL="0" marR="0" lvl="0" indent="0" algn="l" rtl="0">
                        <a:spcBef>
                          <a:spcPts val="0"/>
                        </a:spcBef>
                        <a:spcAft>
                          <a:spcPts val="0"/>
                        </a:spcAft>
                        <a:buNone/>
                      </a:pPr>
                      <a:r>
                        <a:rPr lang="en-GB" sz="1500" dirty="0">
                          <a:solidFill>
                            <a:schemeClr val="dk1"/>
                          </a:solidFill>
                        </a:rPr>
                        <a:t>Selective Mutism</a:t>
                      </a:r>
                      <a:endParaRPr sz="1500" dirty="0">
                        <a:solidFill>
                          <a:schemeClr val="dk1"/>
                        </a:solidFill>
                      </a:endParaRPr>
                    </a:p>
                  </a:txBody>
                  <a:tcPr marL="91450" marR="91450" marT="45725" marB="45725">
                    <a:lnL w="12700" cap="flat" cmpd="sng">
                      <a:solidFill>
                        <a:schemeClr val="dk2"/>
                      </a:solidFill>
                      <a:prstDash val="solid"/>
                      <a:round/>
                      <a:headEnd type="none" w="sm" len="sm"/>
                      <a:tailEnd type="none" w="sm" len="sm"/>
                    </a:lnL>
                    <a:lnR w="12700" cap="flat" cmpd="sng">
                      <a:solidFill>
                        <a:schemeClr val="dk2"/>
                      </a:solidFill>
                      <a:prstDash val="solid"/>
                      <a:round/>
                      <a:headEnd type="none" w="sm" len="sm"/>
                      <a:tailEnd type="none" w="sm" len="sm"/>
                    </a:lnR>
                    <a:lnT w="12700" cap="flat" cmpd="sng">
                      <a:solidFill>
                        <a:schemeClr val="dk2"/>
                      </a:solidFill>
                      <a:prstDash val="solid"/>
                      <a:round/>
                      <a:headEnd type="none" w="sm" len="sm"/>
                      <a:tailEnd type="none" w="sm" len="sm"/>
                    </a:lnT>
                    <a:lnB w="12700" cap="flat" cmpd="sng">
                      <a:solidFill>
                        <a:schemeClr val="dk2"/>
                      </a:solidFill>
                      <a:prstDash val="solid"/>
                      <a:round/>
                      <a:headEnd type="none" w="sm" len="sm"/>
                      <a:tailEnd type="none" w="sm" len="sm"/>
                    </a:lnB>
                    <a:solidFill>
                      <a:schemeClr val="lt2"/>
                    </a:solidFill>
                  </a:tcPr>
                </a:tc>
                <a:extLst>
                  <a:ext uri="{0D108BD9-81ED-4DB2-BD59-A6C34878D82A}">
                    <a16:rowId xmlns:a16="http://schemas.microsoft.com/office/drawing/2014/main" val="10000"/>
                  </a:ext>
                </a:extLst>
              </a:tr>
            </a:tbl>
          </a:graphicData>
        </a:graphic>
      </p:graphicFrame>
      <p:graphicFrame>
        <p:nvGraphicFramePr>
          <p:cNvPr id="158" name="Google Shape;158;p2"/>
          <p:cNvGraphicFramePr/>
          <p:nvPr>
            <p:extLst>
              <p:ext uri="{D42A27DB-BD31-4B8C-83A1-F6EECF244321}">
                <p14:modId xmlns:p14="http://schemas.microsoft.com/office/powerpoint/2010/main" val="3086952858"/>
              </p:ext>
            </p:extLst>
          </p:nvPr>
        </p:nvGraphicFramePr>
        <p:xfrm>
          <a:off x="183576" y="5972950"/>
          <a:ext cx="3802950" cy="777250"/>
        </p:xfrm>
        <a:graphic>
          <a:graphicData uri="http://schemas.openxmlformats.org/drawingml/2006/table">
            <a:tbl>
              <a:tblPr firstRow="1" bandRow="1">
                <a:noFill/>
                <a:tableStyleId>{0A495A77-D746-4006-85F9-4D3A388E55EE}</a:tableStyleId>
              </a:tblPr>
              <a:tblGrid>
                <a:gridCol w="3802950">
                  <a:extLst>
                    <a:ext uri="{9D8B030D-6E8A-4147-A177-3AD203B41FA5}">
                      <a16:colId xmlns:a16="http://schemas.microsoft.com/office/drawing/2014/main" val="20000"/>
                    </a:ext>
                  </a:extLst>
                </a:gridCol>
              </a:tblGrid>
              <a:tr h="772550">
                <a:tc>
                  <a:txBody>
                    <a:bodyPr/>
                    <a:lstStyle/>
                    <a:p>
                      <a:pPr marL="0" marR="0" lvl="0" indent="0" algn="l" rtl="0">
                        <a:lnSpc>
                          <a:spcPct val="100000"/>
                        </a:lnSpc>
                        <a:spcBef>
                          <a:spcPts val="0"/>
                        </a:spcBef>
                        <a:spcAft>
                          <a:spcPts val="0"/>
                        </a:spcAft>
                        <a:buClr>
                          <a:schemeClr val="dk1"/>
                        </a:buClr>
                        <a:buSzPts val="1400"/>
                        <a:buFont typeface="Corbel"/>
                        <a:buNone/>
                      </a:pPr>
                      <a:r>
                        <a:rPr lang="en-GB" sz="1500" dirty="0">
                          <a:solidFill>
                            <a:schemeClr val="dk1"/>
                          </a:solidFill>
                        </a:rPr>
                        <a:t>In the early 20th century, anxiety came under broad categories like neurasthenia, and neuroses (</a:t>
                      </a:r>
                      <a:r>
                        <a:rPr lang="en-GB" sz="1500" dirty="0" err="1">
                          <a:solidFill>
                            <a:schemeClr val="dk1"/>
                          </a:solidFill>
                        </a:rPr>
                        <a:t>Crocq</a:t>
                      </a:r>
                      <a:r>
                        <a:rPr lang="en-GB" sz="1500" dirty="0">
                          <a:solidFill>
                            <a:schemeClr val="dk1"/>
                          </a:solidFill>
                        </a:rPr>
                        <a:t> 2015).</a:t>
                      </a:r>
                      <a:endParaRPr sz="1500" dirty="0">
                        <a:solidFill>
                          <a:schemeClr val="dk1"/>
                        </a:solidFill>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lt2"/>
                    </a:solidFill>
                  </a:tcPr>
                </a:tc>
                <a:extLst>
                  <a:ext uri="{0D108BD9-81ED-4DB2-BD59-A6C34878D82A}">
                    <a16:rowId xmlns:a16="http://schemas.microsoft.com/office/drawing/2014/main" val="10000"/>
                  </a:ext>
                </a:extLst>
              </a:tr>
            </a:tbl>
          </a:graphicData>
        </a:graphic>
      </p:graphicFrame>
      <p:pic>
        <p:nvPicPr>
          <p:cNvPr id="159" name="Google Shape;159;p2" descr="cute little kid thinking and search idea (Provided by Getty Images)"/>
          <p:cNvPicPr preferRelativeResize="0"/>
          <p:nvPr/>
        </p:nvPicPr>
        <p:blipFill>
          <a:blip r:embed="rId3">
            <a:alphaModFix/>
          </a:blip>
          <a:stretch>
            <a:fillRect/>
          </a:stretch>
        </p:blipFill>
        <p:spPr>
          <a:xfrm>
            <a:off x="9091550" y="721524"/>
            <a:ext cx="2992325" cy="22443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graphicFrame>
        <p:nvGraphicFramePr>
          <p:cNvPr id="164" name="Google Shape;164;g3f0e8380b27_0_0"/>
          <p:cNvGraphicFramePr/>
          <p:nvPr>
            <p:extLst>
              <p:ext uri="{D42A27DB-BD31-4B8C-83A1-F6EECF244321}">
                <p14:modId xmlns:p14="http://schemas.microsoft.com/office/powerpoint/2010/main" val="1711276196"/>
              </p:ext>
            </p:extLst>
          </p:nvPr>
        </p:nvGraphicFramePr>
        <p:xfrm>
          <a:off x="5702710" y="2103152"/>
          <a:ext cx="6489290" cy="4663450"/>
        </p:xfrm>
        <a:graphic>
          <a:graphicData uri="http://schemas.openxmlformats.org/drawingml/2006/table">
            <a:tbl>
              <a:tblPr firstRow="1" bandRow="1">
                <a:noFill/>
                <a:tableStyleId>{0A495A77-D746-4006-85F9-4D3A388E55EE}</a:tableStyleId>
              </a:tblPr>
              <a:tblGrid>
                <a:gridCol w="6489290">
                  <a:extLst>
                    <a:ext uri="{9D8B030D-6E8A-4147-A177-3AD203B41FA5}">
                      <a16:colId xmlns:a16="http://schemas.microsoft.com/office/drawing/2014/main" val="20000"/>
                    </a:ext>
                  </a:extLst>
                </a:gridCol>
              </a:tblGrid>
              <a:tr h="4623171">
                <a:tc>
                  <a:txBody>
                    <a:bodyPr/>
                    <a:lstStyle/>
                    <a:p>
                      <a:pPr marL="0" marR="0" lvl="0" indent="0" algn="l" rtl="0">
                        <a:lnSpc>
                          <a:spcPct val="100000"/>
                        </a:lnSpc>
                        <a:spcBef>
                          <a:spcPts val="0"/>
                        </a:spcBef>
                        <a:spcAft>
                          <a:spcPts val="0"/>
                        </a:spcAft>
                        <a:buClr>
                          <a:schemeClr val="dk1"/>
                        </a:buClr>
                        <a:buSzPts val="1400"/>
                        <a:buFont typeface="Corbel"/>
                        <a:buNone/>
                      </a:pPr>
                      <a:r>
                        <a:rPr lang="en-GB" sz="2000" dirty="0">
                          <a:solidFill>
                            <a:schemeClr val="dk1"/>
                          </a:solidFill>
                        </a:rPr>
                        <a:t>Conclusions &amp; Recommendations:</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We must have Early intervention and Cognitive Behavioural Therapy (NICE 2014)</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Reduce social and economic inequalities can help lower anxiety rates across the UK.</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Increase free access to therapy and reduce the waiting times for patients  (Clark 2011)</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Increase mental health awareness and education in the public and encourage early interventions in places like schools, colleges etc (Neil 2009)</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Integrate mental health in to the GP Primary Care (Woods 2020)</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To avoid stigma, health services must be culturally inclusive to recognise &amp; treat anxiety (Kapadia 2023)</a:t>
                      </a:r>
                      <a:endParaRPr sz="2000" dirty="0">
                        <a:solidFill>
                          <a:schemeClr val="dk1"/>
                        </a:solidFill>
                      </a:endParaRPr>
                    </a:p>
                    <a:p>
                      <a:pPr marL="457200" marR="0" lvl="0" indent="-355600" algn="l" rtl="0">
                        <a:lnSpc>
                          <a:spcPct val="100000"/>
                        </a:lnSpc>
                        <a:spcBef>
                          <a:spcPts val="0"/>
                        </a:spcBef>
                        <a:spcAft>
                          <a:spcPts val="0"/>
                        </a:spcAft>
                        <a:buClr>
                          <a:schemeClr val="dk1"/>
                        </a:buClr>
                        <a:buSzPts val="2000"/>
                        <a:buChar char="-"/>
                      </a:pPr>
                      <a:r>
                        <a:rPr lang="en-GB" sz="2000" dirty="0">
                          <a:solidFill>
                            <a:schemeClr val="dk1"/>
                          </a:solidFill>
                        </a:rPr>
                        <a:t>Be positive, understanding and supportive!</a:t>
                      </a:r>
                      <a:endParaRPr sz="2000" dirty="0">
                        <a:solidFill>
                          <a:schemeClr val="dk1"/>
                        </a:solidFill>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graphicFrame>
        <p:nvGraphicFramePr>
          <p:cNvPr id="165" name="Google Shape;165;g3f0e8380b27_0_0"/>
          <p:cNvGraphicFramePr/>
          <p:nvPr>
            <p:extLst>
              <p:ext uri="{D42A27DB-BD31-4B8C-83A1-F6EECF244321}">
                <p14:modId xmlns:p14="http://schemas.microsoft.com/office/powerpoint/2010/main" val="1586010099"/>
              </p:ext>
            </p:extLst>
          </p:nvPr>
        </p:nvGraphicFramePr>
        <p:xfrm>
          <a:off x="5545394" y="-5"/>
          <a:ext cx="6646614" cy="1981210"/>
        </p:xfrm>
        <a:graphic>
          <a:graphicData uri="http://schemas.openxmlformats.org/drawingml/2006/table">
            <a:tbl>
              <a:tblPr firstRow="1" bandRow="1">
                <a:noFill/>
                <a:tableStyleId>{0A495A77-D746-4006-85F9-4D3A388E55EE}</a:tableStyleId>
              </a:tblPr>
              <a:tblGrid>
                <a:gridCol w="6646614">
                  <a:extLst>
                    <a:ext uri="{9D8B030D-6E8A-4147-A177-3AD203B41FA5}">
                      <a16:colId xmlns:a16="http://schemas.microsoft.com/office/drawing/2014/main" val="20000"/>
                    </a:ext>
                  </a:extLst>
                </a:gridCol>
              </a:tblGrid>
              <a:tr h="1759979">
                <a:tc>
                  <a:txBody>
                    <a:bodyPr/>
                    <a:lstStyle/>
                    <a:p>
                      <a:pPr marL="0" marR="0" lvl="0" indent="0" algn="l" rtl="0">
                        <a:lnSpc>
                          <a:spcPct val="100000"/>
                        </a:lnSpc>
                        <a:spcBef>
                          <a:spcPts val="0"/>
                        </a:spcBef>
                        <a:spcAft>
                          <a:spcPts val="0"/>
                        </a:spcAft>
                        <a:buClr>
                          <a:schemeClr val="dk1"/>
                        </a:buClr>
                        <a:buSzPts val="1400"/>
                        <a:buFont typeface="Corbel"/>
                        <a:buNone/>
                      </a:pPr>
                      <a:r>
                        <a:rPr lang="en-GB" sz="2050" dirty="0">
                          <a:solidFill>
                            <a:schemeClr val="dk1"/>
                          </a:solidFill>
                        </a:rPr>
                        <a:t>Cultural Context and Stigma:</a:t>
                      </a:r>
                      <a:endParaRPr sz="2050" dirty="0">
                        <a:solidFill>
                          <a:schemeClr val="dk1"/>
                        </a:solidFill>
                      </a:endParaRPr>
                    </a:p>
                    <a:p>
                      <a:pPr marL="0" marR="0" lvl="0" indent="0" algn="l" rtl="0">
                        <a:lnSpc>
                          <a:spcPct val="100000"/>
                        </a:lnSpc>
                        <a:spcBef>
                          <a:spcPts val="0"/>
                        </a:spcBef>
                        <a:spcAft>
                          <a:spcPts val="0"/>
                        </a:spcAft>
                        <a:buClr>
                          <a:schemeClr val="dk1"/>
                        </a:buClr>
                        <a:buSzPts val="1400"/>
                        <a:buFont typeface="Corbel"/>
                        <a:buNone/>
                      </a:pPr>
                      <a:r>
                        <a:rPr lang="en-GB" sz="2050" dirty="0">
                          <a:solidFill>
                            <a:schemeClr val="dk1"/>
                          </a:solidFill>
                        </a:rPr>
                        <a:t>The stigma of getting help for mental health  still exists in some ethnic minority communities where cultural beliefs and fear of discrimination can discourage people from seeking help. (Shefer 2012).</a:t>
                      </a:r>
                      <a:endParaRPr sz="2050" dirty="0">
                        <a:solidFill>
                          <a:schemeClr val="dk1"/>
                        </a:solidFill>
                      </a:endParaRPr>
                    </a:p>
                    <a:p>
                      <a:pPr marL="0" marR="0" lvl="0" indent="0" algn="l" rtl="0">
                        <a:lnSpc>
                          <a:spcPct val="100000"/>
                        </a:lnSpc>
                        <a:spcBef>
                          <a:spcPts val="0"/>
                        </a:spcBef>
                        <a:spcAft>
                          <a:spcPts val="0"/>
                        </a:spcAft>
                        <a:buNone/>
                      </a:pPr>
                      <a:endParaRPr sz="2150" dirty="0">
                        <a:solidFill>
                          <a:schemeClr val="dk1"/>
                        </a:solidFill>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graphicFrame>
        <p:nvGraphicFramePr>
          <p:cNvPr id="166" name="Google Shape;166;g3f0e8380b27_0_0"/>
          <p:cNvGraphicFramePr/>
          <p:nvPr>
            <p:extLst>
              <p:ext uri="{D42A27DB-BD31-4B8C-83A1-F6EECF244321}">
                <p14:modId xmlns:p14="http://schemas.microsoft.com/office/powerpoint/2010/main" val="1691488811"/>
              </p:ext>
            </p:extLst>
          </p:nvPr>
        </p:nvGraphicFramePr>
        <p:xfrm>
          <a:off x="678426" y="11"/>
          <a:ext cx="4542503" cy="2527500"/>
        </p:xfrm>
        <a:graphic>
          <a:graphicData uri="http://schemas.openxmlformats.org/drawingml/2006/table">
            <a:tbl>
              <a:tblPr firstRow="1" bandRow="1">
                <a:noFill/>
                <a:tableStyleId>{0A495A77-D746-4006-85F9-4D3A388E55EE}</a:tableStyleId>
              </a:tblPr>
              <a:tblGrid>
                <a:gridCol w="4542503">
                  <a:extLst>
                    <a:ext uri="{9D8B030D-6E8A-4147-A177-3AD203B41FA5}">
                      <a16:colId xmlns:a16="http://schemas.microsoft.com/office/drawing/2014/main" val="20000"/>
                    </a:ext>
                  </a:extLst>
                </a:gridCol>
              </a:tblGrid>
              <a:tr h="2527500">
                <a:tc>
                  <a:txBody>
                    <a:bodyPr/>
                    <a:lstStyle/>
                    <a:p>
                      <a:pPr marL="0" marR="0" lvl="0" indent="0" algn="l" rtl="0">
                        <a:lnSpc>
                          <a:spcPct val="100000"/>
                        </a:lnSpc>
                        <a:spcBef>
                          <a:spcPts val="0"/>
                        </a:spcBef>
                        <a:spcAft>
                          <a:spcPts val="0"/>
                        </a:spcAft>
                        <a:buClr>
                          <a:schemeClr val="dk1"/>
                        </a:buClr>
                        <a:buSzPts val="1400"/>
                        <a:buFont typeface="Corbel"/>
                        <a:buNone/>
                      </a:pPr>
                      <a:r>
                        <a:rPr lang="en-GB" sz="1600" dirty="0">
                          <a:solidFill>
                            <a:schemeClr val="dk1"/>
                          </a:solidFill>
                        </a:rPr>
                        <a:t>Political &amp; Legal Context</a:t>
                      </a:r>
                      <a:endParaRPr sz="1600" dirty="0">
                        <a:solidFill>
                          <a:schemeClr val="dk1"/>
                        </a:solidFill>
                      </a:endParaRPr>
                    </a:p>
                    <a:p>
                      <a:pPr marL="0" marR="0" lvl="0" indent="0" algn="l" rtl="0">
                        <a:lnSpc>
                          <a:spcPct val="100000"/>
                        </a:lnSpc>
                        <a:spcBef>
                          <a:spcPts val="0"/>
                        </a:spcBef>
                        <a:spcAft>
                          <a:spcPts val="0"/>
                        </a:spcAft>
                        <a:buClr>
                          <a:schemeClr val="dk1"/>
                        </a:buClr>
                        <a:buSzPts val="1400"/>
                        <a:buFont typeface="Corbel"/>
                        <a:buNone/>
                      </a:pPr>
                      <a:r>
                        <a:rPr lang="en-GB" sz="1600" dirty="0">
                          <a:solidFill>
                            <a:schemeClr val="dk1"/>
                          </a:solidFill>
                        </a:rPr>
                        <a:t>-The UK promotes mental health through laws and legislations like:</a:t>
                      </a:r>
                      <a:endParaRPr sz="1600" dirty="0">
                        <a:solidFill>
                          <a:schemeClr val="dk1"/>
                        </a:solidFill>
                      </a:endParaRPr>
                    </a:p>
                    <a:p>
                      <a:pPr marL="0" marR="0" lvl="0" indent="0" algn="l" rtl="0">
                        <a:lnSpc>
                          <a:spcPct val="100000"/>
                        </a:lnSpc>
                        <a:spcBef>
                          <a:spcPts val="0"/>
                        </a:spcBef>
                        <a:spcAft>
                          <a:spcPts val="0"/>
                        </a:spcAft>
                        <a:buClr>
                          <a:schemeClr val="dk1"/>
                        </a:buClr>
                        <a:buSzPts val="1400"/>
                        <a:buFont typeface="Corbel"/>
                        <a:buNone/>
                      </a:pPr>
                      <a:r>
                        <a:rPr lang="en-GB" sz="1600" dirty="0">
                          <a:solidFill>
                            <a:schemeClr val="dk1"/>
                          </a:solidFill>
                        </a:rPr>
                        <a:t>-Equality Act 2010</a:t>
                      </a:r>
                      <a:endParaRPr sz="1600" dirty="0">
                        <a:solidFill>
                          <a:schemeClr val="dk1"/>
                        </a:solidFill>
                      </a:endParaRPr>
                    </a:p>
                    <a:p>
                      <a:pPr marL="0" marR="0" lvl="0" indent="0" algn="l" rtl="0">
                        <a:lnSpc>
                          <a:spcPct val="100000"/>
                        </a:lnSpc>
                        <a:spcBef>
                          <a:spcPts val="0"/>
                        </a:spcBef>
                        <a:spcAft>
                          <a:spcPts val="0"/>
                        </a:spcAft>
                        <a:buClr>
                          <a:schemeClr val="dk1"/>
                        </a:buClr>
                        <a:buSzPts val="1400"/>
                        <a:buFont typeface="Corbel"/>
                        <a:buNone/>
                      </a:pPr>
                      <a:r>
                        <a:rPr lang="en-GB" sz="1600" dirty="0">
                          <a:solidFill>
                            <a:schemeClr val="dk1"/>
                          </a:solidFill>
                        </a:rPr>
                        <a:t>- Mental Capacity Act 2005- decisions must be made in the best interest of person</a:t>
                      </a:r>
                      <a:endParaRPr sz="1600" dirty="0">
                        <a:solidFill>
                          <a:schemeClr val="dk1"/>
                        </a:solidFill>
                      </a:endParaRPr>
                    </a:p>
                    <a:p>
                      <a:pPr marL="0" marR="0" lvl="0" indent="0" algn="l" rtl="0">
                        <a:lnSpc>
                          <a:spcPct val="100000"/>
                        </a:lnSpc>
                        <a:spcBef>
                          <a:spcPts val="0"/>
                        </a:spcBef>
                        <a:spcAft>
                          <a:spcPts val="0"/>
                        </a:spcAft>
                        <a:buClr>
                          <a:schemeClr val="dk1"/>
                        </a:buClr>
                        <a:buSzPts val="1400"/>
                        <a:buFont typeface="Corbel"/>
                        <a:buNone/>
                      </a:pPr>
                      <a:r>
                        <a:rPr lang="en-GB" sz="1600" dirty="0">
                          <a:solidFill>
                            <a:schemeClr val="dk1"/>
                          </a:solidFill>
                        </a:rPr>
                        <a:t>-Mental Health Act 1983- focuses on rights, assessment and treatment of patient's mental health</a:t>
                      </a:r>
                      <a:endParaRPr sz="1600" dirty="0">
                        <a:solidFill>
                          <a:schemeClr val="dk1"/>
                        </a:solidFill>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chemeClr val="lt2"/>
                    </a:solidFill>
                  </a:tcPr>
                </a:tc>
                <a:extLst>
                  <a:ext uri="{0D108BD9-81ED-4DB2-BD59-A6C34878D82A}">
                    <a16:rowId xmlns:a16="http://schemas.microsoft.com/office/drawing/2014/main" val="10000"/>
                  </a:ext>
                </a:extLst>
              </a:tr>
            </a:tbl>
          </a:graphicData>
        </a:graphic>
      </p:graphicFrame>
      <p:pic>
        <p:nvPicPr>
          <p:cNvPr id="167" name="Google Shape;167;g3f0e8380b27_0_0" descr="Frustrated man with nervous problem feel anxiety and confusion of thoughts. (Provided by Getty Images)"/>
          <p:cNvPicPr preferRelativeResize="0"/>
          <p:nvPr/>
        </p:nvPicPr>
        <p:blipFill>
          <a:blip r:embed="rId3">
            <a:alphaModFix/>
          </a:blip>
          <a:stretch>
            <a:fillRect/>
          </a:stretch>
        </p:blipFill>
        <p:spPr>
          <a:xfrm>
            <a:off x="496303" y="2684206"/>
            <a:ext cx="1647129" cy="1837099"/>
          </a:xfrm>
          <a:prstGeom prst="rect">
            <a:avLst/>
          </a:prstGeom>
          <a:noFill/>
          <a:ln>
            <a:noFill/>
          </a:ln>
        </p:spPr>
      </p:pic>
      <p:sp>
        <p:nvSpPr>
          <p:cNvPr id="168" name="Google Shape;168;g3f0e8380b27_0_0"/>
          <p:cNvSpPr txBox="1"/>
          <p:nvPr/>
        </p:nvSpPr>
        <p:spPr>
          <a:xfrm>
            <a:off x="2261419" y="2684206"/>
            <a:ext cx="3529781" cy="4031226"/>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200" b="1" dirty="0">
                <a:solidFill>
                  <a:schemeClr val="dk1"/>
                </a:solidFill>
                <a:latin typeface="Corbel"/>
                <a:ea typeface="Corbel"/>
                <a:cs typeface="Corbel"/>
                <a:sym typeface="Corbel"/>
              </a:rPr>
              <a:t>Inequality and Anxiety:</a:t>
            </a:r>
            <a:br>
              <a:rPr lang="en-GB" sz="2200" b="1" dirty="0">
                <a:solidFill>
                  <a:schemeClr val="dk1"/>
                </a:solidFill>
                <a:latin typeface="Corbel"/>
                <a:ea typeface="Corbel"/>
                <a:cs typeface="Corbel"/>
                <a:sym typeface="Corbel"/>
              </a:rPr>
            </a:br>
            <a:r>
              <a:rPr lang="en-GB" sz="2200" b="1" dirty="0">
                <a:solidFill>
                  <a:schemeClr val="dk1"/>
                </a:solidFill>
                <a:latin typeface="Corbel"/>
                <a:ea typeface="Corbel"/>
                <a:cs typeface="Corbel"/>
                <a:sym typeface="Corbel"/>
              </a:rPr>
              <a:t>People from more deprived areas have higher rates of anxiety disorders.</a:t>
            </a:r>
            <a:endParaRPr sz="2200" b="1" dirty="0">
              <a:solidFill>
                <a:schemeClr val="dk1"/>
              </a:solidFill>
              <a:latin typeface="Corbel"/>
              <a:ea typeface="Corbel"/>
              <a:cs typeface="Corbel"/>
              <a:sym typeface="Corbel"/>
            </a:endParaRPr>
          </a:p>
          <a:p>
            <a:pPr marL="0" lvl="0" indent="0" algn="l" rtl="0">
              <a:spcBef>
                <a:spcPts val="0"/>
              </a:spcBef>
              <a:spcAft>
                <a:spcPts val="0"/>
              </a:spcAft>
              <a:buNone/>
            </a:pPr>
            <a:r>
              <a:rPr lang="en-GB" sz="2200" b="1" dirty="0">
                <a:solidFill>
                  <a:schemeClr val="dk1"/>
                </a:solidFill>
                <a:latin typeface="Corbel"/>
                <a:ea typeface="Corbel"/>
                <a:cs typeface="Corbel"/>
                <a:sym typeface="Corbel"/>
              </a:rPr>
              <a:t>Financial problems and unemployment are huge contributors to anxiety in the UK (Fryers 2003).</a:t>
            </a:r>
            <a:endParaRPr sz="2200" b="1" dirty="0">
              <a:solidFill>
                <a:schemeClr val="dk1"/>
              </a:solidFill>
              <a:latin typeface="Corbel"/>
              <a:ea typeface="Corbel"/>
              <a:cs typeface="Corbel"/>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3"/>
          <p:cNvSpPr txBox="1">
            <a:spLocks noGrp="1"/>
          </p:cNvSpPr>
          <p:nvPr>
            <p:ph type="title"/>
          </p:nvPr>
        </p:nvSpPr>
        <p:spPr>
          <a:xfrm>
            <a:off x="1584000" y="99625"/>
            <a:ext cx="9024000" cy="627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a:t>Reference List </a:t>
            </a:r>
            <a:endParaRPr/>
          </a:p>
        </p:txBody>
      </p:sp>
      <p:sp>
        <p:nvSpPr>
          <p:cNvPr id="174" name="Google Shape;174;p3"/>
          <p:cNvSpPr txBox="1">
            <a:spLocks noGrp="1"/>
          </p:cNvSpPr>
          <p:nvPr>
            <p:ph type="body" idx="1"/>
          </p:nvPr>
        </p:nvSpPr>
        <p:spPr>
          <a:xfrm>
            <a:off x="427400" y="891500"/>
            <a:ext cx="11764500" cy="5778000"/>
          </a:xfrm>
          <a:prstGeom prst="rect">
            <a:avLst/>
          </a:prstGeom>
          <a:solidFill>
            <a:schemeClr val="lt2"/>
          </a:solidFill>
          <a:ln>
            <a:noFill/>
          </a:ln>
        </p:spPr>
        <p:txBody>
          <a:bodyPr spcFirstLastPara="1" wrap="square" lIns="91425" tIns="45700" rIns="91425" bIns="45700" anchor="ctr" anchorCtr="0">
            <a:noAutofit/>
          </a:bodyPr>
          <a:lstStyle/>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Bandelow B, Michaelis S, Wedekind D (2017) Treatment of anxiety disorders. Dialogues in Clinical Neuroscience, 19, pp. 93 - 107. Available at : </a:t>
            </a:r>
            <a:r>
              <a:rPr lang="en-GB" sz="1510" u="sng">
                <a:solidFill>
                  <a:schemeClr val="hlink"/>
                </a:solidFill>
                <a:hlinkClick r:id="rId3"/>
              </a:rPr>
              <a:t>https://www.tandfonline.com/doi/full/10.31887/DCNS.2017.19.2/bbandelow</a:t>
            </a:r>
            <a:r>
              <a:rPr lang="en-GB" sz="1510"/>
              <a:t> [Accessed on 23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Barlow D.H  (2000). Unraveling the mysteries of anxiety and its disorders from the perspective of emotion theory.. The American psychologist, 55 11, pp. 1247-63 . Available at: </a:t>
            </a:r>
            <a:r>
              <a:rPr lang="en-GB" sz="1510" u="sng">
                <a:solidFill>
                  <a:schemeClr val="hlink"/>
                </a:solidFill>
                <a:hlinkClick r:id="rId4"/>
              </a:rPr>
              <a:t>https://psycnet.apa.org/doiLanding?doi=10.1037%2F0003-066X.55.11.1247</a:t>
            </a:r>
            <a:r>
              <a:rPr lang="en-GB" sz="1510"/>
              <a:t> [Accessed on 24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Catarino A, Harper S, Malcolm  R, et al  (2023) Economic evaluation of 27,540 patients with mood and anxiety disorders and the importance of waiting time and clinical effectiveness in mental healthcare, Nature Mental Health, 1(9), pp. 667–678. Available at:</a:t>
            </a:r>
            <a:r>
              <a:rPr lang="en-GB" sz="1510" u="sng">
                <a:solidFill>
                  <a:schemeClr val="hlink"/>
                </a:solidFill>
                <a:hlinkClick r:id="rId5"/>
              </a:rPr>
              <a:t>https://www.nature.com/articles/s44220-023-00106-z</a:t>
            </a:r>
            <a:r>
              <a:rPr lang="en-GB" sz="1510"/>
              <a:t> [ Accessed on 22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Clark D.M (2011) Implementing NICE guidelines for the psychological treatment of depression and anxiety disorders: The IAPT experience, International Review of Psychiatry, volume 23(4), pp. 318–327. Available at:</a:t>
            </a:r>
            <a:r>
              <a:rPr lang="en-GB" sz="1510" u="sng">
                <a:solidFill>
                  <a:schemeClr val="hlink"/>
                </a:solidFill>
                <a:hlinkClick r:id="rId6"/>
              </a:rPr>
              <a:t>https://pubmed.ncbi.nlm.nih.gov/22026487/</a:t>
            </a:r>
            <a:r>
              <a:rPr lang="en-GB" sz="1510"/>
              <a:t> [Accessed on 25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Crocq M  (2015). A history of anxiety: from Hippocrates to DSM. Dialogues in Clinical Neuroscience, 17, pp. 319 - 325. Available at: https://www.tandfonline.com/doi/full/10.31887/DCNS.2015.17.3/macrocq [Accessed on 25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Equality Act 2010. UK Public General Acts. Chapter 15. London: The Stationery Office. Available at: </a:t>
            </a:r>
            <a:r>
              <a:rPr lang="en-GB" sz="1510" u="sng">
                <a:solidFill>
                  <a:schemeClr val="hlink"/>
                </a:solidFill>
                <a:hlinkClick r:id="rId7"/>
              </a:rPr>
              <a:t>https://www.legislation.gov.uk/ukpga/2010/15/contents</a:t>
            </a:r>
            <a:r>
              <a:rPr lang="en-GB" sz="1510"/>
              <a:t> [Accessed on 28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Fryers T., Melzer   D, Jenkins, R  (2003) Social inequalities and the common mental disorders: A systematic review of the evidence, Social Psychiatry and Psychiatric Epidemiology, 38(5), pp. 229–237 Available at: </a:t>
            </a:r>
            <a:r>
              <a:rPr lang="en-GB" sz="1510" u="sng">
                <a:solidFill>
                  <a:schemeClr val="hlink"/>
                </a:solidFill>
                <a:hlinkClick r:id="rId8"/>
              </a:rPr>
              <a:t>https://pubmed.ncbi.nlm.nih.gov/12719837/</a:t>
            </a:r>
            <a:r>
              <a:rPr lang="en-GB" sz="1510"/>
              <a:t> [Accessed on 26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Kapadia D(2023) Stigma, mental illness &amp; ethnicity: Time to centre racism and structural stigma, Sociology of Health &amp; Illness, 45(4), pp. 699–714. Available at: </a:t>
            </a:r>
            <a:r>
              <a:rPr lang="en-GB" sz="1510" u="sng">
                <a:solidFill>
                  <a:schemeClr val="hlink"/>
                </a:solidFill>
                <a:hlinkClick r:id="rId9"/>
              </a:rPr>
              <a:t>https://pubmed.ncbi.nlm.nih.gov/36738120/</a:t>
            </a:r>
            <a:r>
              <a:rPr lang="en-GB" sz="1510"/>
              <a:t> [Accessed on 29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Mental Capacity Act 2005.  UK Public General Acts. Chapter 9. London: The Stationery Office. Available at: https://www.legislation.gov.uk/ukpga/2005/9/contents [Accessed on 28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r>
              <a:rPr lang="en-GB" sz="1510"/>
              <a:t>Mental Health Act 1983. UK Public General Acts. Chapter 20. London: Her Majesty's Stationery Office. Available at: </a:t>
            </a:r>
            <a:r>
              <a:rPr lang="en-GB" sz="1510" u="sng">
                <a:solidFill>
                  <a:schemeClr val="hlink"/>
                </a:solidFill>
                <a:hlinkClick r:id="rId10"/>
              </a:rPr>
              <a:t>https://www.legislation.gov.uk/ukpga/1983/20/contents</a:t>
            </a:r>
            <a:r>
              <a:rPr lang="en-GB" sz="1510"/>
              <a:t> [Accessed on 27 June 2026]</a:t>
            </a:r>
            <a:endParaRPr sz="1510"/>
          </a:p>
          <a:p>
            <a:pPr marL="0" lvl="0" indent="0" algn="l" rtl="0">
              <a:lnSpc>
                <a:spcPct val="80000"/>
              </a:lnSpc>
              <a:spcBef>
                <a:spcPts val="0"/>
              </a:spcBef>
              <a:spcAft>
                <a:spcPts val="0"/>
              </a:spcAft>
              <a:buSzPts val="1018"/>
              <a:buNone/>
            </a:pPr>
            <a:endParaRPr sz="1510"/>
          </a:p>
          <a:p>
            <a:pPr marL="0" lvl="0" indent="0" algn="l" rtl="0">
              <a:lnSpc>
                <a:spcPct val="80000"/>
              </a:lnSpc>
              <a:spcBef>
                <a:spcPts val="0"/>
              </a:spcBef>
              <a:spcAft>
                <a:spcPts val="0"/>
              </a:spcAft>
              <a:buSzPts val="1018"/>
              <a:buNone/>
            </a:pPr>
            <a:endParaRPr sz="151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3f0c7eb7713_0_0"/>
          <p:cNvSpPr txBox="1">
            <a:spLocks noGrp="1"/>
          </p:cNvSpPr>
          <p:nvPr>
            <p:ph type="title"/>
          </p:nvPr>
        </p:nvSpPr>
        <p:spPr>
          <a:xfrm>
            <a:off x="2222500" y="140425"/>
            <a:ext cx="7817700" cy="494700"/>
          </a:xfrm>
          <a:prstGeom prst="rect">
            <a:avLst/>
          </a:prstGeom>
        </p:spPr>
        <p:txBody>
          <a:bodyPr spcFirstLastPara="1" wrap="square" lIns="91425" tIns="45700" rIns="91425" bIns="45700" anchor="ctr" anchorCtr="0">
            <a:normAutofit fontScale="90000"/>
          </a:bodyPr>
          <a:lstStyle/>
          <a:p>
            <a:pPr marL="0" lvl="0" indent="0" algn="ctr" rtl="0">
              <a:spcBef>
                <a:spcPts val="0"/>
              </a:spcBef>
              <a:spcAft>
                <a:spcPts val="0"/>
              </a:spcAft>
              <a:buNone/>
            </a:pPr>
            <a:r>
              <a:rPr lang="en-GB"/>
              <a:t>Reference List</a:t>
            </a:r>
            <a:endParaRPr/>
          </a:p>
        </p:txBody>
      </p:sp>
      <p:sp>
        <p:nvSpPr>
          <p:cNvPr id="180" name="Google Shape;180;g3f0c7eb7713_0_0"/>
          <p:cNvSpPr txBox="1">
            <a:spLocks noGrp="1"/>
          </p:cNvSpPr>
          <p:nvPr>
            <p:ph type="body" idx="1"/>
          </p:nvPr>
        </p:nvSpPr>
        <p:spPr>
          <a:xfrm>
            <a:off x="793750" y="561725"/>
            <a:ext cx="11283600" cy="6175500"/>
          </a:xfrm>
          <a:prstGeom prst="rect">
            <a:avLst/>
          </a:prstGeom>
        </p:spPr>
        <p:txBody>
          <a:bodyPr spcFirstLastPara="1" wrap="square" lIns="91425" tIns="45700" rIns="91425" bIns="45700" anchor="ctr" anchorCtr="0">
            <a:noAutofit/>
          </a:bodyPr>
          <a:lstStyle/>
          <a:p>
            <a:pPr marL="0" lvl="0" indent="0" algn="l" rtl="0">
              <a:lnSpc>
                <a:spcPct val="80000"/>
              </a:lnSpc>
              <a:spcBef>
                <a:spcPts val="360"/>
              </a:spcBef>
              <a:spcAft>
                <a:spcPts val="0"/>
              </a:spcAft>
              <a:buSzPts val="605"/>
              <a:buNone/>
            </a:pPr>
            <a:endParaRPr sz="1520"/>
          </a:p>
          <a:p>
            <a:pPr marL="0" lvl="0" indent="0" algn="l" rtl="0">
              <a:lnSpc>
                <a:spcPct val="80000"/>
              </a:lnSpc>
              <a:spcBef>
                <a:spcPts val="600"/>
              </a:spcBef>
              <a:spcAft>
                <a:spcPts val="0"/>
              </a:spcAft>
              <a:buSzPts val="605"/>
              <a:buNone/>
            </a:pPr>
            <a:r>
              <a:rPr lang="en-GB" sz="1520"/>
              <a:t>National Institute for Health and Care Excellence (2014) QS53 New NICE quality standard aims to improve recognition, assessment and availability of treatments for anxiety disorders. Available at: https://www.nice.org.uk/guidance/qs53/documents/new-nice-quality-standard-aims-to-improve-recognition-assessment-and-availability-of-treatments-for-anxiety-disorders [Accessed on 26 June 2026]</a:t>
            </a:r>
            <a:endParaRPr sz="1520"/>
          </a:p>
          <a:p>
            <a:pPr marL="0" lvl="0" indent="0" algn="l" rtl="0">
              <a:lnSpc>
                <a:spcPct val="80000"/>
              </a:lnSpc>
              <a:spcBef>
                <a:spcPts val="600"/>
              </a:spcBef>
              <a:spcAft>
                <a:spcPts val="0"/>
              </a:spcAft>
              <a:buSzPts val="605"/>
              <a:buNone/>
            </a:pPr>
            <a:r>
              <a:rPr lang="en-GB" sz="1520"/>
              <a:t>Neil A.L, Christensen  H (2009) Efficacy and effectiveness of school-based prevention and early intervention programs for anxiety. Clinical Psychology Review, 29(3), pp.208–215. Available at: </a:t>
            </a:r>
            <a:r>
              <a:rPr lang="en-GB" sz="1520" u="sng">
                <a:solidFill>
                  <a:schemeClr val="hlink"/>
                </a:solidFill>
                <a:hlinkClick r:id="rId3"/>
              </a:rPr>
              <a:t>https://pubmed.ncbi.nlm.nih.gov/19232805/</a:t>
            </a:r>
            <a:r>
              <a:rPr lang="en-GB" sz="1520"/>
              <a:t> [Accessed on 20 June 2026]</a:t>
            </a:r>
            <a:endParaRPr sz="1520"/>
          </a:p>
          <a:p>
            <a:pPr marL="0" lvl="0" indent="0" algn="l" rtl="0">
              <a:lnSpc>
                <a:spcPct val="80000"/>
              </a:lnSpc>
              <a:spcBef>
                <a:spcPts val="600"/>
              </a:spcBef>
              <a:spcAft>
                <a:spcPts val="0"/>
              </a:spcAft>
              <a:buSzPts val="605"/>
              <a:buNone/>
            </a:pPr>
            <a:r>
              <a:rPr lang="en-GB" sz="1520"/>
              <a:t>Penninx B.W.J.H, Pine D.S., Holmes  E.A, et al (2021) Anxiety disorder’, The Lancet, 397(10277), pp. 914–927. doi:10.1016/S0140-6736(21)00359-7. Available at:</a:t>
            </a:r>
            <a:r>
              <a:rPr lang="en-GB" sz="1520" u="sng">
                <a:solidFill>
                  <a:schemeClr val="hlink"/>
                </a:solidFill>
                <a:hlinkClick r:id="rId4"/>
              </a:rPr>
              <a:t>https://pubmed.ncbi.nlm.nih.gov/33581801/</a:t>
            </a:r>
            <a:r>
              <a:rPr lang="en-GB" sz="1520"/>
              <a:t> [Accessed on 21 June 2026]</a:t>
            </a:r>
            <a:endParaRPr sz="1520"/>
          </a:p>
          <a:p>
            <a:pPr marL="0" lvl="0" indent="0" algn="l" rtl="0">
              <a:lnSpc>
                <a:spcPct val="80000"/>
              </a:lnSpc>
              <a:spcBef>
                <a:spcPts val="600"/>
              </a:spcBef>
              <a:spcAft>
                <a:spcPts val="0"/>
              </a:spcAft>
              <a:buSzPts val="605"/>
              <a:buNone/>
            </a:pPr>
            <a:endParaRPr sz="1520"/>
          </a:p>
          <a:p>
            <a:pPr marL="0" lvl="0" indent="0" algn="l" rtl="0">
              <a:lnSpc>
                <a:spcPct val="80000"/>
              </a:lnSpc>
              <a:spcBef>
                <a:spcPts val="600"/>
              </a:spcBef>
              <a:spcAft>
                <a:spcPts val="0"/>
              </a:spcAft>
              <a:buSzPts val="605"/>
              <a:buNone/>
            </a:pPr>
            <a:r>
              <a:rPr lang="en-GB" sz="1520"/>
              <a:t>Rössler  W (2016). The stigma of mental disorders. EMBO reports, 17. Available at: https://link.springer.com/article/10.15252/embr.201643041 [Accessed on 1 July 2026]</a:t>
            </a:r>
            <a:endParaRPr sz="1520"/>
          </a:p>
          <a:p>
            <a:pPr marL="0" lvl="0" indent="0" algn="l" rtl="0">
              <a:lnSpc>
                <a:spcPct val="80000"/>
              </a:lnSpc>
              <a:spcBef>
                <a:spcPts val="600"/>
              </a:spcBef>
              <a:spcAft>
                <a:spcPts val="0"/>
              </a:spcAft>
              <a:buSzPts val="605"/>
              <a:buNone/>
            </a:pPr>
            <a:endParaRPr sz="1520"/>
          </a:p>
          <a:p>
            <a:pPr marL="0" lvl="0" indent="0" algn="l" rtl="0">
              <a:lnSpc>
                <a:spcPct val="80000"/>
              </a:lnSpc>
              <a:spcBef>
                <a:spcPts val="600"/>
              </a:spcBef>
              <a:spcAft>
                <a:spcPts val="0"/>
              </a:spcAft>
              <a:buSzPts val="605"/>
              <a:buNone/>
            </a:pPr>
            <a:r>
              <a:rPr lang="en-GB" sz="1520"/>
              <a:t>Shefer G, Rose D, Nellums L, et al (2013) Our community is the worst: The influence of cultural beliefs on stigma, relationships with family and help-seeking in three ethnic communities in London, International Journal of Social Psychiatry, volume 59(6), pp. 535–544. Available at:</a:t>
            </a:r>
            <a:r>
              <a:rPr lang="en-GB" sz="1520" u="sng">
                <a:solidFill>
                  <a:schemeClr val="hlink"/>
                </a:solidFill>
                <a:hlinkClick r:id="rId5"/>
              </a:rPr>
              <a:t>https://pubmed.ncbi.nlm.nih.gov/22588248/</a:t>
            </a:r>
            <a:r>
              <a:rPr lang="en-GB" sz="1520"/>
              <a:t> [Accessed on 28 June 2026]</a:t>
            </a:r>
            <a:endParaRPr sz="1520"/>
          </a:p>
          <a:p>
            <a:pPr marL="0" lvl="0" indent="0" algn="l" rtl="0">
              <a:lnSpc>
                <a:spcPct val="80000"/>
              </a:lnSpc>
              <a:spcBef>
                <a:spcPts val="600"/>
              </a:spcBef>
              <a:spcAft>
                <a:spcPts val="0"/>
              </a:spcAft>
              <a:buSzPts val="605"/>
              <a:buNone/>
            </a:pPr>
            <a:endParaRPr sz="1520"/>
          </a:p>
          <a:p>
            <a:pPr marL="0" lvl="0" indent="0" algn="l" rtl="0">
              <a:lnSpc>
                <a:spcPct val="80000"/>
              </a:lnSpc>
              <a:spcBef>
                <a:spcPts val="600"/>
              </a:spcBef>
              <a:spcAft>
                <a:spcPts val="0"/>
              </a:spcAft>
              <a:buSzPts val="605"/>
              <a:buNone/>
            </a:pPr>
            <a:r>
              <a:rPr lang="en-GB" sz="1520"/>
              <a:t>Slee A, Nazareth I, Freemantle N, et al  (2021) Trends in generalised anxiety disorders and symptoms in primary care: UK population-based cohort study, The British Journal of Psychiatry, 218(3), pp. 158–164. Available at: https://pubmed.ncbi.nlm.nih.gov/32895062/ [Accessed on 25 June 2026}</a:t>
            </a:r>
            <a:endParaRPr sz="1520"/>
          </a:p>
          <a:p>
            <a:pPr marL="0" lvl="0" indent="0" algn="l" rtl="0">
              <a:lnSpc>
                <a:spcPct val="80000"/>
              </a:lnSpc>
              <a:spcBef>
                <a:spcPts val="600"/>
              </a:spcBef>
              <a:spcAft>
                <a:spcPts val="0"/>
              </a:spcAft>
              <a:buSzPts val="605"/>
              <a:buNone/>
            </a:pPr>
            <a:endParaRPr sz="1520"/>
          </a:p>
          <a:p>
            <a:pPr marL="0" lvl="0" indent="0" algn="l" rtl="0">
              <a:lnSpc>
                <a:spcPct val="80000"/>
              </a:lnSpc>
              <a:spcBef>
                <a:spcPts val="600"/>
              </a:spcBef>
              <a:spcAft>
                <a:spcPts val="0"/>
              </a:spcAft>
              <a:buSzPts val="605"/>
              <a:buNone/>
            </a:pPr>
            <a:r>
              <a:rPr lang="en-GB" sz="1520"/>
              <a:t>Woods J.B, Greenfield G, Majeed A, et al (2020). Clinical effectiveness and cost effectiveness of individual mental health workers colocated within primary care practices: a systematic literature review. BMJ Open, 10(12). Available at: </a:t>
            </a:r>
            <a:r>
              <a:rPr lang="en-GB" sz="1520" u="sng">
                <a:solidFill>
                  <a:schemeClr val="hlink"/>
                </a:solidFill>
                <a:hlinkClick r:id="rId6"/>
              </a:rPr>
              <a:t>https://pubmed.ncbi.nlm.nih.gov/33268432/</a:t>
            </a:r>
            <a:r>
              <a:rPr lang="en-GB" sz="1520"/>
              <a:t> [Accessed on 27 June 2026]</a:t>
            </a:r>
            <a:endParaRPr sz="1520"/>
          </a:p>
          <a:p>
            <a:pPr marL="0" lvl="0" indent="0" algn="l" rtl="0">
              <a:lnSpc>
                <a:spcPct val="80000"/>
              </a:lnSpc>
              <a:spcBef>
                <a:spcPts val="600"/>
              </a:spcBef>
              <a:spcAft>
                <a:spcPts val="0"/>
              </a:spcAft>
              <a:buSzPts val="605"/>
              <a:buNone/>
            </a:pPr>
            <a:endParaRPr sz="1520"/>
          </a:p>
          <a:p>
            <a:pPr marL="0" lvl="0" indent="0" algn="l" rtl="0">
              <a:lnSpc>
                <a:spcPct val="80000"/>
              </a:lnSpc>
              <a:spcBef>
                <a:spcPts val="600"/>
              </a:spcBef>
              <a:spcAft>
                <a:spcPts val="0"/>
              </a:spcAft>
              <a:buSzPts val="605"/>
              <a:buNone/>
            </a:pPr>
            <a:r>
              <a:rPr lang="en-GB" sz="1520"/>
              <a:t>World Health Organization WHO (2024) ICD-11 for Mortality and Morbidity Statistics (Version: 2024-01): Anxiety or fear-related disorders. Available at:https://icd.who.int/browse/2024-01/mms/en#1336943699 [Accessed on 23 June 2026]</a:t>
            </a:r>
            <a:endParaRPr sz="1520"/>
          </a:p>
          <a:p>
            <a:pPr marL="0" lvl="0" indent="0" algn="l" rtl="0">
              <a:lnSpc>
                <a:spcPct val="80000"/>
              </a:lnSpc>
              <a:spcBef>
                <a:spcPts val="600"/>
              </a:spcBef>
              <a:spcAft>
                <a:spcPts val="600"/>
              </a:spcAft>
              <a:buSzPts val="605"/>
              <a:buNone/>
            </a:pPr>
            <a:endParaRPr sz="132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1622</Words>
  <Application>Microsoft Office PowerPoint</Application>
  <PresentationFormat>Widescreen</PresentationFormat>
  <Paragraphs>91</Paragraphs>
  <Slides>5</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Corbel</vt:lpstr>
      <vt:lpstr>Parallax</vt:lpstr>
      <vt:lpstr>PowerPoint Presentation</vt:lpstr>
      <vt:lpstr>PowerPoint Presentation</vt:lpstr>
      <vt:lpstr>PowerPoint Presentation</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Beau Academic</dc:creator>
  <cp:lastModifiedBy>Humaira Bashir</cp:lastModifiedBy>
  <cp:revision>2</cp:revision>
  <dcterms:created xsi:type="dcterms:W3CDTF">2024-12-04T18:07:56Z</dcterms:created>
  <dcterms:modified xsi:type="dcterms:W3CDTF">2026-07-06T11:25:38Z</dcterms:modified>
</cp:coreProperties>
</file>