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4"/>
  </p:notesMasterIdLst>
  <p:sldIdLst>
    <p:sldId id="256" r:id="rId2"/>
    <p:sldId id="257" r:id="rId3"/>
    <p:sldId id="258" r:id="rId4"/>
    <p:sldId id="259" r:id="rId5"/>
    <p:sldId id="260" r:id="rId6"/>
    <p:sldId id="262" r:id="rId7"/>
    <p:sldId id="263" r:id="rId8"/>
    <p:sldId id="264" r:id="rId9"/>
    <p:sldId id="265" r:id="rId10"/>
    <p:sldId id="266"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5" d="100"/>
          <a:sy n="105" d="100"/>
        </p:scale>
        <p:origin x="83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ACCAD9-BFB5-4163-B0FE-CF7535744BFF}" type="datetimeFigureOut">
              <a:rPr lang="en-GB" smtClean="0"/>
              <a:t>23/11/2021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6F768E-9988-43B5-98B3-F1110C1C3CEF}" type="slidenum">
              <a:rPr lang="en-GB" smtClean="0"/>
              <a:t>‹#›</a:t>
            </a:fld>
            <a:endParaRPr lang="en-GB"/>
          </a:p>
        </p:txBody>
      </p:sp>
    </p:spTree>
    <p:extLst>
      <p:ext uri="{BB962C8B-B14F-4D97-AF65-F5344CB8AC3E}">
        <p14:creationId xmlns:p14="http://schemas.microsoft.com/office/powerpoint/2010/main" val="1636669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Rainbow Children’s Hospitals is a chain of paediatric hospitals in India. Headquarter of the hospital is situated in Hyderabad, India. The main focus of hospital has always been paediatric and maternal healthcare services since its foundation in 1999 by DR. Ramesh </a:t>
            </a:r>
            <a:r>
              <a:rPr lang="en-GB" sz="1200" kern="1200" dirty="0" err="1">
                <a:solidFill>
                  <a:schemeClr val="tx1"/>
                </a:solidFill>
                <a:effectLst/>
                <a:latin typeface="+mn-lt"/>
                <a:ea typeface="+mn-ea"/>
                <a:cs typeface="+mn-cs"/>
              </a:rPr>
              <a:t>kancharla</a:t>
            </a:r>
            <a:r>
              <a:rPr lang="en-GB" sz="1200" kern="1200" dirty="0">
                <a:solidFill>
                  <a:schemeClr val="tx1"/>
                </a:solidFill>
                <a:effectLst/>
                <a:latin typeface="+mn-lt"/>
                <a:ea typeface="+mn-ea"/>
                <a:cs typeface="+mn-cs"/>
              </a:rPr>
              <a:t>. The operations of hospital are out in 12 locations, 2 in Vijayawada, 6 located in Hyderabad, 1 in Delhi and Chennai, and 2 in Bengaluru.</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A6F768E-9988-43B5-98B3-F1110C1C3CEF}" type="slidenum">
              <a:rPr lang="en-GB" smtClean="0"/>
              <a:t>2</a:t>
            </a:fld>
            <a:endParaRPr lang="en-GB"/>
          </a:p>
        </p:txBody>
      </p:sp>
    </p:spTree>
    <p:extLst>
      <p:ext uri="{BB962C8B-B14F-4D97-AF65-F5344CB8AC3E}">
        <p14:creationId xmlns:p14="http://schemas.microsoft.com/office/powerpoint/2010/main" val="1706009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Shannon-Weaver Model: it is one of the first models to emphasis over the impact of ‘noise’ disturbing communication cycle causing change in information send by the sender the receiver. (Gillespie and </a:t>
            </a:r>
            <a:r>
              <a:rPr lang="en-US" sz="1200" kern="1200" dirty="0" err="1">
                <a:solidFill>
                  <a:schemeClr val="tx1"/>
                </a:solidFill>
                <a:effectLst/>
                <a:latin typeface="+mn-lt"/>
                <a:ea typeface="+mn-ea"/>
                <a:cs typeface="+mn-cs"/>
              </a:rPr>
              <a:t>Schiffman</a:t>
            </a:r>
            <a:r>
              <a:rPr lang="en-US" sz="1200" kern="1200" dirty="0">
                <a:solidFill>
                  <a:schemeClr val="tx1"/>
                </a:solidFill>
                <a:effectLst/>
                <a:latin typeface="+mn-lt"/>
                <a:ea typeface="+mn-ea"/>
                <a:cs typeface="+mn-cs"/>
              </a:rPr>
              <a:t>, 2018)</a:t>
            </a:r>
            <a:endParaRPr lang="en-GB" sz="1200" kern="1200" dirty="0">
              <a:solidFill>
                <a:schemeClr val="tx1"/>
              </a:solidFill>
              <a:effectLst/>
              <a:latin typeface="+mn-lt"/>
              <a:ea typeface="+mn-ea"/>
              <a:cs typeface="+mn-cs"/>
            </a:endParaRPr>
          </a:p>
          <a:p>
            <a:pPr lvl="0"/>
            <a:r>
              <a:rPr lang="en-US" sz="1200" kern="1200" dirty="0" err="1">
                <a:solidFill>
                  <a:schemeClr val="tx1"/>
                </a:solidFill>
                <a:effectLst/>
                <a:latin typeface="+mn-lt"/>
                <a:ea typeface="+mn-ea"/>
                <a:cs typeface="+mn-cs"/>
              </a:rPr>
              <a:t>Berlo’s</a:t>
            </a:r>
            <a:r>
              <a:rPr lang="en-US" sz="1200" kern="1200" dirty="0">
                <a:solidFill>
                  <a:schemeClr val="tx1"/>
                </a:solidFill>
                <a:effectLst/>
                <a:latin typeface="+mn-lt"/>
                <a:ea typeface="+mn-ea"/>
                <a:cs typeface="+mn-cs"/>
              </a:rPr>
              <a:t> S-M-C-R Model: there are four steps to depict communication in this model: source, message, channel and receiver. (Panda, Critical understanding of ICT course)</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Osgood-Schramm Model: this model views at reciprocal communication. It elaborates the way messages is encoded, decoded, and interpreted on real-time basis a </a:t>
            </a:r>
            <a:r>
              <a:rPr lang="en-US" sz="1200" kern="1200" dirty="0" err="1">
                <a:solidFill>
                  <a:schemeClr val="tx1"/>
                </a:solidFill>
                <a:effectLst/>
                <a:latin typeface="+mn-lt"/>
                <a:ea typeface="+mn-ea"/>
                <a:cs typeface="+mn-cs"/>
              </a:rPr>
              <a:t>communciation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Timony</a:t>
            </a:r>
            <a:r>
              <a:rPr lang="en-US" sz="1200" kern="1200" dirty="0">
                <a:solidFill>
                  <a:schemeClr val="tx1"/>
                </a:solidFill>
                <a:effectLst/>
                <a:latin typeface="+mn-lt"/>
                <a:ea typeface="+mn-ea"/>
                <a:cs typeface="+mn-cs"/>
              </a:rPr>
              <a:t>, 2020)</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Westley and Maclean Model: this model gives a clear image of influencers in communication showing the impact of environment in communication, cultural and personal factor (</a:t>
            </a:r>
            <a:r>
              <a:rPr lang="en-US" sz="1200" kern="1200" dirty="0" err="1">
                <a:solidFill>
                  <a:schemeClr val="tx1"/>
                </a:solidFill>
                <a:effectLst/>
                <a:latin typeface="+mn-lt"/>
                <a:ea typeface="+mn-ea"/>
                <a:cs typeface="+mn-cs"/>
              </a:rPr>
              <a:t>Kuznar</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Yager</a:t>
            </a:r>
            <a:r>
              <a:rPr lang="en-US" sz="1200" kern="1200" dirty="0">
                <a:solidFill>
                  <a:schemeClr val="tx1"/>
                </a:solidFill>
                <a:effectLst/>
                <a:latin typeface="+mn-lt"/>
                <a:ea typeface="+mn-ea"/>
                <a:cs typeface="+mn-cs"/>
              </a:rPr>
              <a:t>, 2020)</a:t>
            </a:r>
            <a:endParaRPr lang="en-GB" sz="1200" kern="1200" dirty="0">
              <a:solidFill>
                <a:schemeClr val="tx1"/>
              </a:solidFill>
              <a:effectLst/>
              <a:latin typeface="+mn-lt"/>
              <a:ea typeface="+mn-ea"/>
              <a:cs typeface="+mn-cs"/>
            </a:endParaRPr>
          </a:p>
          <a:p>
            <a:pPr lvl="0"/>
            <a:r>
              <a:rPr lang="en-US" sz="1200" kern="1200" dirty="0" err="1">
                <a:solidFill>
                  <a:schemeClr val="tx1"/>
                </a:solidFill>
                <a:effectLst/>
                <a:latin typeface="+mn-lt"/>
                <a:ea typeface="+mn-ea"/>
                <a:cs typeface="+mn-cs"/>
              </a:rPr>
              <a:t>Barnlund’s</a:t>
            </a:r>
            <a:r>
              <a:rPr lang="en-US" sz="1200" kern="1200" dirty="0">
                <a:solidFill>
                  <a:schemeClr val="tx1"/>
                </a:solidFill>
                <a:effectLst/>
                <a:latin typeface="+mn-lt"/>
                <a:ea typeface="+mn-ea"/>
                <a:cs typeface="+mn-cs"/>
              </a:rPr>
              <a:t> Transactional Model: It forces on the contribution of private and public gestures that alters our messages. (</a:t>
            </a:r>
            <a:r>
              <a:rPr lang="en-US" sz="1200" kern="1200" dirty="0" err="1">
                <a:solidFill>
                  <a:schemeClr val="tx1"/>
                </a:solidFill>
                <a:effectLst/>
                <a:latin typeface="+mn-lt"/>
                <a:ea typeface="+mn-ea"/>
                <a:cs typeface="+mn-cs"/>
              </a:rPr>
              <a:t>Kuznar</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Yager</a:t>
            </a:r>
            <a:r>
              <a:rPr lang="en-US" sz="1200" kern="1200" dirty="0">
                <a:solidFill>
                  <a:schemeClr val="tx1"/>
                </a:solidFill>
                <a:effectLst/>
                <a:latin typeface="+mn-lt"/>
                <a:ea typeface="+mn-ea"/>
                <a:cs typeface="+mn-cs"/>
              </a:rPr>
              <a:t>, 2020)</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Dance’s Helical Model: It views communication as continues process that gets complex as conversation progresses, which can be seen in a helical spiral.</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A6F768E-9988-43B5-98B3-F1110C1C3CEF}" type="slidenum">
              <a:rPr lang="en-GB" smtClean="0"/>
              <a:t>3</a:t>
            </a:fld>
            <a:endParaRPr lang="en-GB"/>
          </a:p>
        </p:txBody>
      </p:sp>
    </p:spTree>
    <p:extLst>
      <p:ext uri="{BB962C8B-B14F-4D97-AF65-F5344CB8AC3E}">
        <p14:creationId xmlns:p14="http://schemas.microsoft.com/office/powerpoint/2010/main" val="891100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Face-to-Face or Personal Communication:</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This is very suitable method to communicate complex or stimulating conversation and make it understandable by physical existence, the changing tone frequency of the sender’s voice and facial expressions. (</a:t>
            </a:r>
            <a:r>
              <a:rPr lang="en-GB" sz="1200" kern="1200" dirty="0" err="1">
                <a:solidFill>
                  <a:schemeClr val="tx1"/>
                </a:solidFill>
                <a:effectLst/>
                <a:latin typeface="+mn-lt"/>
                <a:ea typeface="+mn-ea"/>
                <a:cs typeface="+mn-cs"/>
              </a:rPr>
              <a:t>Tench</a:t>
            </a:r>
            <a:r>
              <a:rPr lang="en-GB" sz="1200" kern="1200" dirty="0">
                <a:solidFill>
                  <a:schemeClr val="tx1"/>
                </a:solidFill>
                <a:effectLst/>
                <a:latin typeface="+mn-lt"/>
                <a:ea typeface="+mn-ea"/>
                <a:cs typeface="+mn-cs"/>
              </a:rPr>
              <a:t>, et al, 2017</a:t>
            </a:r>
            <a:r>
              <a:rPr lang="en-GB" sz="1200" i="1"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Broadcast Media Communications: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Communication through TV, radio and loud speakers all lie under this channel. This medium is used to address mass audience and the message can be made better by visually depicting the audio when broadcasted to the audience. (</a:t>
            </a:r>
            <a:r>
              <a:rPr lang="en-GB" sz="1200" kern="1200" dirty="0" err="1">
                <a:solidFill>
                  <a:schemeClr val="tx1"/>
                </a:solidFill>
                <a:effectLst/>
                <a:latin typeface="+mn-lt"/>
                <a:ea typeface="+mn-ea"/>
                <a:cs typeface="+mn-cs"/>
              </a:rPr>
              <a:t>Tench</a:t>
            </a:r>
            <a:r>
              <a:rPr lang="en-GB" sz="1200" kern="1200" dirty="0">
                <a:solidFill>
                  <a:schemeClr val="tx1"/>
                </a:solidFill>
                <a:effectLst/>
                <a:latin typeface="+mn-lt"/>
                <a:ea typeface="+mn-ea"/>
                <a:cs typeface="+mn-cs"/>
              </a:rPr>
              <a:t>, et al, 2017)</a:t>
            </a:r>
          </a:p>
        </p:txBody>
      </p:sp>
      <p:sp>
        <p:nvSpPr>
          <p:cNvPr id="4" name="Slide Number Placeholder 3"/>
          <p:cNvSpPr>
            <a:spLocks noGrp="1"/>
          </p:cNvSpPr>
          <p:nvPr>
            <p:ph type="sldNum" sz="quarter" idx="10"/>
          </p:nvPr>
        </p:nvSpPr>
        <p:spPr/>
        <p:txBody>
          <a:bodyPr/>
          <a:lstStyle/>
          <a:p>
            <a:fld id="{4A6F768E-9988-43B5-98B3-F1110C1C3CEF}" type="slidenum">
              <a:rPr lang="en-GB" smtClean="0"/>
              <a:t>4</a:t>
            </a:fld>
            <a:endParaRPr lang="en-GB"/>
          </a:p>
        </p:txBody>
      </p:sp>
    </p:spTree>
    <p:extLst>
      <p:ext uri="{BB962C8B-B14F-4D97-AF65-F5344CB8AC3E}">
        <p14:creationId xmlns:p14="http://schemas.microsoft.com/office/powerpoint/2010/main" val="3641480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Electronic Communications Channels: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email, Internet, intranet and social media platforms comes in this medium. This is a versatile channel which can be used for public, personal or group communication. (</a:t>
            </a:r>
            <a:r>
              <a:rPr lang="en-GB" sz="1200" kern="1200" dirty="0" err="1">
                <a:solidFill>
                  <a:schemeClr val="tx1"/>
                </a:solidFill>
                <a:effectLst/>
                <a:latin typeface="+mn-lt"/>
                <a:ea typeface="+mn-ea"/>
                <a:cs typeface="+mn-cs"/>
              </a:rPr>
              <a:t>Tench</a:t>
            </a:r>
            <a:r>
              <a:rPr lang="en-GB" sz="1200" kern="1200" dirty="0">
                <a:solidFill>
                  <a:schemeClr val="tx1"/>
                </a:solidFill>
                <a:effectLst/>
                <a:latin typeface="+mn-lt"/>
                <a:ea typeface="+mn-ea"/>
                <a:cs typeface="+mn-cs"/>
              </a:rPr>
              <a:t>, et al, 2017)</a:t>
            </a:r>
          </a:p>
          <a:p>
            <a:r>
              <a:rPr lang="en-GB" sz="1200" kern="1200" dirty="0">
                <a:solidFill>
                  <a:schemeClr val="tx1"/>
                </a:solidFill>
                <a:effectLst/>
                <a:latin typeface="+mn-lt"/>
                <a:ea typeface="+mn-ea"/>
                <a:cs typeface="+mn-cs"/>
              </a:rPr>
              <a:t>Written Methods of Communication:</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when a communication is a one way, this is the best medium to use. Receiver can ask questions when arises through the different mediums like, face-to-face or electronic. (</a:t>
            </a:r>
            <a:r>
              <a:rPr lang="en-GB" sz="1200" kern="1200" dirty="0" err="1">
                <a:solidFill>
                  <a:schemeClr val="tx1"/>
                </a:solidFill>
                <a:effectLst/>
                <a:latin typeface="+mn-lt"/>
                <a:ea typeface="+mn-ea"/>
                <a:cs typeface="+mn-cs"/>
              </a:rPr>
              <a:t>Tench</a:t>
            </a:r>
            <a:r>
              <a:rPr lang="en-GB" sz="1200" kern="1200" dirty="0">
                <a:solidFill>
                  <a:schemeClr val="tx1"/>
                </a:solidFill>
                <a:effectLst/>
                <a:latin typeface="+mn-lt"/>
                <a:ea typeface="+mn-ea"/>
                <a:cs typeface="+mn-cs"/>
              </a:rPr>
              <a:t>, et al, 2017)</a:t>
            </a:r>
          </a:p>
        </p:txBody>
      </p:sp>
      <p:sp>
        <p:nvSpPr>
          <p:cNvPr id="4" name="Slide Number Placeholder 3"/>
          <p:cNvSpPr>
            <a:spLocks noGrp="1"/>
          </p:cNvSpPr>
          <p:nvPr>
            <p:ph type="sldNum" sz="quarter" idx="10"/>
          </p:nvPr>
        </p:nvSpPr>
        <p:spPr/>
        <p:txBody>
          <a:bodyPr/>
          <a:lstStyle/>
          <a:p>
            <a:fld id="{4A6F768E-9988-43B5-98B3-F1110C1C3CEF}" type="slidenum">
              <a:rPr lang="en-GB" smtClean="0"/>
              <a:t>5</a:t>
            </a:fld>
            <a:endParaRPr lang="en-GB"/>
          </a:p>
        </p:txBody>
      </p:sp>
    </p:spTree>
    <p:extLst>
      <p:ext uri="{BB962C8B-B14F-4D97-AF65-F5344CB8AC3E}">
        <p14:creationId xmlns:p14="http://schemas.microsoft.com/office/powerpoint/2010/main" val="67299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Language Barriers: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Communication can get hindered by difference in language and linguistic ability. It’s not always difference in language which makes the communication hard. Even when communicating in the same language, the use of jargon and over-complicated words will get irrelevant or complex to the receiver who is unfamiliar with the used terminologies. Cultural and regional difference also makes the delivery of certain words, expressions associated with it and accent to lead a message to be misinterpreted. (Gómez-</a:t>
            </a:r>
            <a:r>
              <a:rPr lang="en-GB" sz="1200" kern="1200" dirty="0" err="1">
                <a:solidFill>
                  <a:schemeClr val="tx1"/>
                </a:solidFill>
                <a:effectLst/>
                <a:latin typeface="+mn-lt"/>
                <a:ea typeface="+mn-ea"/>
                <a:cs typeface="+mn-cs"/>
              </a:rPr>
              <a:t>Durán</a:t>
            </a:r>
            <a:r>
              <a:rPr lang="en-GB" sz="1200" kern="1200" dirty="0">
                <a:solidFill>
                  <a:schemeClr val="tx1"/>
                </a:solidFill>
                <a:effectLst/>
                <a:latin typeface="+mn-lt"/>
                <a:ea typeface="+mn-ea"/>
                <a:cs typeface="+mn-cs"/>
              </a:rPr>
              <a:t> and Jones, 2018)</a:t>
            </a:r>
          </a:p>
          <a:p>
            <a:r>
              <a:rPr lang="en-GB" sz="1200" kern="1200" dirty="0">
                <a:solidFill>
                  <a:schemeClr val="tx1"/>
                </a:solidFill>
                <a:effectLst/>
                <a:latin typeface="+mn-lt"/>
                <a:ea typeface="+mn-ea"/>
                <a:cs typeface="+mn-cs"/>
              </a:rPr>
              <a:t>Psychological Barriers: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Communication get influenced by the psychological state of the sender and receiver. Stressed out person has difficulty in understanding the message received and delivering it when sending. Anger is also an example of a state where message delivered or received can be perceived differently. Some people may find some conversations off limit or taboo and are not comfortable in having a talk over those topics which effect the communication adversely. (</a:t>
            </a:r>
            <a:r>
              <a:rPr lang="en-GB" sz="1200" kern="1200" dirty="0" err="1">
                <a:solidFill>
                  <a:schemeClr val="tx1"/>
                </a:solidFill>
                <a:effectLst/>
                <a:latin typeface="+mn-lt"/>
                <a:ea typeface="+mn-ea"/>
                <a:cs typeface="+mn-cs"/>
              </a:rPr>
              <a:t>Parsad</a:t>
            </a:r>
            <a:r>
              <a:rPr lang="en-GB" sz="1200" kern="1200" dirty="0">
                <a:solidFill>
                  <a:schemeClr val="tx1"/>
                </a:solidFill>
                <a:effectLst/>
                <a:latin typeface="+mn-lt"/>
                <a:ea typeface="+mn-ea"/>
                <a:cs typeface="+mn-cs"/>
              </a:rPr>
              <a:t>, 2020)</a:t>
            </a:r>
          </a:p>
        </p:txBody>
      </p:sp>
      <p:sp>
        <p:nvSpPr>
          <p:cNvPr id="4" name="Slide Number Placeholder 3"/>
          <p:cNvSpPr>
            <a:spLocks noGrp="1"/>
          </p:cNvSpPr>
          <p:nvPr>
            <p:ph type="sldNum" sz="quarter" idx="10"/>
          </p:nvPr>
        </p:nvSpPr>
        <p:spPr/>
        <p:txBody>
          <a:bodyPr/>
          <a:lstStyle/>
          <a:p>
            <a:fld id="{4A6F768E-9988-43B5-98B3-F1110C1C3CEF}" type="slidenum">
              <a:rPr lang="en-GB" smtClean="0"/>
              <a:t>6</a:t>
            </a:fld>
            <a:endParaRPr lang="en-GB"/>
          </a:p>
        </p:txBody>
      </p:sp>
    </p:spTree>
    <p:extLst>
      <p:ext uri="{BB962C8B-B14F-4D97-AF65-F5344CB8AC3E}">
        <p14:creationId xmlns:p14="http://schemas.microsoft.com/office/powerpoint/2010/main" val="3834496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Physiological Barriers: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Physiological barriers are the hurdles for effective communication by the result of sender’s or receiver’s physical ability. Speech difficulty or hearing issue can be said as physical disabilities which barracked the process of effective communication (Thomas and Weber, 2019)</a:t>
            </a:r>
          </a:p>
          <a:p>
            <a:r>
              <a:rPr lang="en-GB" sz="1200" kern="1200" dirty="0">
                <a:solidFill>
                  <a:schemeClr val="tx1"/>
                </a:solidFill>
                <a:effectLst/>
                <a:latin typeface="+mn-lt"/>
                <a:ea typeface="+mn-ea"/>
                <a:cs typeface="+mn-cs"/>
              </a:rPr>
              <a:t>Physical Barriers: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Geographic distance between the sender and receiver is a barrier to communication. Bot being able to see the physical body language and emotion and expression associated with the message can make communication less effective. Communication mediums which involves technology like phone calls or text messages are often less effective than face to face communication. (</a:t>
            </a:r>
            <a:r>
              <a:rPr lang="en-GB" sz="1200" kern="1200" dirty="0" err="1">
                <a:solidFill>
                  <a:schemeClr val="tx1"/>
                </a:solidFill>
                <a:effectLst/>
                <a:latin typeface="+mn-lt"/>
                <a:ea typeface="+mn-ea"/>
                <a:cs typeface="+mn-cs"/>
              </a:rPr>
              <a:t>Kapur</a:t>
            </a:r>
            <a:r>
              <a:rPr lang="en-GB" sz="1200" kern="1200" dirty="0">
                <a:solidFill>
                  <a:schemeClr val="tx1"/>
                </a:solidFill>
                <a:effectLst/>
                <a:latin typeface="+mn-lt"/>
                <a:ea typeface="+mn-ea"/>
                <a:cs typeface="+mn-cs"/>
              </a:rPr>
              <a:t>, 2018)</a:t>
            </a:r>
          </a:p>
        </p:txBody>
      </p:sp>
      <p:sp>
        <p:nvSpPr>
          <p:cNvPr id="4" name="Slide Number Placeholder 3"/>
          <p:cNvSpPr>
            <a:spLocks noGrp="1"/>
          </p:cNvSpPr>
          <p:nvPr>
            <p:ph type="sldNum" sz="quarter" idx="10"/>
          </p:nvPr>
        </p:nvSpPr>
        <p:spPr/>
        <p:txBody>
          <a:bodyPr/>
          <a:lstStyle/>
          <a:p>
            <a:fld id="{4A6F768E-9988-43B5-98B3-F1110C1C3CEF}" type="slidenum">
              <a:rPr lang="en-GB" smtClean="0"/>
              <a:t>7</a:t>
            </a:fld>
            <a:endParaRPr lang="en-GB"/>
          </a:p>
        </p:txBody>
      </p:sp>
    </p:spTree>
    <p:extLst>
      <p:ext uri="{BB962C8B-B14F-4D97-AF65-F5344CB8AC3E}">
        <p14:creationId xmlns:p14="http://schemas.microsoft.com/office/powerpoint/2010/main" val="1165817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Know Your Audience:</a:t>
            </a:r>
          </a:p>
          <a:p>
            <a:r>
              <a:rPr lang="en-GB" sz="1200" kern="1200" dirty="0">
                <a:solidFill>
                  <a:schemeClr val="tx1"/>
                </a:solidFill>
                <a:effectLst/>
                <a:latin typeface="+mn-lt"/>
                <a:ea typeface="+mn-ea"/>
                <a:cs typeface="+mn-cs"/>
              </a:rPr>
              <a:t>Knowing your audience allows you to convey your message in an understandable way. Communication with mutual understanding make it easy to have an effective communication. Technology has made communication easy but has an adverse impact on effectively. Understanding the importance of delivering the message in accordance to the understanding of the receiver plays a vital role in communication. Striving for better communication, making an account for the audience and refining the message accordingly will help the message to go across. (Thompson, 2018)</a:t>
            </a:r>
          </a:p>
          <a:p>
            <a:r>
              <a:rPr lang="en-GB" sz="1200" kern="1200" dirty="0">
                <a:solidFill>
                  <a:schemeClr val="tx1"/>
                </a:solidFill>
                <a:effectLst/>
                <a:latin typeface="+mn-lt"/>
                <a:ea typeface="+mn-ea"/>
                <a:cs typeface="+mn-cs"/>
              </a:rPr>
              <a:t>Understand the Need:</a:t>
            </a:r>
          </a:p>
          <a:p>
            <a:r>
              <a:rPr lang="en-GB" sz="1200" kern="1200" dirty="0">
                <a:solidFill>
                  <a:schemeClr val="tx1"/>
                </a:solidFill>
                <a:effectLst/>
                <a:latin typeface="+mn-lt"/>
                <a:ea typeface="+mn-ea"/>
                <a:cs typeface="+mn-cs"/>
              </a:rPr>
              <a:t>It is important to understand the need of the message which has been informed or received. The message should be clean and clearly defined when send and should be relevant and precise when received. Conveying the information which is needed can help in understanding. Messages with excessive information can make the important details dilute in irrelevant words creating an ineffective communication (Thompson, 2018)</a:t>
            </a:r>
          </a:p>
        </p:txBody>
      </p:sp>
      <p:sp>
        <p:nvSpPr>
          <p:cNvPr id="4" name="Slide Number Placeholder 3"/>
          <p:cNvSpPr>
            <a:spLocks noGrp="1"/>
          </p:cNvSpPr>
          <p:nvPr>
            <p:ph type="sldNum" sz="quarter" idx="10"/>
          </p:nvPr>
        </p:nvSpPr>
        <p:spPr/>
        <p:txBody>
          <a:bodyPr/>
          <a:lstStyle/>
          <a:p>
            <a:fld id="{4A6F768E-9988-43B5-98B3-F1110C1C3CEF}" type="slidenum">
              <a:rPr lang="en-GB" smtClean="0"/>
              <a:t>8</a:t>
            </a:fld>
            <a:endParaRPr lang="en-GB"/>
          </a:p>
        </p:txBody>
      </p:sp>
    </p:spTree>
    <p:extLst>
      <p:ext uri="{BB962C8B-B14F-4D97-AF65-F5344CB8AC3E}">
        <p14:creationId xmlns:p14="http://schemas.microsoft.com/office/powerpoint/2010/main" val="210091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Learn to Listen:</a:t>
            </a:r>
          </a:p>
          <a:p>
            <a:r>
              <a:rPr lang="en-GB" sz="1200" kern="1200" dirty="0">
                <a:solidFill>
                  <a:schemeClr val="tx1"/>
                </a:solidFill>
                <a:effectLst/>
                <a:latin typeface="+mn-lt"/>
                <a:ea typeface="+mn-ea"/>
                <a:cs typeface="+mn-cs"/>
              </a:rPr>
              <a:t>It’s not all about speaking only. To be able to communicate effectively, listening is very important. This reinforce tow way understanding between people. Listening effectively will help in better understanding and focus over important details through which an effective feedback can be given which stamps the understanding of the received message resulting in effective communication. (Thompson, 2018)</a:t>
            </a:r>
          </a:p>
          <a:p>
            <a:r>
              <a:rPr lang="en-GB" sz="1200" kern="1200" dirty="0">
                <a:solidFill>
                  <a:schemeClr val="tx1"/>
                </a:solidFill>
                <a:effectLst/>
                <a:latin typeface="+mn-lt"/>
                <a:ea typeface="+mn-ea"/>
                <a:cs typeface="+mn-cs"/>
              </a:rPr>
              <a:t>Combine verbal and nonverbal communication:</a:t>
            </a:r>
          </a:p>
          <a:p>
            <a:r>
              <a:rPr lang="en-GB" sz="1200" kern="1200" dirty="0">
                <a:solidFill>
                  <a:schemeClr val="tx1"/>
                </a:solidFill>
                <a:effectLst/>
                <a:latin typeface="+mn-lt"/>
                <a:ea typeface="+mn-ea"/>
                <a:cs typeface="+mn-cs"/>
              </a:rPr>
              <a:t>Messaged conveyed with a proper and appropriate body language, gestures and cues are better to be understand by the audience. Appropriate hand movements, voice frequency and pitch, tone of the voice are all very important factors impacting an effective communication. Well managed body language association with the messaged being delivered will enhance the effectively of the communication and will motivate a positive response from the audience. (Thompson, 2018)</a:t>
            </a:r>
          </a:p>
          <a:p>
            <a:r>
              <a:rPr lang="en-GB" sz="1200" kern="1200" dirty="0">
                <a:solidFill>
                  <a:schemeClr val="tx1"/>
                </a:solidFill>
                <a:effectLst/>
                <a:latin typeface="+mn-lt"/>
                <a:ea typeface="+mn-ea"/>
                <a:cs typeface="+mn-cs"/>
              </a:rPr>
              <a:t>Offer positive feedback:</a:t>
            </a:r>
          </a:p>
          <a:p>
            <a:r>
              <a:rPr lang="en-GB" sz="1200" kern="1200" dirty="0">
                <a:solidFill>
                  <a:schemeClr val="tx1"/>
                </a:solidFill>
                <a:effectLst/>
                <a:latin typeface="+mn-lt"/>
                <a:ea typeface="+mn-ea"/>
                <a:cs typeface="+mn-cs"/>
              </a:rPr>
              <a:t>Providing a feedback ensures the communication to get effective. It has a significant impact over communication. Asking questions regarding the information improves the understanding and when understood, a feedback is the surety over the message being understood. (Thompson, 2018)</a:t>
            </a:r>
          </a:p>
        </p:txBody>
      </p:sp>
      <p:sp>
        <p:nvSpPr>
          <p:cNvPr id="4" name="Slide Number Placeholder 3"/>
          <p:cNvSpPr>
            <a:spLocks noGrp="1"/>
          </p:cNvSpPr>
          <p:nvPr>
            <p:ph type="sldNum" sz="quarter" idx="10"/>
          </p:nvPr>
        </p:nvSpPr>
        <p:spPr/>
        <p:txBody>
          <a:bodyPr/>
          <a:lstStyle/>
          <a:p>
            <a:fld id="{4A6F768E-9988-43B5-98B3-F1110C1C3CEF}" type="slidenum">
              <a:rPr lang="en-GB" smtClean="0"/>
              <a:t>9</a:t>
            </a:fld>
            <a:endParaRPr lang="en-GB"/>
          </a:p>
        </p:txBody>
      </p:sp>
    </p:spTree>
    <p:extLst>
      <p:ext uri="{BB962C8B-B14F-4D97-AF65-F5344CB8AC3E}">
        <p14:creationId xmlns:p14="http://schemas.microsoft.com/office/powerpoint/2010/main" val="2955106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Researchers has called out a clinician knowledge of no help if the clinician’s communication is not effective with the patient. Communications as a vital role in social health care which cannot be left neglected. Consolidating the patient and providing the right guidance and approach is one of the most important job in a health care personal. Effective communication will help the patient and the patient will feel in comfort. Patient will feel the presence of a personal who is considerate enough.</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Patients feel respected, valued, and in safe hands when they have consolidating conversation. With the enhancement of care services, effective communication also improves the working environment because of better clarity and relevance about daily roles expectations and responsibilities. People will feel more powerful and driven as a result of this.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Communication between the patient and the attending care taker is crucial. Patient can be benefited by the adaptation of lifestyle or acknowledging responsibilities for self-management and medication. </a:t>
            </a:r>
            <a:r>
              <a:rPr lang="en-GB" sz="1200" kern="1200">
                <a:solidFill>
                  <a:schemeClr val="tx1"/>
                </a:solidFill>
                <a:effectLst/>
                <a:latin typeface="+mn-lt"/>
                <a:ea typeface="+mn-ea"/>
                <a:cs typeface="+mn-cs"/>
              </a:rPr>
              <a:t>As a result, it's critical to make sure the patient understands exactly what to do.</a:t>
            </a:r>
          </a:p>
        </p:txBody>
      </p:sp>
      <p:sp>
        <p:nvSpPr>
          <p:cNvPr id="4" name="Slide Number Placeholder 3"/>
          <p:cNvSpPr>
            <a:spLocks noGrp="1"/>
          </p:cNvSpPr>
          <p:nvPr>
            <p:ph type="sldNum" sz="quarter" idx="10"/>
          </p:nvPr>
        </p:nvSpPr>
        <p:spPr/>
        <p:txBody>
          <a:bodyPr/>
          <a:lstStyle/>
          <a:p>
            <a:fld id="{4A6F768E-9988-43B5-98B3-F1110C1C3CEF}" type="slidenum">
              <a:rPr lang="en-GB" smtClean="0"/>
              <a:t>10</a:t>
            </a:fld>
            <a:endParaRPr lang="en-GB"/>
          </a:p>
        </p:txBody>
      </p:sp>
    </p:spTree>
    <p:extLst>
      <p:ext uri="{BB962C8B-B14F-4D97-AF65-F5344CB8AC3E}">
        <p14:creationId xmlns:p14="http://schemas.microsoft.com/office/powerpoint/2010/main" val="211768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(Gillespie, D.J. and </a:t>
            </a:r>
            <a:r>
              <a:rPr lang="en-GB" sz="1200" kern="1200" dirty="0" err="1">
                <a:solidFill>
                  <a:schemeClr val="tx1"/>
                </a:solidFill>
                <a:effectLst/>
                <a:latin typeface="+mn-lt"/>
                <a:ea typeface="+mn-ea"/>
                <a:cs typeface="+mn-cs"/>
              </a:rPr>
              <a:t>Schiffman</a:t>
            </a:r>
            <a:r>
              <a:rPr lang="en-GB" sz="1200" kern="1200" dirty="0">
                <a:solidFill>
                  <a:schemeClr val="tx1"/>
                </a:solidFill>
                <a:effectLst/>
                <a:latin typeface="+mn-lt"/>
                <a:ea typeface="+mn-ea"/>
                <a:cs typeface="+mn-cs"/>
              </a:rPr>
              <a:t>, R., 2018. A critique of the Shannon-Weaver theory of communication and its implications for nursing. </a:t>
            </a:r>
            <a:r>
              <a:rPr lang="en-GB" sz="1200" i="1" kern="1200" dirty="0">
                <a:solidFill>
                  <a:schemeClr val="tx1"/>
                </a:solidFill>
                <a:effectLst/>
                <a:latin typeface="+mn-lt"/>
                <a:ea typeface="+mn-ea"/>
                <a:cs typeface="+mn-cs"/>
              </a:rPr>
              <a:t>Research and theory for nursing practice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32</a:t>
            </a:r>
            <a:r>
              <a:rPr lang="en-GB" sz="1200" kern="1200" dirty="0">
                <a:solidFill>
                  <a:schemeClr val="tx1"/>
                </a:solidFill>
                <a:effectLst/>
                <a:latin typeface="+mn-lt"/>
                <a:ea typeface="+mn-ea"/>
                <a:cs typeface="+mn-cs"/>
              </a:rPr>
              <a:t>(2), pp.216-225.)</a:t>
            </a:r>
          </a:p>
          <a:p>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Kuznar</a:t>
            </a:r>
            <a:r>
              <a:rPr lang="en-GB" sz="1200" kern="1200" dirty="0">
                <a:solidFill>
                  <a:schemeClr val="tx1"/>
                </a:solidFill>
                <a:effectLst/>
                <a:latin typeface="+mn-lt"/>
                <a:ea typeface="+mn-ea"/>
                <a:cs typeface="+mn-cs"/>
              </a:rPr>
              <a:t>, L.A. and </a:t>
            </a:r>
            <a:r>
              <a:rPr lang="en-GB" sz="1200" kern="1200" dirty="0" err="1">
                <a:solidFill>
                  <a:schemeClr val="tx1"/>
                </a:solidFill>
                <a:effectLst/>
                <a:latin typeface="+mn-lt"/>
                <a:ea typeface="+mn-ea"/>
                <a:cs typeface="+mn-cs"/>
              </a:rPr>
              <a:t>Yager</a:t>
            </a:r>
            <a:r>
              <a:rPr lang="en-GB" sz="1200" kern="1200" dirty="0">
                <a:solidFill>
                  <a:schemeClr val="tx1"/>
                </a:solidFill>
                <a:effectLst/>
                <a:latin typeface="+mn-lt"/>
                <a:ea typeface="+mn-ea"/>
                <a:cs typeface="+mn-cs"/>
              </a:rPr>
              <a:t>, M., 2020. </a:t>
            </a:r>
            <a:r>
              <a:rPr lang="en-GB" sz="1200" i="1" kern="1200" dirty="0">
                <a:solidFill>
                  <a:schemeClr val="tx1"/>
                </a:solidFill>
                <a:effectLst/>
                <a:latin typeface="+mn-lt"/>
                <a:ea typeface="+mn-ea"/>
                <a:cs typeface="+mn-cs"/>
              </a:rPr>
              <a:t>The Development of Communication Models, Quick Look</a:t>
            </a:r>
            <a:r>
              <a:rPr lang="en-GB" sz="1200" kern="1200" dirty="0">
                <a:solidFill>
                  <a:schemeClr val="tx1"/>
                </a:solidFill>
                <a:effectLst/>
                <a:latin typeface="+mn-lt"/>
                <a:ea typeface="+mn-ea"/>
                <a:cs typeface="+mn-cs"/>
              </a:rPr>
              <a:t>. Joint Staff J39, Strategic Multi-layer Assessment Washington, DC United States.)</a:t>
            </a:r>
          </a:p>
          <a:p>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Kuznar</a:t>
            </a:r>
            <a:r>
              <a:rPr lang="en-GB" sz="1200" kern="1200" dirty="0">
                <a:solidFill>
                  <a:schemeClr val="tx1"/>
                </a:solidFill>
                <a:effectLst/>
                <a:latin typeface="+mn-lt"/>
                <a:ea typeface="+mn-ea"/>
                <a:cs typeface="+mn-cs"/>
              </a:rPr>
              <a:t>, L.A. and </a:t>
            </a:r>
            <a:r>
              <a:rPr lang="en-GB" sz="1200" kern="1200" dirty="0" err="1">
                <a:solidFill>
                  <a:schemeClr val="tx1"/>
                </a:solidFill>
                <a:effectLst/>
                <a:latin typeface="+mn-lt"/>
                <a:ea typeface="+mn-ea"/>
                <a:cs typeface="+mn-cs"/>
              </a:rPr>
              <a:t>Yager</a:t>
            </a:r>
            <a:r>
              <a:rPr lang="en-GB" sz="1200" kern="1200" dirty="0">
                <a:solidFill>
                  <a:schemeClr val="tx1"/>
                </a:solidFill>
                <a:effectLst/>
                <a:latin typeface="+mn-lt"/>
                <a:ea typeface="+mn-ea"/>
                <a:cs typeface="+mn-cs"/>
              </a:rPr>
              <a:t>, M., 2020. </a:t>
            </a:r>
            <a:r>
              <a:rPr lang="en-GB" sz="1200" i="1" kern="1200" dirty="0">
                <a:solidFill>
                  <a:schemeClr val="tx1"/>
                </a:solidFill>
                <a:effectLst/>
                <a:latin typeface="+mn-lt"/>
                <a:ea typeface="+mn-ea"/>
                <a:cs typeface="+mn-cs"/>
              </a:rPr>
              <a:t>The Development of Communication Models, Quick Look</a:t>
            </a:r>
            <a:r>
              <a:rPr lang="en-GB" sz="1200" kern="1200" dirty="0">
                <a:solidFill>
                  <a:schemeClr val="tx1"/>
                </a:solidFill>
                <a:effectLst/>
                <a:latin typeface="+mn-lt"/>
                <a:ea typeface="+mn-ea"/>
                <a:cs typeface="+mn-cs"/>
              </a:rPr>
              <a:t>. Joint Staff J39, Strategic Multi-layer Assessment Washington, DC United States.)</a:t>
            </a:r>
          </a:p>
          <a:p>
            <a:r>
              <a:rPr lang="en-GB" sz="1200" kern="1200" dirty="0">
                <a:solidFill>
                  <a:schemeClr val="tx1"/>
                </a:solidFill>
                <a:effectLst/>
                <a:latin typeface="+mn-lt"/>
                <a:ea typeface="+mn-ea"/>
                <a:cs typeface="+mn-cs"/>
              </a:rPr>
              <a:t>(Panda, S., Critical understanding of ICT course-</a:t>
            </a:r>
            <a:r>
              <a:rPr lang="en-GB" sz="1200" kern="1200" dirty="0" err="1">
                <a:solidFill>
                  <a:schemeClr val="tx1"/>
                </a:solidFill>
                <a:effectLst/>
                <a:latin typeface="+mn-lt"/>
                <a:ea typeface="+mn-ea"/>
                <a:cs typeface="+mn-cs"/>
              </a:rPr>
              <a:t>Epc</a:t>
            </a:r>
            <a:r>
              <a:rPr lang="en-GB" sz="1200" kern="1200" dirty="0">
                <a:solidFill>
                  <a:schemeClr val="tx1"/>
                </a:solidFill>
                <a:effectLst/>
                <a:latin typeface="+mn-lt"/>
                <a:ea typeface="+mn-ea"/>
                <a:cs typeface="+mn-cs"/>
              </a:rPr>
              <a:t> 4.)</a:t>
            </a:r>
          </a:p>
          <a:p>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Timony</a:t>
            </a:r>
            <a:r>
              <a:rPr lang="en-GB" sz="1200" kern="1200" dirty="0">
                <a:solidFill>
                  <a:schemeClr val="tx1"/>
                </a:solidFill>
                <a:effectLst/>
                <a:latin typeface="+mn-lt"/>
                <a:ea typeface="+mn-ea"/>
                <a:cs typeface="+mn-cs"/>
              </a:rPr>
              <a:t>, K., 2020. Say What You Mean to Say: Unpacking the Complexities of Communication Between Patients and Their Providers.)</a:t>
            </a:r>
          </a:p>
          <a:p>
            <a:r>
              <a:rPr lang="en-GB" sz="1200" kern="1200" dirty="0">
                <a:solidFill>
                  <a:schemeClr val="tx1"/>
                </a:solidFill>
                <a:effectLst/>
                <a:latin typeface="+mn-lt"/>
                <a:ea typeface="+mn-ea"/>
                <a:cs typeface="+mn-cs"/>
              </a:rPr>
              <a:t>(van Ruler, B., 2018. Communication Theory. The International </a:t>
            </a:r>
            <a:r>
              <a:rPr lang="en-GB" sz="1200" kern="1200" dirty="0" err="1">
                <a:solidFill>
                  <a:schemeClr val="tx1"/>
                </a:solidFill>
                <a:effectLst/>
                <a:latin typeface="+mn-lt"/>
                <a:ea typeface="+mn-ea"/>
                <a:cs typeface="+mn-cs"/>
              </a:rPr>
              <a:t>Encyclopedia</a:t>
            </a:r>
            <a:r>
              <a:rPr lang="en-GB" sz="1200" kern="1200" dirty="0">
                <a:solidFill>
                  <a:schemeClr val="tx1"/>
                </a:solidFill>
                <a:effectLst/>
                <a:latin typeface="+mn-lt"/>
                <a:ea typeface="+mn-ea"/>
                <a:cs typeface="+mn-cs"/>
              </a:rPr>
              <a:t> of Strategic Communication. Pp.1-7)</a:t>
            </a:r>
          </a:p>
          <a:p>
            <a:r>
              <a:rPr lang="en-GB" sz="1200" kern="1200" dirty="0">
                <a:solidFill>
                  <a:schemeClr val="tx1"/>
                </a:solidFill>
                <a:effectLst/>
                <a:latin typeface="+mn-lt"/>
                <a:ea typeface="+mn-ea"/>
                <a:cs typeface="+mn-cs"/>
              </a:rPr>
              <a:t>&lt; https://www.rainbowhospitals.in/about-us/who-we-are &gt;</a:t>
            </a:r>
          </a:p>
          <a:p>
            <a:r>
              <a:rPr lang="en-GB" sz="1200" kern="1200" dirty="0">
                <a:solidFill>
                  <a:schemeClr val="tx1"/>
                </a:solidFill>
                <a:effectLst/>
                <a:latin typeface="+mn-lt"/>
                <a:ea typeface="+mn-ea"/>
                <a:cs typeface="+mn-cs"/>
              </a:rPr>
              <a:t>Gómez-</a:t>
            </a:r>
            <a:r>
              <a:rPr lang="en-GB" sz="1200" kern="1200" dirty="0" err="1">
                <a:solidFill>
                  <a:schemeClr val="tx1"/>
                </a:solidFill>
                <a:effectLst/>
                <a:latin typeface="+mn-lt"/>
                <a:ea typeface="+mn-ea"/>
                <a:cs typeface="+mn-cs"/>
              </a:rPr>
              <a:t>Durán</a:t>
            </a:r>
            <a:r>
              <a:rPr lang="en-GB" sz="1200" kern="1200" dirty="0">
                <a:solidFill>
                  <a:schemeClr val="tx1"/>
                </a:solidFill>
                <a:effectLst/>
                <a:latin typeface="+mn-lt"/>
                <a:ea typeface="+mn-ea"/>
                <a:cs typeface="+mn-cs"/>
              </a:rPr>
              <a:t>, E. and Jones, R., 2018. Challenging Language Barriers. In </a:t>
            </a:r>
            <a:r>
              <a:rPr lang="en-GB" sz="1200" i="1" kern="1200" dirty="0">
                <a:solidFill>
                  <a:schemeClr val="tx1"/>
                </a:solidFill>
                <a:effectLst/>
                <a:latin typeface="+mn-lt"/>
                <a:ea typeface="+mn-ea"/>
                <a:cs typeface="+mn-cs"/>
              </a:rPr>
              <a:t>Forensic Psychiatry and Psychology in Europe</a:t>
            </a:r>
            <a:r>
              <a:rPr lang="en-GB" sz="1200" kern="1200" dirty="0">
                <a:solidFill>
                  <a:schemeClr val="tx1"/>
                </a:solidFill>
                <a:effectLst/>
                <a:latin typeface="+mn-lt"/>
                <a:ea typeface="+mn-ea"/>
                <a:cs typeface="+mn-cs"/>
              </a:rPr>
              <a:t> (pp. 131-142). Springer, Cham.</a:t>
            </a:r>
          </a:p>
          <a:p>
            <a:r>
              <a:rPr lang="en-GB" sz="1200" kern="1200" dirty="0" err="1">
                <a:solidFill>
                  <a:schemeClr val="tx1"/>
                </a:solidFill>
                <a:effectLst/>
                <a:latin typeface="+mn-lt"/>
                <a:ea typeface="+mn-ea"/>
                <a:cs typeface="+mn-cs"/>
              </a:rPr>
              <a:t>Kapur</a:t>
            </a:r>
            <a:r>
              <a:rPr lang="en-GB" sz="1200" kern="1200" dirty="0">
                <a:solidFill>
                  <a:schemeClr val="tx1"/>
                </a:solidFill>
                <a:effectLst/>
                <a:latin typeface="+mn-lt"/>
                <a:ea typeface="+mn-ea"/>
                <a:cs typeface="+mn-cs"/>
              </a:rPr>
              <a:t>, R., 2018. Barriers to effective communication. </a:t>
            </a:r>
            <a:r>
              <a:rPr lang="en-GB" sz="1200" i="1" kern="1200" dirty="0">
                <a:solidFill>
                  <a:schemeClr val="tx1"/>
                </a:solidFill>
                <a:effectLst/>
                <a:latin typeface="+mn-lt"/>
                <a:ea typeface="+mn-ea"/>
                <a:cs typeface="+mn-cs"/>
              </a:rPr>
              <a:t>Delhi University</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Prasad, L.M., 2020. Principles and practice of management. Sultan Chand &amp; Sons.</a:t>
            </a:r>
          </a:p>
          <a:p>
            <a:r>
              <a:rPr lang="en-GB" sz="1200" kern="1200" dirty="0">
                <a:solidFill>
                  <a:schemeClr val="tx1"/>
                </a:solidFill>
                <a:effectLst/>
                <a:latin typeface="+mn-lt"/>
                <a:ea typeface="+mn-ea"/>
                <a:cs typeface="+mn-cs"/>
              </a:rPr>
              <a:t>Rainbowhospitals.in About us: who we are; what we do Accessed at 19</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Nov. 2021 from</a:t>
            </a:r>
          </a:p>
          <a:p>
            <a:r>
              <a:rPr lang="en-GB" sz="1200" kern="1200" dirty="0" err="1">
                <a:solidFill>
                  <a:schemeClr val="tx1"/>
                </a:solidFill>
                <a:effectLst/>
                <a:latin typeface="+mn-lt"/>
                <a:ea typeface="+mn-ea"/>
                <a:cs typeface="+mn-cs"/>
              </a:rPr>
              <a:t>Tench</a:t>
            </a:r>
            <a:r>
              <a:rPr lang="en-GB" sz="1200" kern="1200" dirty="0">
                <a:solidFill>
                  <a:schemeClr val="tx1"/>
                </a:solidFill>
                <a:effectLst/>
                <a:latin typeface="+mn-lt"/>
                <a:ea typeface="+mn-ea"/>
                <a:cs typeface="+mn-cs"/>
              </a:rPr>
              <a:t>, R., </a:t>
            </a:r>
            <a:r>
              <a:rPr lang="en-GB" sz="1200" kern="1200" dirty="0" err="1">
                <a:solidFill>
                  <a:schemeClr val="tx1"/>
                </a:solidFill>
                <a:effectLst/>
                <a:latin typeface="+mn-lt"/>
                <a:ea typeface="+mn-ea"/>
                <a:cs typeface="+mn-cs"/>
              </a:rPr>
              <a:t>Verčič</a:t>
            </a:r>
            <a:r>
              <a:rPr lang="en-GB" sz="1200" kern="1200" dirty="0">
                <a:solidFill>
                  <a:schemeClr val="tx1"/>
                </a:solidFill>
                <a:effectLst/>
                <a:latin typeface="+mn-lt"/>
                <a:ea typeface="+mn-ea"/>
                <a:cs typeface="+mn-cs"/>
              </a:rPr>
              <a:t>, D., </a:t>
            </a:r>
            <a:r>
              <a:rPr lang="en-GB" sz="1200" kern="1200" dirty="0" err="1">
                <a:solidFill>
                  <a:schemeClr val="tx1"/>
                </a:solidFill>
                <a:effectLst/>
                <a:latin typeface="+mn-lt"/>
                <a:ea typeface="+mn-ea"/>
                <a:cs typeface="+mn-cs"/>
              </a:rPr>
              <a:t>Zerfass</a:t>
            </a:r>
            <a:r>
              <a:rPr lang="en-GB" sz="1200" kern="1200" dirty="0">
                <a:solidFill>
                  <a:schemeClr val="tx1"/>
                </a:solidFill>
                <a:effectLst/>
                <a:latin typeface="+mn-lt"/>
                <a:ea typeface="+mn-ea"/>
                <a:cs typeface="+mn-cs"/>
              </a:rPr>
              <a:t>, A., Moreno, Á. and </a:t>
            </a:r>
            <a:r>
              <a:rPr lang="en-GB" sz="1200" kern="1200" dirty="0" err="1">
                <a:solidFill>
                  <a:schemeClr val="tx1"/>
                </a:solidFill>
                <a:effectLst/>
                <a:latin typeface="+mn-lt"/>
                <a:ea typeface="+mn-ea"/>
                <a:cs typeface="+mn-cs"/>
              </a:rPr>
              <a:t>Verhoeven</a:t>
            </a:r>
            <a:r>
              <a:rPr lang="en-GB" sz="1200" kern="1200" dirty="0">
                <a:solidFill>
                  <a:schemeClr val="tx1"/>
                </a:solidFill>
                <a:effectLst/>
                <a:latin typeface="+mn-lt"/>
                <a:ea typeface="+mn-ea"/>
                <a:cs typeface="+mn-cs"/>
              </a:rPr>
              <a:t>, P., 2017. </a:t>
            </a:r>
            <a:r>
              <a:rPr lang="en-GB" sz="1200" i="1" kern="1200" dirty="0">
                <a:solidFill>
                  <a:schemeClr val="tx1"/>
                </a:solidFill>
                <a:effectLst/>
                <a:latin typeface="+mn-lt"/>
                <a:ea typeface="+mn-ea"/>
                <a:cs typeface="+mn-cs"/>
              </a:rPr>
              <a:t>Communication excellence: How to develop, manage and lead exceptional communications</a:t>
            </a:r>
            <a:r>
              <a:rPr lang="en-GB" sz="1200" kern="1200" dirty="0">
                <a:solidFill>
                  <a:schemeClr val="tx1"/>
                </a:solidFill>
                <a:effectLst/>
                <a:latin typeface="+mn-lt"/>
                <a:ea typeface="+mn-ea"/>
                <a:cs typeface="+mn-cs"/>
              </a:rPr>
              <a:t>. Springer.</a:t>
            </a:r>
          </a:p>
          <a:p>
            <a:r>
              <a:rPr lang="en-GB" sz="1200" kern="1200" dirty="0">
                <a:solidFill>
                  <a:schemeClr val="tx1"/>
                </a:solidFill>
                <a:effectLst/>
                <a:latin typeface="+mn-lt"/>
                <a:ea typeface="+mn-ea"/>
                <a:cs typeface="+mn-cs"/>
              </a:rPr>
              <a:t>Thomas, O.S. and Weber, W., 2019. Overcoming physiological barriers to nanoparticle delivery—are we there yet?. </a:t>
            </a:r>
            <a:r>
              <a:rPr lang="en-GB" sz="1200" i="1" kern="1200" dirty="0">
                <a:solidFill>
                  <a:schemeClr val="tx1"/>
                </a:solidFill>
                <a:effectLst/>
                <a:latin typeface="+mn-lt"/>
                <a:ea typeface="+mn-ea"/>
                <a:cs typeface="+mn-cs"/>
              </a:rPr>
              <a:t>Frontiers in bioengineering and biotechnology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7</a:t>
            </a:r>
            <a:r>
              <a:rPr lang="en-GB" sz="1200" kern="1200" dirty="0">
                <a:solidFill>
                  <a:schemeClr val="tx1"/>
                </a:solidFill>
                <a:effectLst/>
                <a:latin typeface="+mn-lt"/>
                <a:ea typeface="+mn-ea"/>
                <a:cs typeface="+mn-cs"/>
              </a:rPr>
              <a:t>, p.415.</a:t>
            </a:r>
          </a:p>
          <a:p>
            <a:r>
              <a:rPr lang="en-GB" sz="1200" kern="1200" dirty="0">
                <a:solidFill>
                  <a:schemeClr val="tx1"/>
                </a:solidFill>
                <a:effectLst/>
                <a:latin typeface="+mn-lt"/>
                <a:ea typeface="+mn-ea"/>
                <a:cs typeface="+mn-cs"/>
              </a:rPr>
              <a:t>Thompson, N., 2018. </a:t>
            </a:r>
            <a:r>
              <a:rPr lang="en-GB" sz="1200" i="1" kern="1200" dirty="0">
                <a:solidFill>
                  <a:schemeClr val="tx1"/>
                </a:solidFill>
                <a:effectLst/>
                <a:latin typeface="+mn-lt"/>
                <a:ea typeface="+mn-ea"/>
                <a:cs typeface="+mn-cs"/>
              </a:rPr>
              <a:t>Effective communication: A guide for the people professions</a:t>
            </a:r>
            <a:r>
              <a:rPr lang="en-GB" sz="1200" kern="1200" dirty="0">
                <a:solidFill>
                  <a:schemeClr val="tx1"/>
                </a:solidFill>
                <a:effectLst/>
                <a:latin typeface="+mn-lt"/>
                <a:ea typeface="+mn-ea"/>
                <a:cs typeface="+mn-cs"/>
              </a:rPr>
              <a:t>. Macmillan International Higher Education.</a:t>
            </a:r>
          </a:p>
          <a:p>
            <a:endParaRPr lang="en-GB" dirty="0"/>
          </a:p>
        </p:txBody>
      </p:sp>
      <p:sp>
        <p:nvSpPr>
          <p:cNvPr id="4" name="Slide Number Placeholder 3"/>
          <p:cNvSpPr>
            <a:spLocks noGrp="1"/>
          </p:cNvSpPr>
          <p:nvPr>
            <p:ph type="sldNum" sz="quarter" idx="10"/>
          </p:nvPr>
        </p:nvSpPr>
        <p:spPr/>
        <p:txBody>
          <a:bodyPr/>
          <a:lstStyle/>
          <a:p>
            <a:fld id="{4A6F768E-9988-43B5-98B3-F1110C1C3CEF}" type="slidenum">
              <a:rPr lang="en-GB" smtClean="0"/>
              <a:t>11</a:t>
            </a:fld>
            <a:endParaRPr lang="en-GB"/>
          </a:p>
        </p:txBody>
      </p:sp>
    </p:spTree>
    <p:extLst>
      <p:ext uri="{BB962C8B-B14F-4D97-AF65-F5344CB8AC3E}">
        <p14:creationId xmlns:p14="http://schemas.microsoft.com/office/powerpoint/2010/main" val="25811640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521832540"/>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537644187"/>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1405756503"/>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AF60ED7-E6E8-451E-BBCA-C2BCB3D1E5F0}"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1529983976"/>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F60ED7-E6E8-451E-BBCA-C2BCB3D1E5F0}" type="datetimeFigureOut">
              <a:rPr lang="en-GB" smtClean="0"/>
              <a:t>23/11/2021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3068208324"/>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AF60ED7-E6E8-451E-BBCA-C2BCB3D1E5F0}" type="datetimeFigureOut">
              <a:rPr lang="en-GB" smtClean="0"/>
              <a:t>23/11/2021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3770918334"/>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F60ED7-E6E8-451E-BBCA-C2BCB3D1E5F0}" type="datetimeFigureOut">
              <a:rPr lang="en-GB" smtClean="0"/>
              <a:t>23/11/2021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1556057955"/>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F60ED7-E6E8-451E-BBCA-C2BCB3D1E5F0}"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1946862375"/>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F60ED7-E6E8-451E-BBCA-C2BCB3D1E5F0}"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2327829002"/>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F60ED7-E6E8-451E-BBCA-C2BCB3D1E5F0}" type="datetimeFigureOut">
              <a:rPr lang="en-GB" smtClean="0"/>
              <a:t>23/11/2021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642565692"/>
      </p:ext>
    </p:extLst>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2183433351"/>
      </p:ext>
    </p:extLst>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4257958978"/>
      </p:ext>
    </p:extLst>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2892877780"/>
      </p:ext>
    </p:extLst>
  </p:cSld>
  <p:clrMapOvr>
    <a:masterClrMapping/>
  </p:clrMapOvr>
  <p:transition spd="med">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AF60ED7-E6E8-451E-BBCA-C2BCB3D1E5F0}" type="datetimeFigureOut">
              <a:rPr lang="en-GB" smtClean="0"/>
              <a:t>23/11/2021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330058347"/>
      </p:ext>
    </p:extLst>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AF60ED7-E6E8-451E-BBCA-C2BCB3D1E5F0}" type="datetimeFigureOut">
              <a:rPr lang="en-GB" smtClean="0"/>
              <a:t>23/11/2021</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2467286776"/>
      </p:ext>
    </p:extLst>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2781774110"/>
      </p:ext>
    </p:extLst>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2AF60ED7-E6E8-451E-BBCA-C2BCB3D1E5F0}" type="datetimeFigureOut">
              <a:rPr lang="en-GB" smtClean="0"/>
              <a:t>23/11/2021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6279243-9741-4FFF-A122-FEB95385DCFB}" type="slidenum">
              <a:rPr lang="en-GB" smtClean="0"/>
              <a:t>‹#›</a:t>
            </a:fld>
            <a:endParaRPr lang="en-GB"/>
          </a:p>
        </p:txBody>
      </p:sp>
    </p:spTree>
    <p:extLst>
      <p:ext uri="{BB962C8B-B14F-4D97-AF65-F5344CB8AC3E}">
        <p14:creationId xmlns:p14="http://schemas.microsoft.com/office/powerpoint/2010/main" val="1597264390"/>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AF60ED7-E6E8-451E-BBCA-C2BCB3D1E5F0}" type="datetimeFigureOut">
              <a:rPr lang="en-GB" smtClean="0"/>
              <a:t>23/11/2021</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96279243-9741-4FFF-A122-FEB95385DCFB}" type="slidenum">
              <a:rPr lang="en-GB" smtClean="0"/>
              <a:t>‹#›</a:t>
            </a:fld>
            <a:endParaRPr lang="en-GB"/>
          </a:p>
        </p:txBody>
      </p:sp>
    </p:spTree>
    <p:extLst>
      <p:ext uri="{BB962C8B-B14F-4D97-AF65-F5344CB8AC3E}">
        <p14:creationId xmlns:p14="http://schemas.microsoft.com/office/powerpoint/2010/main" val="383609967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ransition spd="med">
    <p:pull/>
  </p:transition>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Effective Team Working and Communication </a:t>
            </a:r>
            <a:endParaRPr lang="en-GB" dirty="0"/>
          </a:p>
        </p:txBody>
      </p:sp>
      <p:sp>
        <p:nvSpPr>
          <p:cNvPr id="3" name="Subtitle 2"/>
          <p:cNvSpPr>
            <a:spLocks noGrp="1"/>
          </p:cNvSpPr>
          <p:nvPr>
            <p:ph idx="1"/>
          </p:nvPr>
        </p:nvSpPr>
        <p:spPr/>
        <p:txBody>
          <a:bodyPr/>
          <a:lstStyle/>
          <a:p>
            <a:r>
              <a:rPr lang="en-US" dirty="0"/>
              <a:t>Assignment Title: Presentation- Strategies for Effective Communication in a Business Setting </a:t>
            </a:r>
            <a:endParaRPr lang="en-GB" dirty="0"/>
          </a:p>
          <a:p>
            <a:r>
              <a:rPr lang="en-US" dirty="0"/>
              <a:t>Red Group </a:t>
            </a:r>
            <a:endParaRPr lang="en-GB" dirty="0"/>
          </a:p>
          <a:p>
            <a:r>
              <a:rPr lang="en-US" dirty="0"/>
              <a:t>Student’s name: </a:t>
            </a:r>
            <a:r>
              <a:rPr lang="en-US"/>
              <a:t>Leonas</a:t>
            </a:r>
            <a:r>
              <a:rPr lang="en-US" dirty="0"/>
              <a:t> </a:t>
            </a:r>
            <a:r>
              <a:rPr lang="en-US" dirty="0" err="1"/>
              <a:t>Alexandru</a:t>
            </a:r>
            <a:r>
              <a:rPr lang="en-US" dirty="0"/>
              <a:t> Nicolae (2026944) Gabriel Emil Simcea (2029775)</a:t>
            </a:r>
            <a:endParaRPr lang="en-GB" dirty="0"/>
          </a:p>
          <a:p>
            <a:r>
              <a:rPr lang="en-US" dirty="0"/>
              <a:t>Module Code: BMSW 4002</a:t>
            </a:r>
            <a:endParaRPr lang="en-GB" dirty="0"/>
          </a:p>
          <a:p>
            <a:r>
              <a:rPr lang="en-US" dirty="0"/>
              <a:t>Lecturer: </a:t>
            </a:r>
            <a:r>
              <a:rPr lang="en-US" dirty="0" err="1"/>
              <a:t>Azora</a:t>
            </a:r>
            <a:r>
              <a:rPr lang="en-US" dirty="0"/>
              <a:t> Hurd </a:t>
            </a:r>
            <a:endParaRPr lang="en-GB" dirty="0"/>
          </a:p>
        </p:txBody>
      </p:sp>
    </p:spTree>
    <p:extLst>
      <p:ext uri="{BB962C8B-B14F-4D97-AF65-F5344CB8AC3E}">
        <p14:creationId xmlns:p14="http://schemas.microsoft.com/office/powerpoint/2010/main" val="196436281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THE RAINBOW CHILDREN’S Hospital	</a:t>
            </a:r>
            <a:endParaRPr lang="en-GB" dirty="0"/>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882185" y="1812951"/>
            <a:ext cx="5063319" cy="3048504"/>
          </a:xfrm>
        </p:spPr>
      </p:pic>
      <p:sp>
        <p:nvSpPr>
          <p:cNvPr id="7" name="Text Placeholder 6"/>
          <p:cNvSpPr>
            <a:spLocks noGrp="1"/>
          </p:cNvSpPr>
          <p:nvPr>
            <p:ph type="body" sz="half" idx="2"/>
          </p:nvPr>
        </p:nvSpPr>
        <p:spPr/>
        <p:txBody>
          <a:bodyPr>
            <a:normAutofit fontScale="77500" lnSpcReduction="20000"/>
          </a:bodyPr>
          <a:lstStyle/>
          <a:p>
            <a:pPr marL="285750" indent="-285750">
              <a:buFont typeface="Arial" panose="020B0604020202020204" pitchFamily="34" charset="0"/>
              <a:buChar char="•"/>
            </a:pPr>
            <a:r>
              <a:rPr lang="en-GB" sz="1800" dirty="0">
                <a:solidFill>
                  <a:schemeClr val="bg1"/>
                </a:solidFill>
              </a:rPr>
              <a:t>An Indian chain of paediatric hospitals. </a:t>
            </a:r>
          </a:p>
          <a:p>
            <a:pPr marL="285750" indent="-285750">
              <a:buFont typeface="Arial" panose="020B0604020202020204" pitchFamily="34" charset="0"/>
              <a:buChar char="•"/>
            </a:pPr>
            <a:r>
              <a:rPr lang="en-GB" sz="1800" dirty="0">
                <a:solidFill>
                  <a:schemeClr val="bg1"/>
                </a:solidFill>
              </a:rPr>
              <a:t>Headquarter situated in Hyderabad, India. </a:t>
            </a:r>
          </a:p>
          <a:p>
            <a:pPr marL="285750" indent="-285750">
              <a:buFont typeface="Arial" panose="020B0604020202020204" pitchFamily="34" charset="0"/>
              <a:buChar char="•"/>
            </a:pPr>
            <a:r>
              <a:rPr lang="en-GB" sz="1800" dirty="0">
                <a:solidFill>
                  <a:schemeClr val="bg1"/>
                </a:solidFill>
              </a:rPr>
              <a:t>Founded in 1999 by </a:t>
            </a:r>
            <a:r>
              <a:rPr lang="en-GB" sz="1800" dirty="0" err="1">
                <a:solidFill>
                  <a:schemeClr val="bg1"/>
                </a:solidFill>
              </a:rPr>
              <a:t>Dr.</a:t>
            </a:r>
            <a:r>
              <a:rPr lang="en-GB" sz="1800" dirty="0">
                <a:solidFill>
                  <a:schemeClr val="bg1"/>
                </a:solidFill>
              </a:rPr>
              <a:t> Ramesh </a:t>
            </a:r>
            <a:r>
              <a:rPr lang="en-GB" sz="1800" dirty="0" err="1">
                <a:solidFill>
                  <a:schemeClr val="bg1"/>
                </a:solidFill>
              </a:rPr>
              <a:t>Kancharla</a:t>
            </a:r>
            <a:endParaRPr lang="en-GB" sz="1800" dirty="0">
              <a:solidFill>
                <a:schemeClr val="bg1"/>
              </a:solidFill>
            </a:endParaRPr>
          </a:p>
          <a:p>
            <a:pPr marL="285750" indent="-285750">
              <a:buFont typeface="Arial" panose="020B0604020202020204" pitchFamily="34" charset="0"/>
              <a:buChar char="•"/>
            </a:pPr>
            <a:r>
              <a:rPr lang="en-GB" sz="1800" dirty="0">
                <a:solidFill>
                  <a:schemeClr val="bg1"/>
                </a:solidFill>
              </a:rPr>
              <a:t>The main focus of hospital is paediatric and maternal healthcare services Operations in Hyderabad, Vijayawada, Bengaluru, Delhi and Chennai</a:t>
            </a:r>
            <a:endParaRPr lang="en-GB" dirty="0">
              <a:solidFill>
                <a:schemeClr val="bg1"/>
              </a:solidFill>
            </a:endParaRPr>
          </a:p>
        </p:txBody>
      </p:sp>
    </p:spTree>
    <p:extLst>
      <p:ext uri="{BB962C8B-B14F-4D97-AF65-F5344CB8AC3E}">
        <p14:creationId xmlns:p14="http://schemas.microsoft.com/office/powerpoint/2010/main" val="939625019"/>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Theories relating to models of communication.</a:t>
            </a:r>
            <a:br>
              <a:rPr lang="en-GB" dirty="0"/>
            </a:br>
            <a:r>
              <a:rPr lang="en-GB" dirty="0"/>
              <a:t>	</a:t>
            </a:r>
          </a:p>
        </p:txBody>
      </p:sp>
      <p:sp>
        <p:nvSpPr>
          <p:cNvPr id="6" name="Content Placeholder 5"/>
          <p:cNvSpPr>
            <a:spLocks noGrp="1"/>
          </p:cNvSpPr>
          <p:nvPr>
            <p:ph idx="1"/>
          </p:nvPr>
        </p:nvSpPr>
        <p:spPr>
          <a:xfrm>
            <a:off x="277860" y="2617195"/>
            <a:ext cx="10515600" cy="4240805"/>
          </a:xfrm>
        </p:spPr>
        <p:txBody>
          <a:bodyPr/>
          <a:lstStyle/>
          <a:p>
            <a:r>
              <a:rPr lang="en-GB" dirty="0"/>
              <a:t> Shannon-Weaver Model</a:t>
            </a:r>
          </a:p>
          <a:p>
            <a:r>
              <a:rPr lang="en-GB" dirty="0" err="1"/>
              <a:t>Berlo’s</a:t>
            </a:r>
            <a:r>
              <a:rPr lang="en-GB" dirty="0"/>
              <a:t> S-M-C-R Model</a:t>
            </a:r>
          </a:p>
          <a:p>
            <a:r>
              <a:rPr lang="en-GB" dirty="0"/>
              <a:t>Osgood-Schramm Model</a:t>
            </a:r>
          </a:p>
          <a:p>
            <a:r>
              <a:rPr lang="en-GB" dirty="0"/>
              <a:t>Westley and Maclean Model</a:t>
            </a:r>
          </a:p>
          <a:p>
            <a:r>
              <a:rPr lang="en-GB" dirty="0" err="1"/>
              <a:t>Barnlund’s</a:t>
            </a:r>
            <a:r>
              <a:rPr lang="en-GB" dirty="0"/>
              <a:t> Transactional Model</a:t>
            </a:r>
          </a:p>
          <a:p>
            <a:r>
              <a:rPr lang="en-GB" dirty="0"/>
              <a:t>Dance’s Helical Model</a:t>
            </a:r>
          </a:p>
          <a:p>
            <a:endParaRPr lang="en-GB" dirty="0"/>
          </a:p>
          <a:p>
            <a:endParaRPr lang="en-GB" dirty="0"/>
          </a:p>
          <a:p>
            <a:r>
              <a:rPr lang="en-US" dirty="0"/>
              <a:t>Week 7 - THE COMMUNICATION PROCESS &amp; BARRIERS ; 09.011.2021</a:t>
            </a: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1538" y="2652712"/>
            <a:ext cx="5730746" cy="3032830"/>
          </a:xfrm>
          <a:prstGeom prst="rect">
            <a:avLst/>
          </a:prstGeom>
        </p:spPr>
      </p:pic>
    </p:spTree>
    <p:extLst>
      <p:ext uri="{BB962C8B-B14F-4D97-AF65-F5344CB8AC3E}">
        <p14:creationId xmlns:p14="http://schemas.microsoft.com/office/powerpoint/2010/main" val="1802783440"/>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channels of communication used by the organisation</a:t>
            </a:r>
            <a:endParaRPr lang="en-GB" dirty="0"/>
          </a:p>
        </p:txBody>
      </p:sp>
      <p:sp>
        <p:nvSpPr>
          <p:cNvPr id="7" name="Text Placeholder 6"/>
          <p:cNvSpPr>
            <a:spLocks noGrp="1"/>
          </p:cNvSpPr>
          <p:nvPr>
            <p:ph type="body" idx="1"/>
          </p:nvPr>
        </p:nvSpPr>
        <p:spPr>
          <a:xfrm>
            <a:off x="1154954" y="2477615"/>
            <a:ext cx="4825157" cy="576262"/>
          </a:xfrm>
        </p:spPr>
        <p:txBody>
          <a:bodyPr/>
          <a:lstStyle/>
          <a:p>
            <a:r>
              <a:rPr lang="en-GB" dirty="0"/>
              <a:t>Face-to-Face or Personal Communication</a:t>
            </a:r>
          </a:p>
        </p:txBody>
      </p:sp>
      <p:sp>
        <p:nvSpPr>
          <p:cNvPr id="5" name="Content Placeholder 4"/>
          <p:cNvSpPr>
            <a:spLocks noGrp="1"/>
          </p:cNvSpPr>
          <p:nvPr>
            <p:ph sz="half" idx="2"/>
          </p:nvPr>
        </p:nvSpPr>
        <p:spPr>
          <a:xfrm>
            <a:off x="1269254" y="3342008"/>
            <a:ext cx="4825158" cy="2840039"/>
          </a:xfrm>
        </p:spPr>
        <p:txBody>
          <a:bodyPr/>
          <a:lstStyle/>
          <a:p>
            <a:r>
              <a:rPr lang="en-US" dirty="0"/>
              <a:t>Suitable to communicate complex or emotional messages</a:t>
            </a:r>
          </a:p>
          <a:p>
            <a:r>
              <a:rPr lang="en-GB" dirty="0"/>
              <a:t>physical presence, the changing tone frequency of the sender’s voice and facial expressions helps comprehensibility</a:t>
            </a:r>
          </a:p>
        </p:txBody>
      </p:sp>
      <p:sp>
        <p:nvSpPr>
          <p:cNvPr id="8" name="Text Placeholder 7"/>
          <p:cNvSpPr>
            <a:spLocks noGrp="1"/>
          </p:cNvSpPr>
          <p:nvPr>
            <p:ph type="body" sz="quarter" idx="3"/>
          </p:nvPr>
        </p:nvSpPr>
        <p:spPr>
          <a:xfrm>
            <a:off x="5980111" y="3053877"/>
            <a:ext cx="4825159" cy="576262"/>
          </a:xfrm>
        </p:spPr>
        <p:txBody>
          <a:bodyPr/>
          <a:lstStyle/>
          <a:p>
            <a:r>
              <a:rPr lang="en-GB" dirty="0"/>
              <a:t>Broadcast Media Communications</a:t>
            </a:r>
          </a:p>
          <a:p>
            <a:endParaRPr lang="en-GB" dirty="0"/>
          </a:p>
        </p:txBody>
      </p:sp>
      <p:sp>
        <p:nvSpPr>
          <p:cNvPr id="9" name="Content Placeholder 8"/>
          <p:cNvSpPr>
            <a:spLocks noGrp="1"/>
          </p:cNvSpPr>
          <p:nvPr>
            <p:ph sz="quarter" idx="4"/>
          </p:nvPr>
        </p:nvSpPr>
        <p:spPr>
          <a:xfrm>
            <a:off x="6208712" y="3342008"/>
            <a:ext cx="4825159" cy="3515992"/>
          </a:xfrm>
        </p:spPr>
        <p:txBody>
          <a:bodyPr/>
          <a:lstStyle/>
          <a:p>
            <a:r>
              <a:rPr lang="en-GB" dirty="0"/>
              <a:t>TV, radio and loud speakers all lie under this channel</a:t>
            </a:r>
          </a:p>
          <a:p>
            <a:r>
              <a:rPr lang="en-GB" dirty="0"/>
              <a:t>used to address mass audience</a:t>
            </a:r>
          </a:p>
          <a:p>
            <a:r>
              <a:rPr lang="en-GB" dirty="0"/>
              <a:t>visually depicting the audio when broadcasted to the audience can enhance the message.</a:t>
            </a:r>
          </a:p>
          <a:p>
            <a:endParaRPr lang="en-GB" dirty="0"/>
          </a:p>
          <a:p>
            <a:endParaRPr lang="en-GB" dirty="0"/>
          </a:p>
          <a:p>
            <a:r>
              <a:rPr lang="en-US" dirty="0"/>
              <a:t>Week 8 - CHANNELS OF COMMUNICATION; 16.11.2021</a:t>
            </a: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999" y="5219700"/>
            <a:ext cx="6070713" cy="1638300"/>
          </a:xfrm>
          <a:prstGeom prst="rect">
            <a:avLst/>
          </a:prstGeom>
        </p:spPr>
      </p:pic>
    </p:spTree>
    <p:extLst>
      <p:ext uri="{BB962C8B-B14F-4D97-AF65-F5344CB8AC3E}">
        <p14:creationId xmlns:p14="http://schemas.microsoft.com/office/powerpoint/2010/main" val="3367705699"/>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channels of communication used by the organisation</a:t>
            </a:r>
            <a:endParaRPr lang="en-GB" dirty="0"/>
          </a:p>
        </p:txBody>
      </p:sp>
      <p:sp>
        <p:nvSpPr>
          <p:cNvPr id="3" name="Text Placeholder 2"/>
          <p:cNvSpPr>
            <a:spLocks noGrp="1"/>
          </p:cNvSpPr>
          <p:nvPr>
            <p:ph type="body" idx="1"/>
          </p:nvPr>
        </p:nvSpPr>
        <p:spPr/>
        <p:txBody>
          <a:bodyPr/>
          <a:lstStyle/>
          <a:p>
            <a:r>
              <a:rPr lang="en-GB" dirty="0"/>
              <a:t>Electronic Communications Channels</a:t>
            </a:r>
          </a:p>
        </p:txBody>
      </p:sp>
      <p:sp>
        <p:nvSpPr>
          <p:cNvPr id="4" name="Content Placeholder 3"/>
          <p:cNvSpPr>
            <a:spLocks noGrp="1"/>
          </p:cNvSpPr>
          <p:nvPr>
            <p:ph sz="half" idx="2"/>
          </p:nvPr>
        </p:nvSpPr>
        <p:spPr/>
        <p:txBody>
          <a:bodyPr/>
          <a:lstStyle/>
          <a:p>
            <a:r>
              <a:rPr lang="en-GB" dirty="0"/>
              <a:t>email, Internet, intranet and social media platforms comes in this medium</a:t>
            </a:r>
          </a:p>
          <a:p>
            <a:r>
              <a:rPr lang="en-GB" dirty="0"/>
              <a:t>Channel can be used for one-on-one, group or mass communication</a:t>
            </a:r>
          </a:p>
        </p:txBody>
      </p:sp>
      <p:sp>
        <p:nvSpPr>
          <p:cNvPr id="5" name="Text Placeholder 4"/>
          <p:cNvSpPr>
            <a:spLocks noGrp="1"/>
          </p:cNvSpPr>
          <p:nvPr>
            <p:ph type="body" sz="quarter" idx="3"/>
          </p:nvPr>
        </p:nvSpPr>
        <p:spPr/>
        <p:txBody>
          <a:bodyPr/>
          <a:lstStyle/>
          <a:p>
            <a:r>
              <a:rPr lang="en-GB" dirty="0"/>
              <a:t>Written Methods of Communication</a:t>
            </a:r>
          </a:p>
        </p:txBody>
      </p:sp>
      <p:sp>
        <p:nvSpPr>
          <p:cNvPr id="6" name="Content Placeholder 5"/>
          <p:cNvSpPr>
            <a:spLocks noGrp="1"/>
          </p:cNvSpPr>
          <p:nvPr>
            <p:ph sz="quarter" idx="4"/>
          </p:nvPr>
        </p:nvSpPr>
        <p:spPr>
          <a:xfrm>
            <a:off x="6208712" y="3179762"/>
            <a:ext cx="4825159" cy="3678238"/>
          </a:xfrm>
        </p:spPr>
        <p:txBody>
          <a:bodyPr/>
          <a:lstStyle/>
          <a:p>
            <a:r>
              <a:rPr lang="en-US" dirty="0"/>
              <a:t>Best medium for one way communication</a:t>
            </a:r>
          </a:p>
          <a:p>
            <a:r>
              <a:rPr lang="en-GB" dirty="0"/>
              <a:t>Recipients may follow up through an electronic or face-to-face channel if questions arise</a:t>
            </a:r>
          </a:p>
          <a:p>
            <a:endParaRPr lang="en-GB" dirty="0"/>
          </a:p>
          <a:p>
            <a:endParaRPr lang="en-GB" dirty="0"/>
          </a:p>
          <a:p>
            <a:endParaRPr lang="en-GB" dirty="0"/>
          </a:p>
          <a:p>
            <a:r>
              <a:rPr lang="en-US" dirty="0"/>
              <a:t>Week 8 - CHANNELS OF COMMUNICATION; 16.11.2021</a:t>
            </a:r>
            <a:endParaRPr lang="en-GB"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999" y="5219700"/>
            <a:ext cx="6070713" cy="1638300"/>
          </a:xfrm>
          <a:prstGeom prst="rect">
            <a:avLst/>
          </a:prstGeom>
        </p:spPr>
      </p:pic>
    </p:spTree>
    <p:extLst>
      <p:ext uri="{BB962C8B-B14F-4D97-AF65-F5344CB8AC3E}">
        <p14:creationId xmlns:p14="http://schemas.microsoft.com/office/powerpoint/2010/main" val="2227714834"/>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Barriers to effective communication</a:t>
            </a:r>
            <a:endParaRPr lang="en-GB" dirty="0"/>
          </a:p>
        </p:txBody>
      </p:sp>
      <p:sp>
        <p:nvSpPr>
          <p:cNvPr id="5" name="Text Placeholder 4"/>
          <p:cNvSpPr>
            <a:spLocks noGrp="1"/>
          </p:cNvSpPr>
          <p:nvPr>
            <p:ph type="body" idx="1"/>
          </p:nvPr>
        </p:nvSpPr>
        <p:spPr/>
        <p:txBody>
          <a:bodyPr/>
          <a:lstStyle/>
          <a:p>
            <a:r>
              <a:rPr lang="en-GB" dirty="0"/>
              <a:t>Language Barriers</a:t>
            </a:r>
          </a:p>
        </p:txBody>
      </p:sp>
      <p:sp>
        <p:nvSpPr>
          <p:cNvPr id="6" name="Content Placeholder 5"/>
          <p:cNvSpPr>
            <a:spLocks noGrp="1"/>
          </p:cNvSpPr>
          <p:nvPr>
            <p:ph sz="half" idx="2"/>
          </p:nvPr>
        </p:nvSpPr>
        <p:spPr>
          <a:xfrm>
            <a:off x="1154954" y="3179762"/>
            <a:ext cx="4825158" cy="3678238"/>
          </a:xfrm>
        </p:spPr>
        <p:txBody>
          <a:bodyPr/>
          <a:lstStyle/>
          <a:p>
            <a:r>
              <a:rPr lang="en-US" dirty="0"/>
              <a:t>Difference in language </a:t>
            </a:r>
          </a:p>
          <a:p>
            <a:r>
              <a:rPr lang="en-GB" dirty="0"/>
              <a:t>use of jargon over-complicated words</a:t>
            </a:r>
          </a:p>
          <a:p>
            <a:r>
              <a:rPr lang="en-GB" dirty="0"/>
              <a:t>Cultural and regional difference </a:t>
            </a:r>
          </a:p>
          <a:p>
            <a:r>
              <a:rPr lang="en-US" dirty="0"/>
              <a:t>Difference in accents</a:t>
            </a:r>
          </a:p>
          <a:p>
            <a:endParaRPr lang="en-US" dirty="0"/>
          </a:p>
          <a:p>
            <a:endParaRPr lang="en-US" dirty="0"/>
          </a:p>
          <a:p>
            <a:endParaRPr lang="en-US" dirty="0"/>
          </a:p>
          <a:p>
            <a:r>
              <a:rPr lang="en-US" dirty="0"/>
              <a:t>Week 7 - THE COMMUNICATION PROCESS &amp; BARRIERS ; 09.011.2021</a:t>
            </a:r>
            <a:endParaRPr lang="en-GB" dirty="0"/>
          </a:p>
        </p:txBody>
      </p:sp>
      <p:sp>
        <p:nvSpPr>
          <p:cNvPr id="7" name="Text Placeholder 6"/>
          <p:cNvSpPr>
            <a:spLocks noGrp="1"/>
          </p:cNvSpPr>
          <p:nvPr>
            <p:ph type="body" sz="quarter" idx="3"/>
          </p:nvPr>
        </p:nvSpPr>
        <p:spPr/>
        <p:txBody>
          <a:bodyPr/>
          <a:lstStyle/>
          <a:p>
            <a:r>
              <a:rPr lang="en-GB" dirty="0"/>
              <a:t>Psychological Barriers</a:t>
            </a:r>
          </a:p>
        </p:txBody>
      </p:sp>
      <p:sp>
        <p:nvSpPr>
          <p:cNvPr id="8" name="Content Placeholder 7"/>
          <p:cNvSpPr>
            <a:spLocks noGrp="1"/>
          </p:cNvSpPr>
          <p:nvPr>
            <p:ph sz="quarter" idx="4"/>
          </p:nvPr>
        </p:nvSpPr>
        <p:spPr/>
        <p:txBody>
          <a:bodyPr/>
          <a:lstStyle/>
          <a:p>
            <a:r>
              <a:rPr lang="en-GB" dirty="0"/>
              <a:t>Ability of a stressed out person to understand the information is less</a:t>
            </a:r>
          </a:p>
          <a:p>
            <a:r>
              <a:rPr lang="en-US" dirty="0"/>
              <a:t>Off the limit or taboo topics perception.</a:t>
            </a:r>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8712" y="4624388"/>
            <a:ext cx="3576733" cy="1971675"/>
          </a:xfrm>
          <a:prstGeom prst="rect">
            <a:avLst/>
          </a:prstGeom>
        </p:spPr>
      </p:pic>
    </p:spTree>
    <p:extLst>
      <p:ext uri="{BB962C8B-B14F-4D97-AF65-F5344CB8AC3E}">
        <p14:creationId xmlns:p14="http://schemas.microsoft.com/office/powerpoint/2010/main" val="1505612796"/>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Barriers to effective communication</a:t>
            </a:r>
            <a:endParaRPr lang="en-GB" dirty="0"/>
          </a:p>
        </p:txBody>
      </p:sp>
      <p:sp>
        <p:nvSpPr>
          <p:cNvPr id="3" name="Text Placeholder 2"/>
          <p:cNvSpPr>
            <a:spLocks noGrp="1"/>
          </p:cNvSpPr>
          <p:nvPr>
            <p:ph type="body" idx="1"/>
          </p:nvPr>
        </p:nvSpPr>
        <p:spPr/>
        <p:txBody>
          <a:bodyPr/>
          <a:lstStyle/>
          <a:p>
            <a:r>
              <a:rPr lang="en-GB" dirty="0"/>
              <a:t>Physiological Barriers</a:t>
            </a:r>
          </a:p>
        </p:txBody>
      </p:sp>
      <p:sp>
        <p:nvSpPr>
          <p:cNvPr id="4" name="Content Placeholder 3"/>
          <p:cNvSpPr>
            <a:spLocks noGrp="1"/>
          </p:cNvSpPr>
          <p:nvPr>
            <p:ph sz="half" idx="2"/>
          </p:nvPr>
        </p:nvSpPr>
        <p:spPr/>
        <p:txBody>
          <a:bodyPr/>
          <a:lstStyle/>
          <a:p>
            <a:r>
              <a:rPr lang="en-GB" dirty="0"/>
              <a:t> Physical disabilities such as hearing problems or speech difficulties</a:t>
            </a:r>
          </a:p>
        </p:txBody>
      </p:sp>
      <p:sp>
        <p:nvSpPr>
          <p:cNvPr id="5" name="Text Placeholder 4"/>
          <p:cNvSpPr>
            <a:spLocks noGrp="1"/>
          </p:cNvSpPr>
          <p:nvPr>
            <p:ph type="body" sz="quarter" idx="3"/>
          </p:nvPr>
        </p:nvSpPr>
        <p:spPr/>
        <p:txBody>
          <a:bodyPr/>
          <a:lstStyle/>
          <a:p>
            <a:r>
              <a:rPr lang="en-GB" dirty="0"/>
              <a:t>Physical Barriers</a:t>
            </a:r>
          </a:p>
        </p:txBody>
      </p:sp>
      <p:sp>
        <p:nvSpPr>
          <p:cNvPr id="6" name="Content Placeholder 5"/>
          <p:cNvSpPr>
            <a:spLocks noGrp="1"/>
          </p:cNvSpPr>
          <p:nvPr>
            <p:ph sz="quarter" idx="4"/>
          </p:nvPr>
        </p:nvSpPr>
        <p:spPr>
          <a:xfrm>
            <a:off x="6208712" y="3179762"/>
            <a:ext cx="4825159" cy="3678238"/>
          </a:xfrm>
        </p:spPr>
        <p:txBody>
          <a:bodyPr/>
          <a:lstStyle/>
          <a:p>
            <a:r>
              <a:rPr lang="en-GB" dirty="0"/>
              <a:t>Geographic distance between the sender and receiver </a:t>
            </a:r>
          </a:p>
          <a:p>
            <a:r>
              <a:rPr lang="en-GB" dirty="0"/>
              <a:t>Communication mediums which involves technology are often less effective than face to face communication</a:t>
            </a:r>
          </a:p>
          <a:p>
            <a:endParaRPr lang="en-GB" dirty="0"/>
          </a:p>
          <a:p>
            <a:endParaRPr lang="en-GB" dirty="0"/>
          </a:p>
          <a:p>
            <a:r>
              <a:rPr lang="en-US" dirty="0"/>
              <a:t>Week 7 - THE COMMUNICATION PROCESS &amp; BARRIERS ; 09.011.2021</a:t>
            </a:r>
            <a:endParaRPr lang="en-GB"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295" y="4476751"/>
            <a:ext cx="4392660" cy="2119312"/>
          </a:xfrm>
          <a:prstGeom prst="rect">
            <a:avLst/>
          </a:prstGeom>
        </p:spPr>
      </p:pic>
    </p:spTree>
    <p:extLst>
      <p:ext uri="{BB962C8B-B14F-4D97-AF65-F5344CB8AC3E}">
        <p14:creationId xmlns:p14="http://schemas.microsoft.com/office/powerpoint/2010/main" val="373949931"/>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Ways to communicate effectively</a:t>
            </a:r>
            <a:br>
              <a:rPr lang="en-GB" dirty="0"/>
            </a:br>
            <a:endParaRPr lang="en-GB" dirty="0"/>
          </a:p>
        </p:txBody>
      </p:sp>
      <p:sp>
        <p:nvSpPr>
          <p:cNvPr id="3" name="Text Placeholder 2"/>
          <p:cNvSpPr>
            <a:spLocks noGrp="1"/>
          </p:cNvSpPr>
          <p:nvPr>
            <p:ph type="body" idx="1"/>
          </p:nvPr>
        </p:nvSpPr>
        <p:spPr/>
        <p:txBody>
          <a:bodyPr/>
          <a:lstStyle/>
          <a:p>
            <a:r>
              <a:rPr lang="en-GB" dirty="0"/>
              <a:t>Know Your Audience</a:t>
            </a:r>
          </a:p>
        </p:txBody>
      </p:sp>
      <p:sp>
        <p:nvSpPr>
          <p:cNvPr id="4" name="Content Placeholder 3"/>
          <p:cNvSpPr>
            <a:spLocks noGrp="1"/>
          </p:cNvSpPr>
          <p:nvPr>
            <p:ph sz="half" idx="2"/>
          </p:nvPr>
        </p:nvSpPr>
        <p:spPr/>
        <p:txBody>
          <a:bodyPr/>
          <a:lstStyle/>
          <a:p>
            <a:r>
              <a:rPr lang="en-GB" dirty="0"/>
              <a:t>Communication with mutual understanding make it easy to have an effective communication</a:t>
            </a:r>
          </a:p>
          <a:p>
            <a:r>
              <a:rPr lang="en-GB" dirty="0"/>
              <a:t>make an account for the audience and refine the message accordingly </a:t>
            </a:r>
          </a:p>
        </p:txBody>
      </p:sp>
      <p:sp>
        <p:nvSpPr>
          <p:cNvPr id="5" name="Text Placeholder 4"/>
          <p:cNvSpPr>
            <a:spLocks noGrp="1"/>
          </p:cNvSpPr>
          <p:nvPr>
            <p:ph type="body" sz="quarter" idx="3"/>
          </p:nvPr>
        </p:nvSpPr>
        <p:spPr/>
        <p:txBody>
          <a:bodyPr/>
          <a:lstStyle/>
          <a:p>
            <a:r>
              <a:rPr lang="en-GB" dirty="0"/>
              <a:t>Understand the Need</a:t>
            </a:r>
          </a:p>
        </p:txBody>
      </p:sp>
      <p:sp>
        <p:nvSpPr>
          <p:cNvPr id="6" name="Content Placeholder 5"/>
          <p:cNvSpPr>
            <a:spLocks noGrp="1"/>
          </p:cNvSpPr>
          <p:nvPr>
            <p:ph sz="quarter" idx="4"/>
          </p:nvPr>
        </p:nvSpPr>
        <p:spPr/>
        <p:txBody>
          <a:bodyPr/>
          <a:lstStyle/>
          <a:p>
            <a:r>
              <a:rPr lang="en-GB" dirty="0"/>
              <a:t>clean and clearly defined when send </a:t>
            </a:r>
          </a:p>
          <a:p>
            <a:r>
              <a:rPr lang="en-GB" dirty="0"/>
              <a:t>relevant and precise when received</a:t>
            </a:r>
          </a:p>
          <a:p>
            <a:r>
              <a:rPr lang="en-GB" dirty="0"/>
              <a:t>Messages with excessive information can make the important details dilute </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4828" y="5129213"/>
            <a:ext cx="4821664" cy="1466850"/>
          </a:xfrm>
          <a:prstGeom prst="rect">
            <a:avLst/>
          </a:prstGeom>
        </p:spPr>
      </p:pic>
    </p:spTree>
    <p:extLst>
      <p:ext uri="{BB962C8B-B14F-4D97-AF65-F5344CB8AC3E}">
        <p14:creationId xmlns:p14="http://schemas.microsoft.com/office/powerpoint/2010/main" val="4084374078"/>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365125"/>
            <a:ext cx="10515600" cy="1325563"/>
          </a:xfrm>
        </p:spPr>
        <p:txBody>
          <a:bodyPr/>
          <a:lstStyle/>
          <a:p>
            <a:r>
              <a:rPr lang="en-GB" dirty="0">
                <a:solidFill>
                  <a:schemeClr val="accent1">
                    <a:lumMod val="75000"/>
                  </a:schemeClr>
                </a:solidFill>
              </a:rPr>
              <a:t>Ways to communicate effectively</a:t>
            </a:r>
            <a:br>
              <a:rPr lang="en-GB" dirty="0">
                <a:solidFill>
                  <a:schemeClr val="accent1">
                    <a:lumMod val="75000"/>
                  </a:schemeClr>
                </a:solidFill>
              </a:rPr>
            </a:br>
            <a:endParaRPr lang="en-GB" dirty="0">
              <a:solidFill>
                <a:schemeClr val="accent1">
                  <a:lumMod val="75000"/>
                </a:schemeClr>
              </a:solidFill>
            </a:endParaRPr>
          </a:p>
        </p:txBody>
      </p:sp>
      <p:sp>
        <p:nvSpPr>
          <p:cNvPr id="3" name="Text Placeholder 2"/>
          <p:cNvSpPr>
            <a:spLocks noGrp="1"/>
          </p:cNvSpPr>
          <p:nvPr>
            <p:ph type="body" idx="4294967295"/>
          </p:nvPr>
        </p:nvSpPr>
        <p:spPr>
          <a:xfrm>
            <a:off x="0" y="1393825"/>
            <a:ext cx="5676900" cy="1498600"/>
          </a:xfrm>
        </p:spPr>
        <p:txBody>
          <a:bodyPr>
            <a:noAutofit/>
          </a:bodyPr>
          <a:lstStyle/>
          <a:p>
            <a:r>
              <a:rPr lang="en-GB" dirty="0"/>
              <a:t>Learn to Listen:</a:t>
            </a:r>
          </a:p>
          <a:p>
            <a:pPr marL="514350" indent="-514350">
              <a:buFont typeface="+mj-lt"/>
              <a:buAutoNum type="arabicPeriod"/>
            </a:pPr>
            <a:r>
              <a:rPr lang="en-GB" dirty="0"/>
              <a:t>reinforce tow way understanding between people</a:t>
            </a:r>
          </a:p>
          <a:p>
            <a:pPr marL="514350" indent="-514350">
              <a:buFont typeface="+mj-lt"/>
              <a:buAutoNum type="arabicPeriod"/>
            </a:pPr>
            <a:r>
              <a:rPr lang="en-GB" dirty="0"/>
              <a:t> help in better understanding and focus over important details</a:t>
            </a:r>
          </a:p>
          <a:p>
            <a:pPr marL="514350" indent="-514350">
              <a:buFont typeface="+mj-lt"/>
              <a:buAutoNum type="arabicPeriod"/>
            </a:pPr>
            <a:r>
              <a:rPr lang="en-GB" dirty="0"/>
              <a:t>effective feedback can be given </a:t>
            </a:r>
          </a:p>
        </p:txBody>
      </p:sp>
      <p:sp>
        <p:nvSpPr>
          <p:cNvPr id="7" name="TextBox 6"/>
          <p:cNvSpPr txBox="1"/>
          <p:nvPr/>
        </p:nvSpPr>
        <p:spPr>
          <a:xfrm>
            <a:off x="-48052" y="3652888"/>
            <a:ext cx="5773003" cy="923330"/>
          </a:xfrm>
          <a:prstGeom prst="rect">
            <a:avLst/>
          </a:prstGeom>
          <a:noFill/>
        </p:spPr>
        <p:txBody>
          <a:bodyPr wrap="square" rtlCol="0">
            <a:spAutoFit/>
          </a:bodyPr>
          <a:lstStyle/>
          <a:p>
            <a:pPr marL="285750" indent="-285750">
              <a:buFont typeface="Arial" panose="020B0604020202020204" pitchFamily="34" charset="0"/>
              <a:buChar char="•"/>
            </a:pPr>
            <a:r>
              <a:rPr lang="en-GB" dirty="0"/>
              <a:t>Combine verbal and nonverbal communication:</a:t>
            </a:r>
          </a:p>
          <a:p>
            <a:pPr marL="342900" indent="-342900">
              <a:buFont typeface="+mj-lt"/>
              <a:buAutoNum type="arabicPeriod"/>
            </a:pPr>
            <a:r>
              <a:rPr lang="en-GB" dirty="0"/>
              <a:t> Convey messages with a proper and appropriate body language</a:t>
            </a:r>
          </a:p>
        </p:txBody>
      </p:sp>
      <p:sp>
        <p:nvSpPr>
          <p:cNvPr id="8" name="TextBox 7"/>
          <p:cNvSpPr txBox="1"/>
          <p:nvPr/>
        </p:nvSpPr>
        <p:spPr>
          <a:xfrm>
            <a:off x="0" y="4992514"/>
            <a:ext cx="4067033" cy="1754326"/>
          </a:xfrm>
          <a:prstGeom prst="rect">
            <a:avLst/>
          </a:prstGeom>
          <a:noFill/>
        </p:spPr>
        <p:txBody>
          <a:bodyPr wrap="square" rtlCol="0">
            <a:spAutoFit/>
          </a:bodyPr>
          <a:lstStyle/>
          <a:p>
            <a:pPr marL="285750" indent="-285750">
              <a:buFont typeface="Arial" panose="020B0604020202020204" pitchFamily="34" charset="0"/>
              <a:buChar char="•"/>
            </a:pPr>
            <a:r>
              <a:rPr lang="en-GB" dirty="0"/>
              <a:t>Offer positive feedback: </a:t>
            </a:r>
          </a:p>
          <a:p>
            <a:pPr marL="342900" indent="-342900">
              <a:buFont typeface="+mj-lt"/>
              <a:buAutoNum type="arabicPeriod"/>
            </a:pPr>
            <a:r>
              <a:rPr lang="en-GB" dirty="0"/>
              <a:t>ensures the communication to get effective</a:t>
            </a:r>
          </a:p>
          <a:p>
            <a:pPr marL="342900" indent="-342900">
              <a:buFont typeface="+mj-lt"/>
              <a:buAutoNum type="arabicPeriod"/>
            </a:pPr>
            <a:r>
              <a:rPr lang="en-GB" dirty="0"/>
              <a:t>Asking questions regarding the information improves the understanding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3300" y="1108223"/>
            <a:ext cx="2858923" cy="178420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6751" y="4992514"/>
            <a:ext cx="3381375" cy="1352550"/>
          </a:xfrm>
          <a:prstGeom prst="rect">
            <a:avLst/>
          </a:prstGeom>
        </p:spPr>
      </p:pic>
    </p:spTree>
    <p:extLst>
      <p:ext uri="{BB962C8B-B14F-4D97-AF65-F5344CB8AC3E}">
        <p14:creationId xmlns:p14="http://schemas.microsoft.com/office/powerpoint/2010/main" val="2465054571"/>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400" b="1" dirty="0"/>
              <a:t>The impact of effective communication on the staff and patients</a:t>
            </a:r>
            <a:endParaRPr lang="en-GB" sz="3400" dirty="0"/>
          </a:p>
        </p:txBody>
      </p:sp>
      <p:sp>
        <p:nvSpPr>
          <p:cNvPr id="3" name="Content Placeholder 2"/>
          <p:cNvSpPr>
            <a:spLocks noGrp="1"/>
          </p:cNvSpPr>
          <p:nvPr>
            <p:ph idx="1"/>
          </p:nvPr>
        </p:nvSpPr>
        <p:spPr/>
        <p:txBody>
          <a:bodyPr/>
          <a:lstStyle/>
          <a:p>
            <a:r>
              <a:rPr lang="en-GB" dirty="0"/>
              <a:t>No matter how knowledgeable a clinician might be, if the communication is not effective with the patient, that clinician is of no help</a:t>
            </a:r>
          </a:p>
          <a:p>
            <a:r>
              <a:rPr lang="en-GB" dirty="0"/>
              <a:t>Residents feel respected, cared for, and at peace when they have good communication</a:t>
            </a:r>
          </a:p>
          <a:p>
            <a:r>
              <a:rPr lang="en-GB" dirty="0"/>
              <a:t>Improves caregivers' working conditions </a:t>
            </a:r>
          </a:p>
          <a:p>
            <a:r>
              <a:rPr lang="en-GB" dirty="0"/>
              <a:t>It's critical to make sure the patient understands exactly what to do</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0226" y="4720163"/>
            <a:ext cx="3211773" cy="2137837"/>
          </a:xfrm>
          <a:prstGeom prst="rect">
            <a:avLst/>
          </a:prstGeom>
        </p:spPr>
      </p:pic>
    </p:spTree>
    <p:extLst>
      <p:ext uri="{BB962C8B-B14F-4D97-AF65-F5344CB8AC3E}">
        <p14:creationId xmlns:p14="http://schemas.microsoft.com/office/powerpoint/2010/main" val="899632773"/>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 </a:t>
            </a:r>
            <a:endParaRPr lang="en-GB" dirty="0"/>
          </a:p>
        </p:txBody>
      </p:sp>
      <p:sp>
        <p:nvSpPr>
          <p:cNvPr id="3" name="Content Placeholder 2"/>
          <p:cNvSpPr>
            <a:spLocks noGrp="1"/>
          </p:cNvSpPr>
          <p:nvPr>
            <p:ph idx="1"/>
          </p:nvPr>
        </p:nvSpPr>
        <p:spPr>
          <a:xfrm>
            <a:off x="237698" y="2066544"/>
            <a:ext cx="11649501" cy="4791456"/>
          </a:xfrm>
        </p:spPr>
        <p:txBody>
          <a:bodyPr>
            <a:normAutofit fontScale="62500" lnSpcReduction="20000"/>
          </a:bodyPr>
          <a:lstStyle/>
          <a:p>
            <a:r>
              <a:rPr lang="en-GB" dirty="0"/>
              <a:t> </a:t>
            </a:r>
          </a:p>
          <a:p>
            <a:r>
              <a:rPr lang="en-GB" dirty="0"/>
              <a:t>(Gillespie, D.J. and </a:t>
            </a:r>
            <a:r>
              <a:rPr lang="en-GB" dirty="0" err="1"/>
              <a:t>Schiffman</a:t>
            </a:r>
            <a:r>
              <a:rPr lang="en-GB" dirty="0"/>
              <a:t>, R., 2018. A critique of the Shannon-Weaver theory of communication and its implications for nursing. </a:t>
            </a:r>
            <a:r>
              <a:rPr lang="en-GB" i="1" dirty="0"/>
              <a:t>Research and theory for nursing practice</a:t>
            </a:r>
            <a:r>
              <a:rPr lang="en-GB" dirty="0"/>
              <a:t>, </a:t>
            </a:r>
            <a:r>
              <a:rPr lang="en-GB" i="1" dirty="0"/>
              <a:t>32</a:t>
            </a:r>
            <a:r>
              <a:rPr lang="en-GB" dirty="0"/>
              <a:t>(2), pp.216-225.)</a:t>
            </a:r>
          </a:p>
          <a:p>
            <a:r>
              <a:rPr lang="en-GB" dirty="0"/>
              <a:t>(</a:t>
            </a:r>
            <a:r>
              <a:rPr lang="en-GB" dirty="0" err="1"/>
              <a:t>Kuznar</a:t>
            </a:r>
            <a:r>
              <a:rPr lang="en-GB" dirty="0"/>
              <a:t>, L.A. and </a:t>
            </a:r>
            <a:r>
              <a:rPr lang="en-GB" dirty="0" err="1"/>
              <a:t>Yager</a:t>
            </a:r>
            <a:r>
              <a:rPr lang="en-GB" dirty="0"/>
              <a:t>, M., 2020. </a:t>
            </a:r>
            <a:r>
              <a:rPr lang="en-GB" i="1" dirty="0"/>
              <a:t>The Development of Communication Models, Quick Look</a:t>
            </a:r>
            <a:r>
              <a:rPr lang="en-GB" dirty="0"/>
              <a:t>. Joint Staff J39, Strategic Multi-layer Assessment Washington, DC United States.)</a:t>
            </a:r>
          </a:p>
          <a:p>
            <a:r>
              <a:rPr lang="en-GB" dirty="0"/>
              <a:t>(</a:t>
            </a:r>
            <a:r>
              <a:rPr lang="en-GB" dirty="0" err="1"/>
              <a:t>Kuznar</a:t>
            </a:r>
            <a:r>
              <a:rPr lang="en-GB" dirty="0"/>
              <a:t>, L.A. and </a:t>
            </a:r>
            <a:r>
              <a:rPr lang="en-GB" dirty="0" err="1"/>
              <a:t>Yager</a:t>
            </a:r>
            <a:r>
              <a:rPr lang="en-GB" dirty="0"/>
              <a:t>, M., 2020. </a:t>
            </a:r>
            <a:r>
              <a:rPr lang="en-GB" i="1" dirty="0"/>
              <a:t>The Development of Communication Models, Quick Look</a:t>
            </a:r>
            <a:r>
              <a:rPr lang="en-GB" dirty="0"/>
              <a:t>. Joint Staff J39, Strategic Multi-layer Assessment Washington, DC United States.)</a:t>
            </a:r>
          </a:p>
          <a:p>
            <a:r>
              <a:rPr lang="en-GB" dirty="0"/>
              <a:t>(Panda, S., Critical understanding of ICT course-</a:t>
            </a:r>
            <a:r>
              <a:rPr lang="en-GB" dirty="0" err="1"/>
              <a:t>Epc</a:t>
            </a:r>
            <a:r>
              <a:rPr lang="en-GB" dirty="0"/>
              <a:t> 4.)</a:t>
            </a:r>
          </a:p>
          <a:p>
            <a:r>
              <a:rPr lang="en-GB" dirty="0"/>
              <a:t>(</a:t>
            </a:r>
            <a:r>
              <a:rPr lang="en-GB" dirty="0" err="1"/>
              <a:t>Timony</a:t>
            </a:r>
            <a:r>
              <a:rPr lang="en-GB" dirty="0"/>
              <a:t>, K., 2020. Say What You Mean to Say: Unpacking the Complexities of Communication Between Patients and Their Providers.)</a:t>
            </a:r>
          </a:p>
          <a:p>
            <a:r>
              <a:rPr lang="en-GB" dirty="0"/>
              <a:t>(van Ruler, B., 2018. Communication Theory. The International </a:t>
            </a:r>
            <a:r>
              <a:rPr lang="en-GB" dirty="0" err="1"/>
              <a:t>Encyclopedia</a:t>
            </a:r>
            <a:r>
              <a:rPr lang="en-GB" dirty="0"/>
              <a:t> of Strategic Communication. Pp.1-7)</a:t>
            </a:r>
          </a:p>
          <a:p>
            <a:r>
              <a:rPr lang="en-GB" dirty="0"/>
              <a:t>&lt; https://www.rainbowhospitals.in/about-us/who-we-are &gt;</a:t>
            </a:r>
          </a:p>
          <a:p>
            <a:r>
              <a:rPr lang="en-GB" dirty="0"/>
              <a:t>Gómez-</a:t>
            </a:r>
            <a:r>
              <a:rPr lang="en-GB" dirty="0" err="1"/>
              <a:t>Durán</a:t>
            </a:r>
            <a:r>
              <a:rPr lang="en-GB" dirty="0"/>
              <a:t>, E. and Jones, R., 2018. Challenging Language Barriers. In </a:t>
            </a:r>
            <a:r>
              <a:rPr lang="en-GB" i="1" dirty="0"/>
              <a:t>Forensic Psychiatry and Psychology in Europe</a:t>
            </a:r>
            <a:r>
              <a:rPr lang="en-GB" dirty="0"/>
              <a:t> (pp. 131-142). Springer, Cham.</a:t>
            </a:r>
          </a:p>
          <a:p>
            <a:r>
              <a:rPr lang="en-GB" dirty="0" err="1"/>
              <a:t>Kapur</a:t>
            </a:r>
            <a:r>
              <a:rPr lang="en-GB" dirty="0"/>
              <a:t>, R., 2018. Barriers to effective communication. </a:t>
            </a:r>
            <a:r>
              <a:rPr lang="en-GB" i="1" dirty="0"/>
              <a:t>Delhi University</a:t>
            </a:r>
            <a:r>
              <a:rPr lang="en-GB" dirty="0"/>
              <a:t>.</a:t>
            </a:r>
          </a:p>
          <a:p>
            <a:r>
              <a:rPr lang="en-GB" dirty="0"/>
              <a:t>Prasad, L.M., 2020. Principles and practice of management. Sultan Chand &amp; Sons.</a:t>
            </a:r>
          </a:p>
          <a:p>
            <a:r>
              <a:rPr lang="en-GB" dirty="0"/>
              <a:t>Rainbowhospitals.in About us: who we are; what we do Accessed at 19</a:t>
            </a:r>
            <a:r>
              <a:rPr lang="en-GB" baseline="30000" dirty="0"/>
              <a:t>th</a:t>
            </a:r>
            <a:r>
              <a:rPr lang="en-GB" dirty="0"/>
              <a:t> Nov. 2021 from</a:t>
            </a:r>
          </a:p>
          <a:p>
            <a:r>
              <a:rPr lang="en-GB" dirty="0" err="1"/>
              <a:t>Tench</a:t>
            </a:r>
            <a:r>
              <a:rPr lang="en-GB" dirty="0"/>
              <a:t>, R., </a:t>
            </a:r>
            <a:r>
              <a:rPr lang="en-GB" dirty="0" err="1"/>
              <a:t>Verčič</a:t>
            </a:r>
            <a:r>
              <a:rPr lang="en-GB" dirty="0"/>
              <a:t>, D., </a:t>
            </a:r>
            <a:r>
              <a:rPr lang="en-GB" dirty="0" err="1"/>
              <a:t>Zerfass</a:t>
            </a:r>
            <a:r>
              <a:rPr lang="en-GB" dirty="0"/>
              <a:t>, A., Moreno, Á. and </a:t>
            </a:r>
            <a:r>
              <a:rPr lang="en-GB" dirty="0" err="1"/>
              <a:t>Verhoeven</a:t>
            </a:r>
            <a:r>
              <a:rPr lang="en-GB" dirty="0"/>
              <a:t>, P., 2017. </a:t>
            </a:r>
            <a:r>
              <a:rPr lang="en-GB" i="1" dirty="0"/>
              <a:t>Communication excellence: How to develop, manage and lead exceptional communications</a:t>
            </a:r>
            <a:r>
              <a:rPr lang="en-GB" dirty="0"/>
              <a:t>. Springer.</a:t>
            </a:r>
          </a:p>
          <a:p>
            <a:r>
              <a:rPr lang="en-GB" dirty="0"/>
              <a:t>Thomas, O.S. and Weber, W., 2019. Overcoming physiological barriers to nanoparticle delivery—are we there yet?. </a:t>
            </a:r>
            <a:r>
              <a:rPr lang="en-GB" i="1" dirty="0"/>
              <a:t>Frontiers in bioengineering and biotechnology</a:t>
            </a:r>
            <a:r>
              <a:rPr lang="en-GB" dirty="0"/>
              <a:t>, </a:t>
            </a:r>
            <a:r>
              <a:rPr lang="en-GB" i="1" dirty="0"/>
              <a:t>7</a:t>
            </a:r>
            <a:r>
              <a:rPr lang="en-GB" dirty="0"/>
              <a:t>, p.415.</a:t>
            </a:r>
          </a:p>
          <a:p>
            <a:r>
              <a:rPr lang="en-GB" dirty="0"/>
              <a:t>Thompson, N., 2018. </a:t>
            </a:r>
            <a:r>
              <a:rPr lang="en-GB" i="1" dirty="0"/>
              <a:t>Effective communication: A guide for the people professions</a:t>
            </a:r>
            <a:r>
              <a:rPr lang="en-GB" dirty="0"/>
              <a:t>. Macmillan International Higher Education.</a:t>
            </a:r>
          </a:p>
          <a:p>
            <a:pPr marL="0" indent="0">
              <a:buNone/>
            </a:pPr>
            <a:endParaRPr lang="en-GB" dirty="0"/>
          </a:p>
        </p:txBody>
      </p:sp>
    </p:spTree>
    <p:extLst>
      <p:ext uri="{BB962C8B-B14F-4D97-AF65-F5344CB8AC3E}">
        <p14:creationId xmlns:p14="http://schemas.microsoft.com/office/powerpoint/2010/main" val="2750231396"/>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4047219176"/>
              </p:ext>
            </p:extLst>
          </p:nvPr>
        </p:nvGraphicFramePr>
        <p:xfrm>
          <a:off x="1000124" y="719666"/>
          <a:ext cx="10101264" cy="5697044"/>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dirty="0"/>
                        <a:t>Teamwork Evaluation </a:t>
                      </a:r>
                    </a:p>
                  </a:txBody>
                  <a:tcPr/>
                </a:tc>
                <a:tc>
                  <a:txBody>
                    <a:bodyPr/>
                    <a:lstStyle/>
                    <a:p>
                      <a:pPr algn="ctr"/>
                      <a:r>
                        <a:rPr lang="en-GB" sz="2400" dirty="0"/>
                        <a:t>Team responses. </a:t>
                      </a:r>
                    </a:p>
                  </a:txBody>
                  <a:tcPr/>
                </a:tc>
                <a:extLst>
                  <a:ext uri="{0D108BD9-81ED-4DB2-BD59-A6C34878D82A}">
                    <a16:rowId xmlns:a16="http://schemas.microsoft.com/office/drawing/2014/main" val="3160018179"/>
                  </a:ext>
                </a:extLst>
              </a:tr>
              <a:tr h="882562">
                <a:tc>
                  <a:txBody>
                    <a:bodyPr/>
                    <a:lstStyle/>
                    <a:p>
                      <a:r>
                        <a:rPr lang="en-GB" dirty="0"/>
                        <a:t>Who was in your team? </a:t>
                      </a:r>
                    </a:p>
                  </a:txBody>
                  <a:tcPr/>
                </a:tc>
                <a:tc>
                  <a:txBody>
                    <a:bodyPr/>
                    <a:lstStyle/>
                    <a:p>
                      <a:r>
                        <a:rPr lang="en-US" dirty="0"/>
                        <a:t>We was 3 peoples in this groups, but </a:t>
                      </a:r>
                      <a:r>
                        <a:rPr lang="en-US" dirty="0" err="1"/>
                        <a:t>unffortunelly</a:t>
                      </a:r>
                      <a:r>
                        <a:rPr lang="en-US" dirty="0"/>
                        <a:t>, one from </a:t>
                      </a:r>
                      <a:r>
                        <a:rPr lang="en-US" dirty="0" err="1"/>
                        <a:t>collegue</a:t>
                      </a:r>
                      <a:r>
                        <a:rPr lang="en-US" dirty="0"/>
                        <a:t> have some health </a:t>
                      </a:r>
                      <a:r>
                        <a:rPr lang="en-US" dirty="0" err="1"/>
                        <a:t>probelm</a:t>
                      </a:r>
                      <a:r>
                        <a:rPr lang="en-US" dirty="0"/>
                        <a:t> and cannot attend the presentation</a:t>
                      </a:r>
                      <a:endParaRPr lang="en-GB" dirty="0"/>
                    </a:p>
                  </a:txBody>
                  <a:tcPr/>
                </a:tc>
                <a:extLst>
                  <a:ext uri="{0D108BD9-81ED-4DB2-BD59-A6C34878D82A}">
                    <a16:rowId xmlns:a16="http://schemas.microsoft.com/office/drawing/2014/main" val="2318373457"/>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p>
                      <a:endParaRPr lang="en-GB" dirty="0"/>
                    </a:p>
                  </a:txBody>
                  <a:tcPr/>
                </a:tc>
                <a:tc>
                  <a:txBody>
                    <a:bodyPr/>
                    <a:lstStyle/>
                    <a:p>
                      <a:r>
                        <a:rPr lang="en-US" dirty="0"/>
                        <a:t>Good communication, good friendship, good understanding, good listening.</a:t>
                      </a:r>
                      <a:endParaRPr lang="en-GB" dirty="0"/>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dirty="0"/>
                    </a:p>
                  </a:txBody>
                  <a:tcPr/>
                </a:tc>
                <a:tc>
                  <a:txBody>
                    <a:bodyPr/>
                    <a:lstStyle/>
                    <a:p>
                      <a:r>
                        <a:rPr lang="en-US" dirty="0"/>
                        <a:t>To improve our ability. To work </a:t>
                      </a:r>
                      <a:r>
                        <a:rPr lang="en-US" dirty="0" err="1"/>
                        <a:t>togheter</a:t>
                      </a:r>
                      <a:r>
                        <a:rPr lang="en-US" dirty="0"/>
                        <a:t> to “build” our presentation/assignment.</a:t>
                      </a:r>
                      <a:endParaRPr lang="en-GB" dirty="0"/>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dirty="0"/>
                    </a:p>
                  </a:txBody>
                  <a:tcPr/>
                </a:tc>
                <a:tc>
                  <a:txBody>
                    <a:bodyPr/>
                    <a:lstStyle/>
                    <a:p>
                      <a:r>
                        <a:rPr lang="en-US" dirty="0"/>
                        <a:t>Maybe we will improve more our ability’s/skills.</a:t>
                      </a:r>
                      <a:endParaRPr lang="en-GB" dirty="0"/>
                    </a:p>
                  </a:txBody>
                  <a:tcPr/>
                </a:tc>
                <a:extLst>
                  <a:ext uri="{0D108BD9-81ED-4DB2-BD59-A6C34878D82A}">
                    <a16:rowId xmlns:a16="http://schemas.microsoft.com/office/drawing/2014/main" val="771358641"/>
                  </a:ext>
                </a:extLst>
              </a:tr>
              <a:tr h="882562">
                <a:tc>
                  <a:txBody>
                    <a:bodyPr/>
                    <a:lstStyle/>
                    <a:p>
                      <a:r>
                        <a:rPr lang="en-GB" dirty="0"/>
                        <a:t>How would you rate your team working? Out of 10? </a:t>
                      </a:r>
                    </a:p>
                  </a:txBody>
                  <a:tcPr/>
                </a:tc>
                <a:tc>
                  <a:txBody>
                    <a:bodyPr/>
                    <a:lstStyle/>
                    <a:p>
                      <a:r>
                        <a:rPr lang="en-GB" dirty="0"/>
                        <a:t> </a:t>
                      </a:r>
                      <a:r>
                        <a:rPr lang="en-US" dirty="0"/>
                        <a:t>Our team working it is 9 </a:t>
                      </a:r>
                      <a:r>
                        <a:rPr lang="en-US" dirty="0" err="1"/>
                        <a:t>beacuse</a:t>
                      </a:r>
                      <a:r>
                        <a:rPr lang="en-US"/>
                        <a:t> always it is place for better.</a:t>
                      </a:r>
                      <a:endParaRPr lang="en-GB" dirty="0"/>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2318127669"/>
      </p:ext>
    </p:extLst>
  </p:cSld>
  <p:clrMapOvr>
    <a:masterClrMapping/>
  </p:clrMapOvr>
  <p:transition spd="med">
    <p:pull/>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185</TotalTime>
  <Words>2741</Words>
  <Application>Microsoft Office PowerPoint</Application>
  <PresentationFormat>Widescreen</PresentationFormat>
  <Paragraphs>167</Paragraphs>
  <Slides>12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 Boardroom</vt:lpstr>
      <vt:lpstr>Effective Team Working and Communication </vt:lpstr>
      <vt:lpstr>THE RAINBOW CHILDREN’S Hospital </vt:lpstr>
      <vt:lpstr>Theories relating to models of communication.  </vt:lpstr>
      <vt:lpstr>The channels of communication used by the organisation</vt:lpstr>
      <vt:lpstr>The channels of communication used by the organisation</vt:lpstr>
      <vt:lpstr>Barriers to effective communication</vt:lpstr>
      <vt:lpstr>Barriers to effective communication</vt:lpstr>
      <vt:lpstr>Ways to communicate effectively </vt:lpstr>
      <vt:lpstr>Ways to communicate effectively </vt:lpstr>
      <vt:lpstr>The impact of effective communication on the staff and patients</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 and Communication</dc:title>
  <dc:creator>Syed ali Ramis</dc:creator>
  <cp:lastModifiedBy>Gabriel Emil Simcea (2029775)</cp:lastModifiedBy>
  <cp:revision>20</cp:revision>
  <dcterms:created xsi:type="dcterms:W3CDTF">2021-11-19T11:46:43Z</dcterms:created>
  <dcterms:modified xsi:type="dcterms:W3CDTF">2021-11-23T10:40:06Z</dcterms:modified>
</cp:coreProperties>
</file>