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handoutMasterIdLst>
    <p:handoutMasterId r:id="rId30"/>
  </p:handoutMasterIdLst>
  <p:sldIdLst>
    <p:sldId id="256" r:id="rId2"/>
    <p:sldId id="342" r:id="rId3"/>
    <p:sldId id="263" r:id="rId4"/>
    <p:sldId id="341" r:id="rId5"/>
    <p:sldId id="361" r:id="rId6"/>
    <p:sldId id="340" r:id="rId7"/>
    <p:sldId id="343" r:id="rId8"/>
    <p:sldId id="344" r:id="rId9"/>
    <p:sldId id="345" r:id="rId10"/>
    <p:sldId id="346" r:id="rId11"/>
    <p:sldId id="347" r:id="rId12"/>
    <p:sldId id="348" r:id="rId13"/>
    <p:sldId id="349" r:id="rId14"/>
    <p:sldId id="350" r:id="rId15"/>
    <p:sldId id="351" r:id="rId16"/>
    <p:sldId id="352" r:id="rId17"/>
    <p:sldId id="353" r:id="rId18"/>
    <p:sldId id="354" r:id="rId19"/>
    <p:sldId id="355" r:id="rId20"/>
    <p:sldId id="356" r:id="rId21"/>
    <p:sldId id="357" r:id="rId22"/>
    <p:sldId id="325" r:id="rId23"/>
    <p:sldId id="327" r:id="rId24"/>
    <p:sldId id="358" r:id="rId25"/>
    <p:sldId id="360" r:id="rId26"/>
    <p:sldId id="359" r:id="rId27"/>
    <p:sldId id="310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1164" y="-9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150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211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27/10/2014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Cr%C3%A9dit_Lyonnai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ist_of_disk_cloning_software" TargetMode="External"/><Relationship Id="rId2" Type="http://schemas.openxmlformats.org/officeDocument/2006/relationships/hyperlink" Target="http://www.microsoft.com/en-gb/download/details.aspx?id=15155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Backing up Data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 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As a student, its YOUR responsibility to look after your own data - data loss is generally not acceptable as an excuse for extenuating circumstances.</a:t>
            </a:r>
          </a:p>
          <a:p>
            <a:r>
              <a:rPr lang="en-US" dirty="0" smtClean="0"/>
              <a:t>As an IT professional, you could be responsible for looking after the data of the company!</a:t>
            </a:r>
          </a:p>
        </p:txBody>
      </p:sp>
    </p:spTree>
    <p:extLst>
      <p:ext uri="{BB962C8B-B14F-4D97-AF65-F5344CB8AC3E}">
        <p14:creationId xmlns:p14="http://schemas.microsoft.com/office/powerpoint/2010/main" val="3589118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Its not a case of ‘if’ , it’s a case of ‘when’</a:t>
            </a:r>
          </a:p>
          <a:p>
            <a:r>
              <a:rPr lang="en-US" dirty="0" smtClean="0"/>
              <a:t>Everything fails.</a:t>
            </a:r>
          </a:p>
          <a:p>
            <a:r>
              <a:rPr lang="en-US" dirty="0" smtClean="0"/>
              <a:t>Hard disks are mechanical – WILL wear out</a:t>
            </a:r>
          </a:p>
          <a:p>
            <a:r>
              <a:rPr lang="en-US" dirty="0" smtClean="0"/>
              <a:t>Even USB sticks have a finite R/W limit</a:t>
            </a:r>
          </a:p>
          <a:p>
            <a:r>
              <a:rPr lang="en-US" dirty="0" smtClean="0"/>
              <a:t>Even solid state electronics can fail</a:t>
            </a:r>
          </a:p>
          <a:p>
            <a:r>
              <a:rPr lang="en-US" dirty="0" smtClean="0"/>
              <a:t>Plus</a:t>
            </a:r>
          </a:p>
          <a:p>
            <a:r>
              <a:rPr lang="en-US" dirty="0" smtClean="0"/>
              <a:t>Theft?</a:t>
            </a:r>
          </a:p>
          <a:p>
            <a:r>
              <a:rPr lang="en-US" dirty="0" smtClean="0"/>
              <a:t>Acts of god?</a:t>
            </a:r>
          </a:p>
          <a:p>
            <a:r>
              <a:rPr lang="en-US" dirty="0" smtClean="0"/>
              <a:t>Virus? Accidental deletion?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distinct purposes:</a:t>
            </a:r>
          </a:p>
          <a:p>
            <a:r>
              <a:rPr lang="en-US" dirty="0" smtClean="0"/>
              <a:t>1. To recover data after its loss</a:t>
            </a:r>
          </a:p>
          <a:p>
            <a:r>
              <a:rPr lang="en-US" dirty="0" smtClean="0"/>
              <a:t>2. To recover data from an earlier time</a:t>
            </a:r>
          </a:p>
        </p:txBody>
      </p:sp>
    </p:spTree>
    <p:extLst>
      <p:ext uri="{BB962C8B-B14F-4D97-AF65-F5344CB8AC3E}">
        <p14:creationId xmlns:p14="http://schemas.microsoft.com/office/powerpoint/2010/main" val="245044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About this presentation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distinct purposes:</a:t>
            </a:r>
          </a:p>
          <a:p>
            <a:r>
              <a:rPr lang="en-US" dirty="0" smtClean="0"/>
              <a:t>1. To </a:t>
            </a:r>
            <a:r>
              <a:rPr lang="en-US" dirty="0" smtClean="0"/>
              <a:t>get you to think about backing up data as a student – so you don’t lose assignment work</a:t>
            </a:r>
            <a:endParaRPr lang="en-US" dirty="0" smtClean="0"/>
          </a:p>
          <a:p>
            <a:r>
              <a:rPr lang="en-US" dirty="0" smtClean="0"/>
              <a:t>2. </a:t>
            </a:r>
            <a:r>
              <a:rPr lang="en-US" dirty="0"/>
              <a:t>To get you to think about backing up data as </a:t>
            </a:r>
            <a:r>
              <a:rPr lang="en-US" dirty="0" smtClean="0"/>
              <a:t>an IT professional – </a:t>
            </a:r>
            <a:r>
              <a:rPr lang="en-US" dirty="0"/>
              <a:t>so you don’t lose </a:t>
            </a:r>
            <a:r>
              <a:rPr lang="en-US" dirty="0" smtClean="0"/>
              <a:t>vital, possibly irreplaceable data  - and your job!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0925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things to consider: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What needs to be backed up and what doesn’t</a:t>
            </a:r>
          </a:p>
          <a:p>
            <a:r>
              <a:rPr lang="en-US" dirty="0" smtClean="0"/>
              <a:t>How often does it need to be done?</a:t>
            </a:r>
          </a:p>
          <a:p>
            <a:r>
              <a:rPr lang="en-US" dirty="0" smtClean="0"/>
              <a:t>How big will the storage space be?</a:t>
            </a:r>
          </a:p>
          <a:p>
            <a:r>
              <a:rPr lang="en-US" dirty="0" smtClean="0"/>
              <a:t>How long will it take?</a:t>
            </a:r>
          </a:p>
          <a:p>
            <a:r>
              <a:rPr lang="en-US" dirty="0" smtClean="0"/>
              <a:t>What hardware &amp; software is needed?</a:t>
            </a:r>
          </a:p>
          <a:p>
            <a:r>
              <a:rPr lang="en-US" dirty="0" smtClean="0"/>
              <a:t>Who is responsible for backing up?</a:t>
            </a:r>
          </a:p>
          <a:p>
            <a:r>
              <a:rPr lang="en-US" dirty="0" smtClean="0"/>
              <a:t>Is the backup data valid?</a:t>
            </a:r>
          </a:p>
          <a:p>
            <a:r>
              <a:rPr lang="en-US" dirty="0" smtClean="0"/>
              <a:t>Is the backup data itself safe?</a:t>
            </a:r>
          </a:p>
          <a:p>
            <a:r>
              <a:rPr lang="en-US" dirty="0" smtClean="0"/>
              <a:t>How easy/fast is it to restore from disaster?</a:t>
            </a:r>
          </a:p>
        </p:txBody>
      </p:sp>
    </p:spTree>
    <p:extLst>
      <p:ext uri="{BB962C8B-B14F-4D97-AF65-F5344CB8AC3E}">
        <p14:creationId xmlns:p14="http://schemas.microsoft.com/office/powerpoint/2010/main" val="748590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What need to be backed up and what doesn’t:</a:t>
            </a:r>
          </a:p>
          <a:p>
            <a:endParaRPr lang="en-US" dirty="0"/>
          </a:p>
          <a:p>
            <a:r>
              <a:rPr lang="en-US" dirty="0" smtClean="0"/>
              <a:t>Obviously, </a:t>
            </a:r>
            <a:r>
              <a:rPr lang="en-US" u="sng" dirty="0" smtClean="0"/>
              <a:t>original</a:t>
            </a:r>
            <a:r>
              <a:rPr lang="en-US" dirty="0" smtClean="0"/>
              <a:t> data such as word documents, spreadsheets, images </a:t>
            </a:r>
            <a:r>
              <a:rPr lang="en-US" dirty="0" err="1" smtClean="0"/>
              <a:t>etc</a:t>
            </a:r>
            <a:r>
              <a:rPr lang="en-US" dirty="0" smtClean="0"/>
              <a:t> that are generated.</a:t>
            </a:r>
          </a:p>
          <a:p>
            <a:r>
              <a:rPr lang="en-US" dirty="0" smtClean="0"/>
              <a:t>What about emails?</a:t>
            </a:r>
          </a:p>
          <a:p>
            <a:r>
              <a:rPr lang="en-US" dirty="0" smtClean="0"/>
              <a:t>A complete image of your C: drive ?</a:t>
            </a:r>
            <a:endParaRPr lang="en-US" dirty="0"/>
          </a:p>
          <a:p>
            <a:r>
              <a:rPr lang="en-US" sz="2800" dirty="0" smtClean="0"/>
              <a:t>(how long does it take to reinstall everything?)</a:t>
            </a:r>
          </a:p>
        </p:txBody>
      </p:sp>
    </p:spTree>
    <p:extLst>
      <p:ext uri="{BB962C8B-B14F-4D97-AF65-F5344CB8AC3E}">
        <p14:creationId xmlns:p14="http://schemas.microsoft.com/office/powerpoint/2010/main" val="119295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dirty="0" smtClean="0"/>
              <a:t>How often?</a:t>
            </a:r>
          </a:p>
          <a:p>
            <a:r>
              <a:rPr lang="en-US" sz="2800" dirty="0" smtClean="0"/>
              <a:t>Each month? Each week? Every day? </a:t>
            </a:r>
          </a:p>
          <a:p>
            <a:r>
              <a:rPr lang="en-US" sz="2800" dirty="0" smtClean="0"/>
              <a:t>Continual backup so you lose nothing if there is a failure?</a:t>
            </a:r>
          </a:p>
          <a:p>
            <a:r>
              <a:rPr lang="en-US" sz="2800" dirty="0" smtClean="0"/>
              <a:t>What about down time? Some systems need to keep working from a backup even when there has been a </a:t>
            </a:r>
            <a:r>
              <a:rPr lang="en-US" sz="2800" dirty="0" smtClean="0"/>
              <a:t>failure. 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4263431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big?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big will the storage space be?</a:t>
            </a:r>
          </a:p>
          <a:p>
            <a:endParaRPr lang="en-US" dirty="0" smtClean="0"/>
          </a:p>
          <a:p>
            <a:r>
              <a:rPr lang="en-US" dirty="0" smtClean="0"/>
              <a:t>If you intend to keep multiple copies, this needs to be factored in (how far back do you want to be able to recover)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460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How long will it take?</a:t>
            </a:r>
          </a:p>
          <a:p>
            <a:endParaRPr lang="en-US" dirty="0"/>
          </a:p>
          <a:p>
            <a:r>
              <a:rPr lang="en-US" dirty="0" smtClean="0"/>
              <a:t>Can the data be backed up in a reasonable time? (e.g. overnight) before it changes.</a:t>
            </a:r>
          </a:p>
          <a:p>
            <a:r>
              <a:rPr lang="en-US" dirty="0" smtClean="0"/>
              <a:t>Some system (e.g. cloud based) might simply be too slow.</a:t>
            </a:r>
          </a:p>
          <a:p>
            <a:r>
              <a:rPr lang="en-US" dirty="0" smtClean="0"/>
              <a:t>Might need to take ‘snapshots’ of live data</a:t>
            </a:r>
          </a:p>
          <a:p>
            <a:r>
              <a:rPr lang="en-US" dirty="0" smtClean="0"/>
              <a:t>Often one initial backup is done (long time) then subsequent backups only do partial file copying (only data that has changed)</a:t>
            </a:r>
          </a:p>
        </p:txBody>
      </p:sp>
    </p:spTree>
    <p:extLst>
      <p:ext uri="{BB962C8B-B14F-4D97-AF65-F5344CB8AC3E}">
        <p14:creationId xmlns:p14="http://schemas.microsoft.com/office/powerpoint/2010/main" val="1022275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Hardware/software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Many hardware options (discussed separately )</a:t>
            </a:r>
          </a:p>
          <a:p>
            <a:r>
              <a:rPr lang="en-US" dirty="0" smtClean="0"/>
              <a:t>Need to factor in cost. Data capacity. Reliability. Speed. Possibly longevity.</a:t>
            </a:r>
            <a:br>
              <a:rPr lang="en-US" dirty="0" smtClean="0"/>
            </a:br>
            <a:r>
              <a:rPr lang="en-US" dirty="0" smtClean="0"/>
              <a:t>(note difference between backups and archives)</a:t>
            </a:r>
          </a:p>
          <a:p>
            <a:endParaRPr lang="en-US" dirty="0"/>
          </a:p>
          <a:p>
            <a:r>
              <a:rPr lang="en-US" dirty="0" smtClean="0"/>
              <a:t>Software can be useful to:</a:t>
            </a:r>
          </a:p>
          <a:p>
            <a:r>
              <a:rPr lang="en-US" dirty="0"/>
              <a:t>A</a:t>
            </a:r>
            <a:r>
              <a:rPr lang="en-US" dirty="0" smtClean="0"/>
              <a:t>utomate the procedure on a scheduler</a:t>
            </a:r>
          </a:p>
          <a:p>
            <a:r>
              <a:rPr lang="en-US" dirty="0" smtClean="0"/>
              <a:t>Provide authentication</a:t>
            </a:r>
          </a:p>
          <a:p>
            <a:r>
              <a:rPr lang="en-US" dirty="0" smtClean="0"/>
              <a:t>Compress or encrypt the data</a:t>
            </a:r>
          </a:p>
          <a:p>
            <a:r>
              <a:rPr lang="en-US" dirty="0" smtClean="0"/>
              <a:t>Deal with versioning</a:t>
            </a:r>
          </a:p>
        </p:txBody>
      </p:sp>
    </p:spTree>
    <p:extLst>
      <p:ext uri="{BB962C8B-B14F-4D97-AF65-F5344CB8AC3E}">
        <p14:creationId xmlns:p14="http://schemas.microsoft.com/office/powerpoint/2010/main" val="2769885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Who?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Someone needs to be responsible.</a:t>
            </a:r>
          </a:p>
          <a:p>
            <a:r>
              <a:rPr lang="en-US" dirty="0" smtClean="0"/>
              <a:t>Part of an agreed routine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As an individual, its easy to forget – software automation can be invaluable to set up a schedule.</a:t>
            </a:r>
          </a:p>
          <a:p>
            <a:r>
              <a:rPr lang="en-US" dirty="0" smtClean="0"/>
              <a:t>(brings its own problems if relied on, e.g. someone has to actually make sure the backup device is switched on!)</a:t>
            </a:r>
          </a:p>
        </p:txBody>
      </p:sp>
    </p:spTree>
    <p:extLst>
      <p:ext uri="{BB962C8B-B14F-4D97-AF65-F5344CB8AC3E}">
        <p14:creationId xmlns:p14="http://schemas.microsoft.com/office/powerpoint/2010/main" val="2391762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Validity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How do you know that the system is working and the correct data is actually being backed up correctly?</a:t>
            </a:r>
          </a:p>
          <a:p>
            <a:r>
              <a:rPr lang="en-US" dirty="0" smtClean="0"/>
              <a:t>How confident are you that the data is recoverable?</a:t>
            </a:r>
          </a:p>
          <a:p>
            <a:r>
              <a:rPr lang="en-US" dirty="0" smtClean="0"/>
              <a:t>Need to test the integrity of the method and periodically the data BEFORE disaster strikes.</a:t>
            </a:r>
          </a:p>
        </p:txBody>
      </p:sp>
    </p:spTree>
    <p:extLst>
      <p:ext uri="{BB962C8B-B14F-4D97-AF65-F5344CB8AC3E}">
        <p14:creationId xmlns:p14="http://schemas.microsoft.com/office/powerpoint/2010/main" val="270917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Safety of backup data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backup might e.g. be to protect the data from loss through fire.</a:t>
            </a:r>
          </a:p>
          <a:p>
            <a:r>
              <a:rPr lang="en-US" dirty="0" smtClean="0"/>
              <a:t>Having the backup sitting next to the main computer isn’t going to help!</a:t>
            </a:r>
          </a:p>
          <a:p>
            <a:r>
              <a:rPr lang="en-US" sz="2600" i="1" dirty="0" smtClean="0"/>
              <a:t>“</a:t>
            </a:r>
            <a:r>
              <a:rPr lang="en-GB" sz="2600" i="1" dirty="0"/>
              <a:t>On 5 May 1996, during a fire at the headquarters of </a:t>
            </a:r>
            <a:r>
              <a:rPr lang="en-GB" sz="2600" i="1" dirty="0" err="1">
                <a:hlinkClick r:id="rId2" tooltip="Crédit Lyonnais"/>
              </a:rPr>
              <a:t>Crédit</a:t>
            </a:r>
            <a:r>
              <a:rPr lang="en-GB" sz="2600" i="1" dirty="0">
                <a:hlinkClick r:id="rId2" tooltip="Crédit Lyonnais"/>
              </a:rPr>
              <a:t> Lyonnais</a:t>
            </a:r>
            <a:r>
              <a:rPr lang="en-GB" sz="2600" i="1" dirty="0"/>
              <a:t>, a major bank in Paris, system administrators ran into the burning building to rescue backup tapes because they didn't have off-site copies. Crucial bank archives and computer data were </a:t>
            </a:r>
            <a:r>
              <a:rPr lang="en-GB" sz="2600" i="1" dirty="0" smtClean="0"/>
              <a:t>lost”</a:t>
            </a:r>
            <a:endParaRPr lang="en-US" sz="2600" i="1" dirty="0" smtClean="0"/>
          </a:p>
        </p:txBody>
      </p:sp>
    </p:spTree>
    <p:extLst>
      <p:ext uri="{BB962C8B-B14F-4D97-AF65-F5344CB8AC3E}">
        <p14:creationId xmlns:p14="http://schemas.microsoft.com/office/powerpoint/2010/main" val="386908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/>
          </a:p>
          <a:p>
            <a:r>
              <a:rPr lang="en-US" dirty="0" smtClean="0"/>
              <a:t>Consider the total time to get the system back. Was the backup constructed from one initial large copy (possibly way back in time) then many incremental/partial  backups have been made. Reconstruction possibly much longer this way.</a:t>
            </a:r>
          </a:p>
        </p:txBody>
      </p:sp>
    </p:spTree>
    <p:extLst>
      <p:ext uri="{BB962C8B-B14F-4D97-AF65-F5344CB8AC3E}">
        <p14:creationId xmlns:p14="http://schemas.microsoft.com/office/powerpoint/2010/main" val="1634888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Recovery speed (2)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easy/fast is it to restore from disaster?</a:t>
            </a:r>
            <a:br>
              <a:rPr lang="en-US" dirty="0" smtClean="0"/>
            </a:br>
            <a:r>
              <a:rPr lang="en-US" dirty="0" smtClean="0"/>
              <a:t>(RTO – recovery time objective)</a:t>
            </a:r>
          </a:p>
          <a:p>
            <a:endParaRPr lang="en-US" dirty="0" smtClean="0"/>
          </a:p>
          <a:p>
            <a:r>
              <a:rPr lang="en-US" dirty="0" smtClean="0"/>
              <a:t>Ideally, for zero, or minimal recovery time, a parallel system would be kept updated at all times. </a:t>
            </a:r>
          </a:p>
          <a:p>
            <a:r>
              <a:rPr lang="en-US" dirty="0" smtClean="0"/>
              <a:t>Usually this is very complex, very expensive and thus not usually implemented apart from THE most mission critical applications.</a:t>
            </a:r>
          </a:p>
          <a:p>
            <a:r>
              <a:rPr lang="en-US" dirty="0" smtClean="0"/>
              <a:t>Normally, a compromise almost always has to be devised.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91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Using 2 or more disks  internally in a redundant RAID configuration for real time protection of hard disk failure:</a:t>
            </a:r>
          </a:p>
          <a:p>
            <a:r>
              <a:rPr lang="en-US" dirty="0" smtClean="0"/>
              <a:t>(RAID will be discussed in our Computer Architecture lectures)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29031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an external Hard disk or USB stick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75267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Cloud storage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E.g. Dropbox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99491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 a proprietary system such as a large scale SAN (storage area network) system with a remote mirroring license and fiber data connection.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(hint – you’ll need a very flexible credit card!)</a:t>
            </a:r>
          </a:p>
          <a:p>
            <a:r>
              <a:rPr lang="en-US" dirty="0" smtClean="0"/>
              <a:t>Do some background research on the topic</a:t>
            </a:r>
          </a:p>
        </p:txBody>
      </p:sp>
    </p:spTree>
    <p:extLst>
      <p:ext uri="{BB962C8B-B14F-4D97-AF65-F5344CB8AC3E}">
        <p14:creationId xmlns:p14="http://schemas.microsoft.com/office/powerpoint/2010/main" val="334884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Compromise. Think smaller and use a proprietary system based on a SOHO type NAS unit.</a:t>
            </a:r>
            <a:br>
              <a:rPr lang="en-US" dirty="0" smtClean="0"/>
            </a:br>
            <a:endParaRPr lang="en-US" dirty="0" smtClean="0"/>
          </a:p>
          <a:p>
            <a:r>
              <a:rPr lang="en-US" dirty="0" smtClean="0"/>
              <a:t>(more detail will be discussed in the RAID-NAS </a:t>
            </a:r>
            <a:r>
              <a:rPr lang="en-US" dirty="0" err="1" smtClean="0"/>
              <a:t>powerpoint</a:t>
            </a:r>
            <a:r>
              <a:rPr lang="en-US" dirty="0" smtClean="0"/>
              <a:t> </a:t>
            </a:r>
            <a:r>
              <a:rPr lang="en-US" dirty="0" smtClean="0"/>
              <a:t>lecture in the CA module)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6219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2/4/6 bay NAS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:\Temp to output Aug2013\nasbuild\00001P101085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5832648" cy="437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5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2/4/6 bay NAS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 descr="S:\Temp to output Aug2013\nasbuild\00006P101086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1878"/>
            <a:ext cx="4932040" cy="370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S:\Temp to output Aug2013\nasbuild\00007P101086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369" y="1735509"/>
            <a:ext cx="4848631" cy="363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0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There is no single correct backup method or system.</a:t>
            </a:r>
          </a:p>
          <a:p>
            <a:r>
              <a:rPr lang="en-US" dirty="0" smtClean="0"/>
              <a:t>It will depend on the individual circumstances and budget.</a:t>
            </a:r>
          </a:p>
          <a:p>
            <a:endParaRPr lang="en-US" dirty="0"/>
          </a:p>
          <a:p>
            <a:r>
              <a:rPr lang="en-US" dirty="0" smtClean="0"/>
              <a:t>Remember the </a:t>
            </a:r>
            <a:r>
              <a:rPr lang="en-US" dirty="0" smtClean="0"/>
              <a:t>saying about data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“If its not in three places, it doesn’t exist!”</a:t>
            </a:r>
          </a:p>
          <a:p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93007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useful info/links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Excellent free backup/file synchronization software from Microsoft: </a:t>
            </a:r>
            <a:r>
              <a:rPr lang="en-US" dirty="0" err="1" smtClean="0"/>
              <a:t>Synctoy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GB" dirty="0">
                <a:hlinkClick r:id="rId2"/>
              </a:rPr>
              <a:t>http://www.microsoft.com/en-gb/download/details.aspx?id=15155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(Mac users often use </a:t>
            </a:r>
            <a:r>
              <a:rPr lang="en-US" dirty="0" err="1" smtClean="0"/>
              <a:t>timemachine</a:t>
            </a:r>
            <a:r>
              <a:rPr lang="en-US" dirty="0" smtClean="0"/>
              <a:t>)</a:t>
            </a:r>
          </a:p>
          <a:p>
            <a:r>
              <a:rPr lang="en-US" dirty="0" smtClean="0"/>
              <a:t>Disk cloning software used for making whole drive images. Some like </a:t>
            </a:r>
            <a:r>
              <a:rPr lang="en-US" dirty="0" err="1" smtClean="0"/>
              <a:t>Acronis</a:t>
            </a:r>
            <a:r>
              <a:rPr lang="en-US" dirty="0" smtClean="0"/>
              <a:t> </a:t>
            </a:r>
            <a:r>
              <a:rPr lang="en-US" dirty="0" err="1" smtClean="0"/>
              <a:t>Trueimage</a:t>
            </a:r>
            <a:r>
              <a:rPr lang="en-US" dirty="0" smtClean="0"/>
              <a:t> often free with hard disk purchases.</a:t>
            </a:r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en.wikipedia.org/wiki/List_of_disk_cloning_software</a:t>
            </a:r>
            <a:endParaRPr lang="en-GB" dirty="0" smtClean="0"/>
          </a:p>
          <a:p>
            <a:r>
              <a:rPr lang="en-GB" dirty="0" smtClean="0"/>
              <a:t>(Use at your own risk!!)</a:t>
            </a:r>
            <a:endParaRPr lang="en-US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20143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example methods: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Exercise for next weeks tutorial sessions: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Analyze your own data needs. How secure is your backup system?</a:t>
            </a:r>
            <a:br>
              <a:rPr lang="en-US" dirty="0" smtClean="0"/>
            </a:br>
            <a:r>
              <a:rPr lang="en-US" dirty="0" smtClean="0"/>
              <a:t>Formulate a new strategy that obeys the “in 3 different places” rule, and provides a robust set of procedures that ensures you won’t fall foul of the pitfalls discussed, and gives you a sensible level of data protection given your budget and requirements.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8673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697</TotalTime>
  <Words>798</Words>
  <Application>Microsoft Office PowerPoint</Application>
  <PresentationFormat>On-screen Show (4:3)</PresentationFormat>
  <Paragraphs>120</Paragraphs>
  <Slides>27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Backing up Data</vt:lpstr>
      <vt:lpstr>Why? </vt:lpstr>
      <vt:lpstr>Why?</vt:lpstr>
      <vt:lpstr>Why?</vt:lpstr>
      <vt:lpstr>About this presentation</vt:lpstr>
      <vt:lpstr>Some things to consider:</vt:lpstr>
      <vt:lpstr>What</vt:lpstr>
      <vt:lpstr>When</vt:lpstr>
      <vt:lpstr>How big?</vt:lpstr>
      <vt:lpstr>Time?</vt:lpstr>
      <vt:lpstr>Hardware/software</vt:lpstr>
      <vt:lpstr>Who?</vt:lpstr>
      <vt:lpstr>Validity of backup data</vt:lpstr>
      <vt:lpstr>Safety of backup data</vt:lpstr>
      <vt:lpstr>Recovery speed</vt:lpstr>
      <vt:lpstr>Recovery speed (2)</vt:lpstr>
      <vt:lpstr>Some example methods:</vt:lpstr>
      <vt:lpstr>Some example methods:</vt:lpstr>
      <vt:lpstr>Some example methods:</vt:lpstr>
      <vt:lpstr>Some example methods:</vt:lpstr>
      <vt:lpstr>Some example methods:</vt:lpstr>
      <vt:lpstr>2/4/6 bay NAS examples</vt:lpstr>
      <vt:lpstr>2/4/6 bay NAS examples</vt:lpstr>
      <vt:lpstr>Some example methods:</vt:lpstr>
      <vt:lpstr>Some useful info/links</vt:lpstr>
      <vt:lpstr>Some example methods:</vt:lpstr>
      <vt:lpstr>Any Questions?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Gareth</cp:lastModifiedBy>
  <cp:revision>53</cp:revision>
  <dcterms:created xsi:type="dcterms:W3CDTF">2011-10-19T23:00:05Z</dcterms:created>
  <dcterms:modified xsi:type="dcterms:W3CDTF">2014-10-27T21:46:00Z</dcterms:modified>
</cp:coreProperties>
</file>