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2"/>
  </p:sldMasterIdLst>
  <p:notesMasterIdLst>
    <p:notesMasterId r:id="rId18"/>
  </p:notesMasterIdLst>
  <p:handoutMasterIdLst>
    <p:handoutMasterId r:id="rId19"/>
  </p:handoutMasterIdLst>
  <p:sldIdLst>
    <p:sldId id="272" r:id="rId3"/>
    <p:sldId id="265" r:id="rId4"/>
    <p:sldId id="266" r:id="rId5"/>
    <p:sldId id="273" r:id="rId6"/>
    <p:sldId id="258" r:id="rId7"/>
    <p:sldId id="268" r:id="rId8"/>
    <p:sldId id="270" r:id="rId9"/>
    <p:sldId id="260" r:id="rId10"/>
    <p:sldId id="275" r:id="rId11"/>
    <p:sldId id="262" r:id="rId12"/>
    <p:sldId id="261" r:id="rId13"/>
    <p:sldId id="271" r:id="rId14"/>
    <p:sldId id="276" r:id="rId15"/>
    <p:sldId id="277" r:id="rId16"/>
    <p:sldId id="27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40" autoAdjust="0"/>
    <p:restoredTop sz="94660"/>
  </p:normalViewPr>
  <p:slideViewPr>
    <p:cSldViewPr snapToGrid="0">
      <p:cViewPr varScale="1">
        <p:scale>
          <a:sx n="72" d="100"/>
          <a:sy n="72" d="100"/>
        </p:scale>
        <p:origin x="576" y="66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microsoft.com/office/2015/10/relationships/revisionInfo" Target="revisionInfo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8021CD1-1FC3-4DA1-9D96-1F8DEEC1B9BC}" type="doc">
      <dgm:prSet loTypeId="urn:microsoft.com/office/officeart/2009/3/layout/OpposingIdeas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F607323-7CC9-4E8C-97BB-9FDF31EE096D}">
      <dgm:prSet phldrT="[Text]"/>
      <dgm:spPr/>
      <dgm:t>
        <a:bodyPr/>
        <a:lstStyle/>
        <a:p>
          <a:r>
            <a:rPr lang="en-US" dirty="0"/>
            <a:t>Influence</a:t>
          </a:r>
        </a:p>
      </dgm:t>
    </dgm:pt>
    <dgm:pt modelId="{4A2E2B05-6430-47E4-BD3E-45567D99D186}" type="parTrans" cxnId="{C163B61B-8BC3-488B-8436-B8134EB380A2}">
      <dgm:prSet/>
      <dgm:spPr/>
      <dgm:t>
        <a:bodyPr/>
        <a:lstStyle/>
        <a:p>
          <a:endParaRPr lang="en-US"/>
        </a:p>
      </dgm:t>
    </dgm:pt>
    <dgm:pt modelId="{EC45A80B-2E0B-4B05-9FF3-7E1AA9595477}" type="sibTrans" cxnId="{C163B61B-8BC3-488B-8436-B8134EB380A2}">
      <dgm:prSet/>
      <dgm:spPr/>
      <dgm:t>
        <a:bodyPr/>
        <a:lstStyle/>
        <a:p>
          <a:endParaRPr lang="en-US"/>
        </a:p>
      </dgm:t>
    </dgm:pt>
    <dgm:pt modelId="{D1EA9236-A725-4950-939F-11B007519B7C}">
      <dgm:prSet phldrT="[Text]"/>
      <dgm:spPr/>
      <dgm:t>
        <a:bodyPr/>
        <a:lstStyle/>
        <a:p>
          <a:endParaRPr lang="en-US" dirty="0"/>
        </a:p>
      </dgm:t>
    </dgm:pt>
    <dgm:pt modelId="{6B607FDF-D3CB-462B-B829-65736069AB4B}" type="parTrans" cxnId="{C6CF0A96-A3E7-4F4D-8CA8-D09F94957CA8}">
      <dgm:prSet/>
      <dgm:spPr/>
      <dgm:t>
        <a:bodyPr/>
        <a:lstStyle/>
        <a:p>
          <a:endParaRPr lang="en-US"/>
        </a:p>
      </dgm:t>
    </dgm:pt>
    <dgm:pt modelId="{41299F33-F73C-4AAF-AE7E-C4FBB54B3672}" type="sibTrans" cxnId="{C6CF0A96-A3E7-4F4D-8CA8-D09F94957CA8}">
      <dgm:prSet/>
      <dgm:spPr/>
      <dgm:t>
        <a:bodyPr/>
        <a:lstStyle/>
        <a:p>
          <a:endParaRPr lang="en-US"/>
        </a:p>
      </dgm:t>
    </dgm:pt>
    <dgm:pt modelId="{6F3F746A-2CCC-414B-9905-D813BAFE844D}">
      <dgm:prSet phldrT="[Text]"/>
      <dgm:spPr/>
      <dgm:t>
        <a:bodyPr/>
        <a:lstStyle/>
        <a:p>
          <a:r>
            <a:rPr lang="en-US" dirty="0"/>
            <a:t>Influence</a:t>
          </a:r>
        </a:p>
      </dgm:t>
    </dgm:pt>
    <dgm:pt modelId="{749687BF-8931-49E5-BEBD-8DE1FC2E4E4D}" type="parTrans" cxnId="{BFE6256E-62FC-41FC-B7FA-03472E442E4A}">
      <dgm:prSet/>
      <dgm:spPr/>
      <dgm:t>
        <a:bodyPr/>
        <a:lstStyle/>
        <a:p>
          <a:endParaRPr lang="en-US"/>
        </a:p>
      </dgm:t>
    </dgm:pt>
    <dgm:pt modelId="{7FEC9A73-B217-4860-94D5-6BD12CF2530C}" type="sibTrans" cxnId="{BFE6256E-62FC-41FC-B7FA-03472E442E4A}">
      <dgm:prSet/>
      <dgm:spPr/>
      <dgm:t>
        <a:bodyPr/>
        <a:lstStyle/>
        <a:p>
          <a:endParaRPr lang="en-US"/>
        </a:p>
      </dgm:t>
    </dgm:pt>
    <dgm:pt modelId="{BB59F6A5-1779-4E9A-BC6F-436F5DE04C1D}">
      <dgm:prSet phldrT="[Text]" custT="1"/>
      <dgm:spPr/>
      <dgm:t>
        <a:bodyPr/>
        <a:lstStyle/>
        <a:p>
          <a:endParaRPr lang="en-US" sz="2000" dirty="0"/>
        </a:p>
      </dgm:t>
    </dgm:pt>
    <dgm:pt modelId="{977A3E4F-0209-493D-A573-089399C7B00F}" type="parTrans" cxnId="{0874676E-B774-4DD3-9872-37329C6F922B}">
      <dgm:prSet/>
      <dgm:spPr/>
      <dgm:t>
        <a:bodyPr/>
        <a:lstStyle/>
        <a:p>
          <a:endParaRPr lang="en-US"/>
        </a:p>
      </dgm:t>
    </dgm:pt>
    <dgm:pt modelId="{DBA50D1A-839C-4825-84D3-46A92A7A2507}" type="sibTrans" cxnId="{0874676E-B774-4DD3-9872-37329C6F922B}">
      <dgm:prSet/>
      <dgm:spPr/>
      <dgm:t>
        <a:bodyPr/>
        <a:lstStyle/>
        <a:p>
          <a:endParaRPr lang="en-US"/>
        </a:p>
      </dgm:t>
    </dgm:pt>
    <dgm:pt modelId="{0350F671-E728-417D-92C8-74582C6CA05E}" type="pres">
      <dgm:prSet presAssocID="{28021CD1-1FC3-4DA1-9D96-1F8DEEC1B9BC}" presName="Name0" presStyleCnt="0">
        <dgm:presLayoutVars>
          <dgm:chMax val="2"/>
          <dgm:dir/>
          <dgm:animOne val="branch"/>
          <dgm:animLvl val="lvl"/>
          <dgm:resizeHandles val="exact"/>
        </dgm:presLayoutVars>
      </dgm:prSet>
      <dgm:spPr/>
    </dgm:pt>
    <dgm:pt modelId="{AAECA333-1B32-42C9-9159-A1558796B150}" type="pres">
      <dgm:prSet presAssocID="{28021CD1-1FC3-4DA1-9D96-1F8DEEC1B9BC}" presName="Background" presStyleLbl="node1" presStyleIdx="0" presStyleCnt="1" custScaleX="127174" custScaleY="143211" custLinFactNeighborX="357" custLinFactNeighborY="-3943"/>
      <dgm:spPr>
        <a:solidFill>
          <a:schemeClr val="accent1">
            <a:lumMod val="40000"/>
            <a:lumOff val="60000"/>
          </a:schemeClr>
        </a:solidFill>
      </dgm:spPr>
    </dgm:pt>
    <dgm:pt modelId="{EFCA9DE3-4327-463C-BA6B-68E8AEEA0A30}" type="pres">
      <dgm:prSet presAssocID="{28021CD1-1FC3-4DA1-9D96-1F8DEEC1B9BC}" presName="Divider" presStyleLbl="callout" presStyleIdx="0" presStyleCnt="1"/>
      <dgm:spPr/>
    </dgm:pt>
    <dgm:pt modelId="{2AA08A48-D16B-40CC-AE60-B4C6A12F456B}" type="pres">
      <dgm:prSet presAssocID="{28021CD1-1FC3-4DA1-9D96-1F8DEEC1B9BC}" presName="ChildText1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72A5DBC1-D982-44C4-BA32-3E220148AC1A}" type="pres">
      <dgm:prSet presAssocID="{28021CD1-1FC3-4DA1-9D96-1F8DEEC1B9BC}" presName="ChildText2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5C3C5F73-3F6D-48AF-879D-E8F6239F806B}" type="pres">
      <dgm:prSet presAssocID="{28021CD1-1FC3-4DA1-9D96-1F8DEEC1B9BC}" presName="ParentText1" presStyleLbl="revTx" presStyleIdx="0" presStyleCnt="0">
        <dgm:presLayoutVars>
          <dgm:chMax val="1"/>
          <dgm:chPref val="1"/>
        </dgm:presLayoutVars>
      </dgm:prSet>
      <dgm:spPr/>
    </dgm:pt>
    <dgm:pt modelId="{2B2AE54E-C103-4EB0-8059-514A9DA2EAED}" type="pres">
      <dgm:prSet presAssocID="{28021CD1-1FC3-4DA1-9D96-1F8DEEC1B9BC}" presName="ParentShape1" presStyleLbl="alignImgPlace1" presStyleIdx="0" presStyleCnt="2" custScaleX="157076" custLinFactNeighborX="-69641" custLinFactNeighborY="-995">
        <dgm:presLayoutVars/>
      </dgm:prSet>
      <dgm:spPr/>
    </dgm:pt>
    <dgm:pt modelId="{B697B5D4-9D29-40BB-B4EB-C06E09A9CEC7}" type="pres">
      <dgm:prSet presAssocID="{28021CD1-1FC3-4DA1-9D96-1F8DEEC1B9BC}" presName="ParentText2" presStyleLbl="revTx" presStyleIdx="0" presStyleCnt="0">
        <dgm:presLayoutVars>
          <dgm:chMax val="1"/>
          <dgm:chPref val="1"/>
        </dgm:presLayoutVars>
      </dgm:prSet>
      <dgm:spPr/>
    </dgm:pt>
    <dgm:pt modelId="{7331AB7E-6A00-4809-B185-EFEDC9816569}" type="pres">
      <dgm:prSet presAssocID="{28021CD1-1FC3-4DA1-9D96-1F8DEEC1B9BC}" presName="ParentShape2" presStyleLbl="alignImgPlace1" presStyleIdx="1" presStyleCnt="2" custScaleX="163473" custLinFactNeighborX="34590" custLinFactNeighborY="-7420">
        <dgm:presLayoutVars/>
      </dgm:prSet>
      <dgm:spPr/>
    </dgm:pt>
  </dgm:ptLst>
  <dgm:cxnLst>
    <dgm:cxn modelId="{C163B61B-8BC3-488B-8436-B8134EB380A2}" srcId="{28021CD1-1FC3-4DA1-9D96-1F8DEEC1B9BC}" destId="{EF607323-7CC9-4E8C-97BB-9FDF31EE096D}" srcOrd="0" destOrd="0" parTransId="{4A2E2B05-6430-47E4-BD3E-45567D99D186}" sibTransId="{EC45A80B-2E0B-4B05-9FF3-7E1AA9595477}"/>
    <dgm:cxn modelId="{C82AD422-9E83-48DC-B230-EC982C8504ED}" type="presOf" srcId="{EF607323-7CC9-4E8C-97BB-9FDF31EE096D}" destId="{5C3C5F73-3F6D-48AF-879D-E8F6239F806B}" srcOrd="0" destOrd="0" presId="urn:microsoft.com/office/officeart/2009/3/layout/OpposingIdeas"/>
    <dgm:cxn modelId="{4145F23A-0776-4278-8D14-F199374153F2}" type="presOf" srcId="{28021CD1-1FC3-4DA1-9D96-1F8DEEC1B9BC}" destId="{0350F671-E728-417D-92C8-74582C6CA05E}" srcOrd="0" destOrd="0" presId="urn:microsoft.com/office/officeart/2009/3/layout/OpposingIdeas"/>
    <dgm:cxn modelId="{BFE6256E-62FC-41FC-B7FA-03472E442E4A}" srcId="{28021CD1-1FC3-4DA1-9D96-1F8DEEC1B9BC}" destId="{6F3F746A-2CCC-414B-9905-D813BAFE844D}" srcOrd="1" destOrd="0" parTransId="{749687BF-8931-49E5-BEBD-8DE1FC2E4E4D}" sibTransId="{7FEC9A73-B217-4860-94D5-6BD12CF2530C}"/>
    <dgm:cxn modelId="{0874676E-B774-4DD3-9872-37329C6F922B}" srcId="{6F3F746A-2CCC-414B-9905-D813BAFE844D}" destId="{BB59F6A5-1779-4E9A-BC6F-436F5DE04C1D}" srcOrd="0" destOrd="0" parTransId="{977A3E4F-0209-493D-A573-089399C7B00F}" sibTransId="{DBA50D1A-839C-4825-84D3-46A92A7A2507}"/>
    <dgm:cxn modelId="{5D36F082-2FEE-4100-AB8C-5720E6A6990A}" type="presOf" srcId="{6F3F746A-2CCC-414B-9905-D813BAFE844D}" destId="{7331AB7E-6A00-4809-B185-EFEDC9816569}" srcOrd="1" destOrd="0" presId="urn:microsoft.com/office/officeart/2009/3/layout/OpposingIdeas"/>
    <dgm:cxn modelId="{8773CB8E-5389-47D1-946D-6035E71E58B6}" type="presOf" srcId="{BB59F6A5-1779-4E9A-BC6F-436F5DE04C1D}" destId="{72A5DBC1-D982-44C4-BA32-3E220148AC1A}" srcOrd="0" destOrd="0" presId="urn:microsoft.com/office/officeart/2009/3/layout/OpposingIdeas"/>
    <dgm:cxn modelId="{C6CF0A96-A3E7-4F4D-8CA8-D09F94957CA8}" srcId="{EF607323-7CC9-4E8C-97BB-9FDF31EE096D}" destId="{D1EA9236-A725-4950-939F-11B007519B7C}" srcOrd="0" destOrd="0" parTransId="{6B607FDF-D3CB-462B-B829-65736069AB4B}" sibTransId="{41299F33-F73C-4AAF-AE7E-C4FBB54B3672}"/>
    <dgm:cxn modelId="{55C853B2-6973-4132-B630-5B3739A6EED0}" type="presOf" srcId="{6F3F746A-2CCC-414B-9905-D813BAFE844D}" destId="{B697B5D4-9D29-40BB-B4EB-C06E09A9CEC7}" srcOrd="0" destOrd="0" presId="urn:microsoft.com/office/officeart/2009/3/layout/OpposingIdeas"/>
    <dgm:cxn modelId="{0B7D2FCF-3E57-4A8F-8378-EE1CE98B4948}" type="presOf" srcId="{EF607323-7CC9-4E8C-97BB-9FDF31EE096D}" destId="{2B2AE54E-C103-4EB0-8059-514A9DA2EAED}" srcOrd="1" destOrd="0" presId="urn:microsoft.com/office/officeart/2009/3/layout/OpposingIdeas"/>
    <dgm:cxn modelId="{D10D73F1-91EF-41DD-A37C-90A5A1E98480}" type="presOf" srcId="{D1EA9236-A725-4950-939F-11B007519B7C}" destId="{2AA08A48-D16B-40CC-AE60-B4C6A12F456B}" srcOrd="0" destOrd="0" presId="urn:microsoft.com/office/officeart/2009/3/layout/OpposingIdeas"/>
    <dgm:cxn modelId="{8ECAECA1-E574-44E9-BA74-D364E529FB6D}" type="presParOf" srcId="{0350F671-E728-417D-92C8-74582C6CA05E}" destId="{AAECA333-1B32-42C9-9159-A1558796B150}" srcOrd="0" destOrd="0" presId="urn:microsoft.com/office/officeart/2009/3/layout/OpposingIdeas"/>
    <dgm:cxn modelId="{7AEC18BD-8DD3-40BB-A985-3C8A2FDF56E0}" type="presParOf" srcId="{0350F671-E728-417D-92C8-74582C6CA05E}" destId="{EFCA9DE3-4327-463C-BA6B-68E8AEEA0A30}" srcOrd="1" destOrd="0" presId="urn:microsoft.com/office/officeart/2009/3/layout/OpposingIdeas"/>
    <dgm:cxn modelId="{740286B6-F516-4B56-A5B8-0ADCE2EA7466}" type="presParOf" srcId="{0350F671-E728-417D-92C8-74582C6CA05E}" destId="{2AA08A48-D16B-40CC-AE60-B4C6A12F456B}" srcOrd="2" destOrd="0" presId="urn:microsoft.com/office/officeart/2009/3/layout/OpposingIdeas"/>
    <dgm:cxn modelId="{7ABE21D2-6C6B-44EF-8D98-90E47A9C0D8F}" type="presParOf" srcId="{0350F671-E728-417D-92C8-74582C6CA05E}" destId="{72A5DBC1-D982-44C4-BA32-3E220148AC1A}" srcOrd="3" destOrd="0" presId="urn:microsoft.com/office/officeart/2009/3/layout/OpposingIdeas"/>
    <dgm:cxn modelId="{68D44DA1-FA49-4FE3-8215-D4BD0A88CD36}" type="presParOf" srcId="{0350F671-E728-417D-92C8-74582C6CA05E}" destId="{5C3C5F73-3F6D-48AF-879D-E8F6239F806B}" srcOrd="4" destOrd="0" presId="urn:microsoft.com/office/officeart/2009/3/layout/OpposingIdeas"/>
    <dgm:cxn modelId="{ACCB398E-A72E-4410-8E9A-E61189679349}" type="presParOf" srcId="{0350F671-E728-417D-92C8-74582C6CA05E}" destId="{2B2AE54E-C103-4EB0-8059-514A9DA2EAED}" srcOrd="5" destOrd="0" presId="urn:microsoft.com/office/officeart/2009/3/layout/OpposingIdeas"/>
    <dgm:cxn modelId="{6C0D2BD3-4D9E-48C3-B655-C54AFE065DBE}" type="presParOf" srcId="{0350F671-E728-417D-92C8-74582C6CA05E}" destId="{B697B5D4-9D29-40BB-B4EB-C06E09A9CEC7}" srcOrd="6" destOrd="0" presId="urn:microsoft.com/office/officeart/2009/3/layout/OpposingIdeas"/>
    <dgm:cxn modelId="{37FC8309-5A43-49B2-A3A8-BFBF08624E37}" type="presParOf" srcId="{0350F671-E728-417D-92C8-74582C6CA05E}" destId="{7331AB7E-6A00-4809-B185-EFEDC9816569}" srcOrd="7" destOrd="0" presId="urn:microsoft.com/office/officeart/2009/3/layout/OpposingIdea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ECA333-1B32-42C9-9159-A1558796B150}">
      <dsp:nvSpPr>
        <dsp:cNvPr id="0" name=""/>
        <dsp:cNvSpPr/>
      </dsp:nvSpPr>
      <dsp:spPr>
        <a:xfrm>
          <a:off x="659107" y="6056"/>
          <a:ext cx="6850451" cy="4148493"/>
        </a:xfrm>
        <a:prstGeom prst="round2DiagRect">
          <a:avLst>
            <a:gd name="adj1" fmla="val 0"/>
            <a:gd name="adj2" fmla="val 16670"/>
          </a:avLst>
        </a:prstGeom>
        <a:solidFill>
          <a:schemeClr val="accent1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CA9DE3-4327-463C-BA6B-68E8AEEA0A30}">
      <dsp:nvSpPr>
        <dsp:cNvPr id="0" name=""/>
        <dsp:cNvSpPr/>
      </dsp:nvSpPr>
      <dsp:spPr>
        <a:xfrm>
          <a:off x="4065103" y="1053371"/>
          <a:ext cx="718" cy="2282303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A08A48-D16B-40CC-AE60-B4C6A12F456B}">
      <dsp:nvSpPr>
        <dsp:cNvPr id="0" name=""/>
        <dsp:cNvSpPr/>
      </dsp:nvSpPr>
      <dsp:spPr>
        <a:xfrm>
          <a:off x="1551321" y="965590"/>
          <a:ext cx="2334226" cy="2457865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500" kern="1200" dirty="0"/>
        </a:p>
      </dsp:txBody>
      <dsp:txXfrm>
        <a:off x="1551321" y="965590"/>
        <a:ext cx="2334226" cy="2457865"/>
      </dsp:txXfrm>
    </dsp:sp>
    <dsp:sp modelId="{72A5DBC1-D982-44C4-BA32-3E220148AC1A}">
      <dsp:nvSpPr>
        <dsp:cNvPr id="0" name=""/>
        <dsp:cNvSpPr/>
      </dsp:nvSpPr>
      <dsp:spPr>
        <a:xfrm>
          <a:off x="4244659" y="965590"/>
          <a:ext cx="2334226" cy="2457865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 dirty="0"/>
        </a:p>
      </dsp:txBody>
      <dsp:txXfrm>
        <a:off x="4244659" y="965590"/>
        <a:ext cx="2334226" cy="2457865"/>
      </dsp:txXfrm>
    </dsp:sp>
    <dsp:sp modelId="{2B2AE54E-C103-4EB0-8059-514A9DA2EAED}">
      <dsp:nvSpPr>
        <dsp:cNvPr id="0" name=""/>
        <dsp:cNvSpPr/>
      </dsp:nvSpPr>
      <dsp:spPr>
        <a:xfrm rot="16200000">
          <a:off x="-874958" y="874958"/>
          <a:ext cx="3160113" cy="1410195"/>
        </a:xfrm>
        <a:prstGeom prst="rightArrow">
          <a:avLst>
            <a:gd name="adj1" fmla="val 49830"/>
            <a:gd name="adj2" fmla="val 6066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Influence</a:t>
          </a:r>
        </a:p>
      </dsp:txBody>
      <dsp:txXfrm>
        <a:off x="-661829" y="1441834"/>
        <a:ext cx="2733855" cy="702701"/>
      </dsp:txXfrm>
    </dsp:sp>
    <dsp:sp modelId="{7331AB7E-6A00-4809-B185-EFEDC9816569}">
      <dsp:nvSpPr>
        <dsp:cNvPr id="0" name=""/>
        <dsp:cNvSpPr/>
      </dsp:nvSpPr>
      <dsp:spPr>
        <a:xfrm rot="5400000">
          <a:off x="5845052" y="1840695"/>
          <a:ext cx="3160113" cy="1467626"/>
        </a:xfrm>
        <a:prstGeom prst="rightArrow">
          <a:avLst>
            <a:gd name="adj1" fmla="val 49830"/>
            <a:gd name="adj2" fmla="val 6066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Influence</a:t>
          </a:r>
        </a:p>
      </dsp:txBody>
      <dsp:txXfrm>
        <a:off x="6066861" y="1987040"/>
        <a:ext cx="2716495" cy="7313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OpposingIdeas">
  <dgm:title val=""/>
  <dgm:desc val=""/>
  <dgm:catLst>
    <dgm:cat type="relationship" pri="34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30" srcId="0" destId="10" srcOrd="0" destOrd="0"/>
        <dgm:cxn modelId="12" srcId="10" destId="11" srcOrd="0" destOrd="0"/>
        <dgm:cxn modelId="40" srcId="0" destId="20" srcOrd="1" destOrd="0"/>
        <dgm:cxn modelId="22" srcId="20" destId="2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30" srcId="0" destId="10" srcOrd="0" destOrd="0"/>
        <dgm:cxn modelId="12" srcId="10" destId="11" srcOrd="0" destOrd="0"/>
        <dgm:cxn modelId="4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30" srcId="0" destId="10" srcOrd="0" destOrd="0"/>
        <dgm:cxn modelId="12" srcId="10" destId="11" srcOrd="0" destOrd="0"/>
        <dgm:cxn modelId="40" srcId="0" destId="20" srcOrd="1" destOrd="0"/>
        <dgm:cxn modelId="22" srcId="20" destId="21" srcOrd="0" destOrd="0"/>
      </dgm:cxnLst>
      <dgm:bg/>
      <dgm:whole/>
    </dgm:dataModel>
  </dgm:clrData>
  <dgm:layoutNode name="Name0">
    <dgm:varLst>
      <dgm:chMax val="2"/>
      <dgm:dir/>
      <dgm:animOne val="branch"/>
      <dgm:animLvl val="lvl"/>
      <dgm:resizeHandles val="exact"/>
    </dgm:varLst>
    <dgm:choose name="Name1">
      <dgm:if name="Name2" axis="ch" ptType="node" func="cnt" op="lte" val="1">
        <dgm:alg type="composite">
          <dgm:param type="ar" val="0.9928"/>
        </dgm:alg>
      </dgm:if>
      <dgm:else name="Name3">
        <dgm:alg type="composite">
          <dgm:param type="ar" val="1.6364"/>
        </dgm:alg>
      </dgm:else>
    </dgm:choose>
    <dgm:shape xmlns:r="http://schemas.openxmlformats.org/officeDocument/2006/relationships" r:blip="">
      <dgm:adjLst/>
    </dgm:shape>
    <dgm:choose name="Name4">
      <dgm:if name="Name5" func="var" arg="dir" op="equ" val="norm">
        <dgm:choose name="Name6">
          <dgm:if name="Name7" axis="ch" ptType="node" func="cnt" op="lte" val="1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l" for="ch" forName="ChildText1" refType="w" fact="0.2963"/>
              <dgm:constr type="t" for="ch" forName="ChildText1" refType="h" fact="0.2722"/>
              <dgm:constr type="w" for="ch" forName="ChildText1" refType="w" fact="0.6534"/>
              <dgm:constr type="h" for="ch" forName="ChildText1" refType="h" fact="0.6682"/>
              <dgm:constr type="l" for="ch" forName="Background" refType="w" fact="0.246"/>
              <dgm:constr type="t" for="ch" forName="Background" refType="h" fact="0.2125"/>
              <dgm:constr type="w" for="ch" forName="Background" refType="w" fact="0.754"/>
              <dgm:constr type="h" for="ch" forName="Background" refType="h" fact="0.7875"/>
              <dgm:constr type="l" for="ch" forName="ParentText1" refType="w" fact="0"/>
              <dgm:constr type="t" for="ch" forName="ParentText1" refType="h" fact="0"/>
              <dgm:constr type="w" for="ch" forName="ParentText1" refType="w" fact="0.234"/>
              <dgm:constr type="h" for="ch" forName="ParentText1" refType="h" fact="0.8713"/>
              <dgm:constr type="l" for="ch" forName="ParentShape1" refType="w" fact="0"/>
              <dgm:constr type="t" for="ch" forName="ParentShape1" refType="h" fact="0"/>
              <dgm:constr type="w" for="ch" forName="ParentShape1" refType="w" fact="0.234"/>
              <dgm:constr type="h" for="ch" forName="ParentShape1" refType="h" fact="0.8713"/>
            </dgm:constrLst>
          </dgm:if>
          <dgm:else name="Name8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l" for="ch" forName="ChildText1" refType="w" fact="0.15"/>
              <dgm:constr type="t" for="ch" forName="ChildText1" refType="h" fact="0.22"/>
              <dgm:constr type="w" for="ch" forName="ChildText1" refType="w" fact="0.325"/>
              <dgm:constr type="h" for="ch" forName="ChildText1" refType="h" fact="0.56"/>
              <dgm:constr type="l" for="ch" forName="ChildText2" refType="w" fact="0.525"/>
              <dgm:constr type="t" for="ch" forName="ChildText2" refType="h" fact="0.22"/>
              <dgm:constr type="w" for="ch" forName="ChildText2" refType="w" fact="0.325"/>
              <dgm:constr type="h" for="ch" forName="ChildText2" refType="h" fact="0.56"/>
              <dgm:constr type="l" for="ch" forName="Background" refType="w" fact="0.125"/>
              <dgm:constr type="t" for="ch" forName="Background" refType="h" fact="0.17"/>
              <dgm:constr type="w" for="ch" forName="Background" refType="w" fact="0.75"/>
              <dgm:constr type="h" for="ch" forName="Background" refType="h" fact="0.66"/>
              <dgm:constr type="l" for="ch" forName="ParentText1" refType="w" fact="0"/>
              <dgm:constr type="t" for="ch" forName="ParentText1" refType="h" fact="0"/>
              <dgm:constr type="w" for="ch" forName="ParentText1" refType="w" fact="0.125"/>
              <dgm:constr type="h" for="ch" forName="ParentText1" refType="h" fact="0.72"/>
              <dgm:constr type="l" for="ch" forName="ParentShape1" refType="w" fact="0"/>
              <dgm:constr type="t" for="ch" forName="ParentShape1" refType="h" fact="0"/>
              <dgm:constr type="w" for="ch" forName="ParentShape1" refType="w" fact="0.125"/>
              <dgm:constr type="h" for="ch" forName="ParentShape1" refType="h" fact="0.72"/>
              <dgm:constr type="l" for="ch" forName="ParentText2" refType="w" fact="0.875"/>
              <dgm:constr type="t" for="ch" forName="ParentText2" refType="h" fact="0.28"/>
              <dgm:constr type="w" for="ch" forName="ParentText2" refType="w" fact="0.125"/>
              <dgm:constr type="h" for="ch" forName="ParentText2" refType="h" fact="0.72"/>
              <dgm:constr type="l" for="ch" forName="ParentShape2" refType="w" fact="0.875"/>
              <dgm:constr type="t" for="ch" forName="ParentShape2" refType="h" fact="0.28"/>
              <dgm:constr type="w" for="ch" forName="ParentShape2" refType="w" fact="0.125"/>
              <dgm:constr type="h" for="ch" forName="ParentShape2" refType="h" fact="0.72"/>
              <dgm:constr type="l" for="ch" forName="Divider" refType="w" fact="0.5"/>
              <dgm:constr type="t" for="ch" forName="Divider" refType="h" fact="0.24"/>
              <dgm:constr type="w" for="ch" forName="Divider" refType="w" fact="0.0001"/>
              <dgm:constr type="h" for="ch" forName="Divider" refType="h" fact="0.52"/>
            </dgm:constrLst>
          </dgm:else>
        </dgm:choose>
      </dgm:if>
      <dgm:else name="Name9">
        <dgm:choose name="Name10">
          <dgm:if name="Name11" axis="ch" ptType="node" func="cnt" op="lte" val="1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r" for="ch" forName="ChildText1" refType="w" fact="-0.2455"/>
              <dgm:constr type="t" for="ch" forName="ChildText1" refType="h" fact="0.2651"/>
              <dgm:constr type="w" for="ch" forName="ChildText1" refType="w" fact="0.5351"/>
              <dgm:constr type="h" for="ch" forName="ChildText1" refType="h" fact="0.56"/>
              <dgm:constr type="r" for="ch" forName="Background" refType="w" fact="-0.246"/>
              <dgm:constr type="t" for="ch" forName="Background" refType="h" fact="0.2125"/>
              <dgm:constr type="w" for="ch" forName="Background" refType="w" fact="0.754"/>
              <dgm:constr type="h" for="ch" forName="Background" refType="h" fact="0.7875"/>
              <dgm:constr type="r" for="ch" forName="ParentText1" refType="w" fact="0"/>
              <dgm:constr type="t" for="ch" forName="ParentText1" refType="h" fact="0"/>
              <dgm:constr type="w" for="ch" forName="ParentText1" refType="w" fact="0.234"/>
              <dgm:constr type="h" for="ch" forName="ParentText1" refType="h" fact="0.8713"/>
              <dgm:constr type="r" for="ch" forName="ParentShape1" refType="w" fact="0"/>
              <dgm:constr type="t" for="ch" forName="ParentShape1" refType="h" fact="0"/>
              <dgm:constr type="w" for="ch" forName="ParentShape1" refType="w" fact="0.234"/>
              <dgm:constr type="h" for="ch" forName="ParentShape1" refType="h" fact="0.8713"/>
            </dgm:constrLst>
          </dgm:if>
          <dgm:else name="Name12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r" for="ch" forName="ChildText1" refType="w" fact="-0.15"/>
              <dgm:constr type="t" for="ch" forName="ChildText1" refType="h" fact="0.22"/>
              <dgm:constr type="w" for="ch" forName="ChildText1" refType="w" fact="0.325"/>
              <dgm:constr type="h" for="ch" forName="ChildText1" refType="h" fact="0.56"/>
              <dgm:constr type="r" for="ch" forName="ChildText2" refType="w" fact="-0.525"/>
              <dgm:constr type="t" for="ch" forName="ChildText2" refType="h" fact="0.22"/>
              <dgm:constr type="w" for="ch" forName="ChildText2" refType="w" fact="0.325"/>
              <dgm:constr type="h" for="ch" forName="ChildText2" refType="h" fact="0.56"/>
              <dgm:constr type="r" for="ch" forName="Background" refType="w" fact="-0.125"/>
              <dgm:constr type="t" for="ch" forName="Background" refType="h" fact="0.17"/>
              <dgm:constr type="w" for="ch" forName="Background" refType="w" fact="0.75"/>
              <dgm:constr type="h" for="ch" forName="Background" refType="h" fact="0.66"/>
              <dgm:constr type="r" for="ch" forName="ParentText1" refType="w" fact="0"/>
              <dgm:constr type="t" for="ch" forName="ParentText1" refType="h" fact="0"/>
              <dgm:constr type="w" for="ch" forName="ParentText1" refType="w" fact="0.125"/>
              <dgm:constr type="h" for="ch" forName="ParentText1" refType="h" fact="0.72"/>
              <dgm:constr type="r" for="ch" forName="ParentShape1" refType="w" fact="0"/>
              <dgm:constr type="t" for="ch" forName="ParentShape1" refType="h" fact="0"/>
              <dgm:constr type="w" for="ch" forName="ParentShape1" refType="w" fact="0.125"/>
              <dgm:constr type="h" for="ch" forName="ParentShape1" refType="h" fact="0.72"/>
              <dgm:constr type="r" for="ch" forName="ParentText2" refType="w" fact="-0.875"/>
              <dgm:constr type="t" for="ch" forName="ParentText2" refType="h" fact="0.28"/>
              <dgm:constr type="w" for="ch" forName="ParentText2" refType="w" fact="0.125"/>
              <dgm:constr type="h" for="ch" forName="ParentText2" refType="h" fact="0.72"/>
              <dgm:constr type="r" for="ch" forName="ParentShape2" refType="w" fact="-0.875"/>
              <dgm:constr type="t" for="ch" forName="ParentShape2" refType="h" fact="0.28"/>
              <dgm:constr type="w" for="ch" forName="ParentShape2" refType="w" fact="0.125"/>
              <dgm:constr type="h" for="ch" forName="ParentShape2" refType="h" fact="0.72"/>
              <dgm:constr type="r" for="ch" forName="Divider" refType="w" fact="-0.5"/>
              <dgm:constr type="t" for="ch" forName="Divider" refType="h" fact="0.24"/>
              <dgm:constr type="w" for="ch" forName="Divider" refType="w" fact="0.0001"/>
              <dgm:constr type="h" for="ch" forName="Divider" refType="h" fact="0.52"/>
            </dgm:constrLst>
          </dgm:else>
        </dgm:choose>
      </dgm:else>
    </dgm:choose>
    <dgm:choose name="Name13">
      <dgm:if name="Name14" axis="ch" ptType="node" func="cnt" op="gte" val="1">
        <dgm:layoutNode name="Background" styleLbl="node1">
          <dgm:alg type="sp"/>
          <dgm:choose name="Name15">
            <dgm:if name="Name16" func="var" arg="dir" op="equ" val="norm">
              <dgm:shape xmlns:r="http://schemas.openxmlformats.org/officeDocument/2006/relationships" type="round2DiagRect" r:blip="">
                <dgm:adjLst>
                  <dgm:adj idx="1" val="0"/>
                  <dgm:adj idx="2" val="0.1667"/>
                </dgm:adjLst>
              </dgm:shape>
            </dgm:if>
            <dgm:else name="Name17">
              <dgm:shape xmlns:r="http://schemas.openxmlformats.org/officeDocument/2006/relationships" type="round2DiagRect" r:blip="">
                <dgm:adjLst>
                  <dgm:adj idx="1" val="0.1667"/>
                  <dgm:adj idx="2" val="0"/>
                </dgm:adjLst>
              </dgm:shape>
            </dgm:else>
          </dgm:choose>
          <dgm:presOf/>
        </dgm:layoutNode>
        <dgm:choose name="Name18">
          <dgm:if name="Name19" axis="ch" ptType="node" func="cnt" op="gte" val="2">
            <dgm:layoutNode name="Divider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</dgm:if>
          <dgm:else name="Name20"/>
        </dgm:choose>
        <dgm:layoutNode name="ChildText1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 hideGeom="1">
            <dgm:adjLst/>
          </dgm:shape>
          <dgm:presOf axis="ch des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21">
          <dgm:if name="Name22" axis="ch" ptType="node" func="cnt" op="gte" val="2">
            <dgm:layoutNode name="ChildText2" styleLbl="revTx">
              <dgm:varLst>
                <dgm:chMax val="0"/>
                <dgm:chPref val="0"/>
                <dgm:bulletEnabled val="1"/>
              </dgm:varLst>
              <dgm:alg type="tx">
                <dgm:param type="parTxLTRAlign" val="l"/>
                <dgm:param type="txAnchorVert" val="t"/>
              </dgm:alg>
              <dgm:shape xmlns:r="http://schemas.openxmlformats.org/officeDocument/2006/relationships" type="rect" r:blip="" hideGeom="1">
                <dgm:adjLst/>
              </dgm:shape>
              <dgm:presOf axis="ch des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23"/>
        </dgm:choose>
        <dgm:layoutNode name="ParentText1" styleLbl="revTx">
          <dgm:varLst>
            <dgm:chMax val="1"/>
            <dgm:chPref val="1"/>
          </dgm:varLst>
          <dgm:choose name="Name24">
            <dgm:if name="Name25" func="var" arg="dir" op="equ" val="norm">
              <dgm:alg type="tx">
                <dgm:param type="parTxLTRAlign" val="r"/>
                <dgm:param type="shpTxLTRAlignCh" val="r"/>
                <dgm:param type="txAnchorVertCh" val="mid"/>
                <dgm:param type="autoTxRot" val="grav"/>
              </dgm:alg>
            </dgm:if>
            <dgm:else name="Name26">
              <dgm:alg type="tx">
                <dgm:param type="parTxLTRAlign" val="l"/>
                <dgm:param type="shpTxLTRAlignCh" val="r"/>
                <dgm:param type="txAnchorVertCh" val="mid"/>
                <dgm:param type="autoTxRot" val="grav"/>
              </dgm:alg>
            </dgm:else>
          </dgm:choose>
          <dgm:choose name="Name27">
            <dgm:if name="Name28" func="var" arg="dir" op="equ" val="norm">
              <dgm:shape xmlns:r="http://schemas.openxmlformats.org/officeDocument/2006/relationships" rot="-90" type="rightArrow" r:blip="" hideGeom="1">
                <dgm:adjLst>
                  <dgm:adj idx="1" val="0.4983"/>
                  <dgm:adj idx="2" val="0.6066"/>
                </dgm:adjLst>
              </dgm:shape>
            </dgm:if>
            <dgm:else name="Name29">
              <dgm:shape xmlns:r="http://schemas.openxmlformats.org/officeDocument/2006/relationships" rot="90" type="leftArrow" r:blip="" hideGeom="1">
                <dgm:adjLst>
                  <dgm:adj idx="1" val="0.4983"/>
                  <dgm:adj idx="2" val="0.6066"/>
                </dgm:adjLst>
              </dgm:shape>
            </dgm:else>
          </dgm:choose>
          <dgm:presOf axis="ch 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ParentShape1" styleLbl="alignImgPlace1">
          <dgm:varLst/>
          <dgm:alg type="sp"/>
          <dgm:presOf axis="ch self" ptType="node node" st="1 1" cnt="1 0"/>
          <dgm:choose name="Name30">
            <dgm:if name="Name31" func="var" arg="dir" op="equ" val="norm">
              <dgm:shape xmlns:r="http://schemas.openxmlformats.org/officeDocument/2006/relationships" rot="-90" type="rightArrow" r:blip="">
                <dgm:adjLst>
                  <dgm:adj idx="1" val="0.4983"/>
                  <dgm:adj idx="2" val="0.6066"/>
                </dgm:adjLst>
              </dgm:shape>
            </dgm:if>
            <dgm:else name="Name32">
              <dgm:shape xmlns:r="http://schemas.openxmlformats.org/officeDocument/2006/relationships" rot="90" type="leftArrow" r:blip="">
                <dgm:adjLst>
                  <dgm:adj idx="1" val="0.4983"/>
                  <dgm:adj idx="2" val="0.6066"/>
                </dgm:adjLst>
              </dgm:shape>
            </dgm:else>
          </dgm:choose>
        </dgm:layoutNode>
        <dgm:choose name="Name33">
          <dgm:if name="Name34" axis="ch" ptType="node" func="cnt" op="gte" val="2">
            <dgm:layoutNode name="ParentText2" styleLbl="revTx">
              <dgm:varLst>
                <dgm:chMax val="1"/>
                <dgm:chPref val="1"/>
              </dgm:varLst>
              <dgm:choose name="Name35">
                <dgm:if name="Name36" func="var" arg="dir" op="equ" val="norm">
                  <dgm:alg type="tx">
                    <dgm:param type="parTxLTRAlign" val="r"/>
                    <dgm:param type="shpTxLTRAlignCh" val="r"/>
                    <dgm:param type="txAnchorVertCh" val="mid"/>
                    <dgm:param type="autoTxRot" val="grav"/>
                  </dgm:alg>
                </dgm:if>
                <dgm:else name="Name37">
                  <dgm:alg type="tx">
                    <dgm:param type="parTxLTRAlign" val="l"/>
                    <dgm:param type="shpTxLTRAlignCh" val="r"/>
                    <dgm:param type="txAnchorVertCh" val="mid"/>
                    <dgm:param type="autoTxRot" val="grav"/>
                  </dgm:alg>
                </dgm:else>
              </dgm:choose>
              <dgm:choose name="Name38">
                <dgm:if name="Name39" func="var" arg="dir" op="equ" val="norm">
                  <dgm:shape xmlns:r="http://schemas.openxmlformats.org/officeDocument/2006/relationships" rot="90" type="rightArrow" r:blip="" hideGeom="1">
                    <dgm:adjLst>
                      <dgm:adj idx="1" val="0.4983"/>
                      <dgm:adj idx="2" val="0.6066"/>
                    </dgm:adjLst>
                  </dgm:shape>
                </dgm:if>
                <dgm:else name="Name40">
                  <dgm:shape xmlns:r="http://schemas.openxmlformats.org/officeDocument/2006/relationships" rot="-90" type="leftArrow" r:blip="" hideGeom="1">
                    <dgm:adjLst>
                      <dgm:adj idx="1" val="0.4983"/>
                      <dgm:adj idx="2" val="0.6066"/>
                    </dgm:adjLst>
                  </dgm:shape>
                </dgm:else>
              </dgm:choose>
              <dgm:presOf axis="ch 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ParentShape2" styleLbl="alignImgPlace1">
              <dgm:varLst/>
              <dgm:alg type="sp"/>
              <dgm:choose name="Name41">
                <dgm:if name="Name42" func="var" arg="dir" op="equ" val="norm">
                  <dgm:shape xmlns:r="http://schemas.openxmlformats.org/officeDocument/2006/relationships" rot="90" type="rightArrow" r:blip="">
                    <dgm:adjLst>
                      <dgm:adj idx="1" val="0.4983"/>
                      <dgm:adj idx="2" val="0.6066"/>
                    </dgm:adjLst>
                  </dgm:shape>
                </dgm:if>
                <dgm:else name="Name43">
                  <dgm:shape xmlns:r="http://schemas.openxmlformats.org/officeDocument/2006/relationships" rot="-90" type="leftArrow" r:blip="">
                    <dgm:adjLst>
                      <dgm:adj idx="1" val="0.4983"/>
                      <dgm:adj idx="2" val="0.6066"/>
                    </dgm:adjLst>
                  </dgm:shape>
                </dgm:else>
              </dgm:choose>
              <dgm:presOf axis="ch self" ptType="node node" st="2 1" cnt="1 0"/>
            </dgm:layoutNode>
          </dgm:if>
          <dgm:else name="Name44"/>
        </dgm:choose>
      </dgm:if>
      <dgm:else name="Name4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en-US"/>
              <a:t>1/10/2018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en-US"/>
              <a:t>1/10/2018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Rectangle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Rectangle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11" name="Group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Rectangle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Rectangle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14" name="Group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Rectangle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Rectangle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17" name="Group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Rectangle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Rectangle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95400" y="1188720"/>
            <a:ext cx="9601200" cy="2514600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95400" y="3749040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/>
              <a:t>1/10/2018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Rectangle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Rectangle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11" name="Group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Rectangle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Rectangle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/>
              <a:t>1/10/2018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/>
              <a:t>‹#›</a:t>
            </a:fld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2514600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3749040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4343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4343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79FD0-C37A-4F50-8F3B-5FA0D9D0B42F}" type="datetimeFigureOut">
              <a:rPr lang="en-US"/>
              <a:t>1/10/2018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358444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358444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/>
              <a:t>1/10/2018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/>
              <a:t>1/10/2018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/>
              <a:t>1/10/2018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Rectangle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Rectangle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/>
              <a:t>1/10/2018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/>
              <a:t>1/10/2018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/>
              <a:t>‹#›</a:t>
            </a:fld>
            <a:endParaRPr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Rectangle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Rectangle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11" name="Group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Rectangle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Rectangle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14" name="Group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Rectangle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Rectangle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17" name="Group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Rectangle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Rectangle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/>
              <a:t>1/10/2018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38572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274638"/>
            <a:ext cx="26289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274638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/>
              <a:t>1/10/2018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51558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Rectangle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Rectangle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9E583DDF-CA54-461A-A486-592D2374C532}" type="datetimeFigureOut">
              <a:rPr lang="en-US"/>
              <a:pPr/>
              <a:t>1/10/2018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3.xml"/><Relationship Id="rId1" Type="http://schemas.openxmlformats.org/officeDocument/2006/relationships/video" Target="https://www.youtube.com/embed/ppNYZq-hYTw?ecver=2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stor.org/stable/2676320" TargetMode="External"/><Relationship Id="rId2" Type="http://schemas.openxmlformats.org/officeDocument/2006/relationships/hyperlink" Target="http://onlinelibrary.wiley.com/doi/10.1111/j.1745-9125.1992.tb01093.x/pdf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://www.legislation.gov.uk/ukpga/2010/15/pdfs/ukpga_20100015_en.pdf" TargetMode="External"/><Relationship Id="rId5" Type="http://schemas.openxmlformats.org/officeDocument/2006/relationships/hyperlink" Target="https://www.equalityhumanrights.com/en/human-rights-act/article-14-protection-discrimination" TargetMode="External"/><Relationship Id="rId4" Type="http://schemas.openxmlformats.org/officeDocument/2006/relationships/hyperlink" Target="https://www.linkedin.com/pulse/best-advice-stop-wearing-negative-labels-debbie-dickerson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rippencartoons.co.uk/wp-content/archive/cartoons/labels/labels01.shtml" TargetMode="External"/><Relationship Id="rId7" Type="http://schemas.openxmlformats.org/officeDocument/2006/relationships/hyperlink" Target="https://www.pagepersonnel.co.uk/advice/management-advice/legal-updates/positive-about-disabled-people" TargetMode="External"/><Relationship Id="rId2" Type="http://schemas.openxmlformats.org/officeDocument/2006/relationships/hyperlink" Target="http://jeevankuruvilla.blogspot.co.uk/2012/07/working-with-differently-abled.html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www.onebillionrising.org/share/equality-3/" TargetMode="External"/><Relationship Id="rId5" Type="http://schemas.openxmlformats.org/officeDocument/2006/relationships/hyperlink" Target="https://www.maynoothuniversity.ie/student-services/events/no-label-no-limits-disability-awareness-week-2015" TargetMode="External"/><Relationship Id="rId4" Type="http://schemas.openxmlformats.org/officeDocument/2006/relationships/hyperlink" Target="http://srishtimadurai.blogspot.co.uk/2013/06/labelling-theory-what-is-labelling.html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stor.org/stable/2094300" TargetMode="External"/><Relationship Id="rId2" Type="http://schemas.openxmlformats.org/officeDocument/2006/relationships/hyperlink" Target="https://storify.com/QEFPressOfficer/crippled-handicapped-disabled-living-beyond-labels" TargetMode="External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www.scope.org.uk/about-us/our-brand/social-model-of-disability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gislation.gov.uk/ukpga/1998/42/contents" TargetMode="External"/><Relationship Id="rId2" Type="http://schemas.openxmlformats.org/officeDocument/2006/relationships/hyperlink" Target="http://www.thelabelpeople.co.uk/disabled-parking-only-sign.html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www.youtube.com/watch?time_continue=8&amp;v=ppNYZq-hYTw" TargetMode="External"/><Relationship Id="rId5" Type="http://schemas.openxmlformats.org/officeDocument/2006/relationships/hyperlink" Target="https://www.civilserviceworld.com/articles/opinion/how-one-civil-servant-saw-beyond-blindness-&#8211;-and-scooped-award-helping-others" TargetMode="External"/><Relationship Id="rId4" Type="http://schemas.openxmlformats.org/officeDocument/2006/relationships/hyperlink" Target="http://peiacl.org/get-involved/become-a-member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BBFA755-697E-4F04-803C-A0A702A2C36F}"/>
              </a:ext>
            </a:extLst>
          </p:cNvPr>
          <p:cNvSpPr txBox="1"/>
          <p:nvPr/>
        </p:nvSpPr>
        <p:spPr>
          <a:xfrm>
            <a:off x="834888" y="715618"/>
            <a:ext cx="258417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tx2">
                    <a:lumMod val="75000"/>
                  </a:schemeClr>
                </a:solidFill>
                <a:latin typeface="Century Gothic" panose="020B0502020202020204" pitchFamily="34" charset="0"/>
              </a:rPr>
              <a:t>Polly Gale</a:t>
            </a:r>
          </a:p>
          <a:p>
            <a:r>
              <a:rPr lang="en-GB" sz="3600" dirty="0">
                <a:solidFill>
                  <a:schemeClr val="tx2">
                    <a:lumMod val="75000"/>
                  </a:schemeClr>
                </a:solidFill>
                <a:latin typeface="Century Gothic" panose="020B0502020202020204" pitchFamily="34" charset="0"/>
              </a:rPr>
              <a:t>1601787</a:t>
            </a:r>
          </a:p>
          <a:p>
            <a:endParaRPr lang="en-GB" sz="3600" dirty="0">
              <a:solidFill>
                <a:schemeClr val="tx2">
                  <a:lumMod val="75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sz="3600" dirty="0">
                <a:solidFill>
                  <a:schemeClr val="tx2">
                    <a:lumMod val="75000"/>
                  </a:schemeClr>
                </a:solidFill>
                <a:latin typeface="Century Gothic" panose="020B0502020202020204" pitchFamily="34" charset="0"/>
              </a:rPr>
              <a:t>SJS15018			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AEBDFD3-85F8-4DC6-810A-31ADE0CE6B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839375">
            <a:off x="9070411" y="536936"/>
            <a:ext cx="2821391" cy="18604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606B2C7-ADC1-4066-8FB8-265D6C5FD5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3492" y="2229677"/>
            <a:ext cx="4567030" cy="260973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B1B6F9C-A98D-48F6-81DC-E9E9046F4B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600356">
            <a:off x="605254" y="4398978"/>
            <a:ext cx="2085975" cy="1524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FE35F0D-342D-4BC8-9BDD-BEAE82E41D6D}"/>
              </a:ext>
            </a:extLst>
          </p:cNvPr>
          <p:cNvSpPr txBox="1"/>
          <p:nvPr/>
        </p:nvSpPr>
        <p:spPr>
          <a:xfrm>
            <a:off x="10310190" y="2091177"/>
            <a:ext cx="209384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(Image 1)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D4C7C64-EFF0-47B5-BB4D-BC35B0362A43}"/>
              </a:ext>
            </a:extLst>
          </p:cNvPr>
          <p:cNvSpPr txBox="1"/>
          <p:nvPr/>
        </p:nvSpPr>
        <p:spPr>
          <a:xfrm>
            <a:off x="5436835" y="4839408"/>
            <a:ext cx="266368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(Image 2)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94396C0-A2A3-4D64-94EE-60A3A6D5090D}"/>
              </a:ext>
            </a:extLst>
          </p:cNvPr>
          <p:cNvSpPr txBox="1"/>
          <p:nvPr/>
        </p:nvSpPr>
        <p:spPr>
          <a:xfrm>
            <a:off x="1499218" y="5794636"/>
            <a:ext cx="164326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(Image 3)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2853FA0-87B4-4CE8-9B90-5C697D03FC5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151005">
            <a:off x="9376867" y="4578537"/>
            <a:ext cx="2208478" cy="184391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58ADEE5-2CED-4935-A051-76A90E7C2F61}"/>
              </a:ext>
            </a:extLst>
          </p:cNvPr>
          <p:cNvSpPr txBox="1"/>
          <p:nvPr/>
        </p:nvSpPr>
        <p:spPr>
          <a:xfrm>
            <a:off x="9992139" y="6190018"/>
            <a:ext cx="17692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(Image 4)</a:t>
            </a:r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885">
        <p:fade/>
      </p:transition>
    </mc:Choice>
    <mc:Fallback xmlns="">
      <p:transition spd="med" advTm="2885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032A186-AE35-4E6C-950E-CF36663B300F}"/>
              </a:ext>
            </a:extLst>
          </p:cNvPr>
          <p:cNvSpPr txBox="1"/>
          <p:nvPr/>
        </p:nvSpPr>
        <p:spPr>
          <a:xfrm>
            <a:off x="1027043" y="2736502"/>
            <a:ext cx="992587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tx2">
                    <a:lumMod val="75000"/>
                  </a:schemeClr>
                </a:solidFill>
              </a:rPr>
              <a:t>Through examining both positive and negative aspects of labelling theory, critically explore why society deems it necessary to use the following labels (Disability).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7816A1E-D040-4C0D-AFDA-B9110BBD2C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795472">
            <a:off x="8710819" y="385484"/>
            <a:ext cx="3168916" cy="21059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E305B23-10A0-4931-A3C4-49C60500C2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516997">
            <a:off x="6730032" y="450365"/>
            <a:ext cx="1885950" cy="18859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D95FF36-71DC-463E-8670-D27ED424C658}"/>
              </a:ext>
            </a:extLst>
          </p:cNvPr>
          <p:cNvSpPr txBox="1"/>
          <p:nvPr/>
        </p:nvSpPr>
        <p:spPr>
          <a:xfrm>
            <a:off x="6845741" y="2027582"/>
            <a:ext cx="157700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(Image 5)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BE98488-E80A-4C54-A827-CC2BC4C3277C}"/>
              </a:ext>
            </a:extLst>
          </p:cNvPr>
          <p:cNvSpPr txBox="1"/>
          <p:nvPr/>
        </p:nvSpPr>
        <p:spPr>
          <a:xfrm>
            <a:off x="10889062" y="2477435"/>
            <a:ext cx="194807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(Image 6)</a:t>
            </a:r>
          </a:p>
        </p:txBody>
      </p:sp>
    </p:spTree>
    <p:extLst>
      <p:ext uri="{BB962C8B-B14F-4D97-AF65-F5344CB8AC3E}">
        <p14:creationId xmlns:p14="http://schemas.microsoft.com/office/powerpoint/2010/main" val="2771859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9350">
        <p:fade/>
      </p:transition>
    </mc:Choice>
    <mc:Fallback xmlns="">
      <p:transition spd="med" advTm="9350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1120" y="27078"/>
            <a:ext cx="9509760" cy="1088136"/>
          </a:xfrm>
        </p:spPr>
        <p:txBody>
          <a:bodyPr/>
          <a:lstStyle/>
          <a:p>
            <a:pPr algn="ctr"/>
            <a:r>
              <a:rPr lang="en-US" dirty="0"/>
              <a:t>Introduction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91F211-5E88-4F82-857B-5292A3B1B322}"/>
              </a:ext>
            </a:extLst>
          </p:cNvPr>
          <p:cNvSpPr txBox="1"/>
          <p:nvPr/>
        </p:nvSpPr>
        <p:spPr>
          <a:xfrm>
            <a:off x="463825" y="1397674"/>
            <a:ext cx="5857461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2">
                    <a:lumMod val="10000"/>
                  </a:schemeClr>
                </a:solidFill>
              </a:rPr>
              <a:t>Labelling Theory/Social Reaction Theory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2">
                    <a:lumMod val="10000"/>
                  </a:schemeClr>
                </a:solidFill>
              </a:rPr>
              <a:t>Impacts of labelling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2">
                    <a:lumMod val="10000"/>
                  </a:schemeClr>
                </a:solidFill>
              </a:rPr>
              <a:t>Definition of disability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2">
                    <a:lumMod val="10000"/>
                  </a:schemeClr>
                </a:solidFill>
              </a:rPr>
              <a:t>Discrimination and disability	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2">
                    <a:lumMod val="10000"/>
                  </a:schemeClr>
                </a:solidFill>
              </a:rPr>
              <a:t>Models of Disability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2">
                    <a:lumMod val="10000"/>
                  </a:schemeClr>
                </a:solidFill>
              </a:rPr>
              <a:t>What does this sign       actually mean: A short video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2">
                    <a:lumMod val="10000"/>
                  </a:schemeClr>
                </a:solidFill>
              </a:rPr>
              <a:t>Theory which underpins labelling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2">
                    <a:lumMod val="10000"/>
                  </a:schemeClr>
                </a:solidFill>
              </a:rPr>
              <a:t>Conclusion</a:t>
            </a:r>
          </a:p>
          <a:p>
            <a:endParaRPr lang="en-GB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A8ADA0F-1CDF-4E2A-994B-A4567DF775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3243" y="1510747"/>
            <a:ext cx="4417637" cy="302149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7F7291A-C813-42AC-A364-76426D86F1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5700" y="3605144"/>
            <a:ext cx="482600" cy="4826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40607BF-61AE-4B0C-8C93-82D6C2146E7C}"/>
              </a:ext>
            </a:extLst>
          </p:cNvPr>
          <p:cNvSpPr txBox="1"/>
          <p:nvPr/>
        </p:nvSpPr>
        <p:spPr>
          <a:xfrm>
            <a:off x="8945217" y="4393744"/>
            <a:ext cx="267693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(Image 7)</a:t>
            </a:r>
          </a:p>
        </p:txBody>
      </p:sp>
    </p:spTree>
    <p:extLst>
      <p:ext uri="{BB962C8B-B14F-4D97-AF65-F5344CB8AC3E}">
        <p14:creationId xmlns:p14="http://schemas.microsoft.com/office/powerpoint/2010/main" val="756610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5115">
        <p:fade/>
      </p:transition>
    </mc:Choice>
    <mc:Fallback xmlns="">
      <p:transition spd="med" advTm="15115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BAE57-8170-4908-81D5-F389C6FB0C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1120" y="-124960"/>
            <a:ext cx="9509760" cy="1088136"/>
          </a:xfrm>
        </p:spPr>
        <p:txBody>
          <a:bodyPr>
            <a:normAutofit/>
          </a:bodyPr>
          <a:lstStyle/>
          <a:p>
            <a:pPr algn="ctr"/>
            <a:r>
              <a:rPr lang="en-GB" sz="3200" dirty="0"/>
              <a:t>Labelling Theory/Social Reaction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7B2A14-95E6-475C-B718-9833160DA0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100" y="2861318"/>
            <a:ext cx="3319779" cy="3557769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A7C2C94-40C5-47EF-A9DE-CA063478EF05}"/>
              </a:ext>
            </a:extLst>
          </p:cNvPr>
          <p:cNvSpPr txBox="1"/>
          <p:nvPr/>
        </p:nvSpPr>
        <p:spPr>
          <a:xfrm>
            <a:off x="1105155" y="1231578"/>
            <a:ext cx="1060173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Definition of a label: ‘Something attached to an object giving information on it, to classify, to describe’(Thomas and Woods, 2003. p. 25) A person can carry many labels, for example: Gender and sexual diversity, class, poverty, ethnicity, </a:t>
            </a:r>
            <a:r>
              <a:rPr lang="en-GB" u="sng" dirty="0"/>
              <a:t>disability</a:t>
            </a:r>
            <a:r>
              <a:rPr lang="en-GB" dirty="0"/>
              <a:t>, sexual orientation, race and age.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2047690-06AE-4162-9BFC-3EA53667BE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75737" y="2757836"/>
            <a:ext cx="2193925" cy="281950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B4CC156-898C-4B85-862F-C88D9E117150}"/>
              </a:ext>
            </a:extLst>
          </p:cNvPr>
          <p:cNvSpPr txBox="1"/>
          <p:nvPr/>
        </p:nvSpPr>
        <p:spPr>
          <a:xfrm>
            <a:off x="1042908" y="2431907"/>
            <a:ext cx="727710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Behaviour  is learned through modelling and both positive and negative reinforcement, for example self-fulfilling prophecy and stereotyping (Bandura, 1969, 1977, Skinner, 2012)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Influential audience / Social reaction (Becker,1963)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Cultural Norms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connection between Labelling Theory and deviant behaviour  (General Strain Theory)(</a:t>
            </a:r>
            <a:r>
              <a:rPr lang="en-GB" dirty="0" err="1"/>
              <a:t>Aseltine</a:t>
            </a:r>
            <a:r>
              <a:rPr lang="en-GB" dirty="0"/>
              <a:t>, Gore and Gordon, 2000, Agnew, 1992)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connection between labelling and mental Illness (</a:t>
            </a:r>
            <a:r>
              <a:rPr lang="en-GB" dirty="0" err="1"/>
              <a:t>Prentky</a:t>
            </a:r>
            <a:r>
              <a:rPr lang="en-GB" dirty="0"/>
              <a:t>, 1994, </a:t>
            </a:r>
            <a:r>
              <a:rPr lang="en-GB" dirty="0" err="1"/>
              <a:t>Scheff</a:t>
            </a:r>
            <a:r>
              <a:rPr lang="en-GB" dirty="0"/>
              <a:t>, 1974)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Wearing the Label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Tremerlin</a:t>
            </a:r>
            <a:r>
              <a:rPr lang="en-GB" dirty="0"/>
              <a:t> (1968) and </a:t>
            </a:r>
            <a:r>
              <a:rPr lang="en-GB" dirty="0" err="1"/>
              <a:t>Rosehan</a:t>
            </a:r>
            <a:r>
              <a:rPr lang="en-GB" dirty="0"/>
              <a:t> (1973) – study on psychiatric diagnosis, including schizophrenia</a:t>
            </a:r>
          </a:p>
          <a:p>
            <a:r>
              <a:rPr lang="en-GB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11BCF9E-BEAE-415A-874D-21963433F12B}"/>
              </a:ext>
            </a:extLst>
          </p:cNvPr>
          <p:cNvSpPr txBox="1"/>
          <p:nvPr/>
        </p:nvSpPr>
        <p:spPr>
          <a:xfrm>
            <a:off x="9688591" y="5487922"/>
            <a:ext cx="23368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(Image 8)</a:t>
            </a:r>
          </a:p>
        </p:txBody>
      </p:sp>
    </p:spTree>
    <p:extLst>
      <p:ext uri="{BB962C8B-B14F-4D97-AF65-F5344CB8AC3E}">
        <p14:creationId xmlns:p14="http://schemas.microsoft.com/office/powerpoint/2010/main" val="2112050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27890">
        <p:fade/>
      </p:transition>
    </mc:Choice>
    <mc:Fallback xmlns="">
      <p:transition spd="med" advTm="127890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E23A276-3571-422C-9596-617377F16260}"/>
              </a:ext>
            </a:extLst>
          </p:cNvPr>
          <p:cNvSpPr txBox="1"/>
          <p:nvPr/>
        </p:nvSpPr>
        <p:spPr>
          <a:xfrm>
            <a:off x="927652" y="2027583"/>
            <a:ext cx="10827026" cy="3876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78CDCD-A239-47B9-9056-195FC9BF2B25}"/>
              </a:ext>
            </a:extLst>
          </p:cNvPr>
          <p:cNvSpPr txBox="1"/>
          <p:nvPr/>
        </p:nvSpPr>
        <p:spPr>
          <a:xfrm>
            <a:off x="1868557" y="834887"/>
            <a:ext cx="789829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Impacts of Labelling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E6874FEF-25A2-47B7-98BC-82EB9B09F1D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68326446"/>
              </p:ext>
            </p:extLst>
          </p:nvPr>
        </p:nvGraphicFramePr>
        <p:xfrm>
          <a:off x="2032000" y="1749287"/>
          <a:ext cx="8158922" cy="43890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46071C45-DF56-4F09-AC8F-83733EBF1E61}"/>
              </a:ext>
            </a:extLst>
          </p:cNvPr>
          <p:cNvSpPr txBox="1"/>
          <p:nvPr/>
        </p:nvSpPr>
        <p:spPr>
          <a:xfrm>
            <a:off x="5856356" y="1906075"/>
            <a:ext cx="27432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Negative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D2F4BFD-5062-4EDA-A077-A59DE5636B0E}"/>
              </a:ext>
            </a:extLst>
          </p:cNvPr>
          <p:cNvSpPr txBox="1"/>
          <p:nvPr/>
        </p:nvSpPr>
        <p:spPr>
          <a:xfrm>
            <a:off x="3510721" y="1909814"/>
            <a:ext cx="23456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Positive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825B628-2680-4CC7-A0EF-0749BD62A476}"/>
              </a:ext>
            </a:extLst>
          </p:cNvPr>
          <p:cNvSpPr txBox="1"/>
          <p:nvPr/>
        </p:nvSpPr>
        <p:spPr>
          <a:xfrm>
            <a:off x="3255618" y="2661958"/>
            <a:ext cx="2855843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Information</a:t>
            </a:r>
          </a:p>
          <a:p>
            <a:r>
              <a:rPr lang="en-GB" sz="2000" dirty="0"/>
              <a:t>Identification</a:t>
            </a:r>
          </a:p>
          <a:p>
            <a:r>
              <a:rPr lang="en-GB" sz="2000" dirty="0"/>
              <a:t>Understanding</a:t>
            </a:r>
          </a:p>
          <a:p>
            <a:r>
              <a:rPr lang="en-GB" sz="2000" dirty="0"/>
              <a:t>Support</a:t>
            </a:r>
          </a:p>
          <a:p>
            <a:r>
              <a:rPr lang="en-GB" sz="2000" dirty="0"/>
              <a:t>Self fulfilling prophecy</a:t>
            </a:r>
          </a:p>
          <a:p>
            <a:r>
              <a:rPr lang="en-GB" sz="2000" dirty="0"/>
              <a:t>Security</a:t>
            </a:r>
          </a:p>
          <a:p>
            <a:r>
              <a:rPr lang="en-GB" sz="2000" dirty="0"/>
              <a:t>Empowering</a:t>
            </a:r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6C69206-3986-407D-90A7-A46E5E0E13AB}"/>
              </a:ext>
            </a:extLst>
          </p:cNvPr>
          <p:cNvSpPr txBox="1"/>
          <p:nvPr/>
        </p:nvSpPr>
        <p:spPr>
          <a:xfrm>
            <a:off x="6111461" y="2524528"/>
            <a:ext cx="3061253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Othering</a:t>
            </a:r>
          </a:p>
          <a:p>
            <a:r>
              <a:rPr lang="en-GB" sz="2000" dirty="0"/>
              <a:t>Marginalisation</a:t>
            </a:r>
          </a:p>
          <a:p>
            <a:r>
              <a:rPr lang="en-GB" sz="2000" dirty="0"/>
              <a:t>Prejudice</a:t>
            </a:r>
          </a:p>
          <a:p>
            <a:r>
              <a:rPr lang="en-GB" sz="2000" dirty="0"/>
              <a:t>Stereotyping/stigma</a:t>
            </a:r>
          </a:p>
          <a:p>
            <a:r>
              <a:rPr lang="en-GB" sz="2000" dirty="0"/>
              <a:t>Self fulfilling prophecy</a:t>
            </a:r>
          </a:p>
          <a:p>
            <a:r>
              <a:rPr lang="en-GB" sz="2000" dirty="0"/>
              <a:t>Discriminatory</a:t>
            </a:r>
          </a:p>
          <a:p>
            <a:r>
              <a:rPr lang="en-GB" sz="2000" dirty="0"/>
              <a:t>Oppressive</a:t>
            </a:r>
          </a:p>
          <a:p>
            <a:r>
              <a:rPr lang="en-GB" sz="2000" dirty="0"/>
              <a:t>Disempowering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8E90A8A-F2BC-4D3B-836C-485F5F92ADE9}"/>
              </a:ext>
            </a:extLst>
          </p:cNvPr>
          <p:cNvSpPr txBox="1"/>
          <p:nvPr/>
        </p:nvSpPr>
        <p:spPr>
          <a:xfrm>
            <a:off x="7699514" y="6138333"/>
            <a:ext cx="42274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(Henley, Ramsey and </a:t>
            </a:r>
            <a:r>
              <a:rPr lang="en-GB" sz="1600" dirty="0" err="1"/>
              <a:t>Algozzine</a:t>
            </a:r>
            <a:r>
              <a:rPr lang="en-GB" sz="1600" dirty="0"/>
              <a:t>, 2009) </a:t>
            </a:r>
          </a:p>
        </p:txBody>
      </p:sp>
    </p:spTree>
    <p:extLst>
      <p:ext uri="{BB962C8B-B14F-4D97-AF65-F5344CB8AC3E}">
        <p14:creationId xmlns:p14="http://schemas.microsoft.com/office/powerpoint/2010/main" val="1401137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70671">
        <p:fade/>
      </p:transition>
    </mc:Choice>
    <mc:Fallback xmlns="">
      <p:transition spd="med" advTm="70671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1120" y="-1268100"/>
            <a:ext cx="9509760" cy="5551071"/>
          </a:xfrm>
        </p:spPr>
        <p:txBody>
          <a:bodyPr>
            <a:normAutofit/>
          </a:bodyPr>
          <a:lstStyle/>
          <a:p>
            <a:r>
              <a:rPr lang="en-US" sz="2800" dirty="0"/>
              <a:t>Definition of Disability:</a:t>
            </a:r>
            <a:r>
              <a:rPr lang="en-GB" sz="2800" dirty="0"/>
              <a:t> ‘A person has a disability if they have a physical or mental impairment, and the impairment has a substantial and long-term adverse effect on the persons ability to carry out normal day-to-day activities’ (The Equality Act 2010, pp. 4-5).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409323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1708">
        <p:fade/>
      </p:transition>
    </mc:Choice>
    <mc:Fallback xmlns="">
      <p:transition spd="med" advTm="11708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905A691-993D-41AB-8E47-C351169B7BFF}"/>
              </a:ext>
            </a:extLst>
          </p:cNvPr>
          <p:cNvSpPr txBox="1"/>
          <p:nvPr/>
        </p:nvSpPr>
        <p:spPr>
          <a:xfrm>
            <a:off x="874643" y="1123122"/>
            <a:ext cx="10972800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b="1" dirty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en-GB" sz="2800" dirty="0">
                <a:solidFill>
                  <a:schemeClr val="tx2">
                    <a:lumMod val="50000"/>
                  </a:schemeClr>
                </a:solidFill>
              </a:rPr>
              <a:t>Legislation Underpinning Disability</a:t>
            </a:r>
          </a:p>
          <a:p>
            <a:endParaRPr lang="en-GB" sz="2800" b="1" dirty="0">
              <a:solidFill>
                <a:schemeClr val="tx2">
                  <a:lumMod val="50000"/>
                </a:schemeClr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2">
                    <a:lumMod val="50000"/>
                  </a:schemeClr>
                </a:solidFill>
              </a:rPr>
              <a:t>Equality Act 2010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2">
                    <a:lumMod val="50000"/>
                  </a:schemeClr>
                </a:solidFill>
              </a:rPr>
              <a:t>Disability Discrimination Act 1995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2">
                    <a:lumMod val="50000"/>
                  </a:schemeClr>
                </a:solidFill>
              </a:rPr>
              <a:t>Human Rights Act 1988 </a:t>
            </a:r>
            <a:r>
              <a:rPr lang="en-GB" sz="2800" dirty="0">
                <a:solidFill>
                  <a:schemeClr val="tx2">
                    <a:lumMod val="50000"/>
                  </a:schemeClr>
                </a:solidFill>
              </a:rPr>
              <a:t>- </a:t>
            </a:r>
            <a:r>
              <a:rPr lang="en-GB" sz="2000" dirty="0">
                <a:solidFill>
                  <a:schemeClr val="tx2">
                    <a:lumMod val="50000"/>
                  </a:schemeClr>
                </a:solidFill>
              </a:rPr>
              <a:t>Article 14 – ‘Protection from discrimination’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en-GB" sz="2400" dirty="0">
                <a:solidFill>
                  <a:schemeClr val="tx2">
                    <a:lumMod val="50000"/>
                  </a:schemeClr>
                </a:solidFill>
              </a:rPr>
              <a:t>‘The Human Rights Act makes it illegal to discriminate on a wide range of grounds including ‘sex, race, colour, language, religion, political or other opinion, national or social origin, association with a national minority, property, birth or other status</a:t>
            </a:r>
            <a:r>
              <a:rPr lang="en-GB" sz="2800" dirty="0">
                <a:solidFill>
                  <a:schemeClr val="tx2">
                    <a:lumMod val="50000"/>
                  </a:schemeClr>
                </a:solidFill>
              </a:rPr>
              <a:t>’ </a:t>
            </a:r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(Equality and Human Rights Commission, 2016)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9DCD38-2A93-48B0-8954-A43AA226B509}"/>
              </a:ext>
            </a:extLst>
          </p:cNvPr>
          <p:cNvSpPr txBox="1"/>
          <p:nvPr/>
        </p:nvSpPr>
        <p:spPr>
          <a:xfrm>
            <a:off x="1669774" y="477078"/>
            <a:ext cx="934278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Discrimination and Disability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17A4904-B201-44FE-A51A-F01186B77B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0915" y="1476789"/>
            <a:ext cx="3497172" cy="16374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F166D4E-EB48-4FE8-A8F7-7892586A6AB5}"/>
              </a:ext>
            </a:extLst>
          </p:cNvPr>
          <p:cNvSpPr txBox="1"/>
          <p:nvPr/>
        </p:nvSpPr>
        <p:spPr>
          <a:xfrm>
            <a:off x="10455966" y="2837262"/>
            <a:ext cx="24384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(Image 9)</a:t>
            </a:r>
          </a:p>
        </p:txBody>
      </p:sp>
    </p:spTree>
    <p:extLst>
      <p:ext uri="{BB962C8B-B14F-4D97-AF65-F5344CB8AC3E}">
        <p14:creationId xmlns:p14="http://schemas.microsoft.com/office/powerpoint/2010/main" val="1345761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4453">
        <p:fade/>
      </p:transition>
    </mc:Choice>
    <mc:Fallback xmlns="">
      <p:transition spd="med" advTm="24453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1341120" y="-117248"/>
            <a:ext cx="9509760" cy="1088136"/>
          </a:xfrm>
        </p:spPr>
        <p:txBody>
          <a:bodyPr/>
          <a:lstStyle/>
          <a:p>
            <a:pPr algn="ctr"/>
            <a:r>
              <a:rPr lang="en-US" dirty="0"/>
              <a:t>Models of Disability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>
          <a:xfrm>
            <a:off x="353280" y="1426122"/>
            <a:ext cx="4572000" cy="758952"/>
          </a:xfrm>
        </p:spPr>
        <p:txBody>
          <a:bodyPr/>
          <a:lstStyle/>
          <a:p>
            <a:r>
              <a:rPr lang="en-US" sz="1800" dirty="0"/>
              <a:t>Medical Model of Disability</a:t>
            </a:r>
          </a:p>
          <a:p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262395" y="2434114"/>
            <a:ext cx="4309605" cy="3218203"/>
          </a:xfrm>
        </p:spPr>
        <p:txBody>
          <a:bodyPr>
            <a:normAutofit/>
          </a:bodyPr>
          <a:lstStyle/>
          <a:p>
            <a:r>
              <a:rPr lang="en-US" dirty="0"/>
              <a:t>Medical perspective</a:t>
            </a:r>
          </a:p>
          <a:p>
            <a:r>
              <a:rPr lang="en-US" dirty="0"/>
              <a:t>Views disability as a barrier to independence</a:t>
            </a:r>
          </a:p>
          <a:p>
            <a:r>
              <a:rPr lang="en-US" dirty="0"/>
              <a:t>Focuses on the disability rather than the person as a whole</a:t>
            </a:r>
          </a:p>
          <a:p>
            <a:r>
              <a:rPr lang="en-US" dirty="0"/>
              <a:t>Medicates</a:t>
            </a:r>
          </a:p>
          <a:p>
            <a:r>
              <a:rPr lang="en-US" dirty="0"/>
              <a:t>Flawed </a:t>
            </a:r>
          </a:p>
          <a:p>
            <a:pPr marL="45720" indent="0">
              <a:buNone/>
            </a:pPr>
            <a:endParaRPr lang="en-US" dirty="0"/>
          </a:p>
          <a:p>
            <a:endParaRPr lang="en-US" dirty="0"/>
          </a:p>
          <a:p>
            <a:pPr marL="45720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3"/>
          </p:nvPr>
        </p:nvSpPr>
        <p:spPr>
          <a:xfrm>
            <a:off x="8070571" y="1435895"/>
            <a:ext cx="4572000" cy="758952"/>
          </a:xfrm>
        </p:spPr>
        <p:txBody>
          <a:bodyPr>
            <a:normAutofit/>
          </a:bodyPr>
          <a:lstStyle/>
          <a:p>
            <a:r>
              <a:rPr lang="en-US" sz="1800" dirty="0"/>
              <a:t>Social Model of Disability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4"/>
          </p:nvPr>
        </p:nvSpPr>
        <p:spPr>
          <a:xfrm>
            <a:off x="7944679" y="2250992"/>
            <a:ext cx="4572000" cy="358444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Social perspective</a:t>
            </a:r>
          </a:p>
          <a:p>
            <a:r>
              <a:rPr lang="en-GB" dirty="0"/>
              <a:t>It is society that disables (Marshall, et al, 2009)</a:t>
            </a:r>
          </a:p>
          <a:p>
            <a:r>
              <a:rPr lang="en-GB" dirty="0"/>
              <a:t>Overcoming societal Barriers </a:t>
            </a:r>
          </a:p>
          <a:p>
            <a:r>
              <a:rPr lang="en-GB" dirty="0"/>
              <a:t>Support to live independently</a:t>
            </a:r>
          </a:p>
          <a:p>
            <a:r>
              <a:rPr lang="en-GB" dirty="0"/>
              <a:t>Holistic approach to living</a:t>
            </a:r>
          </a:p>
          <a:p>
            <a:r>
              <a:rPr lang="en-GB" dirty="0"/>
              <a:t>Autonomy</a:t>
            </a:r>
          </a:p>
          <a:p>
            <a:r>
              <a:rPr lang="en-GB" dirty="0"/>
              <a:t>Empowerment</a:t>
            </a:r>
          </a:p>
          <a:p>
            <a:r>
              <a:rPr lang="en-GB" dirty="0"/>
              <a:t>Social inclusion</a:t>
            </a:r>
          </a:p>
          <a:p>
            <a:pPr marL="45720" indent="0">
              <a:buNone/>
            </a:pP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AD4C14A-4678-4FD2-AEA8-FC9F7FDDB4DC}"/>
              </a:ext>
            </a:extLst>
          </p:cNvPr>
          <p:cNvSpPr txBox="1"/>
          <p:nvPr/>
        </p:nvSpPr>
        <p:spPr>
          <a:xfrm>
            <a:off x="10230679" y="5891585"/>
            <a:ext cx="28624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(Scope, 2017)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1523DFE-2A2D-444A-960D-3648976B6C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9655" y="2063053"/>
            <a:ext cx="3577636" cy="250894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1F362B6-2106-448D-94EA-C84A6931808B}"/>
              </a:ext>
            </a:extLst>
          </p:cNvPr>
          <p:cNvSpPr txBox="1"/>
          <p:nvPr/>
        </p:nvSpPr>
        <p:spPr>
          <a:xfrm>
            <a:off x="5367130" y="4572000"/>
            <a:ext cx="17890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(Image 10)</a:t>
            </a:r>
          </a:p>
        </p:txBody>
      </p:sp>
    </p:spTree>
    <p:extLst>
      <p:ext uri="{BB962C8B-B14F-4D97-AF65-F5344CB8AC3E}">
        <p14:creationId xmlns:p14="http://schemas.microsoft.com/office/powerpoint/2010/main" val="134147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51742">
        <p:fade/>
      </p:transition>
    </mc:Choice>
    <mc:Fallback xmlns="">
      <p:transition spd="med" advTm="51742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nline Media 6">
            <a:hlinkClick r:id="" action="ppaction://media"/>
            <a:extLst>
              <a:ext uri="{FF2B5EF4-FFF2-40B4-BE49-F238E27FC236}">
                <a16:creationId xmlns:a16="http://schemas.microsoft.com/office/drawing/2014/main" id="{9E4B2944-F2B6-43E0-9614-92E95FD2430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50800"/>
            <a:ext cx="12246347" cy="624398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32ACC08-C3A0-4AA3-A90C-87ACA8BDAEFA}"/>
              </a:ext>
            </a:extLst>
          </p:cNvPr>
          <p:cNvSpPr txBox="1"/>
          <p:nvPr/>
        </p:nvSpPr>
        <p:spPr>
          <a:xfrm>
            <a:off x="9901030" y="6388918"/>
            <a:ext cx="28321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(Adrian Treharne, 2016,  2017)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1F66155-E7BA-435A-BBC2-2834F4E50F47}"/>
              </a:ext>
            </a:extLst>
          </p:cNvPr>
          <p:cNvSpPr txBox="1"/>
          <p:nvPr/>
        </p:nvSpPr>
        <p:spPr>
          <a:xfrm>
            <a:off x="397565" y="6388918"/>
            <a:ext cx="40949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Handout!</a:t>
            </a:r>
          </a:p>
        </p:txBody>
      </p:sp>
    </p:spTree>
    <p:extLst>
      <p:ext uri="{BB962C8B-B14F-4D97-AF65-F5344CB8AC3E}">
        <p14:creationId xmlns:p14="http://schemas.microsoft.com/office/powerpoint/2010/main" val="2455892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47113">
        <p:fade/>
      </p:transition>
    </mc:Choice>
    <mc:Fallback xmlns="">
      <p:transition spd="med" advTm="247113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0843066-384C-4931-BED9-1EA5EE77D964}"/>
              </a:ext>
            </a:extLst>
          </p:cNvPr>
          <p:cNvSpPr txBox="1"/>
          <p:nvPr/>
        </p:nvSpPr>
        <p:spPr>
          <a:xfrm>
            <a:off x="1457737" y="777123"/>
            <a:ext cx="92367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Theories Which Underpin Labelling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CF81B88-C93E-4E61-9B4C-E7376E3AF63F}"/>
              </a:ext>
            </a:extLst>
          </p:cNvPr>
          <p:cNvSpPr txBox="1"/>
          <p:nvPr/>
        </p:nvSpPr>
        <p:spPr>
          <a:xfrm>
            <a:off x="410816" y="3061400"/>
            <a:ext cx="1133060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Perspectives: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Social Science: Culture and society, socialisation, values and norms, theories of society, othering and views on human behaviour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Psychology: Systems theories, crisis interventions, counselling, changing behaviour</a:t>
            </a:r>
          </a:p>
          <a:p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Political Science: Sources of power, power struggles, social control, legislation, and policy  making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852DC0-EC34-417A-A658-179B029279C7}"/>
              </a:ext>
            </a:extLst>
          </p:cNvPr>
          <p:cNvSpPr txBox="1"/>
          <p:nvPr/>
        </p:nvSpPr>
        <p:spPr>
          <a:xfrm>
            <a:off x="1060172" y="1815547"/>
            <a:ext cx="10031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Definition of Theory: ‘ A coherent explanation (of an array of logically interrelated propositions about a set of phenomena which has undergone some validation and which may be applied to many data, but which does not have the status of a law’ (Harriman, 1966, p. 201, Roeckelein, 1988, p. 6).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458B9A8-63A4-4798-AF33-8E182A0A4F4B}"/>
              </a:ext>
            </a:extLst>
          </p:cNvPr>
          <p:cNvSpPr txBox="1"/>
          <p:nvPr/>
        </p:nvSpPr>
        <p:spPr>
          <a:xfrm>
            <a:off x="7752522" y="5950226"/>
            <a:ext cx="41346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(Thomas and Woods, 2003)</a:t>
            </a:r>
          </a:p>
        </p:txBody>
      </p:sp>
    </p:spTree>
    <p:extLst>
      <p:ext uri="{BB962C8B-B14F-4D97-AF65-F5344CB8AC3E}">
        <p14:creationId xmlns:p14="http://schemas.microsoft.com/office/powerpoint/2010/main" val="1891427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35841">
        <p:fade/>
      </p:transition>
    </mc:Choice>
    <mc:Fallback xmlns="">
      <p:transition spd="med" advTm="35841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235103" y="-196282"/>
            <a:ext cx="9509760" cy="1088136"/>
          </a:xfrm>
        </p:spPr>
        <p:txBody>
          <a:bodyPr>
            <a:normAutofit/>
          </a:bodyPr>
          <a:lstStyle/>
          <a:p>
            <a:pPr algn="ctr"/>
            <a:r>
              <a:rPr lang="en-US" sz="2800" dirty="0"/>
              <a:t>Conclusion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F2E2B3C-07AC-4158-BB09-1198F6777D13}"/>
              </a:ext>
            </a:extLst>
          </p:cNvPr>
          <p:cNvSpPr txBox="1"/>
          <p:nvPr/>
        </p:nvSpPr>
        <p:spPr>
          <a:xfrm>
            <a:off x="265043" y="891853"/>
            <a:ext cx="11926957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Why does society deem it necessary to label people disabled?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Everyone has a label: Gender and sexual diversity, class, poverty, ethnicity, </a:t>
            </a:r>
            <a:r>
              <a:rPr lang="en-GB" sz="2000" u="sng" dirty="0"/>
              <a:t>disability</a:t>
            </a:r>
            <a:r>
              <a:rPr lang="en-GB" sz="2000" dirty="0"/>
              <a:t>, sexual orientation, race and 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Labels may be misunderstood or interpreted differently by different people (Treharne, 2016)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Labels can be both positive and negative, for example, labels can provide awareness of a person’s particular needs which may encourage understanding and valuable  support. However, labels can be stigmatising and create negative judgement and negative reinforcement affecting a person’s life opportunities, ultimately  leading to social deviance and social exclusion (Henley, Ramsey and </a:t>
            </a:r>
            <a:r>
              <a:rPr lang="en-GB" sz="2000" dirty="0" err="1"/>
              <a:t>Algozzine</a:t>
            </a:r>
            <a:r>
              <a:rPr lang="en-GB" sz="2000" dirty="0"/>
              <a:t>, 2009)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Social deviance can be seen as a positive and negative concept (</a:t>
            </a:r>
            <a:r>
              <a:rPr lang="en-GB" sz="2000" dirty="0" err="1"/>
              <a:t>Aseltine</a:t>
            </a:r>
            <a:r>
              <a:rPr lang="en-GB" sz="2000" dirty="0"/>
              <a:t>, Gore and Gordon, 2000, Agnew, 1992, 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Legislation reinforces the concept of labelling to demonstrate social control/social norms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However, discrimination and social exclusion  often occurs for those who do not fit into ‘social norms’ and labels play a big part in this process </a:t>
            </a:r>
          </a:p>
        </p:txBody>
      </p:sp>
    </p:spTree>
    <p:extLst>
      <p:ext uri="{BB962C8B-B14F-4D97-AF65-F5344CB8AC3E}">
        <p14:creationId xmlns:p14="http://schemas.microsoft.com/office/powerpoint/2010/main" val="4064813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70874">
        <p:fade/>
      </p:transition>
    </mc:Choice>
    <mc:Fallback xmlns="">
      <p:transition spd="med" advTm="70874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548640" y="238539"/>
            <a:ext cx="11643360" cy="5413513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en-US" dirty="0"/>
              <a:t>References</a:t>
            </a:r>
          </a:p>
          <a:p>
            <a:pPr marL="45720" indent="0">
              <a:buNone/>
            </a:pP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2D31E77-3416-4FC9-91BD-D7AFED375B05}"/>
              </a:ext>
            </a:extLst>
          </p:cNvPr>
          <p:cNvSpPr txBox="1"/>
          <p:nvPr/>
        </p:nvSpPr>
        <p:spPr>
          <a:xfrm>
            <a:off x="274320" y="781878"/>
            <a:ext cx="11643360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Agnew, R (1992) ‘Foundation for a General Strain Theory of Crime and Delinquency’ </a:t>
            </a:r>
            <a:r>
              <a:rPr lang="en-GB" i="1" dirty="0"/>
              <a:t>Criminology</a:t>
            </a:r>
            <a:r>
              <a:rPr lang="en-GB" dirty="0"/>
              <a:t>, 30(1) pp. 47-88. Available at. </a:t>
            </a:r>
            <a:r>
              <a:rPr lang="en-GB" dirty="0">
                <a:hlinkClick r:id="rId2"/>
              </a:rPr>
              <a:t>http://onlinelibrary.wiley.com/doi/10.1111/j.1745-9125.1992.tb01093.x/pdf</a:t>
            </a:r>
            <a:r>
              <a:rPr lang="en-GB" dirty="0"/>
              <a:t>  (Accessed on 04 January 18).</a:t>
            </a:r>
          </a:p>
          <a:p>
            <a:r>
              <a:rPr lang="en-GB" dirty="0" err="1"/>
              <a:t>Aseltine</a:t>
            </a:r>
            <a:r>
              <a:rPr lang="en-GB" dirty="0"/>
              <a:t>, R.H. Jr. Gore, S.  and Gordon, J (2000) ‘Life Stress, Anger and Anxiety, and Delinquency: An Empirical Test of General Strain Theory’ </a:t>
            </a:r>
            <a:r>
              <a:rPr lang="en-GB" i="1" dirty="0"/>
              <a:t>Journal of Health and Social </a:t>
            </a:r>
            <a:r>
              <a:rPr lang="en-GB" i="1" dirty="0" err="1"/>
              <a:t>Behavior</a:t>
            </a:r>
            <a:r>
              <a:rPr lang="en-GB" i="1" dirty="0"/>
              <a:t> </a:t>
            </a:r>
            <a:r>
              <a:rPr lang="en-GB" dirty="0"/>
              <a:t>41(3) pp. 256-275. Available at. </a:t>
            </a:r>
            <a:r>
              <a:rPr lang="en-GB" dirty="0">
                <a:hlinkClick r:id="rId3"/>
              </a:rPr>
              <a:t>http://www.jstor.org/stable/2676320</a:t>
            </a:r>
            <a:r>
              <a:rPr lang="en-GB" dirty="0"/>
              <a:t> (Accessed on 04 January 2018).</a:t>
            </a:r>
          </a:p>
          <a:p>
            <a:r>
              <a:rPr lang="en-GB" dirty="0"/>
              <a:t>Bandura, A. (1969) </a:t>
            </a:r>
            <a:r>
              <a:rPr lang="en-GB" i="1" dirty="0"/>
              <a:t>Principles of </a:t>
            </a:r>
            <a:r>
              <a:rPr lang="en-GB" i="1" dirty="0" err="1"/>
              <a:t>behavior</a:t>
            </a:r>
            <a:r>
              <a:rPr lang="en-GB" i="1" dirty="0"/>
              <a:t> modification. </a:t>
            </a:r>
            <a:r>
              <a:rPr lang="en-GB" dirty="0"/>
              <a:t>New York: Holt, Rinehart and Winston.</a:t>
            </a:r>
          </a:p>
          <a:p>
            <a:r>
              <a:rPr lang="en-GB" dirty="0"/>
              <a:t>Bandura, A. (1977) </a:t>
            </a:r>
            <a:r>
              <a:rPr lang="en-GB" i="1" dirty="0"/>
              <a:t>Social Learning Theory</a:t>
            </a:r>
            <a:r>
              <a:rPr lang="en-GB" dirty="0"/>
              <a:t>. Englewood Cliffs, NJ: Prentice-hall.</a:t>
            </a:r>
          </a:p>
          <a:p>
            <a:r>
              <a:rPr lang="en-GB" dirty="0"/>
              <a:t>Becker, H. (1963) </a:t>
            </a:r>
            <a:r>
              <a:rPr lang="en-GB" i="1" dirty="0"/>
              <a:t>Outsiders: Studies in the sociology of deviance</a:t>
            </a:r>
            <a:r>
              <a:rPr lang="en-GB" dirty="0"/>
              <a:t>. New York: Free Press.</a:t>
            </a:r>
          </a:p>
          <a:p>
            <a:r>
              <a:rPr lang="en-GB" dirty="0"/>
              <a:t>Dickerson D. (2015) Best Advice: Stop Wearing Their Negative Labels, Image 2. Available at.</a:t>
            </a:r>
          </a:p>
          <a:p>
            <a:r>
              <a:rPr lang="en-GB" dirty="0">
                <a:hlinkClick r:id="rId4"/>
              </a:rPr>
              <a:t>https://www.linkedin.com/pulse/best-advice-stop-wearing-negative-labels-debbie-dickerson</a:t>
            </a:r>
            <a:r>
              <a:rPr lang="en-GB" dirty="0"/>
              <a:t> (Accessed on 03 January 2018).</a:t>
            </a:r>
          </a:p>
          <a:p>
            <a:r>
              <a:rPr lang="en-GB" dirty="0"/>
              <a:t>Equality and Human Rights Commission. (2014) Article 14: Protection from discrimination. Available at. </a:t>
            </a:r>
          </a:p>
          <a:p>
            <a:r>
              <a:rPr lang="en-GB" dirty="0">
                <a:hlinkClick r:id="rId5"/>
              </a:rPr>
              <a:t>https://www.equalityhumanrights.com/en/human-rights-act/article-14-protection-discrimination</a:t>
            </a:r>
            <a:r>
              <a:rPr lang="en-GB" dirty="0"/>
              <a:t>  (Accessed on 13 the December 2017).</a:t>
            </a:r>
          </a:p>
          <a:p>
            <a:r>
              <a:rPr lang="en-GB" dirty="0"/>
              <a:t>Gov, UK. (2010) The Equality Act 2010. Available at. </a:t>
            </a:r>
            <a:r>
              <a:rPr lang="en-GB" dirty="0">
                <a:hlinkClick r:id="rId6"/>
              </a:rPr>
              <a:t>http://www.legislation.gov.uk/ukpga/2010/15/pdfs/ukpga_20100015_en.pdf</a:t>
            </a:r>
            <a:r>
              <a:rPr lang="en-GB" dirty="0"/>
              <a:t> (Accessed on 13 December 2017).</a:t>
            </a:r>
          </a:p>
          <a:p>
            <a:r>
              <a:rPr lang="en-GB" dirty="0" err="1"/>
              <a:t>Gov</a:t>
            </a:r>
            <a:r>
              <a:rPr lang="en-GB" dirty="0"/>
              <a:t>, UK. (1995) The Disability Discrimination Act 1995. Available at.</a:t>
            </a:r>
          </a:p>
          <a:p>
            <a:r>
              <a:rPr lang="en-GB" dirty="0"/>
              <a:t>http://www.legislation.gov.uk/ukpga/1995/50/contents (Accessed on 13 December 2017).</a:t>
            </a:r>
          </a:p>
          <a:p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8669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317">
        <p:fade/>
      </p:transition>
    </mc:Choice>
    <mc:Fallback xmlns="">
      <p:transition spd="med" advTm="317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D9A795F-2A5D-4DFF-A070-97FE43F0FFF9}"/>
              </a:ext>
            </a:extLst>
          </p:cNvPr>
          <p:cNvSpPr txBox="1"/>
          <p:nvPr/>
        </p:nvSpPr>
        <p:spPr>
          <a:xfrm>
            <a:off x="2663686" y="145774"/>
            <a:ext cx="6891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/>
              <a:t>References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789E327-4370-44B7-9FF6-9953E263D54A}"/>
              </a:ext>
            </a:extLst>
          </p:cNvPr>
          <p:cNvSpPr txBox="1"/>
          <p:nvPr/>
        </p:nvSpPr>
        <p:spPr>
          <a:xfrm>
            <a:off x="106017" y="515106"/>
            <a:ext cx="11979965" cy="8402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Harriman, P. (1966) </a:t>
            </a:r>
            <a:r>
              <a:rPr lang="en-GB" i="1" dirty="0"/>
              <a:t>Handbook of Psychological terms</a:t>
            </a:r>
            <a:r>
              <a:rPr lang="en-GB" dirty="0"/>
              <a:t>. Totowa, NJ: Littlefield, Adams.</a:t>
            </a:r>
          </a:p>
          <a:p>
            <a:r>
              <a:rPr lang="en-GB" dirty="0"/>
              <a:t>Henley, M. Ramsey, R.S. </a:t>
            </a:r>
            <a:r>
              <a:rPr lang="en-GB" dirty="0" err="1"/>
              <a:t>Algozzine</a:t>
            </a:r>
            <a:r>
              <a:rPr lang="en-GB" dirty="0"/>
              <a:t>, R.F (2009) </a:t>
            </a:r>
            <a:r>
              <a:rPr lang="en-GB" i="1" dirty="0"/>
              <a:t>Characteristics of and Strategies for Teaching Students with Mild Disabilities. </a:t>
            </a:r>
            <a:r>
              <a:rPr lang="en-GB" dirty="0"/>
              <a:t>Boston: Pearson.</a:t>
            </a:r>
          </a:p>
          <a:p>
            <a:r>
              <a:rPr lang="en-GB" dirty="0" err="1"/>
              <a:t>Kuruvilla</a:t>
            </a:r>
            <a:r>
              <a:rPr lang="en-GB" dirty="0"/>
              <a:t>, J. (2012) Working with the differently abled . . . Opportunities. Image 4. Available at. </a:t>
            </a:r>
            <a:r>
              <a:rPr lang="en-GB" dirty="0">
                <a:hlinkClick r:id="rId2"/>
              </a:rPr>
              <a:t>http://jeevankuruvilla.blogspot.co.uk/2012/07/working-with-differently-abled.html</a:t>
            </a:r>
            <a:r>
              <a:rPr lang="en-GB" dirty="0"/>
              <a:t> (Accessed on 10 January 2018).</a:t>
            </a:r>
          </a:p>
          <a:p>
            <a:r>
              <a:rPr lang="en-GB" dirty="0"/>
              <a:t>Lupton, D. (no date) Labels, Image 10. Available at. </a:t>
            </a:r>
            <a:r>
              <a:rPr lang="en-GB" dirty="0">
                <a:hlinkClick r:id="rId3"/>
              </a:rPr>
              <a:t>http://www.crippencartoons.co.uk/wp-content/archive/cartoons/labels/labels01.shtml</a:t>
            </a:r>
            <a:r>
              <a:rPr lang="en-GB" dirty="0"/>
              <a:t> (Accessed on December 2016).</a:t>
            </a:r>
          </a:p>
          <a:p>
            <a:r>
              <a:rPr lang="en-GB" dirty="0"/>
              <a:t>Madurai, G S. (no date) Labelling Theory - What You Label Me? Image 8. Available at. </a:t>
            </a:r>
          </a:p>
          <a:p>
            <a:r>
              <a:rPr lang="en-GB" dirty="0">
                <a:hlinkClick r:id="rId4"/>
              </a:rPr>
              <a:t>http://srishtimadurai.blogspot.co.uk/2013/06/labelling-theory-what-is-labelling.html</a:t>
            </a:r>
            <a:r>
              <a:rPr lang="en-GB" dirty="0"/>
              <a:t> (Accessed on 02 January 2018).</a:t>
            </a:r>
          </a:p>
          <a:p>
            <a:r>
              <a:rPr lang="en-GB" dirty="0" err="1"/>
              <a:t>Maynooth</a:t>
            </a:r>
            <a:r>
              <a:rPr lang="en-GB" dirty="0"/>
              <a:t> University (2016) No Label, No Limits: (dis)ability Awareness Week 2015, Image 1. Available at. </a:t>
            </a:r>
          </a:p>
          <a:p>
            <a:r>
              <a:rPr lang="en-GB" dirty="0">
                <a:hlinkClick r:id="rId5"/>
              </a:rPr>
              <a:t>https://www.maynoothuniversity.ie/student-services/events/no-label-no-limits-disability-awareness-week-2015</a:t>
            </a:r>
            <a:r>
              <a:rPr lang="en-GB" dirty="0"/>
              <a:t> (Accessed on 14 December 2016).</a:t>
            </a:r>
          </a:p>
          <a:p>
            <a:r>
              <a:rPr lang="en-GB" dirty="0"/>
              <a:t>Marshall, CA. Kendall, E.  Banks, ME. </a:t>
            </a:r>
            <a:r>
              <a:rPr lang="en-GB" dirty="0" err="1"/>
              <a:t>Gover</a:t>
            </a:r>
            <a:r>
              <a:rPr lang="en-GB" dirty="0"/>
              <a:t>, RM. (2009) </a:t>
            </a:r>
            <a:r>
              <a:rPr lang="en-GB" i="1" dirty="0"/>
              <a:t>Disabilities: Insights from Across Fields and Around the World</a:t>
            </a:r>
            <a:r>
              <a:rPr lang="en-GB" dirty="0"/>
              <a:t>, Volume 1, 2 and 3. United States of America: Greenwood Publishing Group, Inc.</a:t>
            </a:r>
          </a:p>
          <a:p>
            <a:r>
              <a:rPr lang="en-GB" dirty="0" err="1"/>
              <a:t>Nkatha</a:t>
            </a:r>
            <a:r>
              <a:rPr lang="en-GB" dirty="0"/>
              <a:t> K. (2017) Equality, Image 9 . Available at. </a:t>
            </a:r>
            <a:r>
              <a:rPr lang="en-GB" dirty="0">
                <a:hlinkClick r:id="rId6"/>
              </a:rPr>
              <a:t>https://www.onebillionrising.org/share/equality-3/</a:t>
            </a:r>
            <a:r>
              <a:rPr lang="en-GB" dirty="0"/>
              <a:t>  (Accessed on 13 December 2017).</a:t>
            </a:r>
          </a:p>
          <a:p>
            <a:r>
              <a:rPr lang="en-GB" dirty="0"/>
              <a:t>Page Personnel (2016) Positive about disabled people, Image 3. Available at.</a:t>
            </a:r>
          </a:p>
          <a:p>
            <a:r>
              <a:rPr lang="en-GB" dirty="0">
                <a:hlinkClick r:id="rId7"/>
              </a:rPr>
              <a:t>https://www.pagepersonnel.co.uk/advice/management-advice/legal-updates/positive-about-disabled-people</a:t>
            </a:r>
            <a:r>
              <a:rPr lang="en-GB" dirty="0"/>
              <a:t>  (Accessed on 03 Jan. 18). </a:t>
            </a:r>
          </a:p>
          <a:p>
            <a:r>
              <a:rPr lang="en-GB" dirty="0" err="1"/>
              <a:t>Prentky</a:t>
            </a:r>
            <a:r>
              <a:rPr lang="en-GB" dirty="0"/>
              <a:t>, R. (1994) </a:t>
            </a:r>
            <a:r>
              <a:rPr lang="en-GB" i="1" dirty="0"/>
              <a:t>Mental illness: Early history. </a:t>
            </a:r>
            <a:r>
              <a:rPr lang="en-GB" dirty="0"/>
              <a:t>In R.J </a:t>
            </a:r>
            <a:r>
              <a:rPr lang="en-GB" dirty="0" err="1"/>
              <a:t>Corsini</a:t>
            </a:r>
            <a:r>
              <a:rPr lang="en-GB" dirty="0"/>
              <a:t> (</a:t>
            </a:r>
            <a:r>
              <a:rPr lang="en-GB" dirty="0" err="1"/>
              <a:t>ed</a:t>
            </a:r>
            <a:r>
              <a:rPr lang="en-GB" dirty="0"/>
              <a:t>), Ency. </a:t>
            </a:r>
            <a:r>
              <a:rPr lang="en-GB" dirty="0" err="1"/>
              <a:t>Psy</a:t>
            </a:r>
            <a:r>
              <a:rPr lang="en-GB" dirty="0"/>
              <a:t>. New York: Wiley.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0240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340">
        <p:fade/>
      </p:transition>
    </mc:Choice>
    <mc:Fallback xmlns="">
      <p:transition spd="med" advTm="340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64E6424-0E43-4BC5-8A8F-9DF7D6A247F3}"/>
              </a:ext>
            </a:extLst>
          </p:cNvPr>
          <p:cNvSpPr txBox="1"/>
          <p:nvPr/>
        </p:nvSpPr>
        <p:spPr>
          <a:xfrm>
            <a:off x="2941982" y="569843"/>
            <a:ext cx="6559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EAEBB9B-08F5-4289-95B3-B05DA3E46C00}"/>
              </a:ext>
            </a:extLst>
          </p:cNvPr>
          <p:cNvSpPr txBox="1"/>
          <p:nvPr/>
        </p:nvSpPr>
        <p:spPr>
          <a:xfrm>
            <a:off x="463826" y="1166191"/>
            <a:ext cx="11529391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QEF Press Officer (2016) Crippled, Handicapped, Disabled: Living Beyond Labels, Image 6. Available at.</a:t>
            </a:r>
          </a:p>
          <a:p>
            <a:r>
              <a:rPr lang="en-GB" dirty="0">
                <a:hlinkClick r:id="rId2"/>
              </a:rPr>
              <a:t>https://storify.com/QEFPressOfficer/crippled-handicapped-disabled-living-beyond-labels</a:t>
            </a:r>
            <a:r>
              <a:rPr lang="en-GB" dirty="0"/>
              <a:t> (Accessed on 03 Jan. 18).</a:t>
            </a:r>
          </a:p>
          <a:p>
            <a:r>
              <a:rPr lang="en-GB" dirty="0"/>
              <a:t>Roeckelein, J.E. (1998) </a:t>
            </a:r>
            <a:r>
              <a:rPr lang="en-GB" i="1" dirty="0"/>
              <a:t>Dictionary of Theories, Laws, and Concepts in Psychology</a:t>
            </a:r>
            <a:r>
              <a:rPr lang="en-GB" dirty="0"/>
              <a:t>. Westport, Connecticut, London: Greenwood Press.</a:t>
            </a:r>
          </a:p>
          <a:p>
            <a:r>
              <a:rPr lang="en-GB" dirty="0" err="1"/>
              <a:t>Rosehan</a:t>
            </a:r>
            <a:r>
              <a:rPr lang="en-GB" dirty="0"/>
              <a:t>, D.L. (1973) ‘On Being Sane in Insane Places’ </a:t>
            </a:r>
            <a:r>
              <a:rPr lang="en-GB" i="1" dirty="0"/>
              <a:t>Science</a:t>
            </a:r>
            <a:r>
              <a:rPr lang="en-GB" dirty="0"/>
              <a:t>, 179, pp. 250-8.</a:t>
            </a:r>
          </a:p>
          <a:p>
            <a:r>
              <a:rPr lang="en-GB" dirty="0" err="1"/>
              <a:t>Scheff</a:t>
            </a:r>
            <a:r>
              <a:rPr lang="en-GB" dirty="0"/>
              <a:t>, T. (1974) ‘The Labelling Theory of Mental Illness’. </a:t>
            </a:r>
            <a:r>
              <a:rPr lang="en-GB" i="1" dirty="0"/>
              <a:t>American Sociological Review</a:t>
            </a:r>
            <a:r>
              <a:rPr lang="en-GB" dirty="0"/>
              <a:t>, 39(3) pp. 444-452. Available at. </a:t>
            </a:r>
            <a:r>
              <a:rPr lang="en-GB" dirty="0">
                <a:hlinkClick r:id="rId3"/>
              </a:rPr>
              <a:t>http://www.jstor.org/stable/2094300</a:t>
            </a:r>
            <a:r>
              <a:rPr lang="en-GB" dirty="0"/>
              <a:t> (Accessed on 03 January 2018).</a:t>
            </a:r>
          </a:p>
          <a:p>
            <a:r>
              <a:rPr lang="en-GB" dirty="0"/>
              <a:t>Scope (2017) The social model of disability. Available at.  </a:t>
            </a:r>
          </a:p>
          <a:p>
            <a:r>
              <a:rPr lang="en-GB" dirty="0">
                <a:hlinkClick r:id="rId4"/>
              </a:rPr>
              <a:t>https://www.scope.org.uk/about-us/our-brand/social-model-of-disability</a:t>
            </a:r>
            <a:r>
              <a:rPr lang="en-GB" dirty="0"/>
              <a:t>  (Accessed on 14 December 2017).</a:t>
            </a:r>
          </a:p>
          <a:p>
            <a:r>
              <a:rPr lang="en-GB" dirty="0"/>
              <a:t>Silvers, A, Wasserman, D.T. and </a:t>
            </a:r>
            <a:r>
              <a:rPr lang="en-GB" dirty="0" err="1"/>
              <a:t>Mahowald</a:t>
            </a:r>
            <a:r>
              <a:rPr lang="en-GB" dirty="0"/>
              <a:t>, M.D (1998</a:t>
            </a:r>
            <a:r>
              <a:rPr lang="en-GB" i="1" dirty="0"/>
              <a:t>) Disability, Difference, Discrimination: Perspectives on Justice in Bioethics and Public Policy</a:t>
            </a:r>
            <a:r>
              <a:rPr lang="en-GB" dirty="0"/>
              <a:t>. Lanham. Boulder. New York. Oxford: Rowan and Littlefield Publishers Inc.</a:t>
            </a:r>
          </a:p>
          <a:p>
            <a:r>
              <a:rPr lang="en-GB" dirty="0"/>
              <a:t>Skinner, B.F (2012) </a:t>
            </a:r>
            <a:r>
              <a:rPr lang="en-GB" i="1" dirty="0"/>
              <a:t>Science and Human Behaviour</a:t>
            </a:r>
            <a:r>
              <a:rPr lang="en-GB" dirty="0"/>
              <a:t>. New York: The Free Press, a Division of Simon </a:t>
            </a:r>
            <a:r>
              <a:rPr lang="en-GB" dirty="0" err="1"/>
              <a:t>Shulster</a:t>
            </a:r>
            <a:r>
              <a:rPr lang="en-GB" dirty="0"/>
              <a:t> Inc.</a:t>
            </a:r>
          </a:p>
          <a:p>
            <a:r>
              <a:rPr lang="en-GB" dirty="0" err="1"/>
              <a:t>Temerlin</a:t>
            </a:r>
            <a:r>
              <a:rPr lang="en-GB" dirty="0"/>
              <a:t>, M.K, (1968) ‘Suggestion Effects in Psychiatric Diagnosis’ </a:t>
            </a:r>
            <a:r>
              <a:rPr lang="en-GB" i="1" dirty="0"/>
              <a:t>Journal of Nervous and Mental Disease</a:t>
            </a:r>
            <a:r>
              <a:rPr lang="en-GB" dirty="0"/>
              <a:t>, 147(4) pp. 349-53.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8892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391">
        <p:fade/>
      </p:transition>
    </mc:Choice>
    <mc:Fallback xmlns="">
      <p:transition spd="med" advTm="391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7F6C3C6-AE7A-43D1-BC3F-10828072103D}"/>
              </a:ext>
            </a:extLst>
          </p:cNvPr>
          <p:cNvSpPr txBox="1"/>
          <p:nvPr/>
        </p:nvSpPr>
        <p:spPr>
          <a:xfrm>
            <a:off x="2067339" y="198782"/>
            <a:ext cx="71296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pPr algn="ctr"/>
            <a:r>
              <a:rPr lang="en-GB" dirty="0"/>
              <a:t>References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D093D4E-A6F3-4943-8305-DD8C0B57C871}"/>
              </a:ext>
            </a:extLst>
          </p:cNvPr>
          <p:cNvSpPr txBox="1"/>
          <p:nvPr/>
        </p:nvSpPr>
        <p:spPr>
          <a:xfrm>
            <a:off x="410817" y="1272209"/>
            <a:ext cx="11476383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Label People (2015) Disabled Parking Only Sign, Image 5. Available at. </a:t>
            </a:r>
          </a:p>
          <a:p>
            <a:r>
              <a:rPr lang="en-GB" dirty="0">
                <a:hlinkClick r:id="rId2"/>
              </a:rPr>
              <a:t>http://www.thelabelpeople.co.uk/disabled-parking-only-sign.html</a:t>
            </a:r>
            <a:r>
              <a:rPr lang="en-GB" dirty="0"/>
              <a:t> (Accessed on 03 January 2018).</a:t>
            </a:r>
          </a:p>
          <a:p>
            <a:r>
              <a:rPr lang="en-GB" dirty="0"/>
              <a:t>The National Archives (1988) The Human Rights Act 1988. Available at. </a:t>
            </a:r>
            <a:r>
              <a:rPr lang="en-GB" dirty="0">
                <a:hlinkClick r:id="rId3"/>
              </a:rPr>
              <a:t>http://www.legislation.gov.uk/ukpga/1998/42/contents</a:t>
            </a:r>
            <a:r>
              <a:rPr lang="en-GB" dirty="0"/>
              <a:t> (Accessed on 05 January 1988).</a:t>
            </a:r>
          </a:p>
          <a:p>
            <a:r>
              <a:rPr lang="en-GB" dirty="0"/>
              <a:t>The PEI Association for Community Living (2014) Diversity Includes, Image 7. Available at. </a:t>
            </a:r>
            <a:r>
              <a:rPr lang="en-GB" dirty="0">
                <a:hlinkClick r:id="rId4"/>
              </a:rPr>
              <a:t>http://peiacl.org/get-involved/become-a-member/</a:t>
            </a:r>
            <a:r>
              <a:rPr lang="en-GB" dirty="0"/>
              <a:t> (Accessed on 13 December 2017).</a:t>
            </a:r>
          </a:p>
          <a:p>
            <a:r>
              <a:rPr lang="en-GB" dirty="0"/>
              <a:t>Thomas, D. Woods, H. (2003) </a:t>
            </a:r>
            <a:r>
              <a:rPr lang="en-GB" i="1" dirty="0"/>
              <a:t>Working with People with Learning Disabilities: Theory and Practice</a:t>
            </a:r>
            <a:r>
              <a:rPr lang="en-GB" dirty="0"/>
              <a:t>. London. New York: Jessica Kingsley Publishers Ltd.</a:t>
            </a:r>
          </a:p>
          <a:p>
            <a:r>
              <a:rPr lang="en-GB" dirty="0"/>
              <a:t>Treharne, A. (2016) ‘How one civil servant saw beyond blindness – and scooped an award for helping others’. Available at. </a:t>
            </a:r>
            <a:r>
              <a:rPr lang="en-GB" dirty="0">
                <a:hlinkClick r:id="rId5"/>
              </a:rPr>
              <a:t>https://www.civilserviceworld.com/articles/opinion/how-one-civil-servant-saw-beyond-blindness-–-and-scooped-award-helping-others</a:t>
            </a:r>
            <a:r>
              <a:rPr lang="en-GB" dirty="0"/>
              <a:t> (Accessed on 02 January 2018).</a:t>
            </a:r>
          </a:p>
          <a:p>
            <a:r>
              <a:rPr lang="en-GB" dirty="0"/>
              <a:t>Treharne, A. (2017) What does this symbol actually mean? Available at. </a:t>
            </a:r>
            <a:r>
              <a:rPr lang="en-GB" dirty="0">
                <a:hlinkClick r:id="rId6"/>
              </a:rPr>
              <a:t>https://www.youtube.com/watch?time_continue=8&amp;v=ppNYZq-hYTw</a:t>
            </a:r>
            <a:r>
              <a:rPr lang="en-GB" dirty="0"/>
              <a:t> (Accessed on 02 January 2018).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1769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693">
        <p:fade/>
      </p:transition>
    </mc:Choice>
    <mc:Fallback xmlns="">
      <p:transition spd="med" advTm="693">
        <p:fade/>
      </p:transition>
    </mc:Fallback>
  </mc:AlternateContent>
</p:sld>
</file>

<file path=ppt/theme/theme1.xml><?xml version="1.0" encoding="utf-8"?>
<a:theme xmlns:a="http://schemas.openxmlformats.org/drawingml/2006/main" name="Sheer Green 16x9">
  <a:themeElements>
    <a:clrScheme name="Sheer Green">
      <a:dk1>
        <a:srgbClr val="624D38"/>
      </a:dk1>
      <a:lt1>
        <a:srgbClr val="FFFFFF"/>
      </a:lt1>
      <a:dk2>
        <a:srgbClr val="404040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BC5747AC-80AD-4ABE-94D9-19832B174F3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Sheer green border design presentation (widescreen)</Template>
  <TotalTime>0</TotalTime>
  <Words>2070</Words>
  <Application>Microsoft Office PowerPoint</Application>
  <PresentationFormat>Widescreen</PresentationFormat>
  <Paragraphs>171</Paragraphs>
  <Slides>15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Century Gothic</vt:lpstr>
      <vt:lpstr>Sheer Green 16x9</vt:lpstr>
      <vt:lpstr>PowerPoint Presentation</vt:lpstr>
      <vt:lpstr>PowerPoint Presentation</vt:lpstr>
      <vt:lpstr>Introduction</vt:lpstr>
      <vt:lpstr>Labelling Theory/Social Reaction Theory</vt:lpstr>
      <vt:lpstr>PowerPoint Presentation</vt:lpstr>
      <vt:lpstr>Definition of Disability: ‘A person has a disability if they have a physical or mental impairment, and the impairment has a substantial and long-term adverse effect on the persons ability to carry out normal day-to-day activities’ (The Equality Act 2010, pp. 4-5).</vt:lpstr>
      <vt:lpstr>PowerPoint Presentation</vt:lpstr>
      <vt:lpstr>Models of Disability</vt:lpstr>
      <vt:lpstr>PowerPoint Presentation</vt:lpstr>
      <vt:lpstr>PowerPoint Presentation</vt:lpstr>
      <vt:lpstr>Conclusion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keywords/>
  <cp:lastModifiedBy/>
  <cp:revision>1</cp:revision>
  <dcterms:created xsi:type="dcterms:W3CDTF">2017-12-13T10:29:27Z</dcterms:created>
  <dcterms:modified xsi:type="dcterms:W3CDTF">2018-01-10T15:53:55Z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