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90" r:id="rId2"/>
    <p:sldId id="281" r:id="rId3"/>
    <p:sldId id="282" r:id="rId4"/>
    <p:sldId id="283" r:id="rId5"/>
    <p:sldId id="284" r:id="rId6"/>
    <p:sldId id="285" r:id="rId7"/>
    <p:sldId id="287" r:id="rId8"/>
    <p:sldId id="286" r:id="rId9"/>
    <p:sldId id="288" r:id="rId10"/>
    <p:sldId id="262" r:id="rId11"/>
    <p:sldId id="263" r:id="rId12"/>
    <p:sldId id="266" r:id="rId13"/>
    <p:sldId id="267" r:id="rId14"/>
    <p:sldId id="268" r:id="rId15"/>
    <p:sldId id="269" r:id="rId16"/>
    <p:sldId id="270" r:id="rId17"/>
    <p:sldId id="271" r:id="rId18"/>
    <p:sldId id="272" r:id="rId19"/>
    <p:sldId id="273" r:id="rId20"/>
    <p:sldId id="274" r:id="rId21"/>
    <p:sldId id="291" r:id="rId22"/>
    <p:sldId id="264"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266" autoAdjust="0"/>
  </p:normalViewPr>
  <p:slideViewPr>
    <p:cSldViewPr snapToGrid="0">
      <p:cViewPr varScale="1">
        <p:scale>
          <a:sx n="84" d="100"/>
          <a:sy n="84" d="100"/>
        </p:scale>
        <p:origin x="1632" y="8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2C12E33-C16A-4CEB-BB55-DA3588354377}"/>
    <pc:docChg chg="delSld">
      <pc:chgData name="Laura Knight" userId="fcc6b1b8-7f69-4c06-9fd3-1a1553b3cd99" providerId="ADAL" clId="{C2C12E33-C16A-4CEB-BB55-DA3588354377}" dt="2025-12-10T14:39:41.062" v="0" actId="47"/>
      <pc:docMkLst>
        <pc:docMk/>
      </pc:docMkLst>
      <pc:sldChg chg="del">
        <pc:chgData name="Laura Knight" userId="fcc6b1b8-7f69-4c06-9fd3-1a1553b3cd99" providerId="ADAL" clId="{C2C12E33-C16A-4CEB-BB55-DA3588354377}" dt="2025-12-10T14:39:41.062" v="0" actId="47"/>
        <pc:sldMkLst>
          <pc:docMk/>
          <pc:sldMk cId="2511280831" sldId="259"/>
        </pc:sldMkLst>
      </pc:sldChg>
    </pc:docChg>
  </pc:docChgLst>
  <pc:docChgLst>
    <pc:chgData name="Laura Knight" userId="fcc6b1b8-7f69-4c06-9fd3-1a1553b3cd99" providerId="ADAL" clId="{262455A9-B53C-4C0F-B114-AC2E2647753A}"/>
    <pc:docChg chg="modShowInfo">
      <pc:chgData name="Laura Knight" userId="fcc6b1b8-7f69-4c06-9fd3-1a1553b3cd99" providerId="ADAL" clId="{262455A9-B53C-4C0F-B114-AC2E2647753A}" dt="2024-12-12T08:55:32.778" v="0" actId="2744"/>
      <pc:docMkLst>
        <pc:docMk/>
      </pc:docMkLst>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2_3" csCatId="accent2"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dirty="0"/>
            <a:t>https://</a:t>
          </a:r>
          <a:r>
            <a:rPr lang="en-GB" dirty="0" err="1"/>
            <a:t>www.sagepub.com</a:t>
          </a:r>
          <a:r>
            <a:rPr lang="en-GB" dirty="0"/>
            <a:t>/sites/default/files/</a:t>
          </a:r>
          <a:r>
            <a:rPr lang="en-GB" dirty="0" err="1"/>
            <a:t>upm</a:t>
          </a:r>
          <a:r>
            <a:rPr lang="en-GB" dirty="0"/>
            <a:t>-binaries/18533_Chapter3.pdf</a:t>
          </a:r>
          <a:endParaRPr lang="en-US" dirty="0"/>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custLinFactNeighborX="-729" custLinFactNeighborY="-36298"/>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0" y="208925"/>
          <a:ext cx="3428999" cy="205740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1.Introduction to the chapter</a:t>
          </a:r>
        </a:p>
      </dsp:txBody>
      <dsp:txXfrm>
        <a:off x="0" y="208925"/>
        <a:ext cx="3428999" cy="2057400"/>
      </dsp:txXfrm>
    </dsp:sp>
    <dsp:sp modelId="{9BD69C2A-91F2-413B-8155-81F89E1112AD}">
      <dsp:nvSpPr>
        <dsp:cNvPr id="0" name=""/>
        <dsp:cNvSpPr/>
      </dsp:nvSpPr>
      <dsp:spPr>
        <a:xfrm>
          <a:off x="3771900" y="208925"/>
          <a:ext cx="3428999" cy="2057400"/>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2. Research strategy</a:t>
          </a:r>
        </a:p>
      </dsp:txBody>
      <dsp:txXfrm>
        <a:off x="3771900" y="208925"/>
        <a:ext cx="3428999" cy="2057400"/>
      </dsp:txXfrm>
    </dsp:sp>
    <dsp:sp modelId="{83354C05-9313-4D38-BEC0-E04898480531}">
      <dsp:nvSpPr>
        <dsp:cNvPr id="0" name=""/>
        <dsp:cNvSpPr/>
      </dsp:nvSpPr>
      <dsp:spPr>
        <a:xfrm>
          <a:off x="7543800" y="208925"/>
          <a:ext cx="3428999" cy="2057400"/>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3. Data collection</a:t>
          </a:r>
        </a:p>
      </dsp:txBody>
      <dsp:txXfrm>
        <a:off x="7543800" y="208925"/>
        <a:ext cx="3428999" cy="2057400"/>
      </dsp:txXfrm>
    </dsp:sp>
    <dsp:sp modelId="{1AEBE335-DC8E-400F-827F-86EC8B24706B}">
      <dsp:nvSpPr>
        <dsp:cNvPr id="0" name=""/>
        <dsp:cNvSpPr/>
      </dsp:nvSpPr>
      <dsp:spPr>
        <a:xfrm>
          <a:off x="1885950" y="2609225"/>
          <a:ext cx="3428999" cy="2057400"/>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4. Data Analysis</a:t>
          </a:r>
        </a:p>
      </dsp:txBody>
      <dsp:txXfrm>
        <a:off x="1885950" y="2609225"/>
        <a:ext cx="3428999" cy="2057400"/>
      </dsp:txXfrm>
    </dsp:sp>
    <dsp:sp modelId="{CEBB3608-0A4C-4EC9-9895-38E9795CF591}">
      <dsp:nvSpPr>
        <dsp:cNvPr id="0" name=""/>
        <dsp:cNvSpPr/>
      </dsp:nvSpPr>
      <dsp:spPr>
        <a:xfrm>
          <a:off x="5657850" y="2609225"/>
          <a:ext cx="3428999" cy="2057400"/>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5. Limitations </a:t>
          </a:r>
        </a:p>
      </dsp:txBody>
      <dsp:txXfrm>
        <a:off x="5657850" y="2609225"/>
        <a:ext cx="3428999" cy="2057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b="0" i="0" kern="1200"/>
            <a:t>Burnett, J. (2009) </a:t>
          </a:r>
          <a:r>
            <a:rPr lang="en-GB" sz="2000" b="0" i="1" kern="1200"/>
            <a:t>Doing Your Social Science Dissertation</a:t>
          </a:r>
          <a:r>
            <a:rPr lang="en-GB" sz="2000" b="0" i="0" kern="1200"/>
            <a:t>. London: SAGE Publications.</a:t>
          </a:r>
          <a:endParaRPr lang="en-US" sz="20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b="0" i="0" kern="1200"/>
            <a:t>Denscombe, M. (2012) </a:t>
          </a:r>
          <a:r>
            <a:rPr lang="en-GB" sz="2000" b="0" i="1" kern="1200"/>
            <a:t>Research proposals a practical guide</a:t>
          </a:r>
          <a:r>
            <a:rPr lang="en-GB" sz="2000" b="0" i="0" kern="1200"/>
            <a:t>. Berkshire,  McGraw Hill Open University Press.</a:t>
          </a:r>
          <a:endParaRPr lang="en-US" sz="2000" kern="1200"/>
        </a:p>
      </dsp:txBody>
      <dsp:txXfrm>
        <a:off x="951504" y="1031391"/>
        <a:ext cx="10021295" cy="823813"/>
      </dsp:txXfrm>
    </dsp:sp>
    <dsp:sp modelId="{A4441ECA-61C7-4AF6-870A-29DFD0C70CEE}">
      <dsp:nvSpPr>
        <dsp:cNvPr id="0" name=""/>
        <dsp:cNvSpPr/>
      </dsp:nvSpPr>
      <dsp:spPr>
        <a:xfrm>
          <a:off x="0" y="1762130"/>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b="0" i="0" kern="1200"/>
            <a:t>Walliman, N. (2006) </a:t>
          </a:r>
          <a:r>
            <a:rPr lang="en-GB" sz="2000" b="0" i="1" kern="1200"/>
            <a:t>Social research methods</a:t>
          </a:r>
          <a:r>
            <a:rPr lang="en-GB" sz="2000" b="0" i="0" kern="1200"/>
            <a:t>. London: SAGE.</a:t>
          </a:r>
          <a:endParaRPr lang="en-US" sz="20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kern="1200" dirty="0"/>
            <a:t>https://</a:t>
          </a:r>
          <a:r>
            <a:rPr lang="en-GB" sz="2000" kern="1200" dirty="0" err="1"/>
            <a:t>www.sagepub.com</a:t>
          </a:r>
          <a:r>
            <a:rPr lang="en-GB" sz="2000" kern="1200" dirty="0"/>
            <a:t>/sites/default/files/</a:t>
          </a:r>
          <a:r>
            <a:rPr lang="en-GB" sz="2000" kern="1200" dirty="0" err="1"/>
            <a:t>upm</a:t>
          </a:r>
          <a:r>
            <a:rPr lang="en-GB" sz="2000" kern="1200" dirty="0"/>
            <a:t>-binaries/18533_Chapter3.pdf</a:t>
          </a:r>
          <a:endParaRPr lang="en-US" sz="2000" kern="1200" dirty="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5D75FA-3042-40AD-BFA9-1619DA78A07A}" type="datetimeFigureOut">
              <a:rPr lang="en-GB" smtClean="0"/>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44A850-91B6-437F-959E-C0DD9FC3D605}" type="slidenum">
              <a:rPr lang="en-GB" smtClean="0"/>
              <a:t>‹#›</a:t>
            </a:fld>
            <a:endParaRPr lang="en-GB"/>
          </a:p>
        </p:txBody>
      </p:sp>
    </p:spTree>
    <p:extLst>
      <p:ext uri="{BB962C8B-B14F-4D97-AF65-F5344CB8AC3E}">
        <p14:creationId xmlns:p14="http://schemas.microsoft.com/office/powerpoint/2010/main" val="3195856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17457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dirty="0"/>
          </a:p>
          <a:p>
            <a:pPr marL="171450" indent="-171450">
              <a:spcBef>
                <a:spcPct val="20000"/>
              </a:spcBef>
              <a:buFont typeface="Arial"/>
              <a:buChar char="•"/>
            </a:pPr>
            <a:r>
              <a:rPr lang="en-GB" i="1" dirty="0"/>
              <a:t>Action research</a:t>
            </a:r>
            <a:endParaRPr lang="en-US" dirty="0"/>
          </a:p>
          <a:p>
            <a:pPr marL="171450" indent="-171450">
              <a:spcBef>
                <a:spcPct val="20000"/>
              </a:spcBef>
              <a:buFont typeface="Arial"/>
              <a:buChar char="•"/>
            </a:pPr>
            <a:r>
              <a:rPr lang="en-GB" i="1" dirty="0"/>
              <a:t>Case study research</a:t>
            </a:r>
            <a:endParaRPr lang="en-US" dirty="0"/>
          </a:p>
          <a:p>
            <a:pPr marL="171450" indent="-171450">
              <a:spcBef>
                <a:spcPct val="20000"/>
              </a:spcBef>
              <a:buFont typeface="Arial"/>
              <a:buChar char="•"/>
            </a:pPr>
            <a:r>
              <a:rPr lang="en-GB" i="1" dirty="0"/>
              <a:t>Grounded theory</a:t>
            </a:r>
            <a:endParaRPr lang="en-US" dirty="0"/>
          </a:p>
          <a:p>
            <a:pPr marL="171450" indent="-171450">
              <a:spcBef>
                <a:spcPct val="20000"/>
              </a:spcBef>
              <a:buFont typeface="Arial"/>
              <a:buChar char="•"/>
            </a:pPr>
            <a:r>
              <a:rPr lang="en-GB" i="1" dirty="0"/>
              <a:t>Ethnography</a:t>
            </a:r>
            <a:endParaRPr lang="en-US" dirty="0"/>
          </a:p>
          <a:p>
            <a:pPr marL="171450" indent="-171450">
              <a:spcBef>
                <a:spcPct val="20000"/>
              </a:spcBef>
              <a:buFont typeface="Arial"/>
              <a:buChar char="•"/>
            </a:pPr>
            <a:r>
              <a:rPr lang="en-GB" i="1" dirty="0"/>
              <a:t>Archival research</a:t>
            </a:r>
            <a:endParaRPr lang="en-GB" dirty="0">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5537110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794EA-3BD1-A358-31FF-3EF36D5434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762ADE-9854-E240-140E-F5F6229609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98BAD1-1582-7281-89AE-6232A1B03B3C}"/>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5" name="Footer Placeholder 4">
            <a:extLst>
              <a:ext uri="{FF2B5EF4-FFF2-40B4-BE49-F238E27FC236}">
                <a16:creationId xmlns:a16="http://schemas.microsoft.com/office/drawing/2014/main" id="{28425F19-5D76-4744-E1E9-73147EA32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33BD89-589C-F38F-4D17-8E1EBB60ACCF}"/>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217761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7291A-E7E3-B084-78E5-62BF2E444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B22EE3-1AAD-9B04-6F4C-4A5C74B19F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F27F4-3721-431F-6606-4C6D6D7BBADE}"/>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5" name="Footer Placeholder 4">
            <a:extLst>
              <a:ext uri="{FF2B5EF4-FFF2-40B4-BE49-F238E27FC236}">
                <a16:creationId xmlns:a16="http://schemas.microsoft.com/office/drawing/2014/main" id="{2EAD6047-D708-2A0C-9032-B58CEE610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D6B71-BD02-FD6B-5F7B-3CA824982DF9}"/>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046202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90355-641C-0CA9-41F6-30C329CC10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B7ADEC-F365-BA22-35F7-03EB230B56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7415EF-759D-3BDE-ABBB-E083FCE90036}"/>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5" name="Footer Placeholder 4">
            <a:extLst>
              <a:ext uri="{FF2B5EF4-FFF2-40B4-BE49-F238E27FC236}">
                <a16:creationId xmlns:a16="http://schemas.microsoft.com/office/drawing/2014/main" id="{38392E0C-4BD8-0A3A-9E89-332B210065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11AAC0-7C43-DFC1-EA71-CE9949276418}"/>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2665618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22DC-363C-E872-BCB7-8421F5CCE8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C90087-4747-C9DC-C8E4-4866FAC1E3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9F0618-E6A0-18DE-8AAF-5B8923E80C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E6F832-6E00-C1CF-6E99-387278163DF7}"/>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6" name="Footer Placeholder 5">
            <a:extLst>
              <a:ext uri="{FF2B5EF4-FFF2-40B4-BE49-F238E27FC236}">
                <a16:creationId xmlns:a16="http://schemas.microsoft.com/office/drawing/2014/main" id="{47D06B9E-9391-370F-A071-77BBBD82D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860AC9-63CC-D1BB-8CE0-4D356604A6A5}"/>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2990353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54C8-3B42-CB31-AEEB-E645243A49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D2A3C1-C421-4BDF-5688-55F1FD7935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BC77DD-6B95-9EA3-E8E0-18E4C9667F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0BE6D9-365B-BB4F-75BB-1A1AB1FD7B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D39F83-B476-A267-7A8F-F787616B29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51BB1E-F091-883C-C013-032D9F1937BE}"/>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8" name="Footer Placeholder 7">
            <a:extLst>
              <a:ext uri="{FF2B5EF4-FFF2-40B4-BE49-F238E27FC236}">
                <a16:creationId xmlns:a16="http://schemas.microsoft.com/office/drawing/2014/main" id="{61FAC7DE-40B6-9536-6964-D712FCDCCC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7EF0F5-B33F-AC6D-E891-3BC240D640AA}"/>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137861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3DBD6-7893-DDBE-F0FD-7A17575422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5BB8AB-4574-3DCB-0F93-D623072EA7C4}"/>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4" name="Footer Placeholder 3">
            <a:extLst>
              <a:ext uri="{FF2B5EF4-FFF2-40B4-BE49-F238E27FC236}">
                <a16:creationId xmlns:a16="http://schemas.microsoft.com/office/drawing/2014/main" id="{9DBF7079-F400-A107-F698-7520D359C4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F38305-DCB8-F1C2-1070-638ED11B0630}"/>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898332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A26C2-9375-F4A3-31DB-11DACA25668E}"/>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3" name="Footer Placeholder 2">
            <a:extLst>
              <a:ext uri="{FF2B5EF4-FFF2-40B4-BE49-F238E27FC236}">
                <a16:creationId xmlns:a16="http://schemas.microsoft.com/office/drawing/2014/main" id="{56FD2E81-DDA3-ACC4-654B-384455CD88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0BC46B-3E23-A7D6-CCD7-638D2D8975C2}"/>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753723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78A2-8E14-2000-CEF3-3ADFB3F67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6D27A7-D059-E176-C739-4CC9D12829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62D586-692F-CE0B-9173-547048C7B4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2A5006-6455-765B-A859-285AEFB53E77}"/>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6" name="Footer Placeholder 5">
            <a:extLst>
              <a:ext uri="{FF2B5EF4-FFF2-40B4-BE49-F238E27FC236}">
                <a16:creationId xmlns:a16="http://schemas.microsoft.com/office/drawing/2014/main" id="{5C713444-FD56-6585-4176-914108CA2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0E205E-76C5-338E-8530-64CA90F833F5}"/>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9439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8A6F3-9AD2-10E7-7894-3C824B525A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F32BC9-CA4B-7891-811D-D0DBED967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486CBA-E68F-7292-EE54-DAB2061AB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4BD0FF-08EA-B725-13FE-C7CE27570563}"/>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6" name="Footer Placeholder 5">
            <a:extLst>
              <a:ext uri="{FF2B5EF4-FFF2-40B4-BE49-F238E27FC236}">
                <a16:creationId xmlns:a16="http://schemas.microsoft.com/office/drawing/2014/main" id="{2B1A6BF9-43B5-A0BB-9DCC-B0FEB39C48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FC8311-7F3D-5ECD-7738-970E403781E4}"/>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851790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60D7-ABEE-8BD7-5EFF-D915564CBB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946C30-FB1F-3876-2E68-FBD3864CBC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A9712E-F30A-30C0-FED3-09CD4E1416B5}"/>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5" name="Footer Placeholder 4">
            <a:extLst>
              <a:ext uri="{FF2B5EF4-FFF2-40B4-BE49-F238E27FC236}">
                <a16:creationId xmlns:a16="http://schemas.microsoft.com/office/drawing/2014/main" id="{CBE0A60E-06E0-527C-4D9A-BCF781FD74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970B2-9033-5EF0-65C3-C4B353DB4726}"/>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42787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A92CBF-6FEE-B8F5-7D54-1FE2AE6321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768A2-360F-DB72-8038-86B35D557D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3C6F6A-A342-A53A-4B94-511D327AC630}"/>
              </a:ext>
            </a:extLst>
          </p:cNvPr>
          <p:cNvSpPr>
            <a:spLocks noGrp="1"/>
          </p:cNvSpPr>
          <p:nvPr>
            <p:ph type="dt" sz="half" idx="10"/>
          </p:nvPr>
        </p:nvSpPr>
        <p:spPr/>
        <p:txBody>
          <a:bodyPr/>
          <a:lstStyle/>
          <a:p>
            <a:fld id="{C21EC69F-CA10-4713-9EA0-DEDEB14374D7}" type="datetimeFigureOut">
              <a:rPr lang="en-GB" smtClean="0"/>
              <a:t>10/12/2025</a:t>
            </a:fld>
            <a:endParaRPr lang="en-GB"/>
          </a:p>
        </p:txBody>
      </p:sp>
      <p:sp>
        <p:nvSpPr>
          <p:cNvPr id="5" name="Footer Placeholder 4">
            <a:extLst>
              <a:ext uri="{FF2B5EF4-FFF2-40B4-BE49-F238E27FC236}">
                <a16:creationId xmlns:a16="http://schemas.microsoft.com/office/drawing/2014/main" id="{0AE25A58-1546-7DBA-EA2B-9A12B6EAE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5164B-A748-D91D-6574-3AAD24A1D3D7}"/>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3638465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3277E8-40D9-B9C5-DDF5-FF5D043DC5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EDE03D-1D87-2A79-1AC0-664A080D40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2D26D-29DE-2A2B-9E5C-E5B02AA12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1EC69F-CA10-4713-9EA0-DEDEB14374D7}" type="datetimeFigureOut">
              <a:rPr lang="en-GB" smtClean="0"/>
              <a:t>10/12/2025</a:t>
            </a:fld>
            <a:endParaRPr lang="en-GB"/>
          </a:p>
        </p:txBody>
      </p:sp>
      <p:sp>
        <p:nvSpPr>
          <p:cNvPr id="5" name="Footer Placeholder 4">
            <a:extLst>
              <a:ext uri="{FF2B5EF4-FFF2-40B4-BE49-F238E27FC236}">
                <a16:creationId xmlns:a16="http://schemas.microsoft.com/office/drawing/2014/main" id="{79AD6B14-3219-1C83-1520-16BCCF1182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70366E-A655-53BF-A20B-91C87B6067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581F01-A8B9-408F-BE94-EC66AA43893D}" type="slidenum">
              <a:rPr lang="en-GB" smtClean="0"/>
              <a:t>‹#›</a:t>
            </a:fld>
            <a:endParaRPr lang="en-GB"/>
          </a:p>
        </p:txBody>
      </p:sp>
    </p:spTree>
    <p:extLst>
      <p:ext uri="{BB962C8B-B14F-4D97-AF65-F5344CB8AC3E}">
        <p14:creationId xmlns:p14="http://schemas.microsoft.com/office/powerpoint/2010/main" val="12825702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23.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Methodology Workshop</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chemeClr val="accent3"/>
          </a:solidFill>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nvPr>
        </p:nvGraphicFramePr>
        <p:xfrm>
          <a:off x="609600" y="1707811"/>
          <a:ext cx="10972800"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chemeClr val="accent3"/>
          </a:solidFill>
        </p:spPr>
        <p:txBody>
          <a:bodyPr/>
          <a:lstStyle/>
          <a:p>
            <a:pPr algn="l"/>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a:xfrm>
            <a:off x="609600" y="2289749"/>
            <a:ext cx="5384800" cy="3989040"/>
          </a:xfrm>
        </p:spPr>
        <p:txBody>
          <a:bodyPr>
            <a:normAutofit/>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5994400" y="3429000"/>
            <a:ext cx="5127271" cy="3082590"/>
          </a:xfrm>
        </p:spPr>
      </p:pic>
      <p:pic>
        <p:nvPicPr>
          <p:cNvPr id="9218" name="Picture 2" descr="Starting point Stock Photos, Royalty Free Starting point Images |  Depositphotos">
            <a:extLst>
              <a:ext uri="{FF2B5EF4-FFF2-40B4-BE49-F238E27FC236}">
                <a16:creationId xmlns:a16="http://schemas.microsoft.com/office/drawing/2014/main" id="{F05DF365-3E19-E16E-03CB-5F1D9819F0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27463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xfrm>
            <a:off x="609600" y="262329"/>
            <a:ext cx="10972800" cy="1143000"/>
          </a:xfrm>
          <a:solidFill>
            <a:schemeClr val="accent3"/>
          </a:solidFill>
        </p:spPr>
        <p:txBody>
          <a:bodyPr/>
          <a:lstStyle/>
          <a:p>
            <a:pPr algn="l"/>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153812" y="2635351"/>
            <a:ext cx="3893265" cy="2340688"/>
          </a:xfrm>
          <a:solidFill>
            <a:schemeClr val="accent1">
              <a:lumMod val="40000"/>
              <a:lumOff val="60000"/>
            </a:schemeClr>
          </a:solidFill>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a:xfrm>
            <a:off x="6096000" y="2214799"/>
            <a:ext cx="5384800" cy="3989040"/>
          </a:xfrm>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pic>
        <p:nvPicPr>
          <p:cNvPr id="8194" name="Picture 2" descr="How to do research | Articles | University of Greenwich">
            <a:extLst>
              <a:ext uri="{FF2B5EF4-FFF2-40B4-BE49-F238E27FC236}">
                <a16:creationId xmlns:a16="http://schemas.microsoft.com/office/drawing/2014/main" id="{812B9333-F2E8-22BC-3544-ECDCD07E5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3097" y="195304"/>
            <a:ext cx="3559303" cy="1779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xfrm>
            <a:off x="609600" y="457201"/>
            <a:ext cx="10972800" cy="1143000"/>
          </a:xfrm>
          <a:solidFill>
            <a:schemeClr val="accent3"/>
          </a:solidFill>
        </p:spPr>
        <p:txBody>
          <a:bodyPr/>
          <a:lstStyle/>
          <a:p>
            <a:pPr algn="l"/>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a:xfrm>
            <a:off x="609600" y="2079886"/>
            <a:ext cx="5384800" cy="3989040"/>
          </a:xfrm>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6919462" y="3620922"/>
            <a:ext cx="3731465" cy="2243411"/>
          </a:xfrm>
        </p:spPr>
      </p:pic>
      <p:pic>
        <p:nvPicPr>
          <p:cNvPr id="7170" name="Picture 2" descr="Data Collection Premium Domain - WeBrokr, LLC - Website &amp; Online Business  Broker">
            <a:extLst>
              <a:ext uri="{FF2B5EF4-FFF2-40B4-BE49-F238E27FC236}">
                <a16:creationId xmlns:a16="http://schemas.microsoft.com/office/drawing/2014/main" id="{DB065C81-A341-64DD-FFBB-A6020325A9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7034" y="235662"/>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chemeClr val="accent3"/>
          </a:solidFill>
        </p:spPr>
        <p:txBody>
          <a:bodyPr/>
          <a:lstStyle/>
          <a:p>
            <a:pPr algn="l"/>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6803870" y="3263682"/>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a:xfrm>
            <a:off x="544643" y="1882148"/>
            <a:ext cx="5384800" cy="3989040"/>
          </a:xfrm>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pic>
        <p:nvPicPr>
          <p:cNvPr id="6146" name="Picture 2" descr="How Data, Analysis, and Reports Can Improve Customer Service - CommBox">
            <a:extLst>
              <a:ext uri="{FF2B5EF4-FFF2-40B4-BE49-F238E27FC236}">
                <a16:creationId xmlns:a16="http://schemas.microsoft.com/office/drawing/2014/main" id="{A25565B5-E038-08E5-84F5-5FC8E169E7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274638"/>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xfrm>
            <a:off x="508000" y="512845"/>
            <a:ext cx="10972800" cy="1143000"/>
          </a:xfrm>
          <a:solidFill>
            <a:schemeClr val="accent3"/>
          </a:solidFill>
        </p:spPr>
        <p:txBody>
          <a:bodyPr/>
          <a:lstStyle/>
          <a:p>
            <a:pPr algn="l"/>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a:xfrm>
            <a:off x="609600" y="2011033"/>
            <a:ext cx="5384800" cy="3989040"/>
          </a:xfrm>
        </p:spPr>
        <p:txBody>
          <a:bodyPr/>
          <a:lstStyle/>
          <a:p>
            <a:r>
              <a:rPr lang="en-GB" dirty="0"/>
              <a:t>Do you foresee any limitations or problems with undertaking your research?</a:t>
            </a:r>
            <a:br>
              <a:rPr lang="en-GB" dirty="0"/>
            </a:br>
            <a:endParaRPr lang="en-GB" dirty="0"/>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6724589" y="3280933"/>
            <a:ext cx="4022705" cy="2418509"/>
          </a:xfrm>
        </p:spPr>
      </p:pic>
      <p:pic>
        <p:nvPicPr>
          <p:cNvPr id="5122" name="Picture 2" descr="Understanding customer journeys: The four limitations of traditional  analytics tools | MyCustomer">
            <a:extLst>
              <a:ext uri="{FF2B5EF4-FFF2-40B4-BE49-F238E27FC236}">
                <a16:creationId xmlns:a16="http://schemas.microsoft.com/office/drawing/2014/main" id="{680C0734-989C-7682-BFBC-6439ADF002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7700" y="48150"/>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260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chemeClr val="accent3"/>
          </a:solidFill>
        </p:spPr>
        <p:txBody>
          <a:bodyPr>
            <a:normAutofit/>
          </a:bodyPr>
          <a:lstStyle/>
          <a:p>
            <a:pPr algn="l"/>
            <a:r>
              <a:rPr lang="en-GB" sz="4000"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a:xfrm>
            <a:off x="609600" y="2004936"/>
            <a:ext cx="5384800" cy="3989040"/>
          </a:xfrm>
        </p:spPr>
        <p:txBody>
          <a:bodyPr>
            <a:normAutofit fontScale="85000" lnSpcReduction="10000"/>
          </a:bodyPr>
          <a:lstStyle/>
          <a:p>
            <a:r>
              <a:rPr lang="en-GB" dirty="0">
                <a:solidFill>
                  <a:srgbClr val="0070C0"/>
                </a:solidFill>
              </a:rPr>
              <a:t>Don’t just describe – explain how and why you applied them and demonstrate how it was conducted</a:t>
            </a:r>
            <a:br>
              <a:rPr lang="en-GB" dirty="0">
                <a:solidFill>
                  <a:srgbClr val="0070C0"/>
                </a:solidFill>
              </a:rPr>
            </a:br>
            <a:endParaRPr lang="en-GB" dirty="0">
              <a:solidFill>
                <a:srgbClr val="0070C0"/>
              </a:solidFill>
            </a:endParaRPr>
          </a:p>
          <a:p>
            <a:r>
              <a:rPr lang="en-GB" dirty="0">
                <a:solidFill>
                  <a:schemeClr val="accent3">
                    <a:lumMod val="75000"/>
                  </a:schemeClr>
                </a:solidFill>
              </a:rPr>
              <a:t>Focus on your objectives and research question- show why your methods suit your objectives. Keep relating your choices back to the purpose of your research</a:t>
            </a:r>
            <a:br>
              <a:rPr lang="en-GB" dirty="0">
                <a:solidFill>
                  <a:schemeClr val="accent3">
                    <a:lumMod val="75000"/>
                  </a:schemeClr>
                </a:solidFill>
              </a:rPr>
            </a:br>
            <a:endParaRPr lang="en-GB" dirty="0">
              <a:solidFill>
                <a:schemeClr val="accent3">
                  <a:lumMod val="75000"/>
                </a:schemeClr>
              </a:solidFill>
            </a:endParaRP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a:xfrm>
            <a:off x="6197600" y="2004936"/>
            <a:ext cx="5384800" cy="3989040"/>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b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br>
            <a:endPar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br>
              <a:rPr kumimoji="0" lang="en-GB" sz="2600" b="0" i="0" u="none" strike="noStrike" kern="1200" cap="none" spc="0" normalizeH="0" baseline="0" noProof="0" dirty="0">
                <a:ln>
                  <a:noFill/>
                </a:ln>
                <a:solidFill>
                  <a:srgbClr val="0070C0"/>
                </a:solidFill>
                <a:effectLst/>
                <a:uLnTx/>
                <a:uFillTx/>
                <a:latin typeface="Myriad Pro"/>
                <a:ea typeface="+mn-ea"/>
                <a:cs typeface="+mn-cs"/>
              </a:rPr>
            </a:br>
            <a:endParaRPr kumimoji="0" lang="en-GB" sz="2600" b="0" i="0" u="none" strike="noStrike" kern="1200" cap="none" spc="0" normalizeH="0" baseline="0" noProof="0" dirty="0">
              <a:ln>
                <a:noFill/>
              </a:ln>
              <a:solidFill>
                <a:srgbClr val="0070C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pic>
        <p:nvPicPr>
          <p:cNvPr id="4098" name="Picture 2" descr="Free Remember Cliparts, Download Free Remember Cliparts png images, Free  ClipArts on Clipart Library">
            <a:extLst>
              <a:ext uri="{FF2B5EF4-FFF2-40B4-BE49-F238E27FC236}">
                <a16:creationId xmlns:a16="http://schemas.microsoft.com/office/drawing/2014/main" id="{F7CEDC3B-1FF0-53A4-5F76-C5191C5CD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521" y="161652"/>
            <a:ext cx="2039145" cy="140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a:xfrm>
            <a:off x="838200" y="3428999"/>
            <a:ext cx="4965700" cy="2747963"/>
          </a:xfrm>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endParaRPr lang="en-GB" dirty="0"/>
          </a:p>
          <a:p>
            <a:endParaRPr lang="en-GB" dirty="0"/>
          </a:p>
          <a:p>
            <a:endParaRPr lang="en-GB" dirty="0"/>
          </a:p>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a:xfrm>
            <a:off x="723900" y="2473325"/>
            <a:ext cx="5181600" cy="2174875"/>
          </a:xfrm>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a:xfrm>
            <a:off x="5905500" y="2625725"/>
            <a:ext cx="5181600" cy="3724275"/>
          </a:xfrm>
        </p:spPr>
        <p:txBody>
          <a:bodyPr/>
          <a:lstStyle/>
          <a:p>
            <a:r>
              <a:rPr lang="en-GB" i="1" dirty="0"/>
              <a:t>Experimental research</a:t>
            </a:r>
          </a:p>
          <a:p>
            <a:r>
              <a:rPr lang="en-GB" i="1" dirty="0"/>
              <a:t>Action research</a:t>
            </a:r>
          </a:p>
          <a:p>
            <a:r>
              <a:rPr lang="en-GB" i="1" dirty="0"/>
              <a:t>Survey</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a:p>
            <a:pPr marL="0" indent="0">
              <a:buNone/>
            </a:pPr>
            <a:endParaRPr lang="en-GB" dirty="0"/>
          </a:p>
          <a:p>
            <a:pPr marL="0" indent="0">
              <a:buNone/>
            </a:pPr>
            <a:endParaRPr lang="en-GB" dirty="0"/>
          </a:p>
          <a:p>
            <a:pPr marL="0" indent="0">
              <a:buNone/>
            </a:pPr>
            <a:r>
              <a:rPr lang="en-GB" dirty="0"/>
              <a:t>Cross-sectional</a:t>
            </a:r>
          </a:p>
          <a:p>
            <a:pPr marL="0" indent="0">
              <a:buNone/>
            </a:pPr>
            <a:r>
              <a:rPr lang="en-GB" dirty="0"/>
              <a:t>Longitudinal</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chemeClr val="accent3"/>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75862" y="2387601"/>
            <a:ext cx="6990522" cy="3917032"/>
          </a:xfrm>
        </p:spPr>
        <p:txBody>
          <a:bodyPr>
            <a:normAutofit fontScale="625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27841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1403073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413302" y="2027530"/>
            <a:ext cx="5990896" cy="3917032"/>
          </a:xfrm>
        </p:spPr>
        <p:txBody>
          <a:bodyPr vert="horz" lIns="91440" tIns="45720" rIns="91440" bIns="45720" rtlCol="0" anchor="t">
            <a:normAutofit fontScale="92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6272905" y="1920280"/>
            <a:ext cx="5309495" cy="4131532"/>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xfrm>
            <a:off x="609600" y="393700"/>
            <a:ext cx="10972800" cy="1143000"/>
          </a:xfrm>
          <a:solidFill>
            <a:schemeClr val="accent3"/>
          </a:solidFill>
        </p:spPr>
        <p:txBody>
          <a:bodyPr/>
          <a:lstStyle/>
          <a:p>
            <a:pPr algn="l"/>
            <a:r>
              <a:rPr lang="en-GB" dirty="0"/>
              <a:t>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nvPr>
        </p:nvGraphicFramePr>
        <p:xfrm>
          <a:off x="744512" y="2547937"/>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e Best Higher Education Books Of 2020">
            <a:extLst>
              <a:ext uri="{FF2B5EF4-FFF2-40B4-BE49-F238E27FC236}">
                <a16:creationId xmlns:a16="http://schemas.microsoft.com/office/drawing/2014/main" id="{F77DC36F-A339-01EA-F75D-EBF83E09F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4224" y="134937"/>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074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3094</Words>
  <Application>Microsoft Office PowerPoint</Application>
  <PresentationFormat>Widescreen</PresentationFormat>
  <Paragraphs>326</Paragraphs>
  <Slides>23</Slides>
  <Notes>22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Arial,Sans-Serif</vt:lpstr>
      <vt:lpstr>Myriad Pro</vt:lpstr>
      <vt:lpstr>Aptos</vt:lpstr>
      <vt:lpstr>Aptos Display</vt:lpstr>
      <vt:lpstr>Arial</vt:lpstr>
      <vt:lpstr>Bahnschrift</vt:lpstr>
      <vt:lpstr>Calibri</vt:lpstr>
      <vt:lpstr>Courier New</vt:lpstr>
      <vt:lpstr>Georgia</vt:lpstr>
      <vt:lpstr>Wingdings</vt:lpstr>
      <vt:lpstr>Office Theme</vt:lpstr>
      <vt:lpstr>Methodology Workshop   Laura Knight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Questions?</vt:lpstr>
      <vt:lpstr>References &amp; Useful resources</vt:lpstr>
      <vt:lpstr>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1</cp:revision>
  <dcterms:created xsi:type="dcterms:W3CDTF">2024-12-11T13:30:15Z</dcterms:created>
  <dcterms:modified xsi:type="dcterms:W3CDTF">2025-12-10T14:39:52Z</dcterms:modified>
</cp:coreProperties>
</file>