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59" r:id="rId1"/>
  </p:sldMasterIdLst>
  <p:sldIdLst>
    <p:sldId id="256" r:id="rId2"/>
    <p:sldId id="257" r:id="rId3"/>
    <p:sldId id="267" r:id="rId4"/>
    <p:sldId id="268" r:id="rId5"/>
    <p:sldId id="263" r:id="rId6"/>
    <p:sldId id="258" r:id="rId7"/>
    <p:sldId id="261" r:id="rId8"/>
    <p:sldId id="269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dministrator" initials="A" lastIdx="1" clrIdx="0">
    <p:extLst>
      <p:ext uri="{19B8F6BF-5375-455C-9EA6-DF929625EA0E}">
        <p15:presenceInfo xmlns:p15="http://schemas.microsoft.com/office/powerpoint/2012/main" userId="Administrator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22DF4-3949-41B5-A5FB-266C68AABB4B}" type="datetimeFigureOut">
              <a:rPr lang="bg-BG" smtClean="0"/>
              <a:t>2.3.2024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E5E80-0B19-4986-9842-86DB70A99607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8466067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22DF4-3949-41B5-A5FB-266C68AABB4B}" type="datetimeFigureOut">
              <a:rPr lang="bg-BG" smtClean="0"/>
              <a:t>2.3.2024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50BE5E80-0B19-4986-9842-86DB70A99607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3674237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22DF4-3949-41B5-A5FB-266C68AABB4B}" type="datetimeFigureOut">
              <a:rPr lang="bg-BG" smtClean="0"/>
              <a:t>2.3.2024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E5E80-0B19-4986-9842-86DB70A99607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1316322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22DF4-3949-41B5-A5FB-266C68AABB4B}" type="datetimeFigureOut">
              <a:rPr lang="bg-BG" smtClean="0"/>
              <a:t>2.3.2024 г.</a:t>
            </a:fld>
            <a:endParaRPr lang="bg-B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E5E80-0B19-4986-9842-86DB70A99607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6848263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22DF4-3949-41B5-A5FB-266C68AABB4B}" type="datetimeFigureOut">
              <a:rPr lang="bg-BG" smtClean="0"/>
              <a:t>2.3.2024 г.</a:t>
            </a:fld>
            <a:endParaRPr lang="bg-BG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E5E80-0B19-4986-9842-86DB70A99607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4186818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22DF4-3949-41B5-A5FB-266C68AABB4B}" type="datetimeFigureOut">
              <a:rPr lang="bg-BG" smtClean="0"/>
              <a:t>2.3.2024 г.</a:t>
            </a:fld>
            <a:endParaRPr lang="bg-BG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E5E80-0B19-4986-9842-86DB70A99607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974677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22DF4-3949-41B5-A5FB-266C68AABB4B}" type="datetimeFigureOut">
              <a:rPr lang="bg-BG" smtClean="0"/>
              <a:t>2.3.2024 г.</a:t>
            </a:fld>
            <a:endParaRPr lang="bg-BG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E5E80-0B19-4986-9842-86DB70A99607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5505006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22DF4-3949-41B5-A5FB-266C68AABB4B}" type="datetimeFigureOut">
              <a:rPr lang="bg-BG" smtClean="0"/>
              <a:t>2.3.2024 г.</a:t>
            </a:fld>
            <a:endParaRPr lang="bg-B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E5E80-0B19-4986-9842-86DB70A99607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2437290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22DF4-3949-41B5-A5FB-266C68AABB4B}" type="datetimeFigureOut">
              <a:rPr lang="bg-BG" smtClean="0"/>
              <a:t>2.3.2024 г.</a:t>
            </a:fld>
            <a:endParaRPr lang="bg-B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E5E80-0B19-4986-9842-86DB70A99607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7599881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22DF4-3949-41B5-A5FB-266C68AABB4B}" type="datetimeFigureOut">
              <a:rPr lang="bg-BG" smtClean="0"/>
              <a:t>2.3.2024 г.</a:t>
            </a:fld>
            <a:endParaRPr lang="bg-B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E5E80-0B19-4986-9842-86DB70A99607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7162730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22DF4-3949-41B5-A5FB-266C68AABB4B}" type="datetimeFigureOut">
              <a:rPr lang="bg-BG" smtClean="0"/>
              <a:t>2.3.2024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E5E80-0B19-4986-9842-86DB70A99607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1232917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22DF4-3949-41B5-A5FB-266C68AABB4B}" type="datetimeFigureOut">
              <a:rPr lang="bg-BG" smtClean="0"/>
              <a:t>2.3.2024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E5E80-0B19-4986-9842-86DB70A99607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706756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22DF4-3949-41B5-A5FB-266C68AABB4B}" type="datetimeFigureOut">
              <a:rPr lang="bg-BG" smtClean="0"/>
              <a:t>2.3.2024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E5E80-0B19-4986-9842-86DB70A99607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3650262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22DF4-3949-41B5-A5FB-266C68AABB4B}" type="datetimeFigureOut">
              <a:rPr lang="bg-BG" smtClean="0"/>
              <a:t>2.3.2024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E5E80-0B19-4986-9842-86DB70A99607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8163294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22DF4-3949-41B5-A5FB-266C68AABB4B}" type="datetimeFigureOut">
              <a:rPr lang="bg-BG" smtClean="0"/>
              <a:t>2.3.2024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E5E80-0B19-4986-9842-86DB70A99607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7349655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22DF4-3949-41B5-A5FB-266C68AABB4B}" type="datetimeFigureOut">
              <a:rPr lang="bg-BG" smtClean="0"/>
              <a:t>2.3.2024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E5E80-0B19-4986-9842-86DB70A99607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85181222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22DF4-3949-41B5-A5FB-266C68AABB4B}" type="datetimeFigureOut">
              <a:rPr lang="bg-BG" smtClean="0"/>
              <a:t>2.3.2024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E5E80-0B19-4986-9842-86DB70A99607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5456613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0F22DF4-3949-41B5-A5FB-266C68AABB4B}" type="datetimeFigureOut">
              <a:rPr lang="bg-BG" smtClean="0"/>
              <a:t>2.3.2024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0BE5E80-0B19-4986-9842-86DB70A99607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0980728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560" r:id="rId1"/>
    <p:sldLayoutId id="2147484561" r:id="rId2"/>
    <p:sldLayoutId id="2147484562" r:id="rId3"/>
    <p:sldLayoutId id="2147484563" r:id="rId4"/>
    <p:sldLayoutId id="2147484564" r:id="rId5"/>
    <p:sldLayoutId id="2147484565" r:id="rId6"/>
    <p:sldLayoutId id="2147484566" r:id="rId7"/>
    <p:sldLayoutId id="2147484567" r:id="rId8"/>
    <p:sldLayoutId id="2147484568" r:id="rId9"/>
    <p:sldLayoutId id="2147484569" r:id="rId10"/>
    <p:sldLayoutId id="2147484570" r:id="rId11"/>
    <p:sldLayoutId id="2147484571" r:id="rId12"/>
    <p:sldLayoutId id="2147484572" r:id="rId13"/>
    <p:sldLayoutId id="2147484573" r:id="rId14"/>
    <p:sldLayoutId id="2147484574" r:id="rId15"/>
    <p:sldLayoutId id="2147484575" r:id="rId16"/>
    <p:sldLayoutId id="2147484576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org/uk/the-people-profession/the-profession-map/explore-the-profession-map/" TargetMode="Externa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24.png"/><Relationship Id="rId4" Type="http://schemas.openxmlformats.org/officeDocument/2006/relationships/hyperlink" Target="https://www.cornerstoneondemand.com/resources/article/ethics-human-resources-6-guidelines-hr-teams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8F9231-69EA-996A-166B-CC1C636D24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79077" y="615070"/>
            <a:ext cx="9144000" cy="4350825"/>
          </a:xfrm>
          <a:effectLst>
            <a:innerShdw blurRad="63500" dist="50800" dir="2700000">
              <a:prstClr val="black">
                <a:alpha val="50000"/>
              </a:prstClr>
            </a:innerShdw>
          </a:effectLst>
        </p:spPr>
        <p:txBody>
          <a:bodyPr>
            <a:normAutofit fontScale="90000"/>
          </a:bodyPr>
          <a:lstStyle/>
          <a:p>
            <a:pPr algn="ctr"/>
            <a:br>
              <a:rPr lang="en-GB" sz="40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br>
              <a:rPr lang="en-GB" sz="40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GB" sz="44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The role of a Human Resources professionals?</a:t>
            </a:r>
            <a:br>
              <a:rPr lang="en-GB" sz="44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</a:br>
            <a:br>
              <a:rPr lang="en-GB" sz="44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</a:br>
            <a:r>
              <a:rPr lang="en-US" sz="44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R</a:t>
            </a:r>
            <a:r>
              <a:rPr lang="en-GB" sz="4400" b="1" i="1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elationship</a:t>
            </a:r>
            <a:r>
              <a:rPr lang="en-GB" sz="4400" b="1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between the employers and the employees?</a:t>
            </a:r>
            <a:br>
              <a:rPr lang="bg-BG" sz="44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bg-BG" sz="4400" b="1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Subtitle 10">
            <a:extLst>
              <a:ext uri="{FF2B5EF4-FFF2-40B4-BE49-F238E27FC236}">
                <a16:creationId xmlns:a16="http://schemas.microsoft.com/office/drawing/2014/main" id="{B51093D3-043D-D5EA-744A-971EF3EC79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07569" y="4965895"/>
            <a:ext cx="4075280" cy="1388534"/>
          </a:xfrm>
        </p:spPr>
        <p:txBody>
          <a:bodyPr>
            <a:normAutofit/>
          </a:bodyPr>
          <a:lstStyle/>
          <a:p>
            <a:pPr algn="ctr"/>
            <a:r>
              <a:rPr lang="en-US" sz="2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 Business Management</a:t>
            </a:r>
          </a:p>
          <a:p>
            <a:pPr algn="ctr"/>
            <a:r>
              <a:rPr lang="en-US" sz="2000" b="1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Inna </a:t>
            </a:r>
            <a:r>
              <a:rPr lang="en-US" sz="2000" b="1" i="1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Hristova</a:t>
            </a:r>
            <a:r>
              <a:rPr lang="en-US" sz="2000" b="1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algn="ctr"/>
            <a:r>
              <a:rPr lang="en-US" sz="2000" b="1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Student number 2230343</a:t>
            </a:r>
            <a:endParaRPr lang="bg-BG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bg-BG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30EB42F-3FCF-F6EE-08F9-FAABF89B4A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61165" y="4628471"/>
            <a:ext cx="2586632" cy="1414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1279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2629F401-2B7F-0873-180E-255158572C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8387" y="1367379"/>
            <a:ext cx="4845805" cy="356887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22BB7C4-F4D2-6CFD-D575-2B73E00B0B7F}"/>
              </a:ext>
            </a:extLst>
          </p:cNvPr>
          <p:cNvSpPr txBox="1"/>
          <p:nvPr/>
        </p:nvSpPr>
        <p:spPr>
          <a:xfrm>
            <a:off x="6717838" y="1597729"/>
            <a:ext cx="5169362" cy="2215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5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Main</a:t>
            </a:r>
            <a:r>
              <a:rPr lang="en-GB" sz="25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role</a:t>
            </a:r>
          </a:p>
          <a:p>
            <a:pPr algn="ctr"/>
            <a:endParaRPr lang="en-GB" sz="2500" b="1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2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intersection of talent management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Corporate growth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Compliance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bg-BG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068336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1BDCFF9-D0D9-F628-1F95-C143CC1BD2EE}"/>
              </a:ext>
            </a:extLst>
          </p:cNvPr>
          <p:cNvSpPr txBox="1"/>
          <p:nvPr/>
        </p:nvSpPr>
        <p:spPr>
          <a:xfrm>
            <a:off x="7470313" y="2767894"/>
            <a:ext cx="4283097" cy="22621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lang="bg-BG" sz="2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uties</a:t>
            </a:r>
            <a:endParaRPr lang="en-GB" sz="25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25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5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bg-BG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mployee issues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bg-BG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roper resolution 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</a:t>
            </a:r>
            <a:r>
              <a:rPr lang="bg-BG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armonious environment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E224663-6509-6175-AC93-9890103CD8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809" y="423781"/>
            <a:ext cx="3389945" cy="274196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9A38D66-5F50-88DF-333D-1A20D1DACA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2982" y="3692252"/>
            <a:ext cx="3884062" cy="24688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97948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80F20F-C974-394D-7843-C2779647EF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82724" y="914400"/>
            <a:ext cx="5426158" cy="4038599"/>
          </a:xfrm>
        </p:spPr>
        <p:txBody>
          <a:bodyPr>
            <a:normAutofit lnSpcReduction="10000"/>
          </a:bodyPr>
          <a:lstStyle/>
          <a:p>
            <a:r>
              <a:rPr lang="en-US" sz="2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Set of core values</a:t>
            </a:r>
          </a:p>
          <a:p>
            <a:endParaRPr lang="en-US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Integrity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Fairness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Honesty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Confidentiality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Respect for individuals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Professionalism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Continuous learning </a:t>
            </a:r>
            <a:endParaRPr lang="bg-BG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2F2C1BD-C6D3-DE04-0BEC-2579B8257F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420677">
            <a:off x="5491090" y="2294426"/>
            <a:ext cx="5614521" cy="3135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57279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E8959E4E-2964-EF59-8E81-2A0C1BFC45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6566" y="1541305"/>
            <a:ext cx="5218543" cy="377539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AB5CE21-E6E7-27EA-2B63-DF358A62951E}"/>
              </a:ext>
            </a:extLst>
          </p:cNvPr>
          <p:cNvSpPr txBox="1"/>
          <p:nvPr/>
        </p:nvSpPr>
        <p:spPr>
          <a:xfrm>
            <a:off x="1395340" y="304186"/>
            <a:ext cx="4430149" cy="31423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buFont typeface="Wingdings" panose="05000000000000000000" pitchFamily="2" charset="2"/>
              <a:buChar char="Ø"/>
            </a:pP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bg-BG" sz="2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CIPD Profession Ma</a:t>
            </a:r>
            <a:r>
              <a:rPr lang="en-US" sz="2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</a:p>
          <a:p>
            <a:pPr algn="just"/>
            <a:endParaRPr lang="en-US" sz="25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Wingdings" panose="05000000000000000000" pitchFamily="2" charset="2"/>
              <a:buChar char="Ø"/>
            </a:pPr>
            <a:r>
              <a:rPr lang="bg-BG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Knowledge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Wingdings" panose="05000000000000000000" pitchFamily="2" charset="2"/>
              <a:buChar char="Ø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bg-BG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kills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Wingdings" panose="05000000000000000000" pitchFamily="2" charset="2"/>
              <a:buChar char="Ø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bg-BG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ehaviors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Font typeface="Wingdings" panose="05000000000000000000" pitchFamily="2" charset="2"/>
              <a:buChar char="Ø"/>
            </a:pP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5447E10-6BCA-6263-699C-D5FDBD28A914}"/>
              </a:ext>
            </a:extLst>
          </p:cNvPr>
          <p:cNvSpPr txBox="1"/>
          <p:nvPr/>
        </p:nvSpPr>
        <p:spPr>
          <a:xfrm>
            <a:off x="1925516" y="3796136"/>
            <a:ext cx="3591949" cy="27576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bg-BG" sz="2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ore areas</a:t>
            </a:r>
            <a:endParaRPr lang="en-US" sz="25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solidFill>
                <a:srgbClr val="000000"/>
              </a:solidFill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342900" indent="-342900" algn="just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Wingdings" panose="05000000000000000000" pitchFamily="2" charset="2"/>
              <a:buChar char="Ø"/>
            </a:pPr>
            <a:r>
              <a:rPr lang="bg-BG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HR leadership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Wingdings" panose="05000000000000000000" pitchFamily="2" charset="2"/>
              <a:buChar char="Ø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lang="bg-BG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rganizational design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Wingdings" panose="05000000000000000000" pitchFamily="2" charset="2"/>
              <a:buChar char="Ø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bg-BG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mployee relations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endParaRPr lang="bg-BG" dirty="0"/>
          </a:p>
        </p:txBody>
      </p:sp>
    </p:spTree>
    <p:extLst>
      <p:ext uri="{BB962C8B-B14F-4D97-AF65-F5344CB8AC3E}">
        <p14:creationId xmlns:p14="http://schemas.microsoft.com/office/powerpoint/2010/main" val="30188056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7AD060CF-568C-7786-C525-1D51E3951E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0553" y="941002"/>
            <a:ext cx="4174150" cy="237871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AB87371-440D-0613-A59D-AD135BAF0B92}"/>
              </a:ext>
            </a:extLst>
          </p:cNvPr>
          <p:cNvSpPr txBox="1"/>
          <p:nvPr/>
        </p:nvSpPr>
        <p:spPr>
          <a:xfrm>
            <a:off x="7171005" y="574989"/>
            <a:ext cx="4702127" cy="31107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bg-BG" sz="2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Еlements that influence positive relationships</a:t>
            </a:r>
          </a:p>
          <a:p>
            <a:endParaRPr lang="bg-BG" dirty="0">
              <a:solidFill>
                <a:srgbClr val="000000"/>
              </a:solidFill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342900" indent="-342900" algn="just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Wingdings" panose="05000000000000000000" pitchFamily="2" charset="2"/>
              <a:buChar char="Ø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lang="bg-BG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pen communication </a:t>
            </a:r>
          </a:p>
          <a:p>
            <a:pPr marL="342900" indent="-342900" algn="just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Wingdings" panose="05000000000000000000" pitchFamily="2" charset="2"/>
              <a:buChar char="Ø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</a:t>
            </a:r>
            <a:r>
              <a:rPr lang="bg-BG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onors and rewards</a:t>
            </a:r>
          </a:p>
          <a:p>
            <a:pPr marL="342900" indent="-342900" algn="just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Wingdings" panose="05000000000000000000" pitchFamily="2" charset="2"/>
              <a:buChar char="Ø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</a:t>
            </a:r>
            <a:r>
              <a:rPr lang="bg-BG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ork-life harmony</a:t>
            </a:r>
          </a:p>
          <a:p>
            <a:pPr marL="342900" indent="-342900" algn="just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Wingdings" panose="05000000000000000000" pitchFamily="2" charset="2"/>
              <a:buChar char="Ø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</a:t>
            </a:r>
            <a:r>
              <a:rPr lang="bg-BG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orker development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5C1DDD0-39FD-B3CF-974C-62CC4BFBC0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7458" y="4316673"/>
            <a:ext cx="3773495" cy="178345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75425609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8329DEF-5033-6639-7DC1-46B225B41C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9683" y="2183568"/>
            <a:ext cx="1702020" cy="260781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67D1FD0-797D-801E-50C8-3596A18FDA89}"/>
              </a:ext>
            </a:extLst>
          </p:cNvPr>
          <p:cNvSpPr txBox="1"/>
          <p:nvPr/>
        </p:nvSpPr>
        <p:spPr>
          <a:xfrm>
            <a:off x="2970943" y="103346"/>
            <a:ext cx="6046448" cy="32008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bg-BG" sz="2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ersonal experience</a:t>
            </a:r>
            <a:r>
              <a:rPr lang="en-US" sz="2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KPMG Bulgaria:</a:t>
            </a:r>
          </a:p>
          <a:p>
            <a:endParaRPr lang="en-US" sz="25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Wingdings" panose="05000000000000000000" pitchFamily="2" charset="2"/>
              <a:buChar char="Ø"/>
            </a:pPr>
            <a:r>
              <a:rPr lang="bg-BG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Summer party 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Wingdings" panose="05000000000000000000" pitchFamily="2" charset="2"/>
              <a:buChar char="Ø"/>
            </a:pPr>
            <a:r>
              <a:rPr lang="bg-BG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Annual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company</a:t>
            </a:r>
            <a:r>
              <a:rPr lang="bg-BG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meeting 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Wingdings" panose="05000000000000000000" pitchFamily="2" charset="2"/>
              <a:buChar char="Ø"/>
            </a:pPr>
            <a:r>
              <a:rPr lang="bg-BG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Children's Day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Wingdings" panose="05000000000000000000" pitchFamily="2" charset="2"/>
              <a:buChar char="Ø"/>
            </a:pP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Wingdings" panose="05000000000000000000" pitchFamily="2" charset="2"/>
              <a:buChar char="Ø"/>
            </a:pP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B3B85D9-023B-960C-E139-33520CF7BB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0231" y="4791385"/>
            <a:ext cx="2540863" cy="1724842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2D1B123F-6C68-8035-0065-C7E47632E9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5132" y="2841673"/>
            <a:ext cx="2932765" cy="2107330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A01ECE99-8D42-FF96-F82C-A3914F9DFF4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38746" y="4560165"/>
            <a:ext cx="3078645" cy="1933336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A5D10AE8-EC58-2B79-3639-7A634E8C085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90615" y="2452930"/>
            <a:ext cx="3190345" cy="1863004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062BBEEE-345B-1F7E-9825-F04F0E56BF3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826719" y="491108"/>
            <a:ext cx="2575194" cy="2107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72323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267E116-C30D-D6C3-AE66-3CB9BA6832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2380" y="2872048"/>
            <a:ext cx="1790999" cy="290977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474DF78-A9E8-E74D-C839-326F83BB91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50366" y="193213"/>
            <a:ext cx="2556505" cy="233472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4716A10-EAE7-2317-66A6-0620CC440AC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6738" y="411697"/>
            <a:ext cx="3276630" cy="2678836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EDA4C7FF-D1A2-D325-C8DF-952BE08FEFE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6190" y="3912679"/>
            <a:ext cx="3321617" cy="2445918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1ACF2CA8-7DA0-30E8-328B-514FDAD1ACD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80818" y="4724369"/>
            <a:ext cx="2675920" cy="1896593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CC1755DD-1BB3-F4F7-C355-2B16103C7CF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35282" y="2527939"/>
            <a:ext cx="3321617" cy="1974169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AD8C3A8C-C72C-376A-A61F-32D28305741D}"/>
              </a:ext>
            </a:extLst>
          </p:cNvPr>
          <p:cNvSpPr txBox="1"/>
          <p:nvPr/>
        </p:nvSpPr>
        <p:spPr>
          <a:xfrm>
            <a:off x="1640874" y="394915"/>
            <a:ext cx="4140947" cy="18805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Wingdings" panose="05000000000000000000" pitchFamily="2" charset="2"/>
              <a:buChar char="Ø"/>
            </a:pPr>
            <a:r>
              <a:rPr lang="bg-BG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Kids Christmas party 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Wingdings" panose="05000000000000000000" pitchFamily="2" charset="2"/>
              <a:buChar char="Ø"/>
            </a:pPr>
            <a:r>
              <a:rPr lang="bg-BG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Christmas party for the 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adults</a:t>
            </a:r>
          </a:p>
          <a:p>
            <a:pPr marL="342900" indent="-342900" algn="just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Wingdings" panose="05000000000000000000" pitchFamily="2" charset="2"/>
              <a:buChar char="Ø"/>
            </a:pPr>
            <a:r>
              <a:rPr lang="bg-BG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New joiners team-building 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Wingdings" panose="05000000000000000000" pitchFamily="2" charset="2"/>
              <a:buChar char="Ø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lang="bg-BG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roup visit to orphanages 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239881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D05E138-4F3F-34E8-37FE-A5BA7C962B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5561" y="344937"/>
            <a:ext cx="4863424" cy="323182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21D3440-DE5E-222F-D0B9-FA910DF9AEEB}"/>
              </a:ext>
            </a:extLst>
          </p:cNvPr>
          <p:cNvSpPr txBox="1"/>
          <p:nvPr/>
        </p:nvSpPr>
        <p:spPr>
          <a:xfrm>
            <a:off x="7367954" y="2591923"/>
            <a:ext cx="4322299" cy="27176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bg-BG" sz="2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roles of HR </a:t>
            </a:r>
            <a:endParaRPr lang="en-US" sz="25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5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Wingdings" panose="05000000000000000000" pitchFamily="2" charset="2"/>
              <a:buChar char="Ø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bg-BG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dministrative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Wingdings" panose="05000000000000000000" pitchFamily="2" charset="2"/>
              <a:buChar char="Ø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bg-BG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trategic talent supervision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Wingdings" panose="05000000000000000000" pitchFamily="2" charset="2"/>
              <a:buChar char="Ø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lang="bg-BG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rganizational development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Wingdings" panose="05000000000000000000" pitchFamily="2" charset="2"/>
              <a:buChar char="Ø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bg-BG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oral stewardship</a:t>
            </a:r>
          </a:p>
        </p:txBody>
      </p:sp>
    </p:spTree>
    <p:extLst>
      <p:ext uri="{BB962C8B-B14F-4D97-AF65-F5344CB8AC3E}">
        <p14:creationId xmlns:p14="http://schemas.microsoft.com/office/powerpoint/2010/main" val="17298342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2D462360-73C1-AE7A-A0E9-7BB600B2DF41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6966" r="6966"/>
          <a:stretch/>
        </p:blipFill>
        <p:spPr>
          <a:xfrm>
            <a:off x="7608667" y="460157"/>
            <a:ext cx="2238718" cy="2809931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1D180B-ED28-E10F-5812-5CD1295FDA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94229" y="1438421"/>
            <a:ext cx="6314438" cy="3977641"/>
          </a:xfrm>
        </p:spPr>
        <p:txBody>
          <a:bodyPr>
            <a:normAutofit/>
          </a:bodyPr>
          <a:lstStyle/>
          <a:p>
            <a:pPr indent="457200" algn="l">
              <a:lnSpc>
                <a:spcPct val="200000"/>
              </a:lnSpc>
            </a:pPr>
            <a:r>
              <a:rPr lang="en-US" sz="2200" b="1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Reference list</a:t>
            </a:r>
            <a:endParaRPr lang="bg-BG" sz="2200" b="1" i="1" kern="1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indent="360000" algn="l">
              <a:lnSpc>
                <a:spcPct val="120000"/>
              </a:lnSpc>
              <a:buClr>
                <a:schemeClr val="accent1">
                  <a:lumMod val="75000"/>
                </a:schemeClr>
              </a:buClr>
              <a:buSzPct val="145000"/>
              <a:buFont typeface="Arial" panose="020B0604020202020204" pitchFamily="34" charset="0"/>
              <a:buChar char="•"/>
            </a:pPr>
            <a:r>
              <a:rPr lang="en-US" kern="100" dirty="0">
                <a:latin typeface="Times New Roman" panose="02020603050405020304" pitchFamily="18" charset="0"/>
              </a:rPr>
              <a:t>CIPD (2023). Explore the Profession Map. [online] CIPD. Available at: </a:t>
            </a:r>
            <a:r>
              <a:rPr lang="en-US" kern="100" dirty="0">
                <a:latin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https://www.cipd.org/uk/the-people-profession/the-profession-map/explore-the-profession-map/</a:t>
            </a:r>
            <a:r>
              <a:rPr lang="en-US" kern="100" dirty="0">
                <a:latin typeface="Times New Roman" panose="02020603050405020304" pitchFamily="18" charset="0"/>
              </a:rPr>
              <a:t> </a:t>
            </a:r>
            <a:endParaRPr lang="bg-BG" kern="100" dirty="0">
              <a:latin typeface="Times New Roman" panose="02020603050405020304" pitchFamily="18" charset="0"/>
            </a:endParaRPr>
          </a:p>
          <a:p>
            <a:pPr indent="360000" algn="l">
              <a:lnSpc>
                <a:spcPct val="120000"/>
              </a:lnSpc>
              <a:buClr>
                <a:schemeClr val="accent1">
                  <a:lumMod val="75000"/>
                </a:schemeClr>
              </a:buClr>
              <a:buSzPct val="145000"/>
              <a:buFont typeface="Arial" panose="020B0604020202020204" pitchFamily="34" charset="0"/>
              <a:buChar char="•"/>
            </a:pPr>
            <a:r>
              <a:rPr lang="en-US" kern="100" dirty="0">
                <a:latin typeface="Times New Roman" panose="02020603050405020304" pitchFamily="18" charset="0"/>
              </a:rPr>
              <a:t>Cornerstone (2019). Ethics in Human Resources: 6 Guidelines for HR Teams. [online] www.cornerstoneondemand.com. Available at: </a:t>
            </a:r>
            <a:r>
              <a:rPr lang="en-US" kern="100" dirty="0">
                <a:latin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https://www.cornerstoneondemand.com/resources/article/ethics-human-resources-6-guidelines-hr-teams/</a:t>
            </a:r>
            <a:r>
              <a:rPr lang="en-US" kern="100" dirty="0">
                <a:latin typeface="Times New Roman" panose="02020603050405020304" pitchFamily="18" charset="0"/>
              </a:rPr>
              <a:t>  </a:t>
            </a:r>
            <a:endParaRPr lang="bg-BG" kern="100" dirty="0">
              <a:latin typeface="Times New Roman" panose="02020603050405020304" pitchFamily="18" charset="0"/>
            </a:endParaRPr>
          </a:p>
          <a:p>
            <a:endParaRPr lang="bg-BG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81CBA9E-0C60-7328-BAF0-C770A1B6016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26306" y="3429000"/>
            <a:ext cx="2238719" cy="3049449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</p:spTree>
    <p:extLst>
      <p:ext uri="{BB962C8B-B14F-4D97-AF65-F5344CB8AC3E}">
        <p14:creationId xmlns:p14="http://schemas.microsoft.com/office/powerpoint/2010/main" val="4408983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A35ACEF-B158-9DBD-389A-C1F102D6BB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0275" y="697229"/>
            <a:ext cx="8575577" cy="478051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71333797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BC1C1C"/>
      </a:accent1>
      <a:accent2>
        <a:srgbClr val="F67534"/>
      </a:accent2>
      <a:accent3>
        <a:srgbClr val="EAAC35"/>
      </a:accent3>
      <a:accent4>
        <a:srgbClr val="9BAF68"/>
      </a:accent4>
      <a:accent5>
        <a:srgbClr val="68B9A6"/>
      </a:accent5>
      <a:accent6>
        <a:srgbClr val="50B1D4"/>
      </a:accent6>
      <a:hlink>
        <a:srgbClr val="E46416"/>
      </a:hlink>
      <a:folHlink>
        <a:srgbClr val="EE9340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93B4CCAC-FD5A-4D59-B1AC-EAF45910B5A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TotalTime>707</TotalTime>
  <Words>226</Words>
  <Application>Microsoft Office PowerPoint</Application>
  <PresentationFormat>Widescreen</PresentationFormat>
  <Paragraphs>60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Corbel</vt:lpstr>
      <vt:lpstr>Times New Roman</vt:lpstr>
      <vt:lpstr>Wingdings</vt:lpstr>
      <vt:lpstr>Parallax</vt:lpstr>
      <vt:lpstr>  The role of a Human Resources professionals?  Relationship between the employers and the employees?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What is the role of a Human Resources professional?  What factors can be put in place to influence a positive relationship between the employer and the employee? </dc:title>
  <dc:creator>Administrator</dc:creator>
  <cp:lastModifiedBy>Administrator</cp:lastModifiedBy>
  <cp:revision>19</cp:revision>
  <dcterms:created xsi:type="dcterms:W3CDTF">2024-02-11T14:27:06Z</dcterms:created>
  <dcterms:modified xsi:type="dcterms:W3CDTF">2024-03-02T15:00:18Z</dcterms:modified>
</cp:coreProperties>
</file>