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460"/>
    <p:restoredTop sz="96327"/>
  </p:normalViewPr>
  <p:slideViewPr>
    <p:cSldViewPr snapToGrid="0" snapToObjects="1">
      <p:cViewPr varScale="1">
        <p:scale>
          <a:sx n="149" d="100"/>
          <a:sy n="149" d="100"/>
        </p:scale>
        <p:origin x="192" y="4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dirty="0"/>
              <a:t>6/30/22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dirty="0"/>
              <a:t>6/30/22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6/30/22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dirty="0"/>
              <a:t>6/30/22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dirty="0"/>
              <a:t>6/30/22</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dirty="0"/>
              <a:t>6/30/22</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6/30/22</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6/30/22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6/30/22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dirty="0"/>
              <a:t>6/30/22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dirty="0"/>
              <a:t>6/30/22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6/30/22</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C82C2-69A4-42B9-9DEF-BF91BA49F80C}"/>
              </a:ext>
            </a:extLst>
          </p:cNvPr>
          <p:cNvSpPr>
            <a:spLocks noGrp="1"/>
          </p:cNvSpPr>
          <p:nvPr>
            <p:ph type="ctrTitle"/>
          </p:nvPr>
        </p:nvSpPr>
        <p:spPr>
          <a:xfrm>
            <a:off x="3417200" y="6378230"/>
            <a:ext cx="5518066" cy="2268559"/>
          </a:xfrm>
        </p:spPr>
        <p:txBody>
          <a:bodyPr>
            <a:normAutofit/>
          </a:bodyPr>
          <a:lstStyle/>
          <a:p>
            <a:r>
              <a:rPr lang="en-US" sz="2000" dirty="0" err="1"/>
              <a:t>Kankipati</a:t>
            </a:r>
            <a:r>
              <a:rPr lang="en-US" sz="2000" dirty="0"/>
              <a:t> T R </a:t>
            </a:r>
            <a:r>
              <a:rPr lang="en-US" sz="2000" dirty="0" err="1"/>
              <a:t>Pangada</a:t>
            </a:r>
            <a:endParaRPr lang="en-US" sz="2000" dirty="0"/>
          </a:p>
        </p:txBody>
      </p:sp>
      <p:sp>
        <p:nvSpPr>
          <p:cNvPr id="3" name="Subtitle 2">
            <a:extLst>
              <a:ext uri="{FF2B5EF4-FFF2-40B4-BE49-F238E27FC236}">
                <a16:creationId xmlns:a16="http://schemas.microsoft.com/office/drawing/2014/main" id="{2E406A5F-027B-5808-7203-E9527C57F64D}"/>
              </a:ext>
            </a:extLst>
          </p:cNvPr>
          <p:cNvSpPr>
            <a:spLocks noGrp="1"/>
          </p:cNvSpPr>
          <p:nvPr>
            <p:ph type="subTitle" idx="1"/>
          </p:nvPr>
        </p:nvSpPr>
        <p:spPr>
          <a:xfrm>
            <a:off x="3417200" y="5199994"/>
            <a:ext cx="5357600" cy="1160213"/>
          </a:xfrm>
        </p:spPr>
        <p:txBody>
          <a:bodyPr>
            <a:normAutofit fontScale="70000" lnSpcReduction="20000"/>
          </a:bodyPr>
          <a:lstStyle/>
          <a:p>
            <a:r>
              <a:rPr lang="en-GB" b="1" dirty="0"/>
              <a:t>BMMB7000D</a:t>
            </a:r>
            <a:endParaRPr lang="en-GB" dirty="0"/>
          </a:p>
          <a:p>
            <a:r>
              <a:rPr lang="en-GB" b="1" dirty="0"/>
              <a:t>Change &amp; Stability Management</a:t>
            </a:r>
          </a:p>
          <a:p>
            <a:r>
              <a:rPr lang="en-GB" b="1" dirty="0"/>
              <a:t>Case Study – Sky Italia </a:t>
            </a:r>
            <a:endParaRPr lang="en-GB" dirty="0"/>
          </a:p>
          <a:p>
            <a:endParaRPr lang="en-US" dirty="0"/>
          </a:p>
        </p:txBody>
      </p:sp>
    </p:spTree>
    <p:extLst>
      <p:ext uri="{BB962C8B-B14F-4D97-AF65-F5344CB8AC3E}">
        <p14:creationId xmlns:p14="http://schemas.microsoft.com/office/powerpoint/2010/main" val="15094496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96674-AB2F-D99B-85AF-869976766D74}"/>
              </a:ext>
            </a:extLst>
          </p:cNvPr>
          <p:cNvSpPr>
            <a:spLocks noGrp="1"/>
          </p:cNvSpPr>
          <p:nvPr>
            <p:ph type="title"/>
          </p:nvPr>
        </p:nvSpPr>
        <p:spPr>
          <a:xfrm>
            <a:off x="2654535" y="705507"/>
            <a:ext cx="7958331" cy="1077229"/>
          </a:xfrm>
        </p:spPr>
        <p:txBody>
          <a:bodyPr/>
          <a:lstStyle/>
          <a:p>
            <a:pPr algn="l"/>
            <a:r>
              <a:rPr lang="en-US" dirty="0"/>
              <a:t>Agenda </a:t>
            </a:r>
          </a:p>
        </p:txBody>
      </p:sp>
      <p:sp>
        <p:nvSpPr>
          <p:cNvPr id="3" name="Content Placeholder 2">
            <a:extLst>
              <a:ext uri="{FF2B5EF4-FFF2-40B4-BE49-F238E27FC236}">
                <a16:creationId xmlns:a16="http://schemas.microsoft.com/office/drawing/2014/main" id="{6D772050-E8B0-919E-15FE-2A9190A55A4B}"/>
              </a:ext>
            </a:extLst>
          </p:cNvPr>
          <p:cNvSpPr>
            <a:spLocks noGrp="1"/>
          </p:cNvSpPr>
          <p:nvPr>
            <p:ph idx="1"/>
          </p:nvPr>
        </p:nvSpPr>
        <p:spPr>
          <a:xfrm>
            <a:off x="2513241" y="2061787"/>
            <a:ext cx="7796540" cy="3997828"/>
          </a:xfrm>
        </p:spPr>
        <p:txBody>
          <a:bodyPr/>
          <a:lstStyle/>
          <a:p>
            <a:r>
              <a:rPr lang="en-US" dirty="0"/>
              <a:t>Executive Summary</a:t>
            </a:r>
          </a:p>
          <a:p>
            <a:r>
              <a:rPr lang="en-GB" dirty="0"/>
              <a:t>Introduction and background to Sky Italia and the reason for change</a:t>
            </a:r>
          </a:p>
          <a:p>
            <a:r>
              <a:rPr lang="en-GB" dirty="0"/>
              <a:t>Critically appraise the key change management models - planned and emergent change</a:t>
            </a:r>
          </a:p>
          <a:p>
            <a:r>
              <a:rPr lang="en-GB" dirty="0"/>
              <a:t>identify and deal with resistance factors to the change</a:t>
            </a:r>
          </a:p>
          <a:p>
            <a:r>
              <a:rPr lang="en-GB" dirty="0"/>
              <a:t>Change programme completion </a:t>
            </a:r>
          </a:p>
          <a:p>
            <a:endParaRPr lang="en-GB" dirty="0"/>
          </a:p>
          <a:p>
            <a:endParaRPr lang="en-GB" dirty="0"/>
          </a:p>
          <a:p>
            <a:endParaRPr lang="en-US" dirty="0"/>
          </a:p>
        </p:txBody>
      </p:sp>
    </p:spTree>
    <p:extLst>
      <p:ext uri="{BB962C8B-B14F-4D97-AF65-F5344CB8AC3E}">
        <p14:creationId xmlns:p14="http://schemas.microsoft.com/office/powerpoint/2010/main" val="4442905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4C872-0702-B3DB-781B-7155079738AB}"/>
              </a:ext>
            </a:extLst>
          </p:cNvPr>
          <p:cNvSpPr>
            <a:spLocks noGrp="1"/>
          </p:cNvSpPr>
          <p:nvPr>
            <p:ph type="title"/>
          </p:nvPr>
        </p:nvSpPr>
        <p:spPr>
          <a:xfrm>
            <a:off x="2577624" y="891471"/>
            <a:ext cx="7958331" cy="1077229"/>
          </a:xfrm>
        </p:spPr>
        <p:txBody>
          <a:bodyPr>
            <a:normAutofit/>
          </a:bodyPr>
          <a:lstStyle/>
          <a:p>
            <a:pPr algn="l"/>
            <a:r>
              <a:rPr lang="en-US" sz="2400" dirty="0"/>
              <a:t>Executive Summary</a:t>
            </a:r>
          </a:p>
        </p:txBody>
      </p:sp>
      <p:sp>
        <p:nvSpPr>
          <p:cNvPr id="3" name="Content Placeholder 2">
            <a:extLst>
              <a:ext uri="{FF2B5EF4-FFF2-40B4-BE49-F238E27FC236}">
                <a16:creationId xmlns:a16="http://schemas.microsoft.com/office/drawing/2014/main" id="{398580DA-A4C3-A84D-2114-CD08266E7AD1}"/>
              </a:ext>
            </a:extLst>
          </p:cNvPr>
          <p:cNvSpPr>
            <a:spLocks noGrp="1"/>
          </p:cNvSpPr>
          <p:nvPr>
            <p:ph idx="1"/>
          </p:nvPr>
        </p:nvSpPr>
        <p:spPr>
          <a:xfrm>
            <a:off x="2346309" y="1430086"/>
            <a:ext cx="7796540" cy="3997828"/>
          </a:xfrm>
        </p:spPr>
        <p:txBody>
          <a:bodyPr>
            <a:normAutofit fontScale="70000" lnSpcReduction="20000"/>
          </a:bodyPr>
          <a:lstStyle/>
          <a:p>
            <a:r>
              <a:rPr lang="en-GB" dirty="0"/>
              <a:t>The outbreak of the Covid-19 led to a sudden transition in everyday practices including studying and working. The social distancing measures that were undertaken to curb the spread of the virus led to the digital transformation of these practices. Thus, it was critical to understand how businesses are dealing with this situation and adopt change management to overcome its impact. The Media &amp; Entertainment (M&amp;E) faced substantial challenges due to the social distancing measures undertaken in lieu of preventing the spread of the Covid-19 pandemic. These disruptions were mainly due to the shutdown of all outdoor forms of entertainment shoots, specifically cinemas and events which further resulted in supply chain challenges. In accordance with this, the study has adopted the case of Sky Italia, a media and broadcasting firm. Sky Italia like other firms in its industry was forced to adapt to remote working. Hence, the current paper views different change management models and evaluates the manner in which the Covid-19 has impacted the operations of Sky Italia. Subsequently, the paper views how Sky Italia has adapted and transitioned its operations along with its effectiveness. </a:t>
            </a:r>
          </a:p>
          <a:p>
            <a:endParaRPr lang="en-US" sz="1000" dirty="0"/>
          </a:p>
        </p:txBody>
      </p:sp>
    </p:spTree>
    <p:extLst>
      <p:ext uri="{BB962C8B-B14F-4D97-AF65-F5344CB8AC3E}">
        <p14:creationId xmlns:p14="http://schemas.microsoft.com/office/powerpoint/2010/main" val="21864433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8BDF4-A149-89F0-5D6A-3F12CD0A4A5F}"/>
              </a:ext>
            </a:extLst>
          </p:cNvPr>
          <p:cNvSpPr>
            <a:spLocks noGrp="1"/>
          </p:cNvSpPr>
          <p:nvPr>
            <p:ph type="title"/>
          </p:nvPr>
        </p:nvSpPr>
        <p:spPr>
          <a:xfrm>
            <a:off x="2304159" y="846991"/>
            <a:ext cx="7958331" cy="1077229"/>
          </a:xfrm>
        </p:spPr>
        <p:txBody>
          <a:bodyPr>
            <a:normAutofit/>
          </a:bodyPr>
          <a:lstStyle/>
          <a:p>
            <a:r>
              <a:rPr lang="en-GB" sz="2400" dirty="0"/>
              <a:t>Introduction and background to Sky Italia and the reason for change</a:t>
            </a:r>
            <a:br>
              <a:rPr lang="en-GB" sz="2000" dirty="0"/>
            </a:br>
            <a:endParaRPr lang="en-US" sz="2000" dirty="0"/>
          </a:p>
        </p:txBody>
      </p:sp>
      <p:sp>
        <p:nvSpPr>
          <p:cNvPr id="3" name="Content Placeholder 2">
            <a:extLst>
              <a:ext uri="{FF2B5EF4-FFF2-40B4-BE49-F238E27FC236}">
                <a16:creationId xmlns:a16="http://schemas.microsoft.com/office/drawing/2014/main" id="{9397640D-5E1A-59A2-894F-C519374377E1}"/>
              </a:ext>
            </a:extLst>
          </p:cNvPr>
          <p:cNvSpPr>
            <a:spLocks noGrp="1"/>
          </p:cNvSpPr>
          <p:nvPr>
            <p:ph idx="1"/>
          </p:nvPr>
        </p:nvSpPr>
        <p:spPr>
          <a:xfrm>
            <a:off x="2465950" y="1385605"/>
            <a:ext cx="7796540" cy="4929798"/>
          </a:xfrm>
        </p:spPr>
        <p:txBody>
          <a:bodyPr>
            <a:normAutofit fontScale="25000" lnSpcReduction="20000"/>
          </a:bodyPr>
          <a:lstStyle/>
          <a:p>
            <a:r>
              <a:rPr lang="en-GB" sz="4300" dirty="0"/>
              <a:t>Sky Italia is an Italian digital satellite television platform which was launched on 31st July 2003. It is owned by News Corporation and in many ways similar to BSkyB's Sky Digital in the United Kingdom and Ireland, and like that network, it is a major sports broadcaster. It is known for paid-television broadcasting services at both national and international levels covering a diverse variety of domains like sports, entertainment, news, documentaries, travel, music, adult, and children's channels. Sky Italia provides services to clients worldwide (Bloomberg, 2022). Owing to the pandemic, Sky Italia was forced to transition from a conventional physical working environment to remote working and its live shows were impacted. In this regard, it is critical to understand how they transitioned their previous business strategies to suit the needs of the changing business environment.</a:t>
            </a:r>
          </a:p>
          <a:p>
            <a:r>
              <a:rPr lang="en-GB" sz="4300" dirty="0"/>
              <a:t>The use of Sky Italia for conducting a case study about the change management practices in a media and broadcasting is highly relevant as media is found to play a key role in developing as well as changing behavioural patterns of the society, particularly during vulnerable times like that of a pandemic (</a:t>
            </a:r>
            <a:r>
              <a:rPr lang="en-GB" sz="4300" dirty="0" err="1"/>
              <a:t>Briandana</a:t>
            </a:r>
            <a:r>
              <a:rPr lang="en-GB" sz="4300" dirty="0"/>
              <a:t> et al., 2020). Additionally, Capgemini’s report highlighted that Covid-19 brought disruptions in the M&amp;E industry on three critical grounds. Primarily, there was a shift in media consumption as individuals were spending more time at home and hence, they choose to prefer “at-home-entertainment” providers. Secondly, there is a significant decline in revenue. This is because the overall advertising expenditure has been reduced, although the consumption has risen which further created challenges for the industry. Finally, it delineated that there are content shortages. This is due to the fact that outdoor production is at a complete halt and consumption has increased (Capgemini, 2020). Hence, the secondary data was collected to evaluate steps undertaken by Sky Italia to overcome these disruptions</a:t>
            </a:r>
          </a:p>
          <a:p>
            <a:endParaRPr lang="en-US" sz="1000" dirty="0"/>
          </a:p>
        </p:txBody>
      </p:sp>
    </p:spTree>
    <p:extLst>
      <p:ext uri="{BB962C8B-B14F-4D97-AF65-F5344CB8AC3E}">
        <p14:creationId xmlns:p14="http://schemas.microsoft.com/office/powerpoint/2010/main" val="27232208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C8D88-0D2A-F3DE-E2FD-129D768CDB93}"/>
              </a:ext>
            </a:extLst>
          </p:cNvPr>
          <p:cNvSpPr>
            <a:spLocks noGrp="1"/>
          </p:cNvSpPr>
          <p:nvPr>
            <p:ph type="title"/>
          </p:nvPr>
        </p:nvSpPr>
        <p:spPr>
          <a:xfrm>
            <a:off x="2400283" y="946007"/>
            <a:ext cx="7958331" cy="1077229"/>
          </a:xfrm>
        </p:spPr>
        <p:txBody>
          <a:bodyPr>
            <a:normAutofit/>
          </a:bodyPr>
          <a:lstStyle/>
          <a:p>
            <a:pPr algn="l"/>
            <a:r>
              <a:rPr lang="en-GB" sz="2000" dirty="0"/>
              <a:t>Critically appraise the key change management models - planned and emergent change</a:t>
            </a:r>
            <a:br>
              <a:rPr lang="en-GB" sz="2000" dirty="0"/>
            </a:br>
            <a:endParaRPr lang="en-US" sz="2000" dirty="0"/>
          </a:p>
        </p:txBody>
      </p:sp>
      <p:sp>
        <p:nvSpPr>
          <p:cNvPr id="3" name="Content Placeholder 2">
            <a:extLst>
              <a:ext uri="{FF2B5EF4-FFF2-40B4-BE49-F238E27FC236}">
                <a16:creationId xmlns:a16="http://schemas.microsoft.com/office/drawing/2014/main" id="{CDA5B7E9-1442-4DCE-92D9-82FB37C92DB9}"/>
              </a:ext>
            </a:extLst>
          </p:cNvPr>
          <p:cNvSpPr>
            <a:spLocks noGrp="1"/>
          </p:cNvSpPr>
          <p:nvPr>
            <p:ph idx="1"/>
          </p:nvPr>
        </p:nvSpPr>
        <p:spPr>
          <a:xfrm>
            <a:off x="2400283" y="946007"/>
            <a:ext cx="7796540" cy="5435124"/>
          </a:xfrm>
        </p:spPr>
        <p:txBody>
          <a:bodyPr>
            <a:normAutofit fontScale="25000" lnSpcReduction="20000"/>
          </a:bodyPr>
          <a:lstStyle/>
          <a:p>
            <a:pPr marL="0" lvl="0" indent="0" eaLnBrk="0" fontAlgn="base" hangingPunct="0">
              <a:lnSpc>
                <a:spcPct val="100000"/>
              </a:lnSpc>
              <a:spcBef>
                <a:spcPct val="0"/>
              </a:spcBef>
              <a:spcAft>
                <a:spcPct val="0"/>
              </a:spcAft>
              <a:buClrTx/>
              <a:buSzTx/>
              <a:buNone/>
            </a:pPr>
            <a:r>
              <a:rPr lang="en-US" altLang="en-US" sz="3700" dirty="0">
                <a:latin typeface="Times New Roman" panose="02020603050405020304" pitchFamily="18" charset="0"/>
              </a:rPr>
              <a:t>The majority of the models are found to help </a:t>
            </a:r>
            <a:r>
              <a:rPr lang="en-US" altLang="en-US" sz="3700" dirty="0" err="1">
                <a:latin typeface="Times New Roman" panose="02020603050405020304" pitchFamily="18" charset="0"/>
              </a:rPr>
              <a:t>organisations</a:t>
            </a:r>
            <a:r>
              <a:rPr lang="en-US" altLang="en-US" sz="3700" dirty="0">
                <a:latin typeface="Times New Roman" panose="02020603050405020304" pitchFamily="18" charset="0"/>
              </a:rPr>
              <a:t> by bringing relevant alterations in the </a:t>
            </a:r>
            <a:r>
              <a:rPr lang="en-US" altLang="en-US" sz="3700" dirty="0" err="1">
                <a:latin typeface="Times New Roman" panose="02020603050405020304" pitchFamily="18" charset="0"/>
              </a:rPr>
              <a:t>organisation’s</a:t>
            </a:r>
            <a:r>
              <a:rPr lang="en-US" altLang="en-US" sz="3700" dirty="0">
                <a:latin typeface="Times New Roman" panose="02020603050405020304" pitchFamily="18" charset="0"/>
              </a:rPr>
              <a:t> culture and personnel management. In this concern, choosing 3 popular models of change management are discussed below as follows:</a:t>
            </a:r>
          </a:p>
          <a:p>
            <a:pPr marL="0" lvl="0" indent="0" eaLnBrk="0" fontAlgn="base" hangingPunct="0">
              <a:lnSpc>
                <a:spcPct val="100000"/>
              </a:lnSpc>
              <a:spcBef>
                <a:spcPct val="0"/>
              </a:spcBef>
              <a:spcAft>
                <a:spcPct val="0"/>
              </a:spcAft>
              <a:buClrTx/>
              <a:buSzTx/>
              <a:buNone/>
            </a:pPr>
            <a:endParaRPr lang="en-US" altLang="en-US" sz="3700" dirty="0">
              <a:latin typeface="Times New Roman" panose="02020603050405020304" pitchFamily="18" charset="0"/>
            </a:endParaRPr>
          </a:p>
          <a:p>
            <a:pPr marL="0" lvl="0" indent="0" eaLnBrk="0" fontAlgn="base" hangingPunct="0">
              <a:lnSpc>
                <a:spcPct val="100000"/>
              </a:lnSpc>
              <a:spcBef>
                <a:spcPct val="0"/>
              </a:spcBef>
              <a:spcAft>
                <a:spcPct val="0"/>
              </a:spcAft>
              <a:buClrTx/>
              <a:buSzTx/>
              <a:buNone/>
            </a:pPr>
            <a:endParaRPr lang="en-US" altLang="en-US" sz="3700" dirty="0">
              <a:latin typeface="Times New Roman" panose="02020603050405020304" pitchFamily="18" charset="0"/>
            </a:endParaRPr>
          </a:p>
          <a:p>
            <a:pPr marL="0" lvl="0" indent="0" eaLnBrk="0" fontAlgn="base" hangingPunct="0">
              <a:lnSpc>
                <a:spcPct val="100000"/>
              </a:lnSpc>
              <a:spcBef>
                <a:spcPct val="0"/>
              </a:spcBef>
              <a:spcAft>
                <a:spcPct val="0"/>
              </a:spcAft>
              <a:buClrTx/>
              <a:buSzTx/>
              <a:buNone/>
            </a:pPr>
            <a:endParaRPr lang="en-US" altLang="en-US" sz="3700" dirty="0">
              <a:latin typeface="Times New Roman" panose="02020603050405020304" pitchFamily="18" charset="0"/>
            </a:endParaRPr>
          </a:p>
          <a:p>
            <a:pPr marL="0" lvl="0" indent="0" eaLnBrk="0" fontAlgn="base" hangingPunct="0">
              <a:lnSpc>
                <a:spcPct val="100000"/>
              </a:lnSpc>
              <a:spcBef>
                <a:spcPct val="0"/>
              </a:spcBef>
              <a:spcAft>
                <a:spcPct val="0"/>
              </a:spcAft>
              <a:buClrTx/>
              <a:buSzTx/>
              <a:buNone/>
            </a:pPr>
            <a:endParaRPr lang="en-US" altLang="en-US" sz="3700" dirty="0">
              <a:latin typeface="Times New Roman" panose="02020603050405020304" pitchFamily="18" charset="0"/>
            </a:endParaRPr>
          </a:p>
          <a:p>
            <a:pPr marL="0" lvl="0" indent="0" eaLnBrk="0" fontAlgn="base" hangingPunct="0">
              <a:lnSpc>
                <a:spcPct val="100000"/>
              </a:lnSpc>
              <a:spcBef>
                <a:spcPct val="0"/>
              </a:spcBef>
              <a:spcAft>
                <a:spcPct val="0"/>
              </a:spcAft>
              <a:buClrTx/>
              <a:buSzTx/>
              <a:buNone/>
            </a:pPr>
            <a:endParaRPr lang="en-US" altLang="en-US" sz="3700" dirty="0">
              <a:latin typeface="Times New Roman" panose="02020603050405020304" pitchFamily="18" charset="0"/>
            </a:endParaRPr>
          </a:p>
          <a:p>
            <a:pPr marL="0" lvl="0" indent="0" eaLnBrk="0" fontAlgn="base" hangingPunct="0">
              <a:lnSpc>
                <a:spcPct val="100000"/>
              </a:lnSpc>
              <a:spcBef>
                <a:spcPct val="0"/>
              </a:spcBef>
              <a:spcAft>
                <a:spcPct val="0"/>
              </a:spcAft>
              <a:buClrTx/>
              <a:buSzTx/>
              <a:buNone/>
            </a:pPr>
            <a:endParaRPr lang="en-US" altLang="en-US" sz="3700" dirty="0">
              <a:latin typeface="Times New Roman" panose="02020603050405020304" pitchFamily="18" charset="0"/>
            </a:endParaRPr>
          </a:p>
          <a:p>
            <a:pPr marL="0" lvl="0" indent="0" eaLnBrk="0" fontAlgn="base" hangingPunct="0">
              <a:lnSpc>
                <a:spcPct val="100000"/>
              </a:lnSpc>
              <a:spcBef>
                <a:spcPct val="0"/>
              </a:spcBef>
              <a:spcAft>
                <a:spcPct val="0"/>
              </a:spcAft>
              <a:buClrTx/>
              <a:buSzTx/>
              <a:buNone/>
            </a:pPr>
            <a:endParaRPr lang="en-US" altLang="en-US" sz="3700" dirty="0">
              <a:latin typeface="Times New Roman" panose="02020603050405020304" pitchFamily="18" charset="0"/>
            </a:endParaRPr>
          </a:p>
          <a:p>
            <a:pPr marL="0" lvl="0" indent="0" eaLnBrk="0" fontAlgn="base" hangingPunct="0">
              <a:lnSpc>
                <a:spcPct val="100000"/>
              </a:lnSpc>
              <a:spcBef>
                <a:spcPct val="0"/>
              </a:spcBef>
              <a:spcAft>
                <a:spcPct val="0"/>
              </a:spcAft>
              <a:buClrTx/>
              <a:buSzTx/>
              <a:buNone/>
            </a:pPr>
            <a:endParaRPr lang="en-US" altLang="en-US" sz="3700" dirty="0">
              <a:latin typeface="Times New Roman" panose="02020603050405020304" pitchFamily="18" charset="0"/>
            </a:endParaRPr>
          </a:p>
          <a:p>
            <a:pPr marL="0" lvl="0" indent="0" eaLnBrk="0" fontAlgn="base" hangingPunct="0">
              <a:lnSpc>
                <a:spcPct val="100000"/>
              </a:lnSpc>
              <a:spcBef>
                <a:spcPct val="0"/>
              </a:spcBef>
              <a:spcAft>
                <a:spcPct val="0"/>
              </a:spcAft>
              <a:buClrTx/>
              <a:buSzTx/>
              <a:buNone/>
            </a:pPr>
            <a:endParaRPr lang="en-US" altLang="en-US" sz="3700" dirty="0"/>
          </a:p>
          <a:p>
            <a:pPr marL="0" lvl="0" indent="0" eaLnBrk="0" fontAlgn="base" hangingPunct="0">
              <a:lnSpc>
                <a:spcPct val="100000"/>
              </a:lnSpc>
              <a:spcBef>
                <a:spcPct val="0"/>
              </a:spcBef>
              <a:spcAft>
                <a:spcPct val="0"/>
              </a:spcAft>
              <a:buClrTx/>
              <a:buSzTx/>
              <a:buNone/>
            </a:pPr>
            <a:endParaRPr lang="en-US" altLang="en-US" sz="3700" dirty="0"/>
          </a:p>
          <a:p>
            <a:pPr marL="0" lvl="0" indent="0" eaLnBrk="0" fontAlgn="base" hangingPunct="0">
              <a:lnSpc>
                <a:spcPct val="100000"/>
              </a:lnSpc>
              <a:spcBef>
                <a:spcPct val="0"/>
              </a:spcBef>
              <a:spcAft>
                <a:spcPct val="0"/>
              </a:spcAft>
              <a:buClrTx/>
              <a:buSzTx/>
              <a:buNone/>
            </a:pPr>
            <a:r>
              <a:rPr lang="en-US" altLang="en-US" sz="3700" dirty="0">
                <a:latin typeface="Times New Roman" panose="02020603050405020304" pitchFamily="18" charset="0"/>
              </a:rPr>
              <a:t> </a:t>
            </a:r>
            <a:endParaRPr lang="en-US" altLang="en-US" sz="3700" dirty="0"/>
          </a:p>
          <a:p>
            <a:pPr marL="0" lvl="0" indent="0" eaLnBrk="0" fontAlgn="base" hangingPunct="0">
              <a:lnSpc>
                <a:spcPct val="100000"/>
              </a:lnSpc>
              <a:spcBef>
                <a:spcPct val="0"/>
              </a:spcBef>
              <a:spcAft>
                <a:spcPct val="0"/>
              </a:spcAft>
              <a:buClrTx/>
              <a:buSzTx/>
              <a:buNone/>
            </a:pPr>
            <a:r>
              <a:rPr lang="en-US" altLang="en-US" sz="3700" dirty="0">
                <a:latin typeface="Times New Roman" panose="02020603050405020304" pitchFamily="18" charset="0"/>
              </a:rPr>
              <a:t>Kurt Lewin’s Change Management Model</a:t>
            </a:r>
            <a:endParaRPr lang="en-US" altLang="en-US" sz="3700" dirty="0"/>
          </a:p>
          <a:p>
            <a:pPr marL="0" lvl="0" indent="0" eaLnBrk="0" fontAlgn="base" hangingPunct="0">
              <a:lnSpc>
                <a:spcPct val="100000"/>
              </a:lnSpc>
              <a:spcBef>
                <a:spcPct val="0"/>
              </a:spcBef>
              <a:spcAft>
                <a:spcPct val="0"/>
              </a:spcAft>
              <a:buClrTx/>
              <a:buSzTx/>
              <a:buNone/>
            </a:pPr>
            <a:r>
              <a:rPr lang="en-US" altLang="en-US" sz="3700" dirty="0">
                <a:latin typeface="Times New Roman" panose="02020603050405020304" pitchFamily="18" charset="0"/>
              </a:rPr>
              <a:t>Kurt Lewin is considered the father of the concept of change management. According to him, change management occurs in three procedural steps i.e. “unfreeze - change - refreeze” (Cummings et al., 2016). To elaborate on these aspects, </a:t>
            </a:r>
            <a:r>
              <a:rPr lang="en-US" altLang="en-US" sz="3700" dirty="0" err="1">
                <a:latin typeface="Times New Roman" panose="02020603050405020304" pitchFamily="18" charset="0"/>
              </a:rPr>
              <a:t>Talmaciu</a:t>
            </a:r>
            <a:r>
              <a:rPr lang="en-US" altLang="en-US" sz="3700" dirty="0">
                <a:latin typeface="Times New Roman" panose="02020603050405020304" pitchFamily="18" charset="0"/>
              </a:rPr>
              <a:t> (2014) outlined that the “unfreezing” stage is where employees restrain from evolving from their existing conditions and hence, represent the </a:t>
            </a:r>
            <a:r>
              <a:rPr lang="en-US" altLang="en-US" sz="3700" dirty="0" err="1">
                <a:latin typeface="Times New Roman" panose="02020603050405020304" pitchFamily="18" charset="0"/>
              </a:rPr>
              <a:t>behavioural</a:t>
            </a:r>
            <a:r>
              <a:rPr lang="en-US" altLang="en-US" sz="3700" dirty="0">
                <a:latin typeface="Times New Roman" panose="02020603050405020304" pitchFamily="18" charset="0"/>
              </a:rPr>
              <a:t> thaw. Further, the second stage i.e. “change” is where the transition actually occurs through the provision of various stimulants. Finally, the last stage “refreeze” concerns the recrystallization of the new set of </a:t>
            </a:r>
            <a:r>
              <a:rPr lang="en-US" altLang="en-US" sz="3700" dirty="0" err="1">
                <a:latin typeface="Times New Roman" panose="02020603050405020304" pitchFamily="18" charset="0"/>
              </a:rPr>
              <a:t>behaviours</a:t>
            </a:r>
            <a:r>
              <a:rPr lang="en-US" altLang="en-US" sz="3700" dirty="0">
                <a:latin typeface="Times New Roman" panose="02020603050405020304" pitchFamily="18" charset="0"/>
              </a:rPr>
              <a:t> owing to the change. As per Hussain et al. (2018) both leadership and employee involvement play a critical role in attaining the desired </a:t>
            </a:r>
            <a:r>
              <a:rPr lang="en-US" altLang="en-US" sz="3700" dirty="0" err="1">
                <a:latin typeface="Times New Roman" panose="02020603050405020304" pitchFamily="18" charset="0"/>
              </a:rPr>
              <a:t>organisational</a:t>
            </a:r>
            <a:r>
              <a:rPr lang="en-US" altLang="en-US" sz="3700" dirty="0">
                <a:latin typeface="Times New Roman" panose="02020603050405020304" pitchFamily="18" charset="0"/>
              </a:rPr>
              <a:t> change. Moreover, the study outlined that leadership plays a critical role in motivating employees in unfreezing their existing </a:t>
            </a:r>
            <a:r>
              <a:rPr lang="en-US" altLang="en-US" sz="3700" dirty="0" err="1">
                <a:latin typeface="Times New Roman" panose="02020603050405020304" pitchFamily="18" charset="0"/>
              </a:rPr>
              <a:t>behaviours</a:t>
            </a:r>
            <a:r>
              <a:rPr lang="en-US" altLang="en-US" sz="3700" dirty="0">
                <a:latin typeface="Times New Roman" panose="02020603050405020304" pitchFamily="18" charset="0"/>
              </a:rPr>
              <a:t> and practices while employee involvement plays a critical role in adapting to the desired change. The figure below graphically interprets the phases of this model:</a:t>
            </a:r>
            <a:endParaRPr lang="en-US" altLang="en-US" sz="3700" dirty="0"/>
          </a:p>
          <a:p>
            <a:pPr marL="0" lvl="0" indent="0" eaLnBrk="0" fontAlgn="base" hangingPunct="0">
              <a:lnSpc>
                <a:spcPct val="100000"/>
              </a:lnSpc>
              <a:spcBef>
                <a:spcPct val="0"/>
              </a:spcBef>
              <a:spcAft>
                <a:spcPct val="0"/>
              </a:spcAft>
              <a:buClrTx/>
              <a:buSzTx/>
              <a:buNone/>
            </a:pPr>
            <a:r>
              <a:rPr lang="en-US" altLang="en-US" sz="3700" dirty="0">
                <a:latin typeface="Times New Roman" panose="02020603050405020304" pitchFamily="18" charset="0"/>
              </a:rPr>
              <a:t>                    </a:t>
            </a:r>
            <a:endParaRPr lang="en-US" altLang="en-US" sz="3700" dirty="0"/>
          </a:p>
          <a:p>
            <a:pPr marL="0" lvl="0" indent="0" eaLnBrk="0" fontAlgn="base" hangingPunct="0">
              <a:lnSpc>
                <a:spcPct val="100000"/>
              </a:lnSpc>
              <a:spcBef>
                <a:spcPct val="0"/>
              </a:spcBef>
              <a:spcAft>
                <a:spcPct val="0"/>
              </a:spcAft>
              <a:buClrTx/>
              <a:buSzTx/>
              <a:buNone/>
            </a:pPr>
            <a:r>
              <a:rPr lang="en-US" altLang="en-US" sz="3700" dirty="0">
                <a:latin typeface="Times New Roman" panose="02020603050405020304" pitchFamily="18" charset="0"/>
              </a:rPr>
              <a:t>Figure 2: Kurt Lewin’s Change Management Model</a:t>
            </a:r>
            <a:endParaRPr lang="en-US" altLang="en-US" sz="3700" dirty="0"/>
          </a:p>
          <a:p>
            <a:pPr marL="0" lvl="0" indent="0" eaLnBrk="0" fontAlgn="base" hangingPunct="0">
              <a:lnSpc>
                <a:spcPct val="100000"/>
              </a:lnSpc>
              <a:spcBef>
                <a:spcPct val="0"/>
              </a:spcBef>
              <a:spcAft>
                <a:spcPct val="0"/>
              </a:spcAft>
              <a:buClrTx/>
              <a:buSzTx/>
              <a:buNone/>
            </a:pPr>
            <a:r>
              <a:rPr lang="en-US" altLang="en-US" sz="3700" dirty="0">
                <a:latin typeface="Times New Roman" panose="02020603050405020304" pitchFamily="18" charset="0"/>
              </a:rPr>
              <a:t>Source: Author</a:t>
            </a:r>
            <a:endParaRPr lang="en-US" altLang="en-US" sz="3700" dirty="0"/>
          </a:p>
          <a:p>
            <a:pPr marL="0" lvl="0" indent="0" eaLnBrk="0" fontAlgn="base" hangingPunct="0">
              <a:lnSpc>
                <a:spcPct val="100000"/>
              </a:lnSpc>
              <a:spcBef>
                <a:spcPct val="0"/>
              </a:spcBef>
              <a:spcAft>
                <a:spcPct val="0"/>
              </a:spcAft>
              <a:buClrTx/>
              <a:buSzTx/>
              <a:buNone/>
            </a:pPr>
            <a:r>
              <a:rPr lang="en-US" altLang="en-US" sz="3700" dirty="0">
                <a:latin typeface="Times New Roman" panose="02020603050405020304" pitchFamily="18" charset="0"/>
              </a:rPr>
              <a:t>Although, this model is highly simple to implement. Nonetheless, it is not practical to achieve high end goals. This is mainly because high end goals often demand operational changes in different departments as well as different levels. For this purpose, interacting and providing relevant training, awareness, as well as monitoring employees’ individual progress, plays a pivotal role which is not considered a critical part or procedure of the change management process by Kurt Lewin (</a:t>
            </a:r>
            <a:r>
              <a:rPr lang="en-US" altLang="en-US" sz="3700" dirty="0" err="1">
                <a:latin typeface="Times New Roman" panose="02020603050405020304" pitchFamily="18" charset="0"/>
              </a:rPr>
              <a:t>Kaftandzieva</a:t>
            </a:r>
            <a:r>
              <a:rPr lang="en-US" altLang="en-US" sz="3700" dirty="0">
                <a:latin typeface="Times New Roman" panose="02020603050405020304" pitchFamily="18" charset="0"/>
              </a:rPr>
              <a:t>, 2021).</a:t>
            </a:r>
            <a:endParaRPr lang="en-US" altLang="en-US" sz="3700" dirty="0"/>
          </a:p>
          <a:p>
            <a:pPr marL="0" lvl="0" indent="0" eaLnBrk="0" fontAlgn="base" hangingPunct="0">
              <a:lnSpc>
                <a:spcPct val="100000"/>
              </a:lnSpc>
              <a:spcBef>
                <a:spcPct val="0"/>
              </a:spcBef>
              <a:spcAft>
                <a:spcPct val="0"/>
              </a:spcAft>
              <a:buClrTx/>
              <a:buSzTx/>
              <a:buNone/>
            </a:pPr>
            <a:r>
              <a:rPr lang="en-US" altLang="en-US" sz="3700" dirty="0">
                <a:latin typeface="Times New Roman" panose="02020603050405020304" pitchFamily="18" charset="0"/>
              </a:rPr>
              <a:t>Kotter’s 8 Step Change Model</a:t>
            </a:r>
            <a:endParaRPr lang="en-US" altLang="en-US" sz="3700" dirty="0"/>
          </a:p>
          <a:p>
            <a:pPr marL="0" lvl="0" indent="0" eaLnBrk="0" fontAlgn="base" hangingPunct="0">
              <a:lnSpc>
                <a:spcPct val="100000"/>
              </a:lnSpc>
              <a:spcBef>
                <a:spcPct val="0"/>
              </a:spcBef>
              <a:spcAft>
                <a:spcPct val="0"/>
              </a:spcAft>
              <a:buClrTx/>
              <a:buSzTx/>
              <a:buNone/>
            </a:pPr>
            <a:r>
              <a:rPr lang="en-US" altLang="en-US" sz="3700" dirty="0">
                <a:latin typeface="Times New Roman" panose="02020603050405020304" pitchFamily="18" charset="0"/>
              </a:rPr>
              <a:t>Kotter’s 8-step change model is an extension of Kurt Lewin’s original change management model. According to Kotter, leadership must be able to create as well as sustain the required changes for ensuring that the </a:t>
            </a:r>
            <a:r>
              <a:rPr lang="en-US" altLang="en-US" sz="3700" dirty="0" err="1">
                <a:latin typeface="Times New Roman" panose="02020603050405020304" pitchFamily="18" charset="0"/>
              </a:rPr>
              <a:t>organisations</a:t>
            </a:r>
            <a:r>
              <a:rPr lang="en-US" altLang="en-US" sz="3700" dirty="0">
                <a:latin typeface="Times New Roman" panose="02020603050405020304" pitchFamily="18" charset="0"/>
              </a:rPr>
              <a:t> are able to compete in the competitive market environment (Thu and Thu, 2022). </a:t>
            </a:r>
            <a:endParaRPr lang="en-US" altLang="en-US" sz="3700" dirty="0"/>
          </a:p>
          <a:p>
            <a:pPr marL="0" lvl="0" indent="0" eaLnBrk="0" fontAlgn="base" hangingPunct="0">
              <a:lnSpc>
                <a:spcPct val="100000"/>
              </a:lnSpc>
              <a:spcBef>
                <a:spcPct val="0"/>
              </a:spcBef>
              <a:spcAft>
                <a:spcPct val="0"/>
              </a:spcAft>
              <a:buClrTx/>
              <a:buSzTx/>
              <a:buNone/>
            </a:pPr>
            <a:r>
              <a:rPr lang="en-US" altLang="en-US" sz="3700" dirty="0">
                <a:latin typeface="Times New Roman" panose="02020603050405020304" pitchFamily="18" charset="0"/>
              </a:rPr>
              <a:t>The eight steps in the model include (</a:t>
            </a:r>
            <a:r>
              <a:rPr lang="en-US" altLang="en-US" sz="3700" dirty="0" err="1">
                <a:latin typeface="Times New Roman" panose="02020603050405020304" pitchFamily="18" charset="0"/>
              </a:rPr>
              <a:t>Laig</a:t>
            </a:r>
            <a:r>
              <a:rPr lang="en-US" altLang="en-US" sz="3700" dirty="0">
                <a:latin typeface="Times New Roman" panose="02020603050405020304" pitchFamily="18" charset="0"/>
              </a:rPr>
              <a:t> and </a:t>
            </a:r>
            <a:r>
              <a:rPr lang="en-US" altLang="en-US" sz="3700" dirty="0" err="1">
                <a:latin typeface="Times New Roman" panose="02020603050405020304" pitchFamily="18" charset="0"/>
              </a:rPr>
              <a:t>Abocejo</a:t>
            </a:r>
            <a:r>
              <a:rPr lang="en-US" altLang="en-US" sz="3700" dirty="0">
                <a:latin typeface="Times New Roman" panose="02020603050405020304" pitchFamily="18" charset="0"/>
              </a:rPr>
              <a:t>, 2021):</a:t>
            </a:r>
            <a:endParaRPr lang="en-US" altLang="en-US" sz="3700" dirty="0"/>
          </a:p>
          <a:p>
            <a:pPr marL="0" lvl="0" indent="0" eaLnBrk="0" fontAlgn="base" hangingPunct="0">
              <a:lnSpc>
                <a:spcPct val="100000"/>
              </a:lnSpc>
              <a:spcBef>
                <a:spcPct val="0"/>
              </a:spcBef>
              <a:spcAft>
                <a:spcPct val="0"/>
              </a:spcAft>
              <a:buClrTx/>
              <a:buSzTx/>
              <a:buFontTx/>
              <a:buAutoNum type="arabicPeriod"/>
            </a:pPr>
            <a:r>
              <a:rPr lang="en-US" altLang="en-US" sz="3700" dirty="0" err="1">
                <a:latin typeface="Times New Roman" panose="02020603050405020304" pitchFamily="18" charset="0"/>
              </a:rPr>
              <a:t>Instil</a:t>
            </a:r>
            <a:r>
              <a:rPr lang="en-US" altLang="en-US" sz="3700" dirty="0">
                <a:latin typeface="Times New Roman" panose="02020603050405020304" pitchFamily="18" charset="0"/>
              </a:rPr>
              <a:t> a sense of urgency </a:t>
            </a:r>
            <a:r>
              <a:rPr lang="en-US" altLang="en-US" sz="3700" dirty="0"/>
              <a:t> </a:t>
            </a:r>
            <a:endParaRPr lang="en-US" altLang="en-US" sz="3700" dirty="0">
              <a:latin typeface="Times New Roman" panose="02020603050405020304" pitchFamily="18" charset="0"/>
            </a:endParaRPr>
          </a:p>
          <a:p>
            <a:pPr marL="0" lvl="0" indent="0" eaLnBrk="0" fontAlgn="base" hangingPunct="0">
              <a:lnSpc>
                <a:spcPct val="100000"/>
              </a:lnSpc>
              <a:spcBef>
                <a:spcPct val="0"/>
              </a:spcBef>
              <a:spcAft>
                <a:spcPct val="0"/>
              </a:spcAft>
              <a:buClrTx/>
              <a:buSzTx/>
              <a:buFontTx/>
              <a:buAutoNum type="arabicPeriod" startAt="2"/>
            </a:pPr>
            <a:r>
              <a:rPr lang="en-US" altLang="en-US" sz="3700" dirty="0">
                <a:latin typeface="Times New Roman" panose="02020603050405020304" pitchFamily="18" charset="0"/>
              </a:rPr>
              <a:t>Form a core coalition</a:t>
            </a:r>
            <a:r>
              <a:rPr lang="en-US" altLang="en-US" sz="3700" dirty="0"/>
              <a:t> </a:t>
            </a:r>
            <a:endParaRPr lang="en-US" altLang="en-US" sz="3700" dirty="0">
              <a:latin typeface="Times New Roman" panose="02020603050405020304" pitchFamily="18" charset="0"/>
            </a:endParaRPr>
          </a:p>
          <a:p>
            <a:pPr marL="0" lvl="0" indent="0" eaLnBrk="0" fontAlgn="base" hangingPunct="0">
              <a:lnSpc>
                <a:spcPct val="100000"/>
              </a:lnSpc>
              <a:spcBef>
                <a:spcPct val="0"/>
              </a:spcBef>
              <a:spcAft>
                <a:spcPct val="0"/>
              </a:spcAft>
              <a:buClrTx/>
              <a:buSzTx/>
              <a:buFontTx/>
              <a:buAutoNum type="arabicPeriod" startAt="3"/>
            </a:pPr>
            <a:r>
              <a:rPr lang="en-US" altLang="en-US" sz="3700" dirty="0">
                <a:latin typeface="Times New Roman" panose="02020603050405020304" pitchFamily="18" charset="0"/>
              </a:rPr>
              <a:t>Create and implement a strategic vision</a:t>
            </a:r>
            <a:r>
              <a:rPr lang="en-US" altLang="en-US" sz="3700" dirty="0"/>
              <a:t> </a:t>
            </a:r>
            <a:endParaRPr lang="en-US" altLang="en-US" sz="3700" dirty="0">
              <a:latin typeface="Times New Roman" panose="02020603050405020304" pitchFamily="18" charset="0"/>
            </a:endParaRPr>
          </a:p>
          <a:p>
            <a:pPr marL="0" lvl="0" indent="0" eaLnBrk="0" fontAlgn="base" hangingPunct="0">
              <a:lnSpc>
                <a:spcPct val="100000"/>
              </a:lnSpc>
              <a:spcBef>
                <a:spcPct val="0"/>
              </a:spcBef>
              <a:spcAft>
                <a:spcPct val="0"/>
              </a:spcAft>
              <a:buClrTx/>
              <a:buSzTx/>
              <a:buFontTx/>
              <a:buAutoNum type="arabicPeriod" startAt="4"/>
            </a:pPr>
            <a:r>
              <a:rPr lang="en-US" altLang="en-US" sz="3700" dirty="0">
                <a:latin typeface="Times New Roman" panose="02020603050405020304" pitchFamily="18" charset="0"/>
              </a:rPr>
              <a:t>Share and communicate vision plans</a:t>
            </a:r>
            <a:r>
              <a:rPr lang="en-US" altLang="en-US" sz="3700" dirty="0"/>
              <a:t> </a:t>
            </a:r>
            <a:endParaRPr lang="en-US" altLang="en-US" sz="3700" dirty="0">
              <a:latin typeface="Times New Roman" panose="02020603050405020304" pitchFamily="18" charset="0"/>
            </a:endParaRPr>
          </a:p>
          <a:p>
            <a:pPr marL="0" lvl="0" indent="0" eaLnBrk="0" fontAlgn="base" hangingPunct="0">
              <a:lnSpc>
                <a:spcPct val="100000"/>
              </a:lnSpc>
              <a:spcBef>
                <a:spcPct val="0"/>
              </a:spcBef>
              <a:spcAft>
                <a:spcPct val="0"/>
              </a:spcAft>
              <a:buClrTx/>
              <a:buSzTx/>
              <a:buFontTx/>
              <a:buAutoNum type="arabicPeriod" startAt="5"/>
            </a:pPr>
            <a:r>
              <a:rPr lang="en-US" altLang="en-US" sz="3700" dirty="0">
                <a:latin typeface="Times New Roman" panose="02020603050405020304" pitchFamily="18" charset="0"/>
              </a:rPr>
              <a:t>Providing personnel with the authority to carry out the vision</a:t>
            </a:r>
            <a:r>
              <a:rPr lang="en-US" altLang="en-US" sz="3700" dirty="0"/>
              <a:t> </a:t>
            </a:r>
            <a:endParaRPr lang="en-US" altLang="en-US" sz="3700" dirty="0">
              <a:latin typeface="Times New Roman" panose="02020603050405020304" pitchFamily="18" charset="0"/>
            </a:endParaRPr>
          </a:p>
          <a:p>
            <a:pPr marL="0" lvl="0" indent="0" eaLnBrk="0" fontAlgn="base" hangingPunct="0">
              <a:lnSpc>
                <a:spcPct val="100000"/>
              </a:lnSpc>
              <a:spcBef>
                <a:spcPct val="0"/>
              </a:spcBef>
              <a:spcAft>
                <a:spcPct val="0"/>
              </a:spcAft>
              <a:buClrTx/>
              <a:buSzTx/>
              <a:buFontTx/>
              <a:buAutoNum type="arabicPeriod" startAt="6"/>
            </a:pPr>
            <a:r>
              <a:rPr lang="en-US" altLang="en-US" sz="3700" dirty="0">
                <a:latin typeface="Times New Roman" panose="02020603050405020304" pitchFamily="18" charset="0"/>
              </a:rPr>
              <a:t>Create short-term victories</a:t>
            </a:r>
            <a:r>
              <a:rPr lang="en-US" altLang="en-US" sz="3700" dirty="0"/>
              <a:t> </a:t>
            </a:r>
            <a:endParaRPr lang="en-US" altLang="en-US" sz="3700" dirty="0">
              <a:latin typeface="Times New Roman" panose="02020603050405020304" pitchFamily="18" charset="0"/>
            </a:endParaRPr>
          </a:p>
          <a:p>
            <a:pPr marL="0" lvl="0" indent="0" eaLnBrk="0" fontAlgn="base" hangingPunct="0">
              <a:lnSpc>
                <a:spcPct val="100000"/>
              </a:lnSpc>
              <a:spcBef>
                <a:spcPct val="0"/>
              </a:spcBef>
              <a:spcAft>
                <a:spcPct val="0"/>
              </a:spcAft>
              <a:buClrTx/>
              <a:buSzTx/>
              <a:buFontTx/>
              <a:buAutoNum type="arabicPeriod" startAt="7"/>
            </a:pPr>
            <a:r>
              <a:rPr lang="en-US" altLang="en-US" sz="3700" dirty="0">
                <a:latin typeface="Times New Roman" panose="02020603050405020304" pitchFamily="18" charset="0"/>
              </a:rPr>
              <a:t>Consolidate the gains and bring about the greater change</a:t>
            </a:r>
            <a:r>
              <a:rPr lang="en-US" altLang="en-US" sz="3700" dirty="0"/>
              <a:t> </a:t>
            </a:r>
            <a:endParaRPr lang="en-US" altLang="en-US" sz="3700" dirty="0">
              <a:latin typeface="Times New Roman" panose="02020603050405020304" pitchFamily="18" charset="0"/>
            </a:endParaRPr>
          </a:p>
          <a:p>
            <a:pPr marL="0" lvl="0" indent="0" eaLnBrk="0" fontAlgn="base" hangingPunct="0">
              <a:lnSpc>
                <a:spcPct val="100000"/>
              </a:lnSpc>
              <a:spcBef>
                <a:spcPct val="0"/>
              </a:spcBef>
              <a:spcAft>
                <a:spcPct val="0"/>
              </a:spcAft>
              <a:buClrTx/>
              <a:buSzTx/>
              <a:buFontTx/>
              <a:buAutoNum type="arabicPeriod" startAt="8"/>
            </a:pPr>
            <a:r>
              <a:rPr lang="en-US" altLang="en-US" sz="3700" dirty="0">
                <a:latin typeface="Times New Roman" panose="02020603050405020304" pitchFamily="18" charset="0"/>
              </a:rPr>
              <a:t>New changes should be initiated and implemented</a:t>
            </a:r>
            <a:r>
              <a:rPr lang="en-US" altLang="en-US" sz="3700" dirty="0"/>
              <a:t> </a:t>
            </a:r>
          </a:p>
          <a:p>
            <a:pPr marL="0" lvl="0" indent="0" eaLnBrk="0" fontAlgn="base" hangingPunct="0">
              <a:lnSpc>
                <a:spcPct val="100000"/>
              </a:lnSpc>
              <a:spcBef>
                <a:spcPct val="0"/>
              </a:spcBef>
              <a:spcAft>
                <a:spcPct val="0"/>
              </a:spcAft>
              <a:buClrTx/>
              <a:buSzTx/>
              <a:buNone/>
            </a:pPr>
            <a:r>
              <a:rPr lang="en-US" altLang="en-US" sz="3700" dirty="0">
                <a:latin typeface="Times New Roman" panose="02020603050405020304" pitchFamily="18" charset="0"/>
              </a:rPr>
              <a:t>It is outlined by scholars that the development of a strategic vision is essential for the formulation of a clear and achievable transformation vision. As a result in order to progress as a group, a transformation vision is essential to align the key objectives of the firm (</a:t>
            </a:r>
            <a:r>
              <a:rPr lang="en-US" altLang="en-US" sz="3700" dirty="0" err="1">
                <a:latin typeface="Times New Roman" panose="02020603050405020304" pitchFamily="18" charset="0"/>
              </a:rPr>
              <a:t>Calegari</a:t>
            </a:r>
            <a:r>
              <a:rPr lang="en-US" altLang="en-US" sz="3700" dirty="0">
                <a:latin typeface="Times New Roman" panose="02020603050405020304" pitchFamily="18" charset="0"/>
              </a:rPr>
              <a:t>, 2015). This is because, without any pertinent direction, the </a:t>
            </a:r>
            <a:r>
              <a:rPr lang="en-US" altLang="en-US" sz="3700" dirty="0" err="1">
                <a:latin typeface="Times New Roman" panose="02020603050405020304" pitchFamily="18" charset="0"/>
              </a:rPr>
              <a:t>organisation’s</a:t>
            </a:r>
            <a:r>
              <a:rPr lang="en-US" altLang="en-US" sz="3700" dirty="0">
                <a:latin typeface="Times New Roman" panose="02020603050405020304" pitchFamily="18" charset="0"/>
              </a:rPr>
              <a:t> change cannot be helpful in achieving any objective. Additionally, in order for the staff to support the change, they must comprehend why it is necessary.</a:t>
            </a:r>
            <a:endParaRPr lang="en-US" altLang="en-US" sz="3700" dirty="0"/>
          </a:p>
          <a:p>
            <a:pPr marL="0" lvl="0" indent="0" eaLnBrk="0" fontAlgn="base" hangingPunct="0">
              <a:lnSpc>
                <a:spcPct val="100000"/>
              </a:lnSpc>
              <a:spcBef>
                <a:spcPct val="0"/>
              </a:spcBef>
              <a:spcAft>
                <a:spcPct val="0"/>
              </a:spcAft>
              <a:buClrTx/>
              <a:buSzTx/>
              <a:buNone/>
            </a:pPr>
            <a:r>
              <a:rPr lang="en-US" altLang="en-US" sz="3700" dirty="0">
                <a:latin typeface="Times New Roman" panose="02020603050405020304" pitchFamily="18" charset="0"/>
              </a:rPr>
              <a:t>General Electric’s Change Acceleration Process (CAP)</a:t>
            </a:r>
            <a:endParaRPr lang="en-US" altLang="en-US" sz="3700" dirty="0"/>
          </a:p>
          <a:p>
            <a:pPr marL="0" lvl="0" indent="0" eaLnBrk="0" fontAlgn="base" hangingPunct="0">
              <a:lnSpc>
                <a:spcPct val="100000"/>
              </a:lnSpc>
              <a:spcBef>
                <a:spcPct val="0"/>
              </a:spcBef>
              <a:spcAft>
                <a:spcPct val="0"/>
              </a:spcAft>
              <a:buClrTx/>
              <a:buSzTx/>
              <a:buNone/>
            </a:pPr>
            <a:r>
              <a:rPr lang="en-US" altLang="en-US" sz="3700" dirty="0">
                <a:latin typeface="Times New Roman" panose="02020603050405020304" pitchFamily="18" charset="0"/>
              </a:rPr>
              <a:t>This model was developed by General Electric Company to manage its own change management process. The model is concerned with transforming how different stakeholders within an </a:t>
            </a:r>
            <a:r>
              <a:rPr lang="en-US" altLang="en-US" sz="3700" dirty="0" err="1">
                <a:latin typeface="Times New Roman" panose="02020603050405020304" pitchFamily="18" charset="0"/>
              </a:rPr>
              <a:t>organisation</a:t>
            </a:r>
            <a:r>
              <a:rPr lang="en-US" altLang="en-US" sz="3700" dirty="0">
                <a:latin typeface="Times New Roman" panose="02020603050405020304" pitchFamily="18" charset="0"/>
              </a:rPr>
              <a:t> are accepting, operating and employing new strategies for excelling business. Thus, a CAP model is majorly concerned with facilitating an </a:t>
            </a:r>
            <a:r>
              <a:rPr lang="en-US" altLang="en-US" sz="3700" dirty="0" err="1">
                <a:latin typeface="Times New Roman" panose="02020603050405020304" pitchFamily="18" charset="0"/>
              </a:rPr>
              <a:t>organisation</a:t>
            </a:r>
            <a:r>
              <a:rPr lang="en-US" altLang="en-US" sz="3700" dirty="0">
                <a:latin typeface="Times New Roman" panose="02020603050405020304" pitchFamily="18" charset="0"/>
              </a:rPr>
              <a:t> to manage its business model effectively while implementing change. According to GE, the success or failure of any business model depends on acceptance and quality. In this regard, the following equation was used to represent this notion:</a:t>
            </a:r>
            <a:endParaRPr lang="en-US" altLang="en-US" sz="3700" dirty="0"/>
          </a:p>
          <a:p>
            <a:pPr marL="0" lvl="0" indent="0" eaLnBrk="0" fontAlgn="base" hangingPunct="0">
              <a:lnSpc>
                <a:spcPct val="100000"/>
              </a:lnSpc>
              <a:spcBef>
                <a:spcPct val="0"/>
              </a:spcBef>
              <a:spcAft>
                <a:spcPct val="0"/>
              </a:spcAft>
              <a:buClrTx/>
              <a:buSzTx/>
              <a:buNone/>
            </a:pPr>
            <a:r>
              <a:rPr lang="en-US" altLang="en-US" sz="3700" dirty="0">
                <a:latin typeface="Times New Roman" panose="02020603050405020304" pitchFamily="18" charset="0"/>
              </a:rPr>
              <a:t>Q </a:t>
            </a:r>
            <a:r>
              <a:rPr lang="en-US" altLang="en-US" sz="3700" dirty="0">
                <a:latin typeface="Zapf Dingbats"/>
              </a:rPr>
              <a:t>✕</a:t>
            </a:r>
            <a:r>
              <a:rPr lang="en-US" altLang="en-US" sz="3700" dirty="0">
                <a:latin typeface="Times New Roman" panose="02020603050405020304" pitchFamily="18" charset="0"/>
              </a:rPr>
              <a:t> A = E</a:t>
            </a:r>
            <a:endParaRPr lang="en-US" altLang="en-US" sz="3700" dirty="0"/>
          </a:p>
          <a:p>
            <a:pPr marL="0" lvl="0" indent="0" eaLnBrk="0" fontAlgn="base" hangingPunct="0">
              <a:lnSpc>
                <a:spcPct val="100000"/>
              </a:lnSpc>
              <a:spcBef>
                <a:spcPct val="0"/>
              </a:spcBef>
              <a:spcAft>
                <a:spcPct val="0"/>
              </a:spcAft>
              <a:buClrTx/>
              <a:buSzTx/>
              <a:buNone/>
            </a:pPr>
            <a:r>
              <a:rPr lang="en-US" altLang="en-US" sz="3700" dirty="0">
                <a:latin typeface="Times New Roman" panose="02020603050405020304" pitchFamily="18" charset="0"/>
              </a:rPr>
              <a:t>The equation outlines in simple terms that better quality and better acceptance will result in effective change. Thus, the following steps must be undertaken as per CAP for implementing change in an effective manner (Galli, 2018):</a:t>
            </a:r>
            <a:endParaRPr lang="en-US" altLang="en-US" sz="3700" dirty="0"/>
          </a:p>
          <a:p>
            <a:pPr marL="0" lvl="0" indent="0" eaLnBrk="0" fontAlgn="base" hangingPunct="0">
              <a:lnSpc>
                <a:spcPct val="100000"/>
              </a:lnSpc>
              <a:spcBef>
                <a:spcPct val="0"/>
              </a:spcBef>
              <a:spcAft>
                <a:spcPct val="0"/>
              </a:spcAft>
              <a:buClrTx/>
              <a:buSzTx/>
              <a:buFontTx/>
              <a:buAutoNum type="arabicPeriod"/>
            </a:pPr>
            <a:r>
              <a:rPr lang="en-US" altLang="en-US" sz="3700" dirty="0">
                <a:latin typeface="Times New Roman" panose="02020603050405020304" pitchFamily="18" charset="0"/>
              </a:rPr>
              <a:t>Directing change</a:t>
            </a:r>
            <a:r>
              <a:rPr lang="en-US" altLang="en-US" sz="3700" dirty="0"/>
              <a:t> </a:t>
            </a:r>
            <a:endParaRPr lang="en-US" altLang="en-US" sz="3700" dirty="0">
              <a:latin typeface="Times New Roman" panose="02020603050405020304" pitchFamily="18" charset="0"/>
            </a:endParaRPr>
          </a:p>
          <a:p>
            <a:pPr marL="0" lvl="0" indent="0" eaLnBrk="0" fontAlgn="base" hangingPunct="0">
              <a:lnSpc>
                <a:spcPct val="100000"/>
              </a:lnSpc>
              <a:spcBef>
                <a:spcPct val="0"/>
              </a:spcBef>
              <a:spcAft>
                <a:spcPct val="0"/>
              </a:spcAft>
              <a:buClrTx/>
              <a:buSzTx/>
              <a:buFontTx/>
              <a:buAutoNum type="arabicPeriod" startAt="2"/>
            </a:pPr>
            <a:r>
              <a:rPr lang="en-US" altLang="en-US" sz="3700" dirty="0">
                <a:latin typeface="Times New Roman" panose="02020603050405020304" pitchFamily="18" charset="0"/>
              </a:rPr>
              <a:t>Designing a shared need</a:t>
            </a:r>
            <a:r>
              <a:rPr lang="en-US" altLang="en-US" sz="3700" dirty="0"/>
              <a:t> </a:t>
            </a:r>
            <a:endParaRPr lang="en-US" altLang="en-US" sz="3700" dirty="0">
              <a:latin typeface="Times New Roman" panose="02020603050405020304" pitchFamily="18" charset="0"/>
            </a:endParaRPr>
          </a:p>
          <a:p>
            <a:pPr marL="0" lvl="0" indent="0" eaLnBrk="0" fontAlgn="base" hangingPunct="0">
              <a:lnSpc>
                <a:spcPct val="100000"/>
              </a:lnSpc>
              <a:spcBef>
                <a:spcPct val="0"/>
              </a:spcBef>
              <a:spcAft>
                <a:spcPct val="0"/>
              </a:spcAft>
              <a:buClrTx/>
              <a:buSzTx/>
              <a:buFontTx/>
              <a:buAutoNum type="arabicPeriod" startAt="3"/>
            </a:pPr>
            <a:r>
              <a:rPr lang="en-US" altLang="en-US" sz="3700" dirty="0">
                <a:latin typeface="Times New Roman" panose="02020603050405020304" pitchFamily="18" charset="0"/>
              </a:rPr>
              <a:t>Outlining a clear vision</a:t>
            </a:r>
            <a:r>
              <a:rPr lang="en-US" altLang="en-US" sz="3700" dirty="0"/>
              <a:t> </a:t>
            </a:r>
            <a:endParaRPr lang="en-US" altLang="en-US" sz="3700" dirty="0">
              <a:latin typeface="Times New Roman" panose="02020603050405020304" pitchFamily="18" charset="0"/>
            </a:endParaRPr>
          </a:p>
          <a:p>
            <a:pPr marL="0" lvl="0" indent="0" eaLnBrk="0" fontAlgn="base" hangingPunct="0">
              <a:lnSpc>
                <a:spcPct val="100000"/>
              </a:lnSpc>
              <a:spcBef>
                <a:spcPct val="0"/>
              </a:spcBef>
              <a:spcAft>
                <a:spcPct val="0"/>
              </a:spcAft>
              <a:buClrTx/>
              <a:buSzTx/>
              <a:buFontTx/>
              <a:buAutoNum type="arabicPeriod" startAt="4"/>
            </a:pPr>
            <a:r>
              <a:rPr lang="en-US" altLang="en-US" sz="3700" dirty="0">
                <a:latin typeface="Times New Roman" panose="02020603050405020304" pitchFamily="18" charset="0"/>
              </a:rPr>
              <a:t>Ensuring and motivating employees to show commitment</a:t>
            </a:r>
            <a:r>
              <a:rPr lang="en-US" altLang="en-US" sz="3700" dirty="0"/>
              <a:t> </a:t>
            </a:r>
            <a:endParaRPr lang="en-US" altLang="en-US" sz="3700" dirty="0">
              <a:latin typeface="Times New Roman" panose="02020603050405020304" pitchFamily="18" charset="0"/>
            </a:endParaRPr>
          </a:p>
          <a:p>
            <a:pPr marL="0" lvl="0" indent="0" eaLnBrk="0" fontAlgn="base" hangingPunct="0">
              <a:lnSpc>
                <a:spcPct val="100000"/>
              </a:lnSpc>
              <a:spcBef>
                <a:spcPct val="0"/>
              </a:spcBef>
              <a:spcAft>
                <a:spcPct val="0"/>
              </a:spcAft>
              <a:buClrTx/>
              <a:buSzTx/>
              <a:buFontTx/>
              <a:buAutoNum type="arabicPeriod" startAt="5"/>
            </a:pPr>
            <a:r>
              <a:rPr lang="en-US" altLang="en-US" sz="3700" dirty="0">
                <a:latin typeface="Times New Roman" panose="02020603050405020304" pitchFamily="18" charset="0"/>
              </a:rPr>
              <a:t>Making changes last longer</a:t>
            </a:r>
            <a:r>
              <a:rPr lang="en-US" altLang="en-US" sz="3700" dirty="0"/>
              <a:t> </a:t>
            </a:r>
            <a:endParaRPr lang="en-US" altLang="en-US" sz="3700" dirty="0">
              <a:latin typeface="Times New Roman" panose="02020603050405020304" pitchFamily="18" charset="0"/>
            </a:endParaRPr>
          </a:p>
          <a:p>
            <a:pPr marL="0" lvl="0" indent="0" eaLnBrk="0" fontAlgn="base" hangingPunct="0">
              <a:lnSpc>
                <a:spcPct val="100000"/>
              </a:lnSpc>
              <a:spcBef>
                <a:spcPct val="0"/>
              </a:spcBef>
              <a:spcAft>
                <a:spcPct val="0"/>
              </a:spcAft>
              <a:buClrTx/>
              <a:buSzTx/>
              <a:buFontTx/>
              <a:buAutoNum type="arabicPeriod" startAt="6"/>
            </a:pPr>
            <a:r>
              <a:rPr lang="en-US" altLang="en-US" sz="3700" dirty="0">
                <a:latin typeface="Times New Roman" panose="02020603050405020304" pitchFamily="18" charset="0"/>
              </a:rPr>
              <a:t>Evaluating the resulting progress</a:t>
            </a:r>
            <a:r>
              <a:rPr lang="en-US" altLang="en-US" sz="3700" dirty="0"/>
              <a:t> </a:t>
            </a:r>
            <a:endParaRPr lang="en-US" altLang="en-US" sz="3700" dirty="0">
              <a:latin typeface="Times New Roman" panose="02020603050405020304" pitchFamily="18" charset="0"/>
            </a:endParaRPr>
          </a:p>
          <a:p>
            <a:pPr marL="0" lvl="0" indent="0" eaLnBrk="0" fontAlgn="base" hangingPunct="0">
              <a:lnSpc>
                <a:spcPct val="100000"/>
              </a:lnSpc>
              <a:spcBef>
                <a:spcPct val="0"/>
              </a:spcBef>
              <a:spcAft>
                <a:spcPct val="0"/>
              </a:spcAft>
              <a:buClrTx/>
              <a:buSzTx/>
              <a:buFontTx/>
              <a:buAutoNum type="arabicPeriod" startAt="7"/>
            </a:pPr>
            <a:r>
              <a:rPr lang="en-US" altLang="en-US" sz="3700" dirty="0">
                <a:latin typeface="Times New Roman" panose="02020603050405020304" pitchFamily="18" charset="0"/>
              </a:rPr>
              <a:t>Altering the existing systems and structures</a:t>
            </a:r>
            <a:r>
              <a:rPr lang="en-US" altLang="en-US" sz="3700" dirty="0"/>
              <a:t> </a:t>
            </a:r>
          </a:p>
          <a:p>
            <a:endParaRPr lang="en-US" sz="800" dirty="0"/>
          </a:p>
        </p:txBody>
      </p:sp>
      <p:pic>
        <p:nvPicPr>
          <p:cNvPr id="7" name="Picture 6">
            <a:extLst>
              <a:ext uri="{FF2B5EF4-FFF2-40B4-BE49-F238E27FC236}">
                <a16:creationId xmlns:a16="http://schemas.microsoft.com/office/drawing/2014/main" id="{0B4A8590-DE72-B211-83BD-6FE4A1B0F63D}"/>
              </a:ext>
            </a:extLst>
          </p:cNvPr>
          <p:cNvPicPr>
            <a:picLocks noChangeAspect="1"/>
          </p:cNvPicPr>
          <p:nvPr/>
        </p:nvPicPr>
        <p:blipFill>
          <a:blip r:embed="rId2"/>
          <a:stretch>
            <a:fillRect/>
          </a:stretch>
        </p:blipFill>
        <p:spPr>
          <a:xfrm>
            <a:off x="6996423" y="2467397"/>
            <a:ext cx="3200400" cy="564243"/>
          </a:xfrm>
          <a:prstGeom prst="rect">
            <a:avLst/>
          </a:prstGeom>
        </p:spPr>
      </p:pic>
    </p:spTree>
    <p:extLst>
      <p:ext uri="{BB962C8B-B14F-4D97-AF65-F5344CB8AC3E}">
        <p14:creationId xmlns:p14="http://schemas.microsoft.com/office/powerpoint/2010/main" val="4578017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2E6042-96D0-21A1-442B-8F543D06EBCC}"/>
              </a:ext>
            </a:extLst>
          </p:cNvPr>
          <p:cNvSpPr>
            <a:spLocks noGrp="1"/>
          </p:cNvSpPr>
          <p:nvPr>
            <p:ph idx="1"/>
          </p:nvPr>
        </p:nvSpPr>
        <p:spPr>
          <a:xfrm>
            <a:off x="2448859" y="1197537"/>
            <a:ext cx="7796540" cy="3997828"/>
          </a:xfrm>
        </p:spPr>
        <p:txBody>
          <a:bodyPr>
            <a:normAutofit fontScale="70000" lnSpcReduction="20000"/>
          </a:bodyPr>
          <a:lstStyle/>
          <a:p>
            <a:pPr marL="0" indent="0">
              <a:buNone/>
            </a:pPr>
            <a:r>
              <a:rPr lang="en-GB" dirty="0"/>
              <a:t>GE’s Change Acceleration Process Model</a:t>
            </a:r>
          </a:p>
          <a:p>
            <a:pPr marL="0" indent="0">
              <a:buNone/>
            </a:pPr>
            <a:r>
              <a:rPr lang="en-GB" dirty="0"/>
              <a:t>Source: </a:t>
            </a:r>
            <a:r>
              <a:rPr lang="en-GB" dirty="0" err="1"/>
              <a:t>McCairns</a:t>
            </a:r>
            <a:r>
              <a:rPr lang="en-GB" dirty="0"/>
              <a:t> (2017, p. 47)</a:t>
            </a:r>
          </a:p>
          <a:p>
            <a:r>
              <a:rPr lang="en-GB" dirty="0"/>
              <a:t>The below figure outlines the manner in which the key steps of this process must be planned and implemented.</a:t>
            </a:r>
          </a:p>
          <a:p>
            <a:pPr marL="0" indent="0">
              <a:buNone/>
            </a:pPr>
            <a:r>
              <a:rPr lang="en-GB" dirty="0"/>
              <a:t> </a:t>
            </a:r>
          </a:p>
          <a:p>
            <a:pPr marL="0" indent="0">
              <a:buNone/>
            </a:pPr>
            <a:endParaRPr lang="en-GB" dirty="0"/>
          </a:p>
          <a:p>
            <a:pPr marL="0" indent="0">
              <a:buNone/>
            </a:pPr>
            <a:r>
              <a:rPr lang="en-GB" dirty="0"/>
              <a:t>Main Findings</a:t>
            </a:r>
          </a:p>
          <a:p>
            <a:r>
              <a:rPr lang="en-GB" dirty="0"/>
              <a:t>In order to understand the changes implemented, secondary data from two sources were extracted. The below sections discuss this information gathered by other practitioners through interviews for outlining the change management practices adopted by them to overcome the impact of Covid-19.</a:t>
            </a:r>
          </a:p>
          <a:p>
            <a:endParaRPr lang="en-US" sz="1000" dirty="0"/>
          </a:p>
        </p:txBody>
      </p:sp>
      <p:pic>
        <p:nvPicPr>
          <p:cNvPr id="2056" name="Picture 8">
            <a:extLst>
              <a:ext uri="{FF2B5EF4-FFF2-40B4-BE49-F238E27FC236}">
                <a16:creationId xmlns:a16="http://schemas.microsoft.com/office/drawing/2014/main" id="{942A9028-A582-5DCB-A6FF-E6D9FA9D66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47129" y="2521010"/>
            <a:ext cx="2737050" cy="12360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21642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C3892-9A23-2CDD-4B27-6D25D0DF1F54}"/>
              </a:ext>
            </a:extLst>
          </p:cNvPr>
          <p:cNvSpPr>
            <a:spLocks noGrp="1"/>
          </p:cNvSpPr>
          <p:nvPr>
            <p:ph type="title"/>
          </p:nvPr>
        </p:nvSpPr>
        <p:spPr/>
        <p:txBody>
          <a:bodyPr>
            <a:normAutofit/>
          </a:bodyPr>
          <a:lstStyle/>
          <a:p>
            <a:pPr algn="l"/>
            <a:r>
              <a:rPr lang="en-GB" sz="2400" dirty="0"/>
              <a:t>Identify and deal with resistance factors to the change</a:t>
            </a:r>
            <a:br>
              <a:rPr lang="en-GB" dirty="0"/>
            </a:br>
            <a:endParaRPr lang="en-US" dirty="0"/>
          </a:p>
        </p:txBody>
      </p:sp>
      <p:sp>
        <p:nvSpPr>
          <p:cNvPr id="3" name="Content Placeholder 2">
            <a:extLst>
              <a:ext uri="{FF2B5EF4-FFF2-40B4-BE49-F238E27FC236}">
                <a16:creationId xmlns:a16="http://schemas.microsoft.com/office/drawing/2014/main" id="{7D83BAB4-0B42-44B0-BBD4-B0295D0B88E3}"/>
              </a:ext>
            </a:extLst>
          </p:cNvPr>
          <p:cNvSpPr>
            <a:spLocks noGrp="1"/>
          </p:cNvSpPr>
          <p:nvPr>
            <p:ph idx="1"/>
          </p:nvPr>
        </p:nvSpPr>
        <p:spPr>
          <a:xfrm>
            <a:off x="2465950" y="1753013"/>
            <a:ext cx="7796540" cy="3997828"/>
          </a:xfrm>
        </p:spPr>
        <p:txBody>
          <a:bodyPr>
            <a:normAutofit fontScale="92500" lnSpcReduction="20000"/>
          </a:bodyPr>
          <a:lstStyle/>
          <a:p>
            <a:r>
              <a:rPr lang="en-GB" dirty="0"/>
              <a:t>Solution focus for dealing with resistance to change is to get people to participate in making the change.</a:t>
            </a:r>
          </a:p>
          <a:p>
            <a:r>
              <a:rPr lang="en-GB" dirty="0"/>
              <a:t>key is to understand the true nature of resistance. Employees resist is usually to social change.</a:t>
            </a:r>
          </a:p>
          <a:p>
            <a:r>
              <a:rPr lang="en-GB" dirty="0"/>
              <a:t>Employee resistance is usually because of certain attitudes which employees have as a result of their focus with technical aspects of ideas.</a:t>
            </a:r>
          </a:p>
          <a:p>
            <a:r>
              <a:rPr lang="en-GB" dirty="0"/>
              <a:t>Leadership should take positive steps to deal with staff attitudes. The steps focus on new standards of performance for employees &amp; encouraging them to think in different ways. Also signs of resistance serves a warning signal to directing technological changes. </a:t>
            </a:r>
          </a:p>
          <a:p>
            <a:endParaRPr lang="en-US" dirty="0"/>
          </a:p>
        </p:txBody>
      </p:sp>
    </p:spTree>
    <p:extLst>
      <p:ext uri="{BB962C8B-B14F-4D97-AF65-F5344CB8AC3E}">
        <p14:creationId xmlns:p14="http://schemas.microsoft.com/office/powerpoint/2010/main" val="16713672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86C55-F7B3-9D64-9C67-A85645FF3EB8}"/>
              </a:ext>
            </a:extLst>
          </p:cNvPr>
          <p:cNvSpPr>
            <a:spLocks noGrp="1"/>
          </p:cNvSpPr>
          <p:nvPr>
            <p:ph type="title"/>
          </p:nvPr>
        </p:nvSpPr>
        <p:spPr>
          <a:xfrm>
            <a:off x="2432346" y="974887"/>
            <a:ext cx="7958331" cy="1077229"/>
          </a:xfrm>
        </p:spPr>
        <p:txBody>
          <a:bodyPr/>
          <a:lstStyle/>
          <a:p>
            <a:pPr algn="l"/>
            <a:r>
              <a:rPr lang="en-GB" sz="2400" dirty="0"/>
              <a:t>Change programme completion </a:t>
            </a:r>
            <a:br>
              <a:rPr lang="en-GB" dirty="0"/>
            </a:br>
            <a:endParaRPr lang="en-US" dirty="0"/>
          </a:p>
        </p:txBody>
      </p:sp>
      <p:sp>
        <p:nvSpPr>
          <p:cNvPr id="3" name="Content Placeholder 2">
            <a:extLst>
              <a:ext uri="{FF2B5EF4-FFF2-40B4-BE49-F238E27FC236}">
                <a16:creationId xmlns:a16="http://schemas.microsoft.com/office/drawing/2014/main" id="{905E2083-DBD0-34F2-C80F-D7C7C9D2D679}"/>
              </a:ext>
            </a:extLst>
          </p:cNvPr>
          <p:cNvSpPr>
            <a:spLocks noGrp="1"/>
          </p:cNvSpPr>
          <p:nvPr>
            <p:ph idx="1"/>
          </p:nvPr>
        </p:nvSpPr>
        <p:spPr>
          <a:xfrm>
            <a:off x="2773599" y="1563880"/>
            <a:ext cx="7796540" cy="5101840"/>
          </a:xfrm>
        </p:spPr>
        <p:txBody>
          <a:bodyPr>
            <a:normAutofit fontScale="25000" lnSpcReduction="20000"/>
          </a:bodyPr>
          <a:lstStyle/>
          <a:p>
            <a:r>
              <a:rPr lang="en-GB" sz="4300" dirty="0"/>
              <a:t>The first step is to ensure that all employees were informed about the challenge they are facing due to the shutdown of outdoor shooting and hence, the lack of content supply that needs to be appropriately addressed. Thus, coalitions were formed to segregate employees that would be working from home and those that will continue from the studio. Further, to overcome supply chain disruption, technological amendments were made to ensure that the employees working from are well connected with other departments as well as teams. Moreover, discussions were made to replace live and planned shows with Covid-19 related programs. In order to put these plans in place, supervising heads were appointed to lead each team so that they can understand the individual levels of challenges encountered by their team members as well as coordinate with other teams. Subsequently, short-term reasonable goals were developed to ensure that achievable goals are envisioned and thereby, the organisation’s operations are smoothly transitioned without hampering its long-term objectives. Thus, the Kotter’s 8-step change model was instrumental in supporting the change within Sky Italia owing to the Covid-19-induced disruptions. </a:t>
            </a:r>
          </a:p>
          <a:p>
            <a:r>
              <a:rPr lang="en-GB" sz="4300" dirty="0"/>
              <a:t>However, it is essential to understand that employees that lacked appropriate skill or knowledge to operate technology were more restrained to adapt to hybrid or remote working conditions. In this concern, providing appropriate technology becomes highly important for the firm to advance. Sky Italia, too, provided appropriate training to employees for ensuring that the quality of work they deliver is not being compromised due to technical issues. Additionally, employees that were being asked to work from the studio were not willing to come. As a result, appropriate time slots were developed to ensure that not all employees are gathered at one time. Furthermore, the company took appropriate precautions and were providing pick and drop service to ensure that no one is being infected.</a:t>
            </a:r>
          </a:p>
          <a:p>
            <a:r>
              <a:rPr lang="en-GB" sz="4300" dirty="0"/>
              <a:t>Finally, it can be highlighted that for bringing any small-scale or large-scale change within Sky Italia, it is essential to inform all the employees about their roles, responsibilities and the clear objective that the changes in operations will achieve. Small-scale changes can be effectively implemented by conversing with the team leaders themselves. However, large-scale changes strategically require the involvement of top management support as well. Subsequently, it requires gradual meetings with the relevant team leaders and members to understand the phase-wise challenges and progress. Lastly, timely monitoring and interactions with each member are crucial to understanding the factors that affect the effective change management process. </a:t>
            </a:r>
          </a:p>
          <a:p>
            <a:endParaRPr lang="en-US" sz="1000" dirty="0"/>
          </a:p>
        </p:txBody>
      </p:sp>
    </p:spTree>
    <p:extLst>
      <p:ext uri="{BB962C8B-B14F-4D97-AF65-F5344CB8AC3E}">
        <p14:creationId xmlns:p14="http://schemas.microsoft.com/office/powerpoint/2010/main" val="419468697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Template>Madison</Template>
  <TotalTime>71</TotalTime>
  <Words>2016</Words>
  <Application>Microsoft Macintosh PowerPoint</Application>
  <PresentationFormat>Widescreen</PresentationFormat>
  <Paragraphs>74</Paragraphs>
  <Slides>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MS Shell Dlg 2</vt:lpstr>
      <vt:lpstr>Times New Roman</vt:lpstr>
      <vt:lpstr>Wingdings</vt:lpstr>
      <vt:lpstr>Wingdings 3</vt:lpstr>
      <vt:lpstr>Zapf Dingbats</vt:lpstr>
      <vt:lpstr>Madison</vt:lpstr>
      <vt:lpstr>Kankipati T R Pangada</vt:lpstr>
      <vt:lpstr>Agenda </vt:lpstr>
      <vt:lpstr>Executive Summary</vt:lpstr>
      <vt:lpstr>Introduction and background to Sky Italia and the reason for change </vt:lpstr>
      <vt:lpstr>Critically appraise the key change management models - planned and emergent change </vt:lpstr>
      <vt:lpstr>PowerPoint Presentation</vt:lpstr>
      <vt:lpstr>Identify and deal with resistance factors to the change </vt:lpstr>
      <vt:lpstr>Change programme completion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Kankipati T R Pangada</dc:title>
  <dc:creator>Thirmal Raju</dc:creator>
  <cp:lastModifiedBy>Thirmal Raju</cp:lastModifiedBy>
  <cp:revision>10</cp:revision>
  <dcterms:created xsi:type="dcterms:W3CDTF">2022-06-30T15:22:18Z</dcterms:created>
  <dcterms:modified xsi:type="dcterms:W3CDTF">2022-06-30T16:34:12Z</dcterms:modified>
</cp:coreProperties>
</file>