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HK Modular" panose="020B0604020202020204" charset="0"/>
      <p:regular r:id="rId11"/>
    </p:embeddedFont>
    <p:embeddedFont>
      <p:font typeface="The Youngest"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3" d="100"/>
          <a:sy n="73" d="100"/>
        </p:scale>
        <p:origin x="43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svg"/><Relationship Id="rId2" Type="http://schemas.openxmlformats.org/officeDocument/2006/relationships/image" Target="../media/image1.jpe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0.png"/><Relationship Id="rId18" Type="http://schemas.openxmlformats.org/officeDocument/2006/relationships/image" Target="../media/image15.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9.svg"/><Relationship Id="rId17" Type="http://schemas.openxmlformats.org/officeDocument/2006/relationships/image" Target="../media/image14.png"/><Relationship Id="rId2" Type="http://schemas.openxmlformats.org/officeDocument/2006/relationships/image" Target="../media/image1.jpeg"/><Relationship Id="rId16" Type="http://schemas.openxmlformats.org/officeDocument/2006/relationships/image" Target="../media/image13.sv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8.png"/><Relationship Id="rId5" Type="http://schemas.openxmlformats.org/officeDocument/2006/relationships/image" Target="../media/image4.png"/><Relationship Id="rId15" Type="http://schemas.openxmlformats.org/officeDocument/2006/relationships/image" Target="../media/image12.png"/><Relationship Id="rId10" Type="http://schemas.openxmlformats.org/officeDocument/2006/relationships/image" Target="../media/image18.svg"/><Relationship Id="rId19" Type="http://schemas.openxmlformats.org/officeDocument/2006/relationships/image" Target="../media/image16.svg"/><Relationship Id="rId4" Type="http://schemas.openxmlformats.org/officeDocument/2006/relationships/image" Target="../media/image3.svg"/><Relationship Id="rId9" Type="http://schemas.openxmlformats.org/officeDocument/2006/relationships/image" Target="../media/image17.png"/><Relationship Id="rId14"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21.svg"/><Relationship Id="rId4" Type="http://schemas.openxmlformats.org/officeDocument/2006/relationships/image" Target="../media/image3.svg"/><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 Id="rId9" Type="http://schemas.openxmlformats.org/officeDocument/2006/relationships/image" Target="../media/image22.pn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3.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4.sv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7.png"/><Relationship Id="rId3" Type="http://schemas.openxmlformats.org/officeDocument/2006/relationships/image" Target="../media/image23.png"/><Relationship Id="rId7" Type="http://schemas.openxmlformats.org/officeDocument/2006/relationships/image" Target="../media/image14.png"/><Relationship Id="rId12"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1.svg"/><Relationship Id="rId5" Type="http://schemas.openxmlformats.org/officeDocument/2006/relationships/image" Target="../media/image8.png"/><Relationship Id="rId10" Type="http://schemas.openxmlformats.org/officeDocument/2006/relationships/image" Target="../media/image10.png"/><Relationship Id="rId4" Type="http://schemas.openxmlformats.org/officeDocument/2006/relationships/image" Target="../media/image24.svg"/><Relationship Id="rId9" Type="http://schemas.openxmlformats.org/officeDocument/2006/relationships/image" Target="../media/image16.svg"/><Relationship Id="rId1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4.svg"/></Relationships>
</file>

<file path=ppt/slides/_rels/slide8.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30.svg"/><Relationship Id="rId3" Type="http://schemas.openxmlformats.org/officeDocument/2006/relationships/image" Target="../media/image23.png"/><Relationship Id="rId7" Type="http://schemas.openxmlformats.org/officeDocument/2006/relationships/image" Target="../media/image10.png"/><Relationship Id="rId12" Type="http://schemas.openxmlformats.org/officeDocument/2006/relationships/image" Target="../media/image29.png"/><Relationship Id="rId17" Type="http://schemas.openxmlformats.org/officeDocument/2006/relationships/image" Target="../media/image25.png"/><Relationship Id="rId2" Type="http://schemas.openxmlformats.org/officeDocument/2006/relationships/image" Target="../media/image1.jpeg"/><Relationship Id="rId16"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32.svg"/><Relationship Id="rId10" Type="http://schemas.openxmlformats.org/officeDocument/2006/relationships/image" Target="../media/image13.svg"/><Relationship Id="rId4" Type="http://schemas.openxmlformats.org/officeDocument/2006/relationships/image" Target="../media/image24.svg"/><Relationship Id="rId9" Type="http://schemas.openxmlformats.org/officeDocument/2006/relationships/image" Target="../media/image12.png"/><Relationship Id="rId1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868604"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800000">
            <a:off x="10084989" y="1618201"/>
            <a:ext cx="9227974" cy="9227974"/>
          </a:xfrm>
          <a:custGeom>
            <a:avLst/>
            <a:gdLst/>
            <a:ahLst/>
            <a:cxnLst/>
            <a:rect l="l" t="t" r="r" b="b"/>
            <a:pathLst>
              <a:path w="9227974" h="9227974">
                <a:moveTo>
                  <a:pt x="0" y="0"/>
                </a:moveTo>
                <a:lnTo>
                  <a:pt x="9227974" y="0"/>
                </a:lnTo>
                <a:lnTo>
                  <a:pt x="9227974" y="9227974"/>
                </a:lnTo>
                <a:lnTo>
                  <a:pt x="0" y="922797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1535121" y="1504173"/>
            <a:ext cx="3163855" cy="3163855"/>
          </a:xfrm>
          <a:custGeom>
            <a:avLst/>
            <a:gdLst/>
            <a:ahLst/>
            <a:cxnLst/>
            <a:rect l="l" t="t" r="r" b="b"/>
            <a:pathLst>
              <a:path w="3163855" h="3163855">
                <a:moveTo>
                  <a:pt x="0" y="0"/>
                </a:moveTo>
                <a:lnTo>
                  <a:pt x="3163855" y="0"/>
                </a:lnTo>
                <a:lnTo>
                  <a:pt x="3163855" y="3163854"/>
                </a:lnTo>
                <a:lnTo>
                  <a:pt x="0" y="316385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1457442" y="1094766"/>
            <a:ext cx="2515367" cy="2524835"/>
          </a:xfrm>
          <a:custGeom>
            <a:avLst/>
            <a:gdLst/>
            <a:ahLst/>
            <a:cxnLst/>
            <a:rect l="l" t="t" r="r" b="b"/>
            <a:pathLst>
              <a:path w="2515367" h="2524835">
                <a:moveTo>
                  <a:pt x="0" y="0"/>
                </a:moveTo>
                <a:lnTo>
                  <a:pt x="2515366" y="0"/>
                </a:lnTo>
                <a:lnTo>
                  <a:pt x="2515366" y="2524835"/>
                </a:lnTo>
                <a:lnTo>
                  <a:pt x="0" y="25248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rot="5400000">
            <a:off x="12321968" y="2469909"/>
            <a:ext cx="2290761" cy="2299383"/>
          </a:xfrm>
          <a:custGeom>
            <a:avLst/>
            <a:gdLst/>
            <a:ahLst/>
            <a:cxnLst/>
            <a:rect l="l" t="t" r="r" b="b"/>
            <a:pathLst>
              <a:path w="2290761" h="2299383">
                <a:moveTo>
                  <a:pt x="0" y="0"/>
                </a:moveTo>
                <a:lnTo>
                  <a:pt x="2290761" y="0"/>
                </a:lnTo>
                <a:lnTo>
                  <a:pt x="2290761" y="2299384"/>
                </a:lnTo>
                <a:lnTo>
                  <a:pt x="0" y="229938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0" name="Freeform 10"/>
          <p:cNvSpPr/>
          <p:nvPr/>
        </p:nvSpPr>
        <p:spPr>
          <a:xfrm>
            <a:off x="9056433" y="4531492"/>
            <a:ext cx="6522447" cy="3401391"/>
          </a:xfrm>
          <a:custGeom>
            <a:avLst/>
            <a:gdLst/>
            <a:ahLst/>
            <a:cxnLst/>
            <a:rect l="l" t="t" r="r" b="b"/>
            <a:pathLst>
              <a:path w="6522447" h="3401391">
                <a:moveTo>
                  <a:pt x="0" y="0"/>
                </a:moveTo>
                <a:lnTo>
                  <a:pt x="6522447" y="0"/>
                </a:lnTo>
                <a:lnTo>
                  <a:pt x="6522447" y="3401391"/>
                </a:lnTo>
                <a:lnTo>
                  <a:pt x="0" y="3401391"/>
                </a:lnTo>
                <a:lnTo>
                  <a:pt x="0" y="0"/>
                </a:lnTo>
                <a:close/>
              </a:path>
            </a:pathLst>
          </a:custGeom>
          <a:blipFill>
            <a:blip r:embed="rId15"/>
            <a:stretch>
              <a:fillRect/>
            </a:stretch>
          </a:blipFill>
        </p:spPr>
        <p:txBody>
          <a:bodyPr/>
          <a:lstStyle/>
          <a:p>
            <a:endParaRPr lang="en-GB"/>
          </a:p>
        </p:txBody>
      </p:sp>
      <p:sp>
        <p:nvSpPr>
          <p:cNvPr id="11" name="Freeform 11"/>
          <p:cNvSpPr/>
          <p:nvPr/>
        </p:nvSpPr>
        <p:spPr>
          <a:xfrm>
            <a:off x="147129" y="3616381"/>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2" name="TextBox 12"/>
          <p:cNvSpPr txBox="1"/>
          <p:nvPr/>
        </p:nvSpPr>
        <p:spPr>
          <a:xfrm>
            <a:off x="-199627" y="499770"/>
            <a:ext cx="6568695" cy="953084"/>
          </a:xfrm>
          <a:prstGeom prst="rect">
            <a:avLst/>
          </a:prstGeom>
        </p:spPr>
        <p:txBody>
          <a:bodyPr lIns="0" tIns="0" rIns="0" bIns="0" rtlCol="0" anchor="t">
            <a:spAutoFit/>
          </a:bodyPr>
          <a:lstStyle/>
          <a:p>
            <a:pPr marL="0" lvl="0" indent="0" algn="ctr">
              <a:lnSpc>
                <a:spcPts val="7840"/>
              </a:lnSpc>
              <a:spcBef>
                <a:spcPct val="0"/>
              </a:spcBef>
            </a:pPr>
            <a:r>
              <a:rPr lang="en-US" sz="5600">
                <a:solidFill>
                  <a:srgbClr val="000000"/>
                </a:solidFill>
                <a:latin typeface="The Youngest"/>
                <a:ea typeface="The Youngest"/>
                <a:cs typeface="The Youngest"/>
                <a:sym typeface="The Youngest"/>
              </a:rPr>
              <a:t>PRESENTATION</a:t>
            </a:r>
          </a:p>
        </p:txBody>
      </p:sp>
      <p:sp>
        <p:nvSpPr>
          <p:cNvPr id="13" name="TextBox 13"/>
          <p:cNvSpPr txBox="1"/>
          <p:nvPr/>
        </p:nvSpPr>
        <p:spPr>
          <a:xfrm>
            <a:off x="4863533" y="5578531"/>
            <a:ext cx="8603815" cy="821089"/>
          </a:xfrm>
          <a:prstGeom prst="rect">
            <a:avLst/>
          </a:prstGeom>
        </p:spPr>
        <p:txBody>
          <a:bodyPr lIns="0" tIns="0" rIns="0" bIns="0" rtlCol="0" anchor="t">
            <a:spAutoFit/>
          </a:bodyPr>
          <a:lstStyle/>
          <a:p>
            <a:pPr marL="0" lvl="0" indent="0" algn="ctr">
              <a:lnSpc>
                <a:spcPts val="6720"/>
              </a:lnSpc>
              <a:spcBef>
                <a:spcPct val="0"/>
              </a:spcBef>
            </a:pPr>
            <a:r>
              <a:rPr lang="en-US" sz="4800">
                <a:solidFill>
                  <a:srgbClr val="000000"/>
                </a:solidFill>
                <a:latin typeface="The Youngest"/>
                <a:ea typeface="The Youngest"/>
                <a:cs typeface="The Youngest"/>
                <a:sym typeface="The Youngest"/>
              </a:rPr>
              <a:t>By: SALVADOR PUMA</a:t>
            </a:r>
          </a:p>
        </p:txBody>
      </p:sp>
      <p:sp>
        <p:nvSpPr>
          <p:cNvPr id="14" name="TextBox 14"/>
          <p:cNvSpPr txBox="1"/>
          <p:nvPr/>
        </p:nvSpPr>
        <p:spPr>
          <a:xfrm>
            <a:off x="147129" y="1551526"/>
            <a:ext cx="8762179" cy="580401"/>
          </a:xfrm>
          <a:prstGeom prst="rect">
            <a:avLst/>
          </a:prstGeom>
        </p:spPr>
        <p:txBody>
          <a:bodyPr lIns="0" tIns="0" rIns="0" bIns="0" rtlCol="0" anchor="t">
            <a:spAutoFit/>
          </a:bodyPr>
          <a:lstStyle/>
          <a:p>
            <a:pPr marL="0" lvl="0" indent="0" algn="ctr">
              <a:lnSpc>
                <a:spcPts val="4759"/>
              </a:lnSpc>
              <a:spcBef>
                <a:spcPct val="0"/>
              </a:spcBef>
            </a:pPr>
            <a:r>
              <a:rPr lang="en-US" sz="3399">
                <a:solidFill>
                  <a:srgbClr val="000000"/>
                </a:solidFill>
                <a:latin typeface="The Youngest"/>
                <a:ea typeface="The Youngest"/>
                <a:cs typeface="The Youngest"/>
                <a:sym typeface="The Youngest"/>
              </a:rPr>
              <a:t>SUSTAINABLE HOSPITALITY BMIH4011</a:t>
            </a:r>
          </a:p>
        </p:txBody>
      </p:sp>
      <p:sp>
        <p:nvSpPr>
          <p:cNvPr id="15" name="TextBox 15"/>
          <p:cNvSpPr txBox="1"/>
          <p:nvPr/>
        </p:nvSpPr>
        <p:spPr>
          <a:xfrm>
            <a:off x="5905300" y="4838700"/>
            <a:ext cx="9174693" cy="596956"/>
          </a:xfrm>
          <a:prstGeom prst="rect">
            <a:avLst/>
          </a:prstGeom>
        </p:spPr>
        <p:txBody>
          <a:bodyPr lIns="0" tIns="0" rIns="0" bIns="0" rtlCol="0" anchor="t">
            <a:spAutoFit/>
          </a:bodyPr>
          <a:lstStyle/>
          <a:p>
            <a:pPr marL="0" lvl="0" indent="0" algn="ctr">
              <a:lnSpc>
                <a:spcPts val="4899"/>
              </a:lnSpc>
              <a:spcBef>
                <a:spcPct val="0"/>
              </a:spcBef>
            </a:pPr>
            <a:r>
              <a:rPr lang="en-US" sz="3499">
                <a:solidFill>
                  <a:srgbClr val="000000"/>
                </a:solidFill>
                <a:latin typeface="The Youngest"/>
                <a:ea typeface="The Youngest"/>
                <a:cs typeface="The Youngest"/>
                <a:sym typeface="The Youngest"/>
              </a:rPr>
              <a:t>HOSPITALITY AND HOTEL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5033725"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5" name="Group 5"/>
          <p:cNvGrpSpPr/>
          <p:nvPr/>
        </p:nvGrpSpPr>
        <p:grpSpPr>
          <a:xfrm>
            <a:off x="10179714" y="2211105"/>
            <a:ext cx="9227974" cy="9227974"/>
            <a:chOff x="0" y="0"/>
            <a:chExt cx="12303966" cy="12303966"/>
          </a:xfrm>
        </p:grpSpPr>
        <p:sp>
          <p:nvSpPr>
            <p:cNvPr id="6" name="Freeform 6"/>
            <p:cNvSpPr/>
            <p:nvPr/>
          </p:nvSpPr>
          <p:spPr>
            <a:xfrm rot="-10800000">
              <a:off x="0" y="0"/>
              <a:ext cx="12303966" cy="12303966"/>
            </a:xfrm>
            <a:custGeom>
              <a:avLst/>
              <a:gdLst/>
              <a:ahLst/>
              <a:cxnLst/>
              <a:rect l="l" t="t" r="r" b="b"/>
              <a:pathLst>
                <a:path w="12303966" h="12303966">
                  <a:moveTo>
                    <a:pt x="0" y="0"/>
                  </a:moveTo>
                  <a:lnTo>
                    <a:pt x="12303966" y="0"/>
                  </a:lnTo>
                  <a:lnTo>
                    <a:pt x="12303966" y="12303966"/>
                  </a:lnTo>
                  <a:lnTo>
                    <a:pt x="0" y="123039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rot="-10800000">
              <a:off x="1522427" y="1505001"/>
              <a:ext cx="9259112" cy="9293964"/>
            </a:xfrm>
            <a:custGeom>
              <a:avLst/>
              <a:gdLst/>
              <a:ahLst/>
              <a:cxnLst/>
              <a:rect l="l" t="t" r="r" b="b"/>
              <a:pathLst>
                <a:path w="9259112" h="9293964">
                  <a:moveTo>
                    <a:pt x="0" y="0"/>
                  </a:moveTo>
                  <a:lnTo>
                    <a:pt x="9259112" y="0"/>
                  </a:lnTo>
                  <a:lnTo>
                    <a:pt x="9259112" y="9293964"/>
                  </a:lnTo>
                  <a:lnTo>
                    <a:pt x="0" y="9293964"/>
                  </a:lnTo>
                  <a:lnTo>
                    <a:pt x="0" y="0"/>
                  </a:lnTo>
                  <a:close/>
                </a:path>
              </a:pathLst>
            </a:custGeom>
            <a:blipFill>
              <a:blip r:embed="rId9">
                <a:alphaModFix amt="48000"/>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grpSp>
      <p:sp>
        <p:nvSpPr>
          <p:cNvPr id="8" name="Freeform 8"/>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a:off x="12982610" y="1032119"/>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a:off x="12630504" y="1143405"/>
            <a:ext cx="2515367" cy="2524835"/>
          </a:xfrm>
          <a:custGeom>
            <a:avLst/>
            <a:gdLst/>
            <a:ahLst/>
            <a:cxnLst/>
            <a:rect l="l" t="t" r="r" b="b"/>
            <a:pathLst>
              <a:path w="2515367" h="2524835">
                <a:moveTo>
                  <a:pt x="0" y="0"/>
                </a:moveTo>
                <a:lnTo>
                  <a:pt x="2515367" y="0"/>
                </a:lnTo>
                <a:lnTo>
                  <a:pt x="2515367" y="2524835"/>
                </a:lnTo>
                <a:lnTo>
                  <a:pt x="0" y="252483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1" name="Freeform 11"/>
          <p:cNvSpPr/>
          <p:nvPr/>
        </p:nvSpPr>
        <p:spPr>
          <a:xfrm rot="5400000">
            <a:off x="11837230" y="1581392"/>
            <a:ext cx="2290761" cy="2299383"/>
          </a:xfrm>
          <a:custGeom>
            <a:avLst/>
            <a:gdLst/>
            <a:ahLst/>
            <a:cxnLst/>
            <a:rect l="l" t="t" r="r" b="b"/>
            <a:pathLst>
              <a:path w="2290761" h="2299383">
                <a:moveTo>
                  <a:pt x="0" y="0"/>
                </a:moveTo>
                <a:lnTo>
                  <a:pt x="2290760" y="0"/>
                </a:lnTo>
                <a:lnTo>
                  <a:pt x="2290760" y="2299383"/>
                </a:lnTo>
                <a:lnTo>
                  <a:pt x="0" y="229938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2" name="Freeform 12"/>
          <p:cNvSpPr/>
          <p:nvPr/>
        </p:nvSpPr>
        <p:spPr>
          <a:xfrm>
            <a:off x="12257507" y="2175769"/>
            <a:ext cx="6522447" cy="3401391"/>
          </a:xfrm>
          <a:custGeom>
            <a:avLst/>
            <a:gdLst/>
            <a:ahLst/>
            <a:cxnLst/>
            <a:rect l="l" t="t" r="r" b="b"/>
            <a:pathLst>
              <a:path w="6522447" h="3401391">
                <a:moveTo>
                  <a:pt x="0" y="0"/>
                </a:moveTo>
                <a:lnTo>
                  <a:pt x="6522447" y="0"/>
                </a:lnTo>
                <a:lnTo>
                  <a:pt x="6522447" y="3401390"/>
                </a:lnTo>
                <a:lnTo>
                  <a:pt x="0" y="3401390"/>
                </a:lnTo>
                <a:lnTo>
                  <a:pt x="0" y="0"/>
                </a:lnTo>
                <a:close/>
              </a:path>
            </a:pathLst>
          </a:custGeom>
          <a:blipFill>
            <a:blip r:embed="rId17"/>
            <a:stretch>
              <a:fillRect/>
            </a:stretch>
          </a:blipFill>
        </p:spPr>
        <p:txBody>
          <a:bodyPr/>
          <a:lstStyle/>
          <a:p>
            <a:endParaRPr lang="en-GB"/>
          </a:p>
        </p:txBody>
      </p:sp>
      <p:sp>
        <p:nvSpPr>
          <p:cNvPr id="13" name="Freeform 13"/>
          <p:cNvSpPr/>
          <p:nvPr/>
        </p:nvSpPr>
        <p:spPr>
          <a:xfrm>
            <a:off x="802603" y="3398579"/>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grpSp>
        <p:nvGrpSpPr>
          <p:cNvPr id="14" name="Group 14"/>
          <p:cNvGrpSpPr/>
          <p:nvPr/>
        </p:nvGrpSpPr>
        <p:grpSpPr>
          <a:xfrm>
            <a:off x="6586548" y="1475232"/>
            <a:ext cx="5246370" cy="524637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0">
                <a:alphaModFix amt="70000"/>
              </a:blip>
              <a:stretch>
                <a:fillRect l="-38165" r="-38165"/>
              </a:stretch>
            </a:blipFill>
          </p:spPr>
          <p:txBody>
            <a:bodyPr/>
            <a:lstStyle/>
            <a:p>
              <a:endParaRPr lang="en-GB"/>
            </a:p>
          </p:txBody>
        </p:sp>
      </p:grpSp>
      <p:sp>
        <p:nvSpPr>
          <p:cNvPr id="16" name="TextBox 16"/>
          <p:cNvSpPr txBox="1"/>
          <p:nvPr/>
        </p:nvSpPr>
        <p:spPr>
          <a:xfrm>
            <a:off x="1685299" y="813948"/>
            <a:ext cx="5393195" cy="903560"/>
          </a:xfrm>
          <a:prstGeom prst="rect">
            <a:avLst/>
          </a:prstGeom>
        </p:spPr>
        <p:txBody>
          <a:bodyPr lIns="0" tIns="0" rIns="0" bIns="0" rtlCol="0" anchor="t">
            <a:spAutoFit/>
          </a:bodyPr>
          <a:lstStyle/>
          <a:p>
            <a:pPr marL="0" lvl="0" indent="0" algn="ctr">
              <a:lnSpc>
                <a:spcPts val="7420"/>
              </a:lnSpc>
              <a:spcBef>
                <a:spcPct val="0"/>
              </a:spcBef>
            </a:pPr>
            <a:r>
              <a:rPr lang="en-US" sz="5300">
                <a:solidFill>
                  <a:srgbClr val="000000"/>
                </a:solidFill>
                <a:latin typeface="The Youngest"/>
                <a:ea typeface="The Youngest"/>
                <a:cs typeface="The Youngest"/>
                <a:sym typeface="The Youngest"/>
              </a:rPr>
              <a:t>INTRODUCTION</a:t>
            </a:r>
          </a:p>
        </p:txBody>
      </p:sp>
      <p:sp>
        <p:nvSpPr>
          <p:cNvPr id="17" name="TextBox 17"/>
          <p:cNvSpPr txBox="1"/>
          <p:nvPr/>
        </p:nvSpPr>
        <p:spPr>
          <a:xfrm>
            <a:off x="3843749" y="6626352"/>
            <a:ext cx="6520828" cy="887028"/>
          </a:xfrm>
          <a:prstGeom prst="rect">
            <a:avLst/>
          </a:prstGeom>
        </p:spPr>
        <p:txBody>
          <a:bodyPr lIns="0" tIns="0" rIns="0" bIns="0" rtlCol="0" anchor="t">
            <a:spAutoFit/>
          </a:bodyPr>
          <a:lstStyle/>
          <a:p>
            <a:pPr marL="0" lvl="0" indent="0" algn="ctr">
              <a:lnSpc>
                <a:spcPts val="7279"/>
              </a:lnSpc>
              <a:spcBef>
                <a:spcPct val="0"/>
              </a:spcBef>
            </a:pPr>
            <a:r>
              <a:rPr lang="en-US" sz="5199">
                <a:solidFill>
                  <a:srgbClr val="000000"/>
                </a:solidFill>
                <a:latin typeface="The Youngest"/>
                <a:ea typeface="The Youngest"/>
                <a:cs typeface="The Youngest"/>
                <a:sym typeface="The Youngest"/>
              </a:rPr>
              <a:t>HOTEL COSMOS</a:t>
            </a:r>
          </a:p>
        </p:txBody>
      </p:sp>
      <p:sp>
        <p:nvSpPr>
          <p:cNvPr id="18" name="TextBox 18"/>
          <p:cNvSpPr txBox="1"/>
          <p:nvPr/>
        </p:nvSpPr>
        <p:spPr>
          <a:xfrm>
            <a:off x="1685299" y="7645349"/>
            <a:ext cx="8959735" cy="679428"/>
          </a:xfrm>
          <a:prstGeom prst="rect">
            <a:avLst/>
          </a:prstGeom>
        </p:spPr>
        <p:txBody>
          <a:bodyPr lIns="0" tIns="0" rIns="0" bIns="0" rtlCol="0" anchor="t">
            <a:spAutoFit/>
          </a:bodyPr>
          <a:lstStyle/>
          <a:p>
            <a:pPr marL="0" lvl="0" indent="0" algn="ctr">
              <a:lnSpc>
                <a:spcPts val="5599"/>
              </a:lnSpc>
              <a:spcBef>
                <a:spcPct val="0"/>
              </a:spcBef>
            </a:pPr>
            <a:r>
              <a:rPr lang="en-US" sz="3999">
                <a:solidFill>
                  <a:srgbClr val="000000"/>
                </a:solidFill>
                <a:latin typeface="The Youngest"/>
                <a:ea typeface="The Youngest"/>
                <a:cs typeface="The Youngest"/>
                <a:sym typeface="The Youngest"/>
              </a:rPr>
              <a:t>HOTEL CONCEPT CREATION</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967677"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930623" y="6069204"/>
            <a:ext cx="3868066" cy="3868066"/>
          </a:xfrm>
          <a:custGeom>
            <a:avLst/>
            <a:gdLst/>
            <a:ahLst/>
            <a:cxnLst/>
            <a:rect l="l" t="t" r="r" b="b"/>
            <a:pathLst>
              <a:path w="3868066" h="3868066">
                <a:moveTo>
                  <a:pt x="0" y="0"/>
                </a:moveTo>
                <a:lnTo>
                  <a:pt x="3868066" y="0"/>
                </a:lnTo>
                <a:lnTo>
                  <a:pt x="3868066" y="3868066"/>
                </a:lnTo>
                <a:lnTo>
                  <a:pt x="0" y="38680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2982610" y="1032119"/>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9585834" y="4195974"/>
            <a:ext cx="4490357" cy="4114800"/>
          </a:xfrm>
          <a:custGeom>
            <a:avLst/>
            <a:gdLst/>
            <a:ahLst/>
            <a:cxnLst/>
            <a:rect l="l" t="t" r="r" b="b"/>
            <a:pathLst>
              <a:path w="4490357" h="4114800">
                <a:moveTo>
                  <a:pt x="0" y="0"/>
                </a:moveTo>
                <a:lnTo>
                  <a:pt x="4490357" y="0"/>
                </a:lnTo>
                <a:lnTo>
                  <a:pt x="4490357" y="4114800"/>
                </a:lnTo>
                <a:lnTo>
                  <a:pt x="0" y="4114800"/>
                </a:lnTo>
                <a:lnTo>
                  <a:pt x="0" y="0"/>
                </a:lnTo>
                <a:close/>
              </a:path>
            </a:pathLst>
          </a:custGeom>
          <a:blipFill>
            <a:blip r:embed="rId9">
              <a:alphaModFix amt="61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904583" y="289006"/>
            <a:ext cx="2815099" cy="597080"/>
          </a:xfrm>
          <a:prstGeom prst="rect">
            <a:avLst/>
          </a:prstGeom>
        </p:spPr>
        <p:txBody>
          <a:bodyPr lIns="0" tIns="0" rIns="0" bIns="0" rtlCol="0" anchor="t">
            <a:spAutoFit/>
          </a:bodyPr>
          <a:lstStyle/>
          <a:p>
            <a:pPr algn="ctr">
              <a:lnSpc>
                <a:spcPts val="4893"/>
              </a:lnSpc>
              <a:spcBef>
                <a:spcPct val="0"/>
              </a:spcBef>
            </a:pPr>
            <a:r>
              <a:rPr lang="en-US" sz="3495" u="sng" spc="-209" dirty="0">
                <a:solidFill>
                  <a:srgbClr val="000000"/>
                </a:solidFill>
                <a:latin typeface="The Youngest"/>
                <a:ea typeface="The Youngest"/>
                <a:cs typeface="The Youngest"/>
                <a:sym typeface="The Youngest"/>
              </a:rPr>
              <a:t>SUMMARY</a:t>
            </a:r>
          </a:p>
        </p:txBody>
      </p:sp>
      <p:sp>
        <p:nvSpPr>
          <p:cNvPr id="9" name="TextBox 9"/>
          <p:cNvSpPr txBox="1"/>
          <p:nvPr/>
        </p:nvSpPr>
        <p:spPr>
          <a:xfrm>
            <a:off x="-165122" y="903512"/>
            <a:ext cx="16412234" cy="6178117"/>
          </a:xfrm>
          <a:prstGeom prst="rect">
            <a:avLst/>
          </a:prstGeom>
        </p:spPr>
        <p:txBody>
          <a:bodyPr lIns="0" tIns="0" rIns="0" bIns="0" rtlCol="0" anchor="t">
            <a:spAutoFit/>
          </a:bodyPr>
          <a:lstStyle/>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Cosmos Hotel means Universe.</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Part museum-semi luxury. </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The educational and comfortable feeling of the universe.</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Located in Orlando, Florida, next to Universal Studios.</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Targeting families, and guests who are fascinated by the intriguing workings of the universe. </a:t>
            </a:r>
          </a:p>
        </p:txBody>
      </p:sp>
      <p:sp>
        <p:nvSpPr>
          <p:cNvPr id="10" name="TextBox 10"/>
          <p:cNvSpPr txBox="1"/>
          <p:nvPr/>
        </p:nvSpPr>
        <p:spPr>
          <a:xfrm>
            <a:off x="13591148" y="7186570"/>
            <a:ext cx="4716307" cy="504920"/>
          </a:xfrm>
          <a:prstGeom prst="rect">
            <a:avLst/>
          </a:prstGeom>
        </p:spPr>
        <p:txBody>
          <a:bodyPr lIns="0" tIns="0" rIns="0" bIns="0" rtlCol="0" anchor="t">
            <a:spAutoFit/>
          </a:bodyPr>
          <a:lstStyle/>
          <a:p>
            <a:pPr algn="ctr">
              <a:lnSpc>
                <a:spcPts val="4193"/>
              </a:lnSpc>
              <a:spcBef>
                <a:spcPct val="0"/>
              </a:spcBef>
            </a:pPr>
            <a:r>
              <a:rPr lang="en-US" sz="2995" spc="-179">
                <a:solidFill>
                  <a:srgbClr val="000000"/>
                </a:solidFill>
                <a:latin typeface="The Youngest"/>
                <a:ea typeface="The Youngest"/>
                <a:cs typeface="The Youngest"/>
                <a:sym typeface="The Youngest"/>
              </a:rPr>
              <a:t>MERRIAM WEBSTER, (2025) </a:t>
            </a:r>
          </a:p>
        </p:txBody>
      </p:sp>
      <p:sp>
        <p:nvSpPr>
          <p:cNvPr id="11" name="TextBox 11"/>
          <p:cNvSpPr txBox="1"/>
          <p:nvPr/>
        </p:nvSpPr>
        <p:spPr>
          <a:xfrm>
            <a:off x="13591148" y="7786905"/>
            <a:ext cx="3778128" cy="523869"/>
          </a:xfrm>
          <a:prstGeom prst="rect">
            <a:avLst/>
          </a:prstGeom>
        </p:spPr>
        <p:txBody>
          <a:bodyPr lIns="0" tIns="0" rIns="0" bIns="0" rtlCol="0" anchor="t">
            <a:spAutoFit/>
          </a:bodyPr>
          <a:lstStyle/>
          <a:p>
            <a:pPr algn="ctr">
              <a:lnSpc>
                <a:spcPts val="4200"/>
              </a:lnSpc>
              <a:spcBef>
                <a:spcPct val="0"/>
              </a:spcBef>
            </a:pPr>
            <a:r>
              <a:rPr lang="en-US" sz="3000" spc="-180">
                <a:solidFill>
                  <a:srgbClr val="000000"/>
                </a:solidFill>
                <a:latin typeface="The Youngest"/>
                <a:ea typeface="The Youngest"/>
                <a:cs typeface="The Youngest"/>
                <a:sym typeface="The Youngest"/>
              </a:rPr>
              <a:t>TOURINPLANS, (2025) </a:t>
            </a:r>
          </a:p>
        </p:txBody>
      </p:sp>
    </p:spTree>
  </p:cSld>
  <p:clrMapOvr>
    <a:masterClrMapping/>
  </p:clrMapOvr>
  <p:transition>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338991" y="-9855505"/>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57150" y="0"/>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7857433" y="2817651"/>
            <a:ext cx="6457312" cy="6091397"/>
          </a:xfrm>
          <a:custGeom>
            <a:avLst/>
            <a:gdLst/>
            <a:ahLst/>
            <a:cxnLst/>
            <a:rect l="l" t="t" r="r" b="b"/>
            <a:pathLst>
              <a:path w="6457312" h="6091397">
                <a:moveTo>
                  <a:pt x="0" y="0"/>
                </a:moveTo>
                <a:lnTo>
                  <a:pt x="6457312" y="0"/>
                </a:lnTo>
                <a:lnTo>
                  <a:pt x="6457312" y="6091397"/>
                </a:lnTo>
                <a:lnTo>
                  <a:pt x="0" y="6091397"/>
                </a:lnTo>
                <a:lnTo>
                  <a:pt x="0" y="0"/>
                </a:lnTo>
                <a:close/>
              </a:path>
            </a:pathLst>
          </a:custGeom>
          <a:blipFill>
            <a:blip r:embed="rId9">
              <a:alphaModFix amt="71000"/>
            </a:blip>
            <a:stretch>
              <a:fillRect/>
            </a:stretch>
          </a:blipFill>
        </p:spPr>
        <p:txBody>
          <a:bodyPr/>
          <a:lstStyle/>
          <a:p>
            <a:endParaRPr lang="en-GB"/>
          </a:p>
        </p:txBody>
      </p:sp>
      <p:sp>
        <p:nvSpPr>
          <p:cNvPr id="8" name="TextBox 8"/>
          <p:cNvSpPr txBox="1"/>
          <p:nvPr/>
        </p:nvSpPr>
        <p:spPr>
          <a:xfrm>
            <a:off x="-468508" y="429066"/>
            <a:ext cx="6255241" cy="1225662"/>
          </a:xfrm>
          <a:prstGeom prst="rect">
            <a:avLst/>
          </a:prstGeom>
        </p:spPr>
        <p:txBody>
          <a:bodyPr lIns="0" tIns="0" rIns="0" bIns="0" rtlCol="0" anchor="t">
            <a:spAutoFit/>
          </a:bodyPr>
          <a:lstStyle/>
          <a:p>
            <a:pPr algn="ctr">
              <a:lnSpc>
                <a:spcPts val="4900"/>
              </a:lnSpc>
            </a:pPr>
            <a:r>
              <a:rPr lang="en-US" sz="3500" u="sng" dirty="0">
                <a:solidFill>
                  <a:srgbClr val="000000"/>
                </a:solidFill>
                <a:latin typeface="The Youngest"/>
                <a:ea typeface="The Youngest"/>
                <a:cs typeface="The Youngest"/>
                <a:sym typeface="The Youngest"/>
              </a:rPr>
              <a:t>SUSTAINABILITY STRATEGIES</a:t>
            </a:r>
          </a:p>
        </p:txBody>
      </p:sp>
      <p:sp>
        <p:nvSpPr>
          <p:cNvPr id="9" name="TextBox 9"/>
          <p:cNvSpPr txBox="1"/>
          <p:nvPr/>
        </p:nvSpPr>
        <p:spPr>
          <a:xfrm>
            <a:off x="1177664" y="2045950"/>
            <a:ext cx="9218139" cy="9331202"/>
          </a:xfrm>
          <a:prstGeom prst="rect">
            <a:avLst/>
          </a:prstGeom>
        </p:spPr>
        <p:txBody>
          <a:bodyPr lIns="0" tIns="0" rIns="0" bIns="0" rtlCol="0" anchor="t">
            <a:spAutoFit/>
          </a:bodyPr>
          <a:lstStyle/>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Innovated technologies </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Energy efficiency</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Water conservation </a:t>
            </a:r>
          </a:p>
          <a:p>
            <a:pPr algn="just">
              <a:lnSpc>
                <a:spcPts val="5600"/>
              </a:lnSpc>
            </a:pPr>
            <a:endParaRPr lang="en-US" sz="4000">
              <a:solidFill>
                <a:srgbClr val="000000"/>
              </a:solidFill>
              <a:latin typeface="The Youngest"/>
              <a:ea typeface="The Youngest"/>
              <a:cs typeface="The Youngest"/>
              <a:sym typeface="The Youngest"/>
            </a:endParaRP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carbon footprint</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Recyclable and biodegradable</a:t>
            </a:r>
          </a:p>
          <a:p>
            <a:pPr algn="just">
              <a:lnSpc>
                <a:spcPts val="5600"/>
              </a:lnSpc>
            </a:pPr>
            <a:endParaRPr lang="en-US" sz="4000">
              <a:solidFill>
                <a:srgbClr val="000000"/>
              </a:solidFill>
              <a:latin typeface="The Youngest"/>
              <a:ea typeface="The Youngest"/>
              <a:cs typeface="The Youngest"/>
              <a:sym typeface="The Youngest"/>
            </a:endParaRP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 Community relations</a:t>
            </a:r>
          </a:p>
          <a:p>
            <a:pPr algn="just">
              <a:lnSpc>
                <a:spcPts val="6299"/>
              </a:lnSpc>
            </a:pPr>
            <a:endParaRPr lang="en-US" sz="4000">
              <a:solidFill>
                <a:srgbClr val="000000"/>
              </a:solidFill>
              <a:latin typeface="The Youngest"/>
              <a:ea typeface="The Youngest"/>
              <a:cs typeface="The Youngest"/>
              <a:sym typeface="The Youngest"/>
            </a:endParaRPr>
          </a:p>
          <a:p>
            <a:pPr algn="ctr">
              <a:lnSpc>
                <a:spcPts val="6299"/>
              </a:lnSpc>
            </a:pPr>
            <a:endParaRPr lang="en-US" sz="4000">
              <a:solidFill>
                <a:srgbClr val="000000"/>
              </a:solidFill>
              <a:latin typeface="The Youngest"/>
              <a:ea typeface="The Youngest"/>
              <a:cs typeface="The Youngest"/>
              <a:sym typeface="The Youngest"/>
            </a:endParaRPr>
          </a:p>
        </p:txBody>
      </p:sp>
      <p:sp>
        <p:nvSpPr>
          <p:cNvPr id="10" name="TextBox 10"/>
          <p:cNvSpPr txBox="1"/>
          <p:nvPr/>
        </p:nvSpPr>
        <p:spPr>
          <a:xfrm>
            <a:off x="13958137" y="5897172"/>
            <a:ext cx="3418835" cy="523869"/>
          </a:xfrm>
          <a:prstGeom prst="rect">
            <a:avLst/>
          </a:prstGeom>
        </p:spPr>
        <p:txBody>
          <a:bodyPr lIns="0" tIns="0" rIns="0" bIns="0" rtlCol="0" anchor="t">
            <a:spAutoFit/>
          </a:bodyPr>
          <a:lstStyle/>
          <a:p>
            <a:pPr algn="ctr">
              <a:lnSpc>
                <a:spcPts val="4200"/>
              </a:lnSpc>
              <a:spcBef>
                <a:spcPct val="0"/>
              </a:spcBef>
            </a:pPr>
            <a:r>
              <a:rPr lang="en-US" sz="3000" spc="-179">
                <a:solidFill>
                  <a:srgbClr val="000000"/>
                </a:solidFill>
                <a:latin typeface="The Youngest"/>
                <a:ea typeface="The Youngest"/>
                <a:cs typeface="The Youngest"/>
                <a:sym typeface="The Youngest"/>
              </a:rPr>
              <a:t>FREDERICKS, (2023) </a:t>
            </a:r>
          </a:p>
        </p:txBody>
      </p:sp>
      <p:sp>
        <p:nvSpPr>
          <p:cNvPr id="11" name="TextBox 11"/>
          <p:cNvSpPr txBox="1"/>
          <p:nvPr/>
        </p:nvSpPr>
        <p:spPr>
          <a:xfrm>
            <a:off x="8137059" y="6459141"/>
            <a:ext cx="11034399" cy="523869"/>
          </a:xfrm>
          <a:prstGeom prst="rect">
            <a:avLst/>
          </a:prstGeom>
        </p:spPr>
        <p:txBody>
          <a:bodyPr lIns="0" tIns="0" rIns="0" bIns="0" rtlCol="0" anchor="t">
            <a:spAutoFit/>
          </a:bodyPr>
          <a:lstStyle/>
          <a:p>
            <a:pPr algn="ctr">
              <a:lnSpc>
                <a:spcPts val="4200"/>
              </a:lnSpc>
              <a:spcBef>
                <a:spcPct val="0"/>
              </a:spcBef>
            </a:pPr>
            <a:r>
              <a:rPr lang="en-US" sz="3000" spc="-179">
                <a:solidFill>
                  <a:srgbClr val="000000"/>
                </a:solidFill>
                <a:latin typeface="The Youngest"/>
                <a:ea typeface="The Youngest"/>
                <a:cs typeface="The Youngest"/>
                <a:sym typeface="The Youngest"/>
              </a:rPr>
              <a:t>WORLD GREEN BUILDING COUNCIL, (2025)</a:t>
            </a:r>
          </a:p>
        </p:txBody>
      </p:sp>
      <p:sp>
        <p:nvSpPr>
          <p:cNvPr id="12" name="TextBox 12"/>
          <p:cNvSpPr txBox="1"/>
          <p:nvPr/>
        </p:nvSpPr>
        <p:spPr>
          <a:xfrm>
            <a:off x="12414022" y="5358552"/>
            <a:ext cx="6507065" cy="504798"/>
          </a:xfrm>
          <a:prstGeom prst="rect">
            <a:avLst/>
          </a:prstGeom>
        </p:spPr>
        <p:txBody>
          <a:bodyPr lIns="0" tIns="0" rIns="0" bIns="0" rtlCol="0" anchor="t">
            <a:spAutoFit/>
          </a:bodyPr>
          <a:lstStyle/>
          <a:p>
            <a:pPr algn="ctr">
              <a:lnSpc>
                <a:spcPts val="4199"/>
              </a:lnSpc>
              <a:spcBef>
                <a:spcPct val="0"/>
              </a:spcBef>
            </a:pPr>
            <a:r>
              <a:rPr lang="en-US" sz="2999" spc="-179">
                <a:solidFill>
                  <a:srgbClr val="000000"/>
                </a:solidFill>
                <a:latin typeface="The Youngest"/>
                <a:ea typeface="The Youngest"/>
                <a:cs typeface="The Youngest"/>
                <a:sym typeface="The Youngest"/>
              </a:rPr>
              <a:t>BENHLIMA, (2024)</a:t>
            </a:r>
          </a:p>
        </p:txBody>
      </p:sp>
    </p:spTree>
  </p:cSld>
  <p:clrMapOvr>
    <a:masterClrMapping/>
  </p:clrMapOvr>
  <p:transition>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499163" y="708766"/>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1539369" y="-1268678"/>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TextBox 8"/>
          <p:cNvSpPr txBox="1"/>
          <p:nvPr/>
        </p:nvSpPr>
        <p:spPr>
          <a:xfrm>
            <a:off x="276732" y="2237808"/>
            <a:ext cx="12660714" cy="6318048"/>
          </a:xfrm>
          <a:prstGeom prst="rect">
            <a:avLst/>
          </a:prstGeom>
        </p:spPr>
        <p:txBody>
          <a:bodyPr lIns="0" tIns="0" rIns="0" bIns="0" rtlCol="0" anchor="t">
            <a:spAutoFit/>
          </a:bodyPr>
          <a:lstStyle/>
          <a:p>
            <a:pPr algn="l">
              <a:lnSpc>
                <a:spcPts val="5599"/>
              </a:lnSpc>
              <a:spcBef>
                <a:spcPct val="0"/>
              </a:spcBef>
            </a:pPr>
            <a:r>
              <a:rPr lang="en-US" sz="3999">
                <a:solidFill>
                  <a:srgbClr val="000000"/>
                </a:solidFill>
                <a:latin typeface="The Youngest"/>
                <a:ea typeface="The Youngest"/>
                <a:cs typeface="The Youngest"/>
                <a:sym typeface="The Youngest"/>
              </a:rPr>
              <a:t>COSMO’S HOTELS' mission is to provide meaningful travel experiences with warmth and light. We focus on exceptional service, supporting our team, adding value for owners, and positively impacting communities worldwide. Committed to sustainability, we reduce waste, minimize food waste, promote recycling, and eliminate single-use plastics. Through the COSMO Foundation, we partner with organizations to address global challenges and support local communities.</a:t>
            </a:r>
          </a:p>
        </p:txBody>
      </p:sp>
      <p:sp>
        <p:nvSpPr>
          <p:cNvPr id="9" name="TextBox 9"/>
          <p:cNvSpPr txBox="1"/>
          <p:nvPr/>
        </p:nvSpPr>
        <p:spPr>
          <a:xfrm>
            <a:off x="276732" y="696884"/>
            <a:ext cx="4739614" cy="596956"/>
          </a:xfrm>
          <a:prstGeom prst="rect">
            <a:avLst/>
          </a:prstGeom>
        </p:spPr>
        <p:txBody>
          <a:bodyPr lIns="0" tIns="0" rIns="0" bIns="0" rtlCol="0" anchor="t">
            <a:spAutoFit/>
          </a:bodyPr>
          <a:lstStyle/>
          <a:p>
            <a:pPr marL="0" lvl="0" indent="0" algn="ctr">
              <a:lnSpc>
                <a:spcPts val="4899"/>
              </a:lnSpc>
              <a:spcBef>
                <a:spcPct val="0"/>
              </a:spcBef>
            </a:pPr>
            <a:r>
              <a:rPr lang="en-US" sz="3499" u="sng" dirty="0">
                <a:solidFill>
                  <a:srgbClr val="000000"/>
                </a:solidFill>
                <a:latin typeface="The Youngest"/>
                <a:ea typeface="The Youngest"/>
                <a:cs typeface="The Youngest"/>
                <a:sym typeface="The Youngest"/>
              </a:rPr>
              <a:t>MISSION STATEMENT</a:t>
            </a:r>
          </a:p>
        </p:txBody>
      </p:sp>
      <p:grpSp>
        <p:nvGrpSpPr>
          <p:cNvPr id="10" name="Group 10"/>
          <p:cNvGrpSpPr/>
          <p:nvPr/>
        </p:nvGrpSpPr>
        <p:grpSpPr>
          <a:xfrm>
            <a:off x="12804764" y="1405839"/>
            <a:ext cx="4796395" cy="5402206"/>
            <a:chOff x="0" y="0"/>
            <a:chExt cx="16025731" cy="18049866"/>
          </a:xfrm>
        </p:grpSpPr>
        <p:sp>
          <p:nvSpPr>
            <p:cNvPr id="11" name="Freeform 11"/>
            <p:cNvSpPr/>
            <p:nvPr/>
          </p:nvSpPr>
          <p:spPr>
            <a:xfrm>
              <a:off x="0" y="0"/>
              <a:ext cx="16025730" cy="18049866"/>
            </a:xfrm>
            <a:custGeom>
              <a:avLst/>
              <a:gdLst/>
              <a:ahLst/>
              <a:cxnLst/>
              <a:rect l="l" t="t" r="r" b="b"/>
              <a:pathLst>
                <a:path w="16025730" h="18049866">
                  <a:moveTo>
                    <a:pt x="8012865" y="0"/>
                  </a:moveTo>
                  <a:cubicBezTo>
                    <a:pt x="3587482" y="0"/>
                    <a:pt x="0" y="4040600"/>
                    <a:pt x="0" y="9024933"/>
                  </a:cubicBezTo>
                  <a:cubicBezTo>
                    <a:pt x="0" y="14009266"/>
                    <a:pt x="3587482" y="18049866"/>
                    <a:pt x="8012865" y="18049866"/>
                  </a:cubicBezTo>
                  <a:cubicBezTo>
                    <a:pt x="12438249" y="18049866"/>
                    <a:pt x="16025730" y="14009266"/>
                    <a:pt x="16025730" y="9024933"/>
                  </a:cubicBezTo>
                  <a:cubicBezTo>
                    <a:pt x="16025730" y="4040600"/>
                    <a:pt x="12438249" y="0"/>
                    <a:pt x="8012865" y="0"/>
                  </a:cubicBezTo>
                  <a:close/>
                </a:path>
              </a:pathLst>
            </a:custGeom>
            <a:blipFill>
              <a:blip r:embed="rId8"/>
              <a:stretch>
                <a:fillRect l="-10078" r="-4552" b="-1776"/>
              </a:stretch>
            </a:blipFill>
          </p:spPr>
          <p:txBody>
            <a:bodyPr/>
            <a:lstStyle/>
            <a:p>
              <a:endParaRPr lang="en-GB"/>
            </a:p>
          </p:txBody>
        </p:sp>
      </p:grpSp>
    </p:spTree>
  </p:cSld>
  <p:clrMapOvr>
    <a:masterClrMapping/>
  </p:clrMapOvr>
  <p:transition>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944992" y="815144"/>
            <a:ext cx="20673348" cy="9713490"/>
          </a:xfrm>
          <a:custGeom>
            <a:avLst/>
            <a:gdLst/>
            <a:ahLst/>
            <a:cxnLst/>
            <a:rect l="l" t="t" r="r" b="b"/>
            <a:pathLst>
              <a:path w="20673348" h="9713490">
                <a:moveTo>
                  <a:pt x="0" y="0"/>
                </a:moveTo>
                <a:lnTo>
                  <a:pt x="20673349" y="0"/>
                </a:lnTo>
                <a:lnTo>
                  <a:pt x="20673349"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10249394" y="-646000"/>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Freeform 8"/>
          <p:cNvSpPr/>
          <p:nvPr/>
        </p:nvSpPr>
        <p:spPr>
          <a:xfrm>
            <a:off x="147435" y="4081640"/>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8">
              <a:alphaModFix amt="28000"/>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9" name="Group 9"/>
          <p:cNvGrpSpPr/>
          <p:nvPr/>
        </p:nvGrpSpPr>
        <p:grpSpPr>
          <a:xfrm>
            <a:off x="-632553" y="373318"/>
            <a:ext cx="6116469" cy="6116469"/>
            <a:chOff x="0" y="0"/>
            <a:chExt cx="8155292" cy="8155292"/>
          </a:xfrm>
        </p:grpSpPr>
        <p:sp>
          <p:nvSpPr>
            <p:cNvPr id="10" name="Freeform 10"/>
            <p:cNvSpPr/>
            <p:nvPr/>
          </p:nvSpPr>
          <p:spPr>
            <a:xfrm>
              <a:off x="0" y="0"/>
              <a:ext cx="8155292" cy="8155292"/>
            </a:xfrm>
            <a:custGeom>
              <a:avLst/>
              <a:gdLst/>
              <a:ahLst/>
              <a:cxnLst/>
              <a:rect l="l" t="t" r="r" b="b"/>
              <a:pathLst>
                <a:path w="8155292" h="8155292">
                  <a:moveTo>
                    <a:pt x="0" y="0"/>
                  </a:moveTo>
                  <a:lnTo>
                    <a:pt x="8155292" y="0"/>
                  </a:lnTo>
                  <a:lnTo>
                    <a:pt x="8155292" y="8155292"/>
                  </a:lnTo>
                  <a:lnTo>
                    <a:pt x="0" y="81552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835786" y="823583"/>
              <a:ext cx="6483721" cy="6508127"/>
            </a:xfrm>
            <a:custGeom>
              <a:avLst/>
              <a:gdLst/>
              <a:ahLst/>
              <a:cxnLst/>
              <a:rect l="l" t="t" r="r" b="b"/>
              <a:pathLst>
                <a:path w="6483721" h="6508127">
                  <a:moveTo>
                    <a:pt x="0" y="0"/>
                  </a:moveTo>
                  <a:lnTo>
                    <a:pt x="6483721" y="0"/>
                  </a:lnTo>
                  <a:lnTo>
                    <a:pt x="6483721" y="6508127"/>
                  </a:lnTo>
                  <a:lnTo>
                    <a:pt x="0" y="6508127"/>
                  </a:lnTo>
                  <a:lnTo>
                    <a:pt x="0" y="0"/>
                  </a:lnTo>
                  <a:close/>
                </a:path>
              </a:pathLst>
            </a:custGeom>
            <a:blipFill>
              <a:blip r:embed="rId10">
                <a:alphaModFix amt="46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2" name="Freeform 12"/>
            <p:cNvSpPr/>
            <p:nvPr/>
          </p:nvSpPr>
          <p:spPr>
            <a:xfrm rot="-7936078">
              <a:off x="437029" y="5596510"/>
              <a:ext cx="2902181" cy="1513458"/>
            </a:xfrm>
            <a:custGeom>
              <a:avLst/>
              <a:gdLst/>
              <a:ahLst/>
              <a:cxnLst/>
              <a:rect l="l" t="t" r="r" b="b"/>
              <a:pathLst>
                <a:path w="2902181" h="1513458">
                  <a:moveTo>
                    <a:pt x="0" y="0"/>
                  </a:moveTo>
                  <a:lnTo>
                    <a:pt x="2902181" y="0"/>
                  </a:lnTo>
                  <a:lnTo>
                    <a:pt x="2902181" y="1513458"/>
                  </a:lnTo>
                  <a:lnTo>
                    <a:pt x="0" y="1513458"/>
                  </a:lnTo>
                  <a:lnTo>
                    <a:pt x="0" y="0"/>
                  </a:lnTo>
                  <a:close/>
                </a:path>
              </a:pathLst>
            </a:custGeom>
            <a:blipFill>
              <a:blip r:embed="rId7"/>
              <a:stretch>
                <a:fillRect/>
              </a:stretch>
            </a:blipFill>
          </p:spPr>
          <p:txBody>
            <a:bodyPr/>
            <a:lstStyle/>
            <a:p>
              <a:endParaRPr lang="en-GB"/>
            </a:p>
          </p:txBody>
        </p:sp>
      </p:grpSp>
      <p:grpSp>
        <p:nvGrpSpPr>
          <p:cNvPr id="13" name="Group 13"/>
          <p:cNvGrpSpPr/>
          <p:nvPr/>
        </p:nvGrpSpPr>
        <p:grpSpPr>
          <a:xfrm>
            <a:off x="725836" y="3431553"/>
            <a:ext cx="1053068" cy="820884"/>
            <a:chOff x="0" y="0"/>
            <a:chExt cx="392595" cy="306034"/>
          </a:xfrm>
        </p:grpSpPr>
        <p:sp>
          <p:nvSpPr>
            <p:cNvPr id="14" name="Freeform 14"/>
            <p:cNvSpPr/>
            <p:nvPr/>
          </p:nvSpPr>
          <p:spPr>
            <a:xfrm>
              <a:off x="0" y="0"/>
              <a:ext cx="392595" cy="306034"/>
            </a:xfrm>
            <a:custGeom>
              <a:avLst/>
              <a:gdLst/>
              <a:ahLst/>
              <a:cxnLst/>
              <a:rect l="l" t="t" r="r" b="b"/>
              <a:pathLst>
                <a:path w="392595" h="306034">
                  <a:moveTo>
                    <a:pt x="196297" y="0"/>
                  </a:moveTo>
                  <a:cubicBezTo>
                    <a:pt x="87885" y="0"/>
                    <a:pt x="0" y="68508"/>
                    <a:pt x="0" y="153017"/>
                  </a:cubicBezTo>
                  <a:cubicBezTo>
                    <a:pt x="0" y="237526"/>
                    <a:pt x="87885" y="306034"/>
                    <a:pt x="196297" y="306034"/>
                  </a:cubicBezTo>
                  <a:cubicBezTo>
                    <a:pt x="304709" y="306034"/>
                    <a:pt x="392595" y="237526"/>
                    <a:pt x="392595" y="153017"/>
                  </a:cubicBezTo>
                  <a:cubicBezTo>
                    <a:pt x="392595" y="68508"/>
                    <a:pt x="304709" y="0"/>
                    <a:pt x="196297" y="0"/>
                  </a:cubicBezTo>
                  <a:close/>
                </a:path>
              </a:pathLst>
            </a:custGeom>
            <a:blipFill>
              <a:blip r:embed="rId12">
                <a:alphaModFix amt="41000"/>
              </a:blip>
              <a:stretch>
                <a:fillRect t="-14142" b="-14142"/>
              </a:stretch>
            </a:blipFill>
          </p:spPr>
          <p:txBody>
            <a:bodyPr/>
            <a:lstStyle/>
            <a:p>
              <a:endParaRPr lang="en-GB"/>
            </a:p>
          </p:txBody>
        </p:sp>
      </p:grpSp>
      <p:sp>
        <p:nvSpPr>
          <p:cNvPr id="15" name="TextBox 15"/>
          <p:cNvSpPr txBox="1"/>
          <p:nvPr/>
        </p:nvSpPr>
        <p:spPr>
          <a:xfrm>
            <a:off x="394475" y="4139902"/>
            <a:ext cx="1802878" cy="630633"/>
          </a:xfrm>
          <a:prstGeom prst="rect">
            <a:avLst/>
          </a:prstGeom>
        </p:spPr>
        <p:txBody>
          <a:bodyPr lIns="0" tIns="0" rIns="0" bIns="0" rtlCol="0" anchor="t">
            <a:spAutoFit/>
          </a:bodyPr>
          <a:lstStyle/>
          <a:p>
            <a:pPr marL="0" lvl="0" indent="0" algn="ctr">
              <a:lnSpc>
                <a:spcPts val="2520"/>
              </a:lnSpc>
              <a:spcBef>
                <a:spcPct val="0"/>
              </a:spcBef>
            </a:pPr>
            <a:r>
              <a:rPr lang="en-US" sz="1800">
                <a:solidFill>
                  <a:srgbClr val="000000">
                    <a:alpha val="55686"/>
                  </a:srgbClr>
                </a:solidFill>
                <a:latin typeface="HK Modular"/>
                <a:ea typeface="HK Modular"/>
                <a:cs typeface="HK Modular"/>
                <a:sym typeface="HK Modular"/>
              </a:rPr>
              <a:t>Cosmos hotel</a:t>
            </a:r>
          </a:p>
        </p:txBody>
      </p:sp>
      <p:grpSp>
        <p:nvGrpSpPr>
          <p:cNvPr id="16" name="Group 16"/>
          <p:cNvGrpSpPr/>
          <p:nvPr/>
        </p:nvGrpSpPr>
        <p:grpSpPr>
          <a:xfrm>
            <a:off x="1295914" y="3015163"/>
            <a:ext cx="3841223" cy="3868653"/>
            <a:chOff x="0" y="0"/>
            <a:chExt cx="595106" cy="599356"/>
          </a:xfrm>
        </p:grpSpPr>
        <p:sp>
          <p:nvSpPr>
            <p:cNvPr id="17" name="Freeform 17"/>
            <p:cNvSpPr/>
            <p:nvPr/>
          </p:nvSpPr>
          <p:spPr>
            <a:xfrm>
              <a:off x="0" y="0"/>
              <a:ext cx="595106" cy="599356"/>
            </a:xfrm>
            <a:custGeom>
              <a:avLst/>
              <a:gdLst/>
              <a:ahLst/>
              <a:cxnLst/>
              <a:rect l="l" t="t" r="r" b="b"/>
              <a:pathLst>
                <a:path w="595106" h="599356">
                  <a:moveTo>
                    <a:pt x="297553" y="0"/>
                  </a:moveTo>
                  <a:cubicBezTo>
                    <a:pt x="133219" y="0"/>
                    <a:pt x="0" y="134170"/>
                    <a:pt x="0" y="299678"/>
                  </a:cubicBezTo>
                  <a:cubicBezTo>
                    <a:pt x="0" y="465185"/>
                    <a:pt x="133219" y="599356"/>
                    <a:pt x="297553" y="599356"/>
                  </a:cubicBezTo>
                  <a:cubicBezTo>
                    <a:pt x="461887" y="599356"/>
                    <a:pt x="595106" y="465185"/>
                    <a:pt x="595106" y="299678"/>
                  </a:cubicBezTo>
                  <a:cubicBezTo>
                    <a:pt x="595106" y="134170"/>
                    <a:pt x="461887" y="0"/>
                    <a:pt x="297553" y="0"/>
                  </a:cubicBezTo>
                  <a:close/>
                </a:path>
              </a:pathLst>
            </a:custGeom>
            <a:blipFill>
              <a:blip r:embed="rId13">
                <a:alphaModFix amt="54000"/>
              </a:blip>
              <a:stretch>
                <a:fillRect l="-19603" r="-19603"/>
              </a:stretch>
            </a:blipFill>
          </p:spPr>
          <p:txBody>
            <a:bodyPr/>
            <a:lstStyle/>
            <a:p>
              <a:endParaRPr lang="en-GB"/>
            </a:p>
          </p:txBody>
        </p:sp>
      </p:grpSp>
      <p:grpSp>
        <p:nvGrpSpPr>
          <p:cNvPr id="18" name="Group 18"/>
          <p:cNvGrpSpPr/>
          <p:nvPr/>
        </p:nvGrpSpPr>
        <p:grpSpPr>
          <a:xfrm>
            <a:off x="222264" y="1131241"/>
            <a:ext cx="4025008" cy="4434601"/>
            <a:chOff x="0" y="0"/>
            <a:chExt cx="596245" cy="656920"/>
          </a:xfrm>
        </p:grpSpPr>
        <p:sp>
          <p:nvSpPr>
            <p:cNvPr id="19" name="Freeform 19"/>
            <p:cNvSpPr/>
            <p:nvPr/>
          </p:nvSpPr>
          <p:spPr>
            <a:xfrm>
              <a:off x="0" y="0"/>
              <a:ext cx="596245" cy="656920"/>
            </a:xfrm>
            <a:custGeom>
              <a:avLst/>
              <a:gdLst/>
              <a:ahLst/>
              <a:cxnLst/>
              <a:rect l="l" t="t" r="r" b="b"/>
              <a:pathLst>
                <a:path w="596245" h="656920">
                  <a:moveTo>
                    <a:pt x="298123" y="0"/>
                  </a:moveTo>
                  <a:cubicBezTo>
                    <a:pt x="133474" y="0"/>
                    <a:pt x="0" y="147057"/>
                    <a:pt x="0" y="328460"/>
                  </a:cubicBezTo>
                  <a:cubicBezTo>
                    <a:pt x="0" y="509864"/>
                    <a:pt x="133474" y="656920"/>
                    <a:pt x="298123" y="656920"/>
                  </a:cubicBezTo>
                  <a:cubicBezTo>
                    <a:pt x="462771" y="656920"/>
                    <a:pt x="596245" y="509864"/>
                    <a:pt x="596245" y="328460"/>
                  </a:cubicBezTo>
                  <a:cubicBezTo>
                    <a:pt x="596245" y="147057"/>
                    <a:pt x="462771" y="0"/>
                    <a:pt x="298123" y="0"/>
                  </a:cubicBezTo>
                  <a:close/>
                </a:path>
              </a:pathLst>
            </a:custGeom>
            <a:blipFill>
              <a:blip r:embed="rId14">
                <a:alphaModFix amt="41000"/>
              </a:blip>
              <a:stretch>
                <a:fillRect l="-52803" r="-18207" b="-55908"/>
              </a:stretch>
            </a:blipFill>
          </p:spPr>
          <p:txBody>
            <a:bodyPr/>
            <a:lstStyle/>
            <a:p>
              <a:endParaRPr lang="en-GB"/>
            </a:p>
          </p:txBody>
        </p:sp>
      </p:grpSp>
      <p:sp>
        <p:nvSpPr>
          <p:cNvPr id="20" name="TextBox 20"/>
          <p:cNvSpPr txBox="1"/>
          <p:nvPr/>
        </p:nvSpPr>
        <p:spPr>
          <a:xfrm>
            <a:off x="2197353" y="796245"/>
            <a:ext cx="5567351" cy="784293"/>
          </a:xfrm>
          <a:prstGeom prst="rect">
            <a:avLst/>
          </a:prstGeom>
        </p:spPr>
        <p:txBody>
          <a:bodyPr lIns="0" tIns="0" rIns="0" bIns="0" rtlCol="0" anchor="t">
            <a:spAutoFit/>
          </a:bodyPr>
          <a:lstStyle/>
          <a:p>
            <a:pPr algn="ctr">
              <a:lnSpc>
                <a:spcPts val="2975"/>
              </a:lnSpc>
            </a:pPr>
            <a:r>
              <a:rPr lang="en-US" sz="3500" u="sng" spc="-210" dirty="0">
                <a:solidFill>
                  <a:srgbClr val="000000"/>
                </a:solidFill>
                <a:latin typeface="The Youngest"/>
                <a:ea typeface="The Youngest"/>
                <a:cs typeface="The Youngest"/>
                <a:sym typeface="The Youngest"/>
              </a:rPr>
              <a:t>KEY POINTS</a:t>
            </a:r>
          </a:p>
          <a:p>
            <a:pPr marL="0" lvl="0" indent="0" algn="ctr">
              <a:lnSpc>
                <a:spcPts val="2975"/>
              </a:lnSpc>
              <a:spcBef>
                <a:spcPct val="0"/>
              </a:spcBef>
            </a:pPr>
            <a:endParaRPr lang="en-US" sz="3500" spc="-210" dirty="0">
              <a:solidFill>
                <a:srgbClr val="000000"/>
              </a:solidFill>
              <a:latin typeface="The Youngest"/>
              <a:ea typeface="The Youngest"/>
              <a:cs typeface="The Youngest"/>
              <a:sym typeface="The Youngest"/>
            </a:endParaRPr>
          </a:p>
        </p:txBody>
      </p:sp>
      <p:sp>
        <p:nvSpPr>
          <p:cNvPr id="21" name="TextBox 21"/>
          <p:cNvSpPr txBox="1"/>
          <p:nvPr/>
        </p:nvSpPr>
        <p:spPr>
          <a:xfrm>
            <a:off x="4750844" y="1621249"/>
            <a:ext cx="7350284" cy="6450971"/>
          </a:xfrm>
          <a:prstGeom prst="rect">
            <a:avLst/>
          </a:prstGeom>
        </p:spPr>
        <p:txBody>
          <a:bodyPr lIns="0" tIns="0" rIns="0" bIns="0" rtlCol="0" anchor="t">
            <a:spAutoFit/>
          </a:bodyPr>
          <a:lstStyle/>
          <a:p>
            <a:pPr marL="863599" lvl="1" indent="-431800" algn="l">
              <a:lnSpc>
                <a:spcPts val="3199"/>
              </a:lnSpc>
              <a:buFont typeface="Arial"/>
              <a:buChar char="•"/>
            </a:pPr>
            <a:r>
              <a:rPr lang="en-US" sz="3999" dirty="0">
                <a:solidFill>
                  <a:srgbClr val="000000"/>
                </a:solidFill>
                <a:latin typeface="The Youngest"/>
                <a:ea typeface="The Youngest"/>
                <a:cs typeface="The Youngest"/>
                <a:sym typeface="The Youngest"/>
              </a:rPr>
              <a:t>unique travel </a:t>
            </a:r>
            <a:r>
              <a:rPr lang="en-US" sz="3999" dirty="0" err="1">
                <a:solidFill>
                  <a:srgbClr val="000000"/>
                </a:solidFill>
                <a:latin typeface="The Youngest"/>
                <a:ea typeface="The Youngest"/>
                <a:cs typeface="The Youngest"/>
                <a:sym typeface="The Youngest"/>
              </a:rPr>
              <a:t>expirience</a:t>
            </a:r>
            <a:endParaRPr lang="en-US" sz="3999" dirty="0">
              <a:solidFill>
                <a:srgbClr val="000000"/>
              </a:solidFill>
              <a:latin typeface="The Youngest"/>
              <a:ea typeface="The Youngest"/>
              <a:cs typeface="The Youngest"/>
              <a:sym typeface="The Youngest"/>
            </a:endParaRPr>
          </a:p>
          <a:p>
            <a:pPr algn="l">
              <a:lnSpc>
                <a:spcPts val="3199"/>
              </a:lnSpc>
            </a:pPr>
            <a:endParaRPr lang="en-US" sz="3999"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Educational</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futuristic</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AI operating system</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museum</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Highly technological advance</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Sustainable</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Community engagement </a:t>
            </a:r>
          </a:p>
          <a:p>
            <a:pPr algn="just">
              <a:lnSpc>
                <a:spcPts val="3199"/>
              </a:lnSpc>
            </a:pPr>
            <a:r>
              <a:rPr lang="en-US" sz="3999" u="none" strike="noStrike" dirty="0">
                <a:solidFill>
                  <a:srgbClr val="000000"/>
                </a:solidFill>
                <a:latin typeface="The Youngest"/>
                <a:ea typeface="The Youngest"/>
                <a:cs typeface="The Youngest"/>
                <a:sym typeface="The Youngest"/>
              </a:rPr>
              <a:t> </a:t>
            </a:r>
          </a:p>
        </p:txBody>
      </p:sp>
      <p:sp>
        <p:nvSpPr>
          <p:cNvPr id="22" name="TextBox 22"/>
          <p:cNvSpPr txBox="1"/>
          <p:nvPr/>
        </p:nvSpPr>
        <p:spPr>
          <a:xfrm>
            <a:off x="7543800" y="8259533"/>
            <a:ext cx="5113801" cy="500906"/>
          </a:xfrm>
          <a:prstGeom prst="rect">
            <a:avLst/>
          </a:prstGeom>
        </p:spPr>
        <p:txBody>
          <a:bodyPr wrap="square" lIns="0" tIns="0" rIns="0" bIns="0" rtlCol="0" anchor="t">
            <a:spAutoFit/>
          </a:bodyPr>
          <a:lstStyle/>
          <a:p>
            <a:pPr algn="ctr">
              <a:lnSpc>
                <a:spcPts val="4200"/>
              </a:lnSpc>
              <a:spcBef>
                <a:spcPct val="0"/>
              </a:spcBef>
            </a:pPr>
            <a:r>
              <a:rPr lang="en-US" sz="3000" spc="-179" dirty="0">
                <a:solidFill>
                  <a:srgbClr val="000000"/>
                </a:solidFill>
                <a:latin typeface="The Youngest"/>
                <a:ea typeface="The Youngest"/>
                <a:cs typeface="The Youngest"/>
                <a:sym typeface="The Youngest"/>
              </a:rPr>
              <a:t>NEW GEN ADVISORY, (2024) </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467060" y="494108"/>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3776626" y="2667003"/>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TextBox 8"/>
          <p:cNvSpPr txBox="1"/>
          <p:nvPr/>
        </p:nvSpPr>
        <p:spPr>
          <a:xfrm>
            <a:off x="132097" y="687359"/>
            <a:ext cx="12992755" cy="606481"/>
          </a:xfrm>
          <a:prstGeom prst="rect">
            <a:avLst/>
          </a:prstGeom>
        </p:spPr>
        <p:txBody>
          <a:bodyPr lIns="0" tIns="0" rIns="0" bIns="0" rtlCol="0" anchor="t">
            <a:spAutoFit/>
          </a:bodyPr>
          <a:lstStyle/>
          <a:p>
            <a:pPr marL="0" lvl="0" indent="0" algn="ctr">
              <a:lnSpc>
                <a:spcPts val="4900"/>
              </a:lnSpc>
              <a:spcBef>
                <a:spcPct val="0"/>
              </a:spcBef>
            </a:pPr>
            <a:r>
              <a:rPr lang="en-US" sz="3500" u="sng" dirty="0">
                <a:solidFill>
                  <a:srgbClr val="000000"/>
                </a:solidFill>
                <a:latin typeface="The Youngest"/>
                <a:ea typeface="The Youngest"/>
                <a:cs typeface="The Youngest"/>
                <a:sym typeface="The Youngest"/>
              </a:rPr>
              <a:t>COSMOS HOTEL IMPACT ON SUSTAINABILITY INDUSTRY</a:t>
            </a:r>
          </a:p>
        </p:txBody>
      </p:sp>
      <p:sp>
        <p:nvSpPr>
          <p:cNvPr id="9" name="TextBox 9"/>
          <p:cNvSpPr txBox="1"/>
          <p:nvPr/>
        </p:nvSpPr>
        <p:spPr>
          <a:xfrm>
            <a:off x="850987" y="1434499"/>
            <a:ext cx="16586025" cy="6318048"/>
          </a:xfrm>
          <a:prstGeom prst="rect">
            <a:avLst/>
          </a:prstGeom>
        </p:spPr>
        <p:txBody>
          <a:bodyPr lIns="0" tIns="0" rIns="0" bIns="0" rtlCol="0" anchor="t">
            <a:spAutoFit/>
          </a:bodyPr>
          <a:lstStyle/>
          <a:p>
            <a:pPr algn="l">
              <a:lnSpc>
                <a:spcPts val="5599"/>
              </a:lnSpc>
              <a:spcBef>
                <a:spcPct val="0"/>
              </a:spcBef>
            </a:pPr>
            <a:r>
              <a:rPr lang="en-US" sz="3999">
                <a:solidFill>
                  <a:srgbClr val="000000"/>
                </a:solidFill>
                <a:latin typeface="The Youngest"/>
                <a:ea typeface="The Youngest"/>
                <a:cs typeface="The Youngest"/>
                <a:sym typeface="The Youngest"/>
              </a:rPr>
              <a:t>Cosmos Sustainable hotels positively impact the hospitality industry by enhancing brand reputation, lowering operational costs, and attracting eco conscious guests. </a:t>
            </a:r>
            <a:r>
              <a:rPr lang="en-US" sz="3999" dirty="0">
                <a:solidFill>
                  <a:srgbClr val="000000"/>
                </a:solidFill>
                <a:latin typeface="The Youngest"/>
                <a:ea typeface="The Youngest"/>
                <a:cs typeface="The Youngest"/>
                <a:sym typeface="The Youngest"/>
              </a:rPr>
              <a:t>We comply with regulations for potential incentives, foster community relationships through local sourcing, drive innovation for unique guest experiences, and contribute to climate action by reducing their environmental footprint. Additionally, Cosmos educate guests on responsible travel, promoting eco-friendly practices. Overall, being sustainable can help lead the way towards a more responsible and resilient industry.</a:t>
            </a: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1192674" y="-844966"/>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9144000" y="-971460"/>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2032563" y="2018336"/>
              <a:ext cx="7559168" cy="7587622"/>
            </a:xfrm>
            <a:custGeom>
              <a:avLst/>
              <a:gdLst/>
              <a:ahLst/>
              <a:cxnLst/>
              <a:rect l="l" t="t" r="r" b="b"/>
              <a:pathLst>
                <a:path w="7559168" h="7587622">
                  <a:moveTo>
                    <a:pt x="0" y="0"/>
                  </a:moveTo>
                  <a:lnTo>
                    <a:pt x="7559168" y="0"/>
                  </a:lnTo>
                  <a:lnTo>
                    <a:pt x="7559168" y="7587622"/>
                  </a:lnTo>
                  <a:lnTo>
                    <a:pt x="0" y="7587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rot="5400000">
              <a:off x="2138154" y="2124325"/>
              <a:ext cx="7347985" cy="7375643"/>
            </a:xfrm>
            <a:custGeom>
              <a:avLst/>
              <a:gdLst/>
              <a:ahLst/>
              <a:cxnLst/>
              <a:rect l="l" t="t" r="r" b="b"/>
              <a:pathLst>
                <a:path w="7347985" h="7375643">
                  <a:moveTo>
                    <a:pt x="0" y="0"/>
                  </a:moveTo>
                  <a:lnTo>
                    <a:pt x="7347985" y="0"/>
                  </a:lnTo>
                  <a:lnTo>
                    <a:pt x="7347985" y="7375644"/>
                  </a:lnTo>
                  <a:lnTo>
                    <a:pt x="0" y="7375644"/>
                  </a:lnTo>
                  <a:lnTo>
                    <a:pt x="0" y="0"/>
                  </a:lnTo>
                  <a:close/>
                </a:path>
              </a:pathLst>
            </a:custGeom>
            <a:blipFill>
              <a:blip r:embed="rId9">
                <a:alphaModFix amt="58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11"/>
              <a:stretch>
                <a:fillRect/>
              </a:stretch>
            </a:blipFill>
          </p:spPr>
          <p:txBody>
            <a:bodyPr/>
            <a:lstStyle/>
            <a:p>
              <a:endParaRPr lang="en-GB"/>
            </a:p>
          </p:txBody>
        </p:sp>
      </p:grpSp>
      <p:sp>
        <p:nvSpPr>
          <p:cNvPr id="10" name="Freeform 10"/>
          <p:cNvSpPr/>
          <p:nvPr/>
        </p:nvSpPr>
        <p:spPr>
          <a:xfrm>
            <a:off x="7435031" y="153464"/>
            <a:ext cx="4833157" cy="4114800"/>
          </a:xfrm>
          <a:custGeom>
            <a:avLst/>
            <a:gdLst/>
            <a:ahLst/>
            <a:cxnLst/>
            <a:rect l="l" t="t" r="r" b="b"/>
            <a:pathLst>
              <a:path w="4833157" h="4114800">
                <a:moveTo>
                  <a:pt x="0" y="0"/>
                </a:moveTo>
                <a:lnTo>
                  <a:pt x="4833157" y="0"/>
                </a:lnTo>
                <a:lnTo>
                  <a:pt x="4833157"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Freeform 11"/>
          <p:cNvSpPr/>
          <p:nvPr/>
        </p:nvSpPr>
        <p:spPr>
          <a:xfrm>
            <a:off x="13197012" y="-3111"/>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14">
              <a:alphaModFix amt="69000"/>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2" name="Freeform 12"/>
          <p:cNvSpPr/>
          <p:nvPr/>
        </p:nvSpPr>
        <p:spPr>
          <a:xfrm>
            <a:off x="1301566" y="142195"/>
            <a:ext cx="7614529" cy="7604566"/>
          </a:xfrm>
          <a:custGeom>
            <a:avLst/>
            <a:gdLst/>
            <a:ahLst/>
            <a:cxnLst/>
            <a:rect l="l" t="t" r="r" b="b"/>
            <a:pathLst>
              <a:path w="7614529" h="7604566">
                <a:moveTo>
                  <a:pt x="0" y="0"/>
                </a:moveTo>
                <a:lnTo>
                  <a:pt x="7614529" y="0"/>
                </a:lnTo>
                <a:lnTo>
                  <a:pt x="7614529" y="7604566"/>
                </a:lnTo>
                <a:lnTo>
                  <a:pt x="0" y="7604566"/>
                </a:lnTo>
                <a:lnTo>
                  <a:pt x="0" y="0"/>
                </a:lnTo>
                <a:close/>
              </a:path>
            </a:pathLst>
          </a:custGeom>
          <a:blipFill>
            <a:blip r:embed="rId16">
              <a:alphaModFix amt="54000"/>
            </a:blip>
            <a:stretch>
              <a:fillRect b="-381"/>
            </a:stretch>
          </a:blipFill>
        </p:spPr>
        <p:txBody>
          <a:bodyPr/>
          <a:lstStyle/>
          <a:p>
            <a:endParaRPr lang="en-GB"/>
          </a:p>
        </p:txBody>
      </p:sp>
      <p:sp>
        <p:nvSpPr>
          <p:cNvPr id="13" name="TextBox 13"/>
          <p:cNvSpPr txBox="1"/>
          <p:nvPr/>
        </p:nvSpPr>
        <p:spPr>
          <a:xfrm>
            <a:off x="838395" y="1763714"/>
            <a:ext cx="8754758" cy="4646465"/>
          </a:xfrm>
          <a:prstGeom prst="rect">
            <a:avLst/>
          </a:prstGeom>
        </p:spPr>
        <p:txBody>
          <a:bodyPr lIns="0" tIns="0" rIns="0" bIns="0" rtlCol="0" anchor="t">
            <a:spAutoFit/>
          </a:bodyPr>
          <a:lstStyle/>
          <a:p>
            <a:pPr algn="ctr">
              <a:lnSpc>
                <a:spcPts val="3596"/>
              </a:lnSpc>
            </a:pPr>
            <a:r>
              <a:rPr lang="en-US" sz="3600" dirty="0">
                <a:latin typeface="The Youngest" panose="020B0604020202020204" charset="0"/>
                <a:sym typeface="The Youngest"/>
              </a:rPr>
              <a:t>THANK YOU</a:t>
            </a:r>
          </a:p>
          <a:p>
            <a:pPr algn="ctr">
              <a:lnSpc>
                <a:spcPts val="3596"/>
              </a:lnSpc>
            </a:pPr>
            <a:endParaRPr lang="en-US" sz="3600" dirty="0">
              <a:latin typeface="The Youngest" panose="020B0604020202020204" charset="0"/>
              <a:sym typeface="The Youngest"/>
            </a:endParaRPr>
          </a:p>
          <a:p>
            <a:pPr algn="ctr">
              <a:lnSpc>
                <a:spcPts val="3596"/>
              </a:lnSpc>
            </a:pPr>
            <a:r>
              <a:rPr lang="en-US" sz="3600" dirty="0">
                <a:latin typeface="The Youngest" panose="020B0604020202020204" charset="0"/>
                <a:sym typeface="The Youngest"/>
              </a:rPr>
              <a:t>PLEASE COME AND</a:t>
            </a:r>
          </a:p>
          <a:p>
            <a:pPr algn="ctr">
              <a:lnSpc>
                <a:spcPts val="3596"/>
              </a:lnSpc>
            </a:pPr>
            <a:endParaRPr lang="en-US" sz="3600" dirty="0">
              <a:latin typeface="The Youngest" panose="020B0604020202020204" charset="0"/>
              <a:sym typeface="The Youngest"/>
            </a:endParaRPr>
          </a:p>
          <a:p>
            <a:pPr algn="ctr">
              <a:lnSpc>
                <a:spcPts val="3596"/>
              </a:lnSpc>
            </a:pPr>
            <a:r>
              <a:rPr lang="en-US" sz="3600" dirty="0">
                <a:latin typeface="The Youngest" panose="020B0604020202020204" charset="0"/>
                <a:sym typeface="The Youngest"/>
              </a:rPr>
              <a:t> VISIT US </a:t>
            </a: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p:txBody>
      </p:sp>
      <p:grpSp>
        <p:nvGrpSpPr>
          <p:cNvPr id="14" name="Group 14"/>
          <p:cNvGrpSpPr/>
          <p:nvPr/>
        </p:nvGrpSpPr>
        <p:grpSpPr>
          <a:xfrm>
            <a:off x="7134475" y="5143500"/>
            <a:ext cx="2717135" cy="3060324"/>
            <a:chOff x="0" y="0"/>
            <a:chExt cx="16025731" cy="18049866"/>
          </a:xfrm>
        </p:grpSpPr>
        <p:sp>
          <p:nvSpPr>
            <p:cNvPr id="15" name="Freeform 15"/>
            <p:cNvSpPr/>
            <p:nvPr/>
          </p:nvSpPr>
          <p:spPr>
            <a:xfrm>
              <a:off x="0" y="0"/>
              <a:ext cx="16025730" cy="18049866"/>
            </a:xfrm>
            <a:custGeom>
              <a:avLst/>
              <a:gdLst/>
              <a:ahLst/>
              <a:cxnLst/>
              <a:rect l="l" t="t" r="r" b="b"/>
              <a:pathLst>
                <a:path w="16025730" h="18049866">
                  <a:moveTo>
                    <a:pt x="8012865" y="0"/>
                  </a:moveTo>
                  <a:cubicBezTo>
                    <a:pt x="3587482" y="0"/>
                    <a:pt x="0" y="4040600"/>
                    <a:pt x="0" y="9024933"/>
                  </a:cubicBezTo>
                  <a:cubicBezTo>
                    <a:pt x="0" y="14009266"/>
                    <a:pt x="3587482" y="18049866"/>
                    <a:pt x="8012865" y="18049866"/>
                  </a:cubicBezTo>
                  <a:cubicBezTo>
                    <a:pt x="12438249" y="18049866"/>
                    <a:pt x="16025730" y="14009266"/>
                    <a:pt x="16025730" y="9024933"/>
                  </a:cubicBezTo>
                  <a:cubicBezTo>
                    <a:pt x="16025730" y="4040600"/>
                    <a:pt x="12438249" y="0"/>
                    <a:pt x="8012865" y="0"/>
                  </a:cubicBezTo>
                  <a:close/>
                </a:path>
              </a:pathLst>
            </a:custGeom>
            <a:blipFill>
              <a:blip r:embed="rId17"/>
              <a:stretch>
                <a:fillRect l="-10078" r="-4552" b="-1776"/>
              </a:stretch>
            </a:blipFill>
          </p:spPr>
          <p:txBody>
            <a:bodyPr/>
            <a:lstStyle/>
            <a:p>
              <a:endParaRPr lang="en-GB"/>
            </a:p>
          </p:txBody>
        </p:sp>
      </p:gr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a:off x="0" y="2545035"/>
            <a:ext cx="8723958" cy="8229600"/>
          </a:xfrm>
          <a:custGeom>
            <a:avLst/>
            <a:gdLst/>
            <a:ahLst/>
            <a:cxnLst/>
            <a:rect l="l" t="t" r="r" b="b"/>
            <a:pathLst>
              <a:path w="8723958" h="8229600">
                <a:moveTo>
                  <a:pt x="0" y="0"/>
                </a:moveTo>
                <a:lnTo>
                  <a:pt x="8723958" y="0"/>
                </a:lnTo>
                <a:lnTo>
                  <a:pt x="8723958" y="8229600"/>
                </a:lnTo>
                <a:lnTo>
                  <a:pt x="0" y="8229600"/>
                </a:lnTo>
                <a:lnTo>
                  <a:pt x="0" y="0"/>
                </a:lnTo>
                <a:close/>
              </a:path>
            </a:pathLst>
          </a:custGeom>
          <a:blipFill>
            <a:blip r:embed="rId3">
              <a:alphaModFix amt="34000"/>
            </a:blip>
            <a:stretch>
              <a:fillRect/>
            </a:stretch>
          </a:blipFill>
        </p:spPr>
        <p:txBody>
          <a:bodyPr/>
          <a:lstStyle/>
          <a:p>
            <a:endParaRPr lang="en-GB"/>
          </a:p>
        </p:txBody>
      </p:sp>
      <p:sp>
        <p:nvSpPr>
          <p:cNvPr id="4" name="TextBox 4"/>
          <p:cNvSpPr txBox="1"/>
          <p:nvPr/>
        </p:nvSpPr>
        <p:spPr>
          <a:xfrm>
            <a:off x="5740192" y="-76200"/>
            <a:ext cx="6069428" cy="606480"/>
          </a:xfrm>
          <a:prstGeom prst="rect">
            <a:avLst/>
          </a:prstGeom>
        </p:spPr>
        <p:txBody>
          <a:bodyPr lIns="0" tIns="0" rIns="0" bIns="0" rtlCol="0" anchor="t">
            <a:spAutoFit/>
          </a:bodyPr>
          <a:lstStyle/>
          <a:p>
            <a:pPr marL="0" lvl="0" indent="0" algn="ctr">
              <a:lnSpc>
                <a:spcPts val="4900"/>
              </a:lnSpc>
              <a:spcBef>
                <a:spcPct val="0"/>
              </a:spcBef>
            </a:pPr>
            <a:r>
              <a:rPr lang="en-US" sz="3500">
                <a:solidFill>
                  <a:srgbClr val="FFFFFF"/>
                </a:solidFill>
                <a:latin typeface="The Youngest"/>
                <a:ea typeface="The Youngest"/>
                <a:cs typeface="The Youngest"/>
                <a:sym typeface="The Youngest"/>
              </a:rPr>
              <a:t>REFERENCE LIST</a:t>
            </a:r>
          </a:p>
        </p:txBody>
      </p:sp>
      <p:sp>
        <p:nvSpPr>
          <p:cNvPr id="5" name="TextBox 5"/>
          <p:cNvSpPr txBox="1"/>
          <p:nvPr/>
        </p:nvSpPr>
        <p:spPr>
          <a:xfrm>
            <a:off x="870856" y="716510"/>
            <a:ext cx="15235159" cy="860526"/>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MERRIAM WEBSTER [DICTIONARY TREASURES DEFINITIONS] COSMOS NOUN. AVAILABLE AT: HTTPS://WWW.MERRIAM-WEBSTER.COM/DICTIONARY/COSMOS. (ACCESSED: 3RD FEBRUARY 2025).</a:t>
            </a:r>
          </a:p>
        </p:txBody>
      </p:sp>
      <p:sp>
        <p:nvSpPr>
          <p:cNvPr id="6" name="TextBox 6"/>
          <p:cNvSpPr txBox="1"/>
          <p:nvPr/>
        </p:nvSpPr>
        <p:spPr>
          <a:xfrm>
            <a:off x="870856" y="1763266"/>
            <a:ext cx="14727544"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TOURINGPLANS.COM (2025) UNIVERSAL STUDIOS OVERVIEW. AVAILABLE AT: HTTPS://C.TOURINGPLANS.COM/UNIVERSAL-STUDIOS-FLORIDA/OVERVIEW#GSC.TAB=0 (ACCESSED: 3RD FEBRUARY 2025).</a:t>
            </a:r>
          </a:p>
        </p:txBody>
      </p:sp>
      <p:sp>
        <p:nvSpPr>
          <p:cNvPr id="7" name="TextBox 7"/>
          <p:cNvSpPr txBox="1"/>
          <p:nvPr/>
        </p:nvSpPr>
        <p:spPr>
          <a:xfrm>
            <a:off x="870856" y="3196002"/>
            <a:ext cx="15803936" cy="17369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WORLD GREEN COUNCIL (2023) ENERGY EFFICIENCY IS A CAN’T-DO-WITHOUT. AVAILABLE AT: HTTPS://WORLDGBC.ORG/ARTICLE/ENERGY-EFFICIENCY-IS-A-CANT-DO-WITHOUT/. (ACCESSED 3RD MARCH 2025).</a:t>
            </a:r>
          </a:p>
          <a:p>
            <a:pPr algn="l">
              <a:lnSpc>
                <a:spcPts val="3499"/>
              </a:lnSpc>
              <a:spcBef>
                <a:spcPct val="0"/>
              </a:spcBef>
            </a:pPr>
            <a:r>
              <a:rPr lang="en-US" sz="2499" spc="-149">
                <a:solidFill>
                  <a:srgbClr val="FFFFFF"/>
                </a:solidFill>
                <a:latin typeface="The Youngest"/>
                <a:ea typeface="The Youngest"/>
                <a:cs typeface="The Youngest"/>
                <a:sym typeface="The Youngest"/>
              </a:rPr>
              <a:t> </a:t>
            </a:r>
          </a:p>
        </p:txBody>
      </p:sp>
      <p:sp>
        <p:nvSpPr>
          <p:cNvPr id="8" name="TextBox 8"/>
          <p:cNvSpPr txBox="1"/>
          <p:nvPr/>
        </p:nvSpPr>
        <p:spPr>
          <a:xfrm>
            <a:off x="870856" y="4721641"/>
            <a:ext cx="15969037"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FREDERICKS L. (2023) SUSTAINABLE HOTELS IDEAS. AVAILABLE AT: HTTPS://WWW.CVENT.COM/EN/BLOG/HOSPITALITY/ECO-FRIENDLY-HOTEL-IDEAS. (ACCESSED: 15TH FEBRUARY 2025).</a:t>
            </a:r>
          </a:p>
        </p:txBody>
      </p:sp>
      <p:sp>
        <p:nvSpPr>
          <p:cNvPr id="9" name="TextBox 9"/>
          <p:cNvSpPr txBox="1"/>
          <p:nvPr/>
        </p:nvSpPr>
        <p:spPr>
          <a:xfrm>
            <a:off x="870856" y="6416003"/>
            <a:ext cx="15185601" cy="17369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BENHLIMA, H. (2024) LIMEPACK BLOG HOW TO REDUCE WATER CONSUMPTION IN HOTELS: ECO-FRIENDLY STRATEGIES 18TH APRIL. AVAILABLE AT: HTTPS://WWW.LIMEPACK.CO.UK/BLOG/HOTEL-GB/HOW-TO-REDUCE-WATER-CONSUMPTION-IN-HOTELS-ECO-FRIENDLY-STRATEGIES /2024/04/18. (ACCESSED 4TH MARCH 2025).</a:t>
            </a:r>
          </a:p>
        </p:txBody>
      </p:sp>
      <p:sp>
        <p:nvSpPr>
          <p:cNvPr id="10" name="TextBox 10"/>
          <p:cNvSpPr txBox="1"/>
          <p:nvPr/>
        </p:nvSpPr>
        <p:spPr>
          <a:xfrm>
            <a:off x="870856" y="8492328"/>
            <a:ext cx="15501290"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NEW GEN ADVISORY (2024) SUSTAINABILITY AND LOCAL SOURCING IN THE HOSPITALITY INDUSTRY. AVAILABLE AT: HTTPS://NEWGENADV.COM/2024/05/SUSTAINABILITY-LOCAL-SOURCING-IN-THE-HOSPITALITY-INDUSTRY/. (ACCESSED 7TH MARCH 2025).</a:t>
            </a: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537</Words>
  <Application>Microsoft Office PowerPoint</Application>
  <PresentationFormat>Custom</PresentationFormat>
  <Paragraphs>69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HK Modular</vt:lpstr>
      <vt:lpstr>Calibri</vt:lpstr>
      <vt:lpstr>The Youngest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 BMIH4011</dc:title>
  <cp:lastModifiedBy>Sal Puma La Spina (2414865)</cp:lastModifiedBy>
  <cp:revision>4</cp:revision>
  <dcterms:created xsi:type="dcterms:W3CDTF">2006-08-16T00:00:00Z</dcterms:created>
  <dcterms:modified xsi:type="dcterms:W3CDTF">2025-05-08T12:08:46Z</dcterms:modified>
  <dc:identifier>DAGeE_jmtBY</dc:identifier>
</cp:coreProperties>
</file>