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notesMasterIdLst>
    <p:notesMasterId r:id="rId51"/>
  </p:notesMasterIdLst>
  <p:sldIdLst>
    <p:sldId id="256" r:id="rId6"/>
    <p:sldId id="331" r:id="rId7"/>
    <p:sldId id="333" r:id="rId8"/>
    <p:sldId id="257" r:id="rId9"/>
    <p:sldId id="273" r:id="rId10"/>
    <p:sldId id="258" r:id="rId11"/>
    <p:sldId id="259" r:id="rId12"/>
    <p:sldId id="329" r:id="rId13"/>
    <p:sldId id="261" r:id="rId14"/>
    <p:sldId id="341" r:id="rId15"/>
    <p:sldId id="300" r:id="rId16"/>
    <p:sldId id="339" r:id="rId17"/>
    <p:sldId id="274" r:id="rId18"/>
    <p:sldId id="335" r:id="rId19"/>
    <p:sldId id="275" r:id="rId20"/>
    <p:sldId id="336" r:id="rId21"/>
    <p:sldId id="338" r:id="rId22"/>
    <p:sldId id="364" r:id="rId23"/>
    <p:sldId id="340" r:id="rId24"/>
    <p:sldId id="347" r:id="rId25"/>
    <p:sldId id="348" r:id="rId26"/>
    <p:sldId id="349" r:id="rId27"/>
    <p:sldId id="354" r:id="rId28"/>
    <p:sldId id="350" r:id="rId29"/>
    <p:sldId id="355" r:id="rId30"/>
    <p:sldId id="351" r:id="rId31"/>
    <p:sldId id="352" r:id="rId32"/>
    <p:sldId id="353" r:id="rId33"/>
    <p:sldId id="356" r:id="rId34"/>
    <p:sldId id="357" r:id="rId35"/>
    <p:sldId id="360" r:id="rId36"/>
    <p:sldId id="361" r:id="rId37"/>
    <p:sldId id="362" r:id="rId38"/>
    <p:sldId id="358" r:id="rId39"/>
    <p:sldId id="359" r:id="rId40"/>
    <p:sldId id="346" r:id="rId41"/>
    <p:sldId id="343" r:id="rId42"/>
    <p:sldId id="344" r:id="rId43"/>
    <p:sldId id="345" r:id="rId44"/>
    <p:sldId id="265" r:id="rId45"/>
    <p:sldId id="264" r:id="rId46"/>
    <p:sldId id="267" r:id="rId47"/>
    <p:sldId id="266" r:id="rId48"/>
    <p:sldId id="262" r:id="rId49"/>
    <p:sldId id="260"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1427"/>
    <a:srgbClr val="FAAC04"/>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7A0F64-5CAD-4861-AB2E-FC34287FBD72}" v="24" dt="2024-02-01T16:56:29.1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971"/>
    <p:restoredTop sz="94409" autoAdjust="0"/>
  </p:normalViewPr>
  <p:slideViewPr>
    <p:cSldViewPr snapToGrid="0" snapToObjects="1">
      <p:cViewPr varScale="1">
        <p:scale>
          <a:sx n="102" d="100"/>
          <a:sy n="102" d="100"/>
        </p:scale>
        <p:origin x="2072" y="1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07588D-A823-46CB-925D-E9250739ECE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82D1E13-E7CB-4918-92C2-A5A138E52E35}">
      <dgm:prSet/>
      <dgm:spPr/>
      <dgm:t>
        <a:bodyPr/>
        <a:lstStyle/>
        <a:p>
          <a:r>
            <a:rPr lang="en-GB"/>
            <a:t>Four ‘core strands’ to be worked through on PebblePad</a:t>
          </a:r>
          <a:endParaRPr lang="en-US"/>
        </a:p>
      </dgm:t>
    </dgm:pt>
    <dgm:pt modelId="{E4B06DD2-ACF7-4B45-832F-6DC7FCB0D5EF}" type="parTrans" cxnId="{E2335EE9-0EA9-4D74-ADA7-8DF94B0972CE}">
      <dgm:prSet/>
      <dgm:spPr/>
      <dgm:t>
        <a:bodyPr/>
        <a:lstStyle/>
        <a:p>
          <a:endParaRPr lang="en-US"/>
        </a:p>
      </dgm:t>
    </dgm:pt>
    <dgm:pt modelId="{3A9983A7-9D56-435F-9FB0-1F8BDE3B3E42}" type="sibTrans" cxnId="{E2335EE9-0EA9-4D74-ADA7-8DF94B0972CE}">
      <dgm:prSet/>
      <dgm:spPr/>
      <dgm:t>
        <a:bodyPr/>
        <a:lstStyle/>
        <a:p>
          <a:endParaRPr lang="en-US"/>
        </a:p>
      </dgm:t>
    </dgm:pt>
    <dgm:pt modelId="{7DC5EA04-1DEE-4A21-98BD-9000D1B25A2E}">
      <dgm:prSet/>
      <dgm:spPr/>
      <dgm:t>
        <a:bodyPr/>
        <a:lstStyle/>
        <a:p>
          <a:r>
            <a:rPr lang="en-GB"/>
            <a:t>Two ‘National Saturdays’ relating to these core strands</a:t>
          </a:r>
          <a:endParaRPr lang="en-US"/>
        </a:p>
      </dgm:t>
    </dgm:pt>
    <dgm:pt modelId="{615E2D11-A373-4B88-BDB8-6ABF15A39D37}" type="parTrans" cxnId="{FD79B6AC-1A0A-4387-BC72-642389A765BD}">
      <dgm:prSet/>
      <dgm:spPr/>
      <dgm:t>
        <a:bodyPr/>
        <a:lstStyle/>
        <a:p>
          <a:endParaRPr lang="en-US"/>
        </a:p>
      </dgm:t>
    </dgm:pt>
    <dgm:pt modelId="{9B397F4D-7848-49B5-BD2A-3AEE713B41B9}" type="sibTrans" cxnId="{FD79B6AC-1A0A-4387-BC72-642389A765BD}">
      <dgm:prSet/>
      <dgm:spPr/>
      <dgm:t>
        <a:bodyPr/>
        <a:lstStyle/>
        <a:p>
          <a:endParaRPr lang="en-US"/>
        </a:p>
      </dgm:t>
    </dgm:pt>
    <dgm:pt modelId="{3C5FFE3F-1B8B-428D-A66C-C39449B6D097}">
      <dgm:prSet/>
      <dgm:spPr/>
      <dgm:t>
        <a:bodyPr/>
        <a:lstStyle/>
        <a:p>
          <a:r>
            <a:rPr lang="en-GB" dirty="0"/>
            <a:t>Core Strands 1 and 2: Saturday 22</a:t>
          </a:r>
          <a:r>
            <a:rPr lang="en-GB" baseline="30000" dirty="0"/>
            <a:t>nd</a:t>
          </a:r>
          <a:r>
            <a:rPr lang="en-GB" dirty="0"/>
            <a:t>  June, 9:30-3.30pm </a:t>
          </a:r>
          <a:endParaRPr lang="en-US" dirty="0"/>
        </a:p>
      </dgm:t>
    </dgm:pt>
    <dgm:pt modelId="{40371814-C985-4031-B0A1-43D601444E7D}" type="parTrans" cxnId="{9D57B1ED-04C0-4281-90DD-B56527D93C88}">
      <dgm:prSet/>
      <dgm:spPr/>
      <dgm:t>
        <a:bodyPr/>
        <a:lstStyle/>
        <a:p>
          <a:endParaRPr lang="en-US"/>
        </a:p>
      </dgm:t>
    </dgm:pt>
    <dgm:pt modelId="{F593C57C-9493-4DFE-927C-48A22CCA3A12}" type="sibTrans" cxnId="{9D57B1ED-04C0-4281-90DD-B56527D93C88}">
      <dgm:prSet/>
      <dgm:spPr/>
      <dgm:t>
        <a:bodyPr/>
        <a:lstStyle/>
        <a:p>
          <a:endParaRPr lang="en-US"/>
        </a:p>
      </dgm:t>
    </dgm:pt>
    <dgm:pt modelId="{158E08F4-ED85-4633-8E24-D38252565311}">
      <dgm:prSet/>
      <dgm:spPr/>
      <dgm:t>
        <a:bodyPr/>
        <a:lstStyle/>
        <a:p>
          <a:r>
            <a:rPr lang="en-GB" dirty="0"/>
            <a:t>Core Strands 3 and 4: Saturday 13</a:t>
          </a:r>
          <a:r>
            <a:rPr lang="en-GB" baseline="30000" dirty="0"/>
            <a:t>th</a:t>
          </a:r>
          <a:r>
            <a:rPr lang="en-GB" dirty="0"/>
            <a:t> July: 9:30-3.30pm</a:t>
          </a:r>
          <a:endParaRPr lang="en-US" dirty="0"/>
        </a:p>
      </dgm:t>
    </dgm:pt>
    <dgm:pt modelId="{1BA59EC8-69DD-4696-A32A-BB35AA1D3B93}" type="parTrans" cxnId="{5B9D20E2-E107-4714-9664-5641562D9E83}">
      <dgm:prSet/>
      <dgm:spPr/>
      <dgm:t>
        <a:bodyPr/>
        <a:lstStyle/>
        <a:p>
          <a:endParaRPr lang="en-US"/>
        </a:p>
      </dgm:t>
    </dgm:pt>
    <dgm:pt modelId="{706D3050-20DF-4AF1-A29E-C08DA36BACB2}" type="sibTrans" cxnId="{5B9D20E2-E107-4714-9664-5641562D9E83}">
      <dgm:prSet/>
      <dgm:spPr/>
      <dgm:t>
        <a:bodyPr/>
        <a:lstStyle/>
        <a:p>
          <a:endParaRPr lang="en-US"/>
        </a:p>
      </dgm:t>
    </dgm:pt>
    <dgm:pt modelId="{3339F29D-9E88-456D-AB50-F479C7FD3EC3}" type="pres">
      <dgm:prSet presAssocID="{2D07588D-A823-46CB-925D-E9250739ECE6}" presName="linear" presStyleCnt="0">
        <dgm:presLayoutVars>
          <dgm:animLvl val="lvl"/>
          <dgm:resizeHandles val="exact"/>
        </dgm:presLayoutVars>
      </dgm:prSet>
      <dgm:spPr/>
    </dgm:pt>
    <dgm:pt modelId="{E78378B9-1E6D-438F-9175-79FE8057E1DD}" type="pres">
      <dgm:prSet presAssocID="{F82D1E13-E7CB-4918-92C2-A5A138E52E35}" presName="parentText" presStyleLbl="node1" presStyleIdx="0" presStyleCnt="4">
        <dgm:presLayoutVars>
          <dgm:chMax val="0"/>
          <dgm:bulletEnabled val="1"/>
        </dgm:presLayoutVars>
      </dgm:prSet>
      <dgm:spPr/>
    </dgm:pt>
    <dgm:pt modelId="{26FBBDD7-9F9D-4BD9-9F08-288B9BC84C89}" type="pres">
      <dgm:prSet presAssocID="{3A9983A7-9D56-435F-9FB0-1F8BDE3B3E42}" presName="spacer" presStyleCnt="0"/>
      <dgm:spPr/>
    </dgm:pt>
    <dgm:pt modelId="{A8C6FF60-15F8-4F2D-A2E4-9EF2948753C5}" type="pres">
      <dgm:prSet presAssocID="{7DC5EA04-1DEE-4A21-98BD-9000D1B25A2E}" presName="parentText" presStyleLbl="node1" presStyleIdx="1" presStyleCnt="4">
        <dgm:presLayoutVars>
          <dgm:chMax val="0"/>
          <dgm:bulletEnabled val="1"/>
        </dgm:presLayoutVars>
      </dgm:prSet>
      <dgm:spPr/>
    </dgm:pt>
    <dgm:pt modelId="{257F7C95-3B7E-47AA-95DA-B7802706263D}" type="pres">
      <dgm:prSet presAssocID="{9B397F4D-7848-49B5-BD2A-3AEE713B41B9}" presName="spacer" presStyleCnt="0"/>
      <dgm:spPr/>
    </dgm:pt>
    <dgm:pt modelId="{40D4734B-2219-47C2-87F4-E843AF28CE28}" type="pres">
      <dgm:prSet presAssocID="{3C5FFE3F-1B8B-428D-A66C-C39449B6D097}" presName="parentText" presStyleLbl="node1" presStyleIdx="2" presStyleCnt="4">
        <dgm:presLayoutVars>
          <dgm:chMax val="0"/>
          <dgm:bulletEnabled val="1"/>
        </dgm:presLayoutVars>
      </dgm:prSet>
      <dgm:spPr/>
    </dgm:pt>
    <dgm:pt modelId="{E27E9FEB-2AF6-48D4-9EBB-2BFCAB9E179E}" type="pres">
      <dgm:prSet presAssocID="{F593C57C-9493-4DFE-927C-48A22CCA3A12}" presName="spacer" presStyleCnt="0"/>
      <dgm:spPr/>
    </dgm:pt>
    <dgm:pt modelId="{1CA4D0A6-368A-40EF-A93E-93E5AF991B2E}" type="pres">
      <dgm:prSet presAssocID="{158E08F4-ED85-4633-8E24-D38252565311}" presName="parentText" presStyleLbl="node1" presStyleIdx="3" presStyleCnt="4">
        <dgm:presLayoutVars>
          <dgm:chMax val="0"/>
          <dgm:bulletEnabled val="1"/>
        </dgm:presLayoutVars>
      </dgm:prSet>
      <dgm:spPr/>
    </dgm:pt>
  </dgm:ptLst>
  <dgm:cxnLst>
    <dgm:cxn modelId="{FD79B6AC-1A0A-4387-BC72-642389A765BD}" srcId="{2D07588D-A823-46CB-925D-E9250739ECE6}" destId="{7DC5EA04-1DEE-4A21-98BD-9000D1B25A2E}" srcOrd="1" destOrd="0" parTransId="{615E2D11-A373-4B88-BDB8-6ABF15A39D37}" sibTransId="{9B397F4D-7848-49B5-BD2A-3AEE713B41B9}"/>
    <dgm:cxn modelId="{AF5A99C0-E8FE-4D43-A422-47C4304B21D6}" type="presOf" srcId="{3C5FFE3F-1B8B-428D-A66C-C39449B6D097}" destId="{40D4734B-2219-47C2-87F4-E843AF28CE28}" srcOrd="0" destOrd="0" presId="urn:microsoft.com/office/officeart/2005/8/layout/vList2"/>
    <dgm:cxn modelId="{86E083C3-4CC2-4140-886C-988FD7E83BD0}" type="presOf" srcId="{158E08F4-ED85-4633-8E24-D38252565311}" destId="{1CA4D0A6-368A-40EF-A93E-93E5AF991B2E}" srcOrd="0" destOrd="0" presId="urn:microsoft.com/office/officeart/2005/8/layout/vList2"/>
    <dgm:cxn modelId="{D0F042D5-B1DB-4FB9-B5A1-B534AFFF5C98}" type="presOf" srcId="{F82D1E13-E7CB-4918-92C2-A5A138E52E35}" destId="{E78378B9-1E6D-438F-9175-79FE8057E1DD}" srcOrd="0" destOrd="0" presId="urn:microsoft.com/office/officeart/2005/8/layout/vList2"/>
    <dgm:cxn modelId="{9E4422DB-F142-478F-B4A4-311C9F855EED}" type="presOf" srcId="{7DC5EA04-1DEE-4A21-98BD-9000D1B25A2E}" destId="{A8C6FF60-15F8-4F2D-A2E4-9EF2948753C5}" srcOrd="0" destOrd="0" presId="urn:microsoft.com/office/officeart/2005/8/layout/vList2"/>
    <dgm:cxn modelId="{5B9D20E2-E107-4714-9664-5641562D9E83}" srcId="{2D07588D-A823-46CB-925D-E9250739ECE6}" destId="{158E08F4-ED85-4633-8E24-D38252565311}" srcOrd="3" destOrd="0" parTransId="{1BA59EC8-69DD-4696-A32A-BB35AA1D3B93}" sibTransId="{706D3050-20DF-4AF1-A29E-C08DA36BACB2}"/>
    <dgm:cxn modelId="{E2335EE9-0EA9-4D74-ADA7-8DF94B0972CE}" srcId="{2D07588D-A823-46CB-925D-E9250739ECE6}" destId="{F82D1E13-E7CB-4918-92C2-A5A138E52E35}" srcOrd="0" destOrd="0" parTransId="{E4B06DD2-ACF7-4B45-832F-6DC7FCB0D5EF}" sibTransId="{3A9983A7-9D56-435F-9FB0-1F8BDE3B3E42}"/>
    <dgm:cxn modelId="{9D57B1ED-04C0-4281-90DD-B56527D93C88}" srcId="{2D07588D-A823-46CB-925D-E9250739ECE6}" destId="{3C5FFE3F-1B8B-428D-A66C-C39449B6D097}" srcOrd="2" destOrd="0" parTransId="{40371814-C985-4031-B0A1-43D601444E7D}" sibTransId="{F593C57C-9493-4DFE-927C-48A22CCA3A12}"/>
    <dgm:cxn modelId="{CB003DEF-68D4-4FD9-B79C-FD0B947EE5E2}" type="presOf" srcId="{2D07588D-A823-46CB-925D-E9250739ECE6}" destId="{3339F29D-9E88-456D-AB50-F479C7FD3EC3}" srcOrd="0" destOrd="0" presId="urn:microsoft.com/office/officeart/2005/8/layout/vList2"/>
    <dgm:cxn modelId="{67D373C5-734F-4AC1-9505-BD603B80447E}" type="presParOf" srcId="{3339F29D-9E88-456D-AB50-F479C7FD3EC3}" destId="{E78378B9-1E6D-438F-9175-79FE8057E1DD}" srcOrd="0" destOrd="0" presId="urn:microsoft.com/office/officeart/2005/8/layout/vList2"/>
    <dgm:cxn modelId="{2D5D546D-B788-4095-9FD0-C5B5DEBDCB5A}" type="presParOf" srcId="{3339F29D-9E88-456D-AB50-F479C7FD3EC3}" destId="{26FBBDD7-9F9D-4BD9-9F08-288B9BC84C89}" srcOrd="1" destOrd="0" presId="urn:microsoft.com/office/officeart/2005/8/layout/vList2"/>
    <dgm:cxn modelId="{F19E29D9-0F2A-4FBB-B24C-25CBB2566622}" type="presParOf" srcId="{3339F29D-9E88-456D-AB50-F479C7FD3EC3}" destId="{A8C6FF60-15F8-4F2D-A2E4-9EF2948753C5}" srcOrd="2" destOrd="0" presId="urn:microsoft.com/office/officeart/2005/8/layout/vList2"/>
    <dgm:cxn modelId="{BFEAB798-7218-4B46-9085-2C6603B3A855}" type="presParOf" srcId="{3339F29D-9E88-456D-AB50-F479C7FD3EC3}" destId="{257F7C95-3B7E-47AA-95DA-B7802706263D}" srcOrd="3" destOrd="0" presId="urn:microsoft.com/office/officeart/2005/8/layout/vList2"/>
    <dgm:cxn modelId="{73305E10-CB2A-4827-8E1C-84FDA9B20321}" type="presParOf" srcId="{3339F29D-9E88-456D-AB50-F479C7FD3EC3}" destId="{40D4734B-2219-47C2-87F4-E843AF28CE28}" srcOrd="4" destOrd="0" presId="urn:microsoft.com/office/officeart/2005/8/layout/vList2"/>
    <dgm:cxn modelId="{D8A4A715-94E7-42E1-AE6D-81DEBB9ADB4A}" type="presParOf" srcId="{3339F29D-9E88-456D-AB50-F479C7FD3EC3}" destId="{E27E9FEB-2AF6-48D4-9EBB-2BFCAB9E179E}" srcOrd="5" destOrd="0" presId="urn:microsoft.com/office/officeart/2005/8/layout/vList2"/>
    <dgm:cxn modelId="{AEF2E768-8ABA-4906-B93B-9EA2ADD81AE3}" type="presParOf" srcId="{3339F29D-9E88-456D-AB50-F479C7FD3EC3}" destId="{1CA4D0A6-368A-40EF-A93E-93E5AF991B2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3BC7BA-98A9-4B29-B684-67B73AC5AD6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A042CC-4B2C-4A00-A0FB-F269478406B4}">
      <dgm:prSet/>
      <dgm:spPr/>
      <dgm:t>
        <a:bodyPr/>
        <a:lstStyle/>
        <a:p>
          <a:r>
            <a:rPr lang="en-GB" b="0" i="0"/>
            <a:t>Educational leadership is the process of enlisting and guiding the talents and energies of teachers, pupils, and parents toward achieving common educational aims" (Yukl, 2013, p. 7).</a:t>
          </a:r>
          <a:endParaRPr lang="en-US"/>
        </a:p>
      </dgm:t>
    </dgm:pt>
    <dgm:pt modelId="{567E5D13-A2EE-495E-AC35-222F1C465B90}" type="parTrans" cxnId="{FC6B3DEA-41EA-49D7-94A4-0B24D09E2739}">
      <dgm:prSet/>
      <dgm:spPr/>
      <dgm:t>
        <a:bodyPr/>
        <a:lstStyle/>
        <a:p>
          <a:endParaRPr lang="en-US"/>
        </a:p>
      </dgm:t>
    </dgm:pt>
    <dgm:pt modelId="{018F6E7A-55EC-4BE3-86C8-998935E9F514}" type="sibTrans" cxnId="{FC6B3DEA-41EA-49D7-94A4-0B24D09E2739}">
      <dgm:prSet/>
      <dgm:spPr/>
      <dgm:t>
        <a:bodyPr/>
        <a:lstStyle/>
        <a:p>
          <a:endParaRPr lang="en-US"/>
        </a:p>
      </dgm:t>
    </dgm:pt>
    <dgm:pt modelId="{637C03DD-4C49-4572-A476-147CFE5F1067}">
      <dgm:prSet/>
      <dgm:spPr/>
      <dgm:t>
        <a:bodyPr/>
        <a:lstStyle/>
        <a:p>
          <a:r>
            <a:rPr lang="en-GB" b="0" i="0"/>
            <a:t>Bush (2011) suggests that educational leadership  involves guiding, influencing, and empowering individuals within the institution to achieve common goals and improve pupil learning outcomes.</a:t>
          </a:r>
          <a:endParaRPr lang="en-US"/>
        </a:p>
      </dgm:t>
    </dgm:pt>
    <dgm:pt modelId="{DD849CF8-F6B8-43AB-ABEB-B4E75EE38BFA}" type="parTrans" cxnId="{B836471A-5F85-4321-BDAB-4CC3B4586193}">
      <dgm:prSet/>
      <dgm:spPr/>
      <dgm:t>
        <a:bodyPr/>
        <a:lstStyle/>
        <a:p>
          <a:endParaRPr lang="en-US"/>
        </a:p>
      </dgm:t>
    </dgm:pt>
    <dgm:pt modelId="{FBA6308E-0EF2-45AB-867F-40A6F2F8B046}" type="sibTrans" cxnId="{B836471A-5F85-4321-BDAB-4CC3B4586193}">
      <dgm:prSet/>
      <dgm:spPr/>
      <dgm:t>
        <a:bodyPr/>
        <a:lstStyle/>
        <a:p>
          <a:endParaRPr lang="en-US"/>
        </a:p>
      </dgm:t>
    </dgm:pt>
    <dgm:pt modelId="{993FF162-C532-40F8-885B-B211A41AC4E5}" type="pres">
      <dgm:prSet presAssocID="{303BC7BA-98A9-4B29-B684-67B73AC5AD68}" presName="root" presStyleCnt="0">
        <dgm:presLayoutVars>
          <dgm:dir/>
          <dgm:resizeHandles val="exact"/>
        </dgm:presLayoutVars>
      </dgm:prSet>
      <dgm:spPr/>
    </dgm:pt>
    <dgm:pt modelId="{23798061-EFF3-497A-B15F-128392D4018B}" type="pres">
      <dgm:prSet presAssocID="{94A042CC-4B2C-4A00-A0FB-F269478406B4}" presName="compNode" presStyleCnt="0"/>
      <dgm:spPr/>
    </dgm:pt>
    <dgm:pt modelId="{E1FCDE06-1330-4173-BB53-69154D9306CA}" type="pres">
      <dgm:prSet presAssocID="{94A042CC-4B2C-4A00-A0FB-F269478406B4}" presName="bgRect" presStyleLbl="bgShp" presStyleIdx="0" presStyleCnt="2"/>
      <dgm:spPr/>
    </dgm:pt>
    <dgm:pt modelId="{03406C0B-941F-4961-BD34-D6C947760D48}" type="pres">
      <dgm:prSet presAssocID="{94A042CC-4B2C-4A00-A0FB-F269478406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4A9FBBD-55AE-457A-8B56-3C6F2B4C3D86}" type="pres">
      <dgm:prSet presAssocID="{94A042CC-4B2C-4A00-A0FB-F269478406B4}" presName="spaceRect" presStyleCnt="0"/>
      <dgm:spPr/>
    </dgm:pt>
    <dgm:pt modelId="{7D06B681-B0C1-4B2D-A19C-FCAB20C4AF21}" type="pres">
      <dgm:prSet presAssocID="{94A042CC-4B2C-4A00-A0FB-F269478406B4}" presName="parTx" presStyleLbl="revTx" presStyleIdx="0" presStyleCnt="2">
        <dgm:presLayoutVars>
          <dgm:chMax val="0"/>
          <dgm:chPref val="0"/>
        </dgm:presLayoutVars>
      </dgm:prSet>
      <dgm:spPr/>
    </dgm:pt>
    <dgm:pt modelId="{FD5B67A2-B2B7-41B5-A21F-0682CEFCA21A}" type="pres">
      <dgm:prSet presAssocID="{018F6E7A-55EC-4BE3-86C8-998935E9F514}" presName="sibTrans" presStyleCnt="0"/>
      <dgm:spPr/>
    </dgm:pt>
    <dgm:pt modelId="{D40A7DE6-D860-4165-A7CB-0C60496E4E7C}" type="pres">
      <dgm:prSet presAssocID="{637C03DD-4C49-4572-A476-147CFE5F1067}" presName="compNode" presStyleCnt="0"/>
      <dgm:spPr/>
    </dgm:pt>
    <dgm:pt modelId="{7ED4F57A-71EC-4947-A61B-AB5D792DB2E9}" type="pres">
      <dgm:prSet presAssocID="{637C03DD-4C49-4572-A476-147CFE5F1067}" presName="bgRect" presStyleLbl="bgShp" presStyleIdx="1" presStyleCnt="2"/>
      <dgm:spPr/>
    </dgm:pt>
    <dgm:pt modelId="{7343ABFC-333B-488D-8226-F0E5421304FB}" type="pres">
      <dgm:prSet presAssocID="{637C03DD-4C49-4572-A476-147CFE5F106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51376092-63D1-4971-BE92-A485C6157E54}" type="pres">
      <dgm:prSet presAssocID="{637C03DD-4C49-4572-A476-147CFE5F1067}" presName="spaceRect" presStyleCnt="0"/>
      <dgm:spPr/>
    </dgm:pt>
    <dgm:pt modelId="{957B19F0-B496-46B1-ACC4-4CE730F19F79}" type="pres">
      <dgm:prSet presAssocID="{637C03DD-4C49-4572-A476-147CFE5F1067}" presName="parTx" presStyleLbl="revTx" presStyleIdx="1" presStyleCnt="2">
        <dgm:presLayoutVars>
          <dgm:chMax val="0"/>
          <dgm:chPref val="0"/>
        </dgm:presLayoutVars>
      </dgm:prSet>
      <dgm:spPr/>
    </dgm:pt>
  </dgm:ptLst>
  <dgm:cxnLst>
    <dgm:cxn modelId="{B836471A-5F85-4321-BDAB-4CC3B4586193}" srcId="{303BC7BA-98A9-4B29-B684-67B73AC5AD68}" destId="{637C03DD-4C49-4572-A476-147CFE5F1067}" srcOrd="1" destOrd="0" parTransId="{DD849CF8-F6B8-43AB-ABEB-B4E75EE38BFA}" sibTransId="{FBA6308E-0EF2-45AB-867F-40A6F2F8B046}"/>
    <dgm:cxn modelId="{CF92922F-B2AF-420D-8738-52DD233E5738}" type="presOf" srcId="{94A042CC-4B2C-4A00-A0FB-F269478406B4}" destId="{7D06B681-B0C1-4B2D-A19C-FCAB20C4AF21}" srcOrd="0" destOrd="0" presId="urn:microsoft.com/office/officeart/2018/2/layout/IconVerticalSolidList"/>
    <dgm:cxn modelId="{A44FB9C2-0FA4-4149-811B-4BEED446CD9D}" type="presOf" srcId="{303BC7BA-98A9-4B29-B684-67B73AC5AD68}" destId="{993FF162-C532-40F8-885B-B211A41AC4E5}" srcOrd="0" destOrd="0" presId="urn:microsoft.com/office/officeart/2018/2/layout/IconVerticalSolidList"/>
    <dgm:cxn modelId="{FC6B3DEA-41EA-49D7-94A4-0B24D09E2739}" srcId="{303BC7BA-98A9-4B29-B684-67B73AC5AD68}" destId="{94A042CC-4B2C-4A00-A0FB-F269478406B4}" srcOrd="0" destOrd="0" parTransId="{567E5D13-A2EE-495E-AC35-222F1C465B90}" sibTransId="{018F6E7A-55EC-4BE3-86C8-998935E9F514}"/>
    <dgm:cxn modelId="{FBE592F4-6155-4864-9F28-5B9CFE8731A4}" type="presOf" srcId="{637C03DD-4C49-4572-A476-147CFE5F1067}" destId="{957B19F0-B496-46B1-ACC4-4CE730F19F79}" srcOrd="0" destOrd="0" presId="urn:microsoft.com/office/officeart/2018/2/layout/IconVerticalSolidList"/>
    <dgm:cxn modelId="{C779BD59-2D01-4689-A912-2A9C99398FE5}" type="presParOf" srcId="{993FF162-C532-40F8-885B-B211A41AC4E5}" destId="{23798061-EFF3-497A-B15F-128392D4018B}" srcOrd="0" destOrd="0" presId="urn:microsoft.com/office/officeart/2018/2/layout/IconVerticalSolidList"/>
    <dgm:cxn modelId="{CBAD8A6C-AA3C-40B0-9C0D-7FDEA0F8D867}" type="presParOf" srcId="{23798061-EFF3-497A-B15F-128392D4018B}" destId="{E1FCDE06-1330-4173-BB53-69154D9306CA}" srcOrd="0" destOrd="0" presId="urn:microsoft.com/office/officeart/2018/2/layout/IconVerticalSolidList"/>
    <dgm:cxn modelId="{6D7D1C14-F801-4CF8-A36C-420E1AE9DF4E}" type="presParOf" srcId="{23798061-EFF3-497A-B15F-128392D4018B}" destId="{03406C0B-941F-4961-BD34-D6C947760D48}" srcOrd="1" destOrd="0" presId="urn:microsoft.com/office/officeart/2018/2/layout/IconVerticalSolidList"/>
    <dgm:cxn modelId="{97C4CCC3-ABBC-42AB-BED4-AC9296C140F7}" type="presParOf" srcId="{23798061-EFF3-497A-B15F-128392D4018B}" destId="{04A9FBBD-55AE-457A-8B56-3C6F2B4C3D86}" srcOrd="2" destOrd="0" presId="urn:microsoft.com/office/officeart/2018/2/layout/IconVerticalSolidList"/>
    <dgm:cxn modelId="{46F3DC6A-F1A4-48EF-BA4F-0AFCA102C94D}" type="presParOf" srcId="{23798061-EFF3-497A-B15F-128392D4018B}" destId="{7D06B681-B0C1-4B2D-A19C-FCAB20C4AF21}" srcOrd="3" destOrd="0" presId="urn:microsoft.com/office/officeart/2018/2/layout/IconVerticalSolidList"/>
    <dgm:cxn modelId="{E927949B-B90F-43F6-A1D5-ED369B7822C1}" type="presParOf" srcId="{993FF162-C532-40F8-885B-B211A41AC4E5}" destId="{FD5B67A2-B2B7-41B5-A21F-0682CEFCA21A}" srcOrd="1" destOrd="0" presId="urn:microsoft.com/office/officeart/2018/2/layout/IconVerticalSolidList"/>
    <dgm:cxn modelId="{ED4F5AA7-0AC6-45AB-8E52-0FAA22C45A87}" type="presParOf" srcId="{993FF162-C532-40F8-885B-B211A41AC4E5}" destId="{D40A7DE6-D860-4165-A7CB-0C60496E4E7C}" srcOrd="2" destOrd="0" presId="urn:microsoft.com/office/officeart/2018/2/layout/IconVerticalSolidList"/>
    <dgm:cxn modelId="{2CE12694-C8D7-4384-852E-4A0864A8A661}" type="presParOf" srcId="{D40A7DE6-D860-4165-A7CB-0C60496E4E7C}" destId="{7ED4F57A-71EC-4947-A61B-AB5D792DB2E9}" srcOrd="0" destOrd="0" presId="urn:microsoft.com/office/officeart/2018/2/layout/IconVerticalSolidList"/>
    <dgm:cxn modelId="{95D60516-46EC-4411-A504-350E266B852C}" type="presParOf" srcId="{D40A7DE6-D860-4165-A7CB-0C60496E4E7C}" destId="{7343ABFC-333B-488D-8226-F0E5421304FB}" srcOrd="1" destOrd="0" presId="urn:microsoft.com/office/officeart/2018/2/layout/IconVerticalSolidList"/>
    <dgm:cxn modelId="{47B2465C-5C26-4F9B-B918-338333A21CF9}" type="presParOf" srcId="{D40A7DE6-D860-4165-A7CB-0C60496E4E7C}" destId="{51376092-63D1-4971-BE92-A485C6157E54}" srcOrd="2" destOrd="0" presId="urn:microsoft.com/office/officeart/2018/2/layout/IconVerticalSolidList"/>
    <dgm:cxn modelId="{FF76B625-75C7-4FFC-BF90-0599D92474B1}" type="presParOf" srcId="{D40A7DE6-D860-4165-A7CB-0C60496E4E7C}" destId="{957B19F0-B496-46B1-ACC4-4CE730F19F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7CE083-6FC2-4459-A965-7391DB70B601}"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61DCB28A-6E0C-40B5-B3B3-244BBBD62C10}">
      <dgm:prSet/>
      <dgm:spPr/>
      <dgm:t>
        <a:bodyPr/>
        <a:lstStyle/>
        <a:p>
          <a:r>
            <a:rPr lang="en-GB" b="0" i="0" dirty="0"/>
            <a:t>At the core of most definitions, leadership involves two key functions (</a:t>
          </a:r>
          <a:r>
            <a:rPr lang="en-GB" b="0" i="0" dirty="0" err="1"/>
            <a:t>Leithwood</a:t>
          </a:r>
          <a:r>
            <a:rPr lang="en-GB" b="0" i="0" dirty="0"/>
            <a:t> and Riehl, 2003, cited in </a:t>
          </a:r>
          <a:r>
            <a:rPr lang="en-GB" b="0" i="0" dirty="0" err="1"/>
            <a:t>Gumus</a:t>
          </a:r>
          <a:r>
            <a:rPr lang="en-GB" b="0" i="0" dirty="0"/>
            <a:t> et al., 2016):</a:t>
          </a:r>
          <a:endParaRPr lang="en-US" dirty="0"/>
        </a:p>
      </dgm:t>
    </dgm:pt>
    <dgm:pt modelId="{B3BB04D6-6E8D-4ACC-97ED-410A01C422BB}" type="parTrans" cxnId="{FE96B6C2-6CB8-4427-A69C-83CC2DE1B836}">
      <dgm:prSet/>
      <dgm:spPr/>
      <dgm:t>
        <a:bodyPr/>
        <a:lstStyle/>
        <a:p>
          <a:endParaRPr lang="en-US"/>
        </a:p>
      </dgm:t>
    </dgm:pt>
    <dgm:pt modelId="{09CC5D99-FF33-4C28-9517-B269B50EBB30}" type="sibTrans" cxnId="{FE96B6C2-6CB8-4427-A69C-83CC2DE1B836}">
      <dgm:prSet/>
      <dgm:spPr/>
      <dgm:t>
        <a:bodyPr/>
        <a:lstStyle/>
        <a:p>
          <a:endParaRPr lang="en-US"/>
        </a:p>
      </dgm:t>
    </dgm:pt>
    <dgm:pt modelId="{8EB6FFAB-C24F-4BCF-AF75-DF30EDB2480A}">
      <dgm:prSet/>
      <dgm:spPr/>
      <dgm:t>
        <a:bodyPr/>
        <a:lstStyle/>
        <a:p>
          <a:r>
            <a:rPr lang="en-GB" b="0" i="0" dirty="0"/>
            <a:t>Providing direction</a:t>
          </a:r>
          <a:endParaRPr lang="en-US" dirty="0"/>
        </a:p>
      </dgm:t>
    </dgm:pt>
    <dgm:pt modelId="{D4FAC0AA-7873-4528-B32D-9AF27C215C4B}" type="parTrans" cxnId="{1997BF5C-9960-4370-873A-F018AEF1F5AF}">
      <dgm:prSet/>
      <dgm:spPr/>
      <dgm:t>
        <a:bodyPr/>
        <a:lstStyle/>
        <a:p>
          <a:endParaRPr lang="en-US"/>
        </a:p>
      </dgm:t>
    </dgm:pt>
    <dgm:pt modelId="{17C539B2-9190-4570-AC1E-226B7C458EF8}" type="sibTrans" cxnId="{1997BF5C-9960-4370-873A-F018AEF1F5AF}">
      <dgm:prSet/>
      <dgm:spPr/>
      <dgm:t>
        <a:bodyPr/>
        <a:lstStyle/>
        <a:p>
          <a:endParaRPr lang="en-US"/>
        </a:p>
      </dgm:t>
    </dgm:pt>
    <dgm:pt modelId="{EFB3624A-ECDF-4DAB-A747-3AA32B6CA5D7}">
      <dgm:prSet/>
      <dgm:spPr/>
      <dgm:t>
        <a:bodyPr/>
        <a:lstStyle/>
        <a:p>
          <a:r>
            <a:rPr lang="en-GB" b="0" i="0" dirty="0"/>
            <a:t>Exercising influence</a:t>
          </a:r>
          <a:endParaRPr lang="en-US" dirty="0"/>
        </a:p>
      </dgm:t>
    </dgm:pt>
    <dgm:pt modelId="{6F54D94F-474A-45D1-8E39-1531AFBAB7A9}" type="parTrans" cxnId="{62AD5E2E-CAB1-4483-A056-C6841574BFF2}">
      <dgm:prSet/>
      <dgm:spPr/>
      <dgm:t>
        <a:bodyPr/>
        <a:lstStyle/>
        <a:p>
          <a:endParaRPr lang="en-US"/>
        </a:p>
      </dgm:t>
    </dgm:pt>
    <dgm:pt modelId="{5A3A87B7-B79D-4377-8DF9-EA2D9741F7A3}" type="sibTrans" cxnId="{62AD5E2E-CAB1-4483-A056-C6841574BFF2}">
      <dgm:prSet/>
      <dgm:spPr/>
      <dgm:t>
        <a:bodyPr/>
        <a:lstStyle/>
        <a:p>
          <a:endParaRPr lang="en-US"/>
        </a:p>
      </dgm:t>
    </dgm:pt>
    <dgm:pt modelId="{6A64B635-1189-FD4D-93D2-99DE3EB26D8D}" type="pres">
      <dgm:prSet presAssocID="{C47CE083-6FC2-4459-A965-7391DB70B601}" presName="diagram" presStyleCnt="0">
        <dgm:presLayoutVars>
          <dgm:dir/>
          <dgm:resizeHandles val="exact"/>
        </dgm:presLayoutVars>
      </dgm:prSet>
      <dgm:spPr/>
    </dgm:pt>
    <dgm:pt modelId="{F76FAB27-06C3-5E4D-8984-C1BF2F5FD250}" type="pres">
      <dgm:prSet presAssocID="{61DCB28A-6E0C-40B5-B3B3-244BBBD62C10}" presName="arrow" presStyleLbl="node1" presStyleIdx="0" presStyleCnt="3" custScaleX="183335" custScaleY="90175">
        <dgm:presLayoutVars>
          <dgm:bulletEnabled val="1"/>
        </dgm:presLayoutVars>
      </dgm:prSet>
      <dgm:spPr>
        <a:prstGeom prst="roundRect">
          <a:avLst/>
        </a:prstGeom>
      </dgm:spPr>
    </dgm:pt>
    <dgm:pt modelId="{FF163638-16C5-C449-A6CA-6621F4FE5084}" type="pres">
      <dgm:prSet presAssocID="{8EB6FFAB-C24F-4BCF-AF75-DF30EDB2480A}" presName="arrow" presStyleLbl="node1" presStyleIdx="1" presStyleCnt="3">
        <dgm:presLayoutVars>
          <dgm:bulletEnabled val="1"/>
        </dgm:presLayoutVars>
      </dgm:prSet>
      <dgm:spPr/>
    </dgm:pt>
    <dgm:pt modelId="{F97DEDE5-0563-1249-A687-AFF1FD59B7EB}" type="pres">
      <dgm:prSet presAssocID="{EFB3624A-ECDF-4DAB-A747-3AA32B6CA5D7}" presName="arrow" presStyleLbl="node1" presStyleIdx="2" presStyleCnt="3" custRadScaleRad="101667" custRadScaleInc="3846">
        <dgm:presLayoutVars>
          <dgm:bulletEnabled val="1"/>
        </dgm:presLayoutVars>
      </dgm:prSet>
      <dgm:spPr/>
    </dgm:pt>
  </dgm:ptLst>
  <dgm:cxnLst>
    <dgm:cxn modelId="{62AD5E2E-CAB1-4483-A056-C6841574BFF2}" srcId="{C47CE083-6FC2-4459-A965-7391DB70B601}" destId="{EFB3624A-ECDF-4DAB-A747-3AA32B6CA5D7}" srcOrd="2" destOrd="0" parTransId="{6F54D94F-474A-45D1-8E39-1531AFBAB7A9}" sibTransId="{5A3A87B7-B79D-4377-8DF9-EA2D9741F7A3}"/>
    <dgm:cxn modelId="{1997BF5C-9960-4370-873A-F018AEF1F5AF}" srcId="{C47CE083-6FC2-4459-A965-7391DB70B601}" destId="{8EB6FFAB-C24F-4BCF-AF75-DF30EDB2480A}" srcOrd="1" destOrd="0" parTransId="{D4FAC0AA-7873-4528-B32D-9AF27C215C4B}" sibTransId="{17C539B2-9190-4570-AC1E-226B7C458EF8}"/>
    <dgm:cxn modelId="{18D43C91-D0F7-1D45-9042-B47162704480}" type="presOf" srcId="{8EB6FFAB-C24F-4BCF-AF75-DF30EDB2480A}" destId="{FF163638-16C5-C449-A6CA-6621F4FE5084}" srcOrd="0" destOrd="0" presId="urn:microsoft.com/office/officeart/2005/8/layout/arrow5"/>
    <dgm:cxn modelId="{B7FC49BF-EB95-A841-AF85-044AAAAB8332}" type="presOf" srcId="{61DCB28A-6E0C-40B5-B3B3-244BBBD62C10}" destId="{F76FAB27-06C3-5E4D-8984-C1BF2F5FD250}" srcOrd="0" destOrd="0" presId="urn:microsoft.com/office/officeart/2005/8/layout/arrow5"/>
    <dgm:cxn modelId="{FE96B6C2-6CB8-4427-A69C-83CC2DE1B836}" srcId="{C47CE083-6FC2-4459-A965-7391DB70B601}" destId="{61DCB28A-6E0C-40B5-B3B3-244BBBD62C10}" srcOrd="0" destOrd="0" parTransId="{B3BB04D6-6E8D-4ACC-97ED-410A01C422BB}" sibTransId="{09CC5D99-FF33-4C28-9517-B269B50EBB30}"/>
    <dgm:cxn modelId="{06A57FD1-A535-3542-ABC8-37879F1F4CB2}" type="presOf" srcId="{EFB3624A-ECDF-4DAB-A747-3AA32B6CA5D7}" destId="{F97DEDE5-0563-1249-A687-AFF1FD59B7EB}" srcOrd="0" destOrd="0" presId="urn:microsoft.com/office/officeart/2005/8/layout/arrow5"/>
    <dgm:cxn modelId="{8A2878E2-9CE5-F747-BC2F-D79AA1A24CDB}" type="presOf" srcId="{C47CE083-6FC2-4459-A965-7391DB70B601}" destId="{6A64B635-1189-FD4D-93D2-99DE3EB26D8D}" srcOrd="0" destOrd="0" presId="urn:microsoft.com/office/officeart/2005/8/layout/arrow5"/>
    <dgm:cxn modelId="{EAC7BFDC-D960-8645-AF36-8C1E90A9D3B0}" type="presParOf" srcId="{6A64B635-1189-FD4D-93D2-99DE3EB26D8D}" destId="{F76FAB27-06C3-5E4D-8984-C1BF2F5FD250}" srcOrd="0" destOrd="0" presId="urn:microsoft.com/office/officeart/2005/8/layout/arrow5"/>
    <dgm:cxn modelId="{41F51E96-D680-FF4C-B52A-19B5A2030553}" type="presParOf" srcId="{6A64B635-1189-FD4D-93D2-99DE3EB26D8D}" destId="{FF163638-16C5-C449-A6CA-6621F4FE5084}" srcOrd="1" destOrd="0" presId="urn:microsoft.com/office/officeart/2005/8/layout/arrow5"/>
    <dgm:cxn modelId="{A90B9128-2454-A446-962A-36BFBBB1B4C2}" type="presParOf" srcId="{6A64B635-1189-FD4D-93D2-99DE3EB26D8D}" destId="{F97DEDE5-0563-1249-A687-AFF1FD59B7EB}"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D7B5C4-076C-459F-8C99-A883B3A805D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F27715-BE97-4C63-B835-00DDF0E1C593}">
      <dgm:prSet custT="1"/>
      <dgm:spPr/>
      <dgm:t>
        <a:bodyPr/>
        <a:lstStyle/>
        <a:p>
          <a:r>
            <a:rPr lang="en-GB" sz="1600" b="0" i="0" dirty="0"/>
            <a:t>Teacher Leadership (York-Barr and Duke, 2004)</a:t>
          </a:r>
          <a:r>
            <a:rPr lang="en-GB" sz="1600" dirty="0"/>
            <a:t>e</a:t>
          </a:r>
          <a:r>
            <a:rPr lang="en-GB" sz="1600" b="0" i="0" dirty="0"/>
            <a:t>mphasises the central position of teachers in school operations and core functions of teaching and learning</a:t>
          </a:r>
          <a:endParaRPr lang="en-US" sz="1600" dirty="0"/>
        </a:p>
      </dgm:t>
    </dgm:pt>
    <dgm:pt modelId="{265E7F57-7F38-478A-BC94-C0F64BE6EA57}" type="parTrans" cxnId="{D98B3D8F-77A7-411B-B03E-7E1F48AE6D82}">
      <dgm:prSet/>
      <dgm:spPr/>
      <dgm:t>
        <a:bodyPr/>
        <a:lstStyle/>
        <a:p>
          <a:endParaRPr lang="en-US"/>
        </a:p>
      </dgm:t>
    </dgm:pt>
    <dgm:pt modelId="{87D5CCA5-954E-4F59-983C-8C3FDF7AEC9A}" type="sibTrans" cxnId="{D98B3D8F-77A7-411B-B03E-7E1F48AE6D82}">
      <dgm:prSet/>
      <dgm:spPr/>
      <dgm:t>
        <a:bodyPr/>
        <a:lstStyle/>
        <a:p>
          <a:endParaRPr lang="en-US"/>
        </a:p>
      </dgm:t>
    </dgm:pt>
    <dgm:pt modelId="{B51C3BAB-B643-4261-91C1-D5286D716814}">
      <dgm:prSet custT="1"/>
      <dgm:spPr/>
      <dgm:t>
        <a:bodyPr/>
        <a:lstStyle/>
        <a:p>
          <a:r>
            <a:rPr lang="en-GB" sz="1600" b="0" i="0" dirty="0"/>
            <a:t>Suggests that all teachers can lead and contribute to school improvement</a:t>
          </a:r>
          <a:endParaRPr lang="en-US" sz="1600" dirty="0"/>
        </a:p>
      </dgm:t>
    </dgm:pt>
    <dgm:pt modelId="{42A05C6A-4FFE-45B0-8762-7557A807049A}" type="parTrans" cxnId="{024792E7-7571-456F-A5B1-A780D0DD2B54}">
      <dgm:prSet/>
      <dgm:spPr/>
      <dgm:t>
        <a:bodyPr/>
        <a:lstStyle/>
        <a:p>
          <a:endParaRPr lang="en-US"/>
        </a:p>
      </dgm:t>
    </dgm:pt>
    <dgm:pt modelId="{B4E19B10-827E-4F12-9DFB-5DF3A1B50F98}" type="sibTrans" cxnId="{024792E7-7571-456F-A5B1-A780D0DD2B54}">
      <dgm:prSet/>
      <dgm:spPr/>
      <dgm:t>
        <a:bodyPr/>
        <a:lstStyle/>
        <a:p>
          <a:endParaRPr lang="en-US"/>
        </a:p>
      </dgm:t>
    </dgm:pt>
    <dgm:pt modelId="{B6FFBB89-B05B-4AA3-BFD7-08BAED1B1448}" type="pres">
      <dgm:prSet presAssocID="{30D7B5C4-076C-459F-8C99-A883B3A805D9}" presName="root" presStyleCnt="0">
        <dgm:presLayoutVars>
          <dgm:dir/>
          <dgm:resizeHandles val="exact"/>
        </dgm:presLayoutVars>
      </dgm:prSet>
      <dgm:spPr/>
    </dgm:pt>
    <dgm:pt modelId="{84F22005-78BA-41A0-AA44-2BCA0805D7D0}" type="pres">
      <dgm:prSet presAssocID="{98F27715-BE97-4C63-B835-00DDF0E1C593}" presName="compNode" presStyleCnt="0"/>
      <dgm:spPr/>
    </dgm:pt>
    <dgm:pt modelId="{0737F59B-ACEA-4A3A-ACB8-923E1F7AB33A}" type="pres">
      <dgm:prSet presAssocID="{98F27715-BE97-4C63-B835-00DDF0E1C59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1114B9E-5B84-40A8-A22C-2A99AC0CB121}" type="pres">
      <dgm:prSet presAssocID="{98F27715-BE97-4C63-B835-00DDF0E1C593}" presName="spaceRect" presStyleCnt="0"/>
      <dgm:spPr/>
    </dgm:pt>
    <dgm:pt modelId="{30585938-D5D7-4C7F-A90F-DACB5B1F29D6}" type="pres">
      <dgm:prSet presAssocID="{98F27715-BE97-4C63-B835-00DDF0E1C593}" presName="textRect" presStyleLbl="revTx" presStyleIdx="0" presStyleCnt="2">
        <dgm:presLayoutVars>
          <dgm:chMax val="1"/>
          <dgm:chPref val="1"/>
        </dgm:presLayoutVars>
      </dgm:prSet>
      <dgm:spPr/>
    </dgm:pt>
    <dgm:pt modelId="{CBBB497A-CBFF-4DA6-B224-766ADAA705FF}" type="pres">
      <dgm:prSet presAssocID="{87D5CCA5-954E-4F59-983C-8C3FDF7AEC9A}" presName="sibTrans" presStyleCnt="0"/>
      <dgm:spPr/>
    </dgm:pt>
    <dgm:pt modelId="{234D95EC-806C-4975-8382-2EF7175C227A}" type="pres">
      <dgm:prSet presAssocID="{B51C3BAB-B643-4261-91C1-D5286D716814}" presName="compNode" presStyleCnt="0"/>
      <dgm:spPr/>
    </dgm:pt>
    <dgm:pt modelId="{51F302BC-C0D6-4BAD-B94B-121CB3908724}" type="pres">
      <dgm:prSet presAssocID="{B51C3BAB-B643-4261-91C1-D5286D71681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FF41877-B2F3-4C07-82E2-37E9816B9B55}" type="pres">
      <dgm:prSet presAssocID="{B51C3BAB-B643-4261-91C1-D5286D716814}" presName="spaceRect" presStyleCnt="0"/>
      <dgm:spPr/>
    </dgm:pt>
    <dgm:pt modelId="{7BB460E3-AB9F-4405-86B4-8F0C2205C26D}" type="pres">
      <dgm:prSet presAssocID="{B51C3BAB-B643-4261-91C1-D5286D716814}" presName="textRect" presStyleLbl="revTx" presStyleIdx="1" presStyleCnt="2">
        <dgm:presLayoutVars>
          <dgm:chMax val="1"/>
          <dgm:chPref val="1"/>
        </dgm:presLayoutVars>
      </dgm:prSet>
      <dgm:spPr/>
    </dgm:pt>
  </dgm:ptLst>
  <dgm:cxnLst>
    <dgm:cxn modelId="{15B67D62-C568-41F2-B3E2-4E1FE0542D1C}" type="presOf" srcId="{30D7B5C4-076C-459F-8C99-A883B3A805D9}" destId="{B6FFBB89-B05B-4AA3-BFD7-08BAED1B1448}" srcOrd="0" destOrd="0" presId="urn:microsoft.com/office/officeart/2018/2/layout/IconLabelList"/>
    <dgm:cxn modelId="{D98B3D8F-77A7-411B-B03E-7E1F48AE6D82}" srcId="{30D7B5C4-076C-459F-8C99-A883B3A805D9}" destId="{98F27715-BE97-4C63-B835-00DDF0E1C593}" srcOrd="0" destOrd="0" parTransId="{265E7F57-7F38-478A-BC94-C0F64BE6EA57}" sibTransId="{87D5CCA5-954E-4F59-983C-8C3FDF7AEC9A}"/>
    <dgm:cxn modelId="{39EB8ECF-8CEF-4009-BDC8-FC4D0D102ED7}" type="presOf" srcId="{B51C3BAB-B643-4261-91C1-D5286D716814}" destId="{7BB460E3-AB9F-4405-86B4-8F0C2205C26D}" srcOrd="0" destOrd="0" presId="urn:microsoft.com/office/officeart/2018/2/layout/IconLabelList"/>
    <dgm:cxn modelId="{856C61D0-5633-413F-9167-F6403E451E8C}" type="presOf" srcId="{98F27715-BE97-4C63-B835-00DDF0E1C593}" destId="{30585938-D5D7-4C7F-A90F-DACB5B1F29D6}" srcOrd="0" destOrd="0" presId="urn:microsoft.com/office/officeart/2018/2/layout/IconLabelList"/>
    <dgm:cxn modelId="{024792E7-7571-456F-A5B1-A780D0DD2B54}" srcId="{30D7B5C4-076C-459F-8C99-A883B3A805D9}" destId="{B51C3BAB-B643-4261-91C1-D5286D716814}" srcOrd="1" destOrd="0" parTransId="{42A05C6A-4FFE-45B0-8762-7557A807049A}" sibTransId="{B4E19B10-827E-4F12-9DFB-5DF3A1B50F98}"/>
    <dgm:cxn modelId="{43115F02-A4B0-4D9F-96A7-E1B4CC91B60B}" type="presParOf" srcId="{B6FFBB89-B05B-4AA3-BFD7-08BAED1B1448}" destId="{84F22005-78BA-41A0-AA44-2BCA0805D7D0}" srcOrd="0" destOrd="0" presId="urn:microsoft.com/office/officeart/2018/2/layout/IconLabelList"/>
    <dgm:cxn modelId="{1D37741F-57FC-4B0A-B39B-5A994291F6AB}" type="presParOf" srcId="{84F22005-78BA-41A0-AA44-2BCA0805D7D0}" destId="{0737F59B-ACEA-4A3A-ACB8-923E1F7AB33A}" srcOrd="0" destOrd="0" presId="urn:microsoft.com/office/officeart/2018/2/layout/IconLabelList"/>
    <dgm:cxn modelId="{C4940578-0EF9-4E5D-9631-B46166C42B5A}" type="presParOf" srcId="{84F22005-78BA-41A0-AA44-2BCA0805D7D0}" destId="{81114B9E-5B84-40A8-A22C-2A99AC0CB121}" srcOrd="1" destOrd="0" presId="urn:microsoft.com/office/officeart/2018/2/layout/IconLabelList"/>
    <dgm:cxn modelId="{8C6962E6-CD73-4692-AC4B-C7BB362148CE}" type="presParOf" srcId="{84F22005-78BA-41A0-AA44-2BCA0805D7D0}" destId="{30585938-D5D7-4C7F-A90F-DACB5B1F29D6}" srcOrd="2" destOrd="0" presId="urn:microsoft.com/office/officeart/2018/2/layout/IconLabelList"/>
    <dgm:cxn modelId="{D8612D5F-1944-441F-8103-EAF126449290}" type="presParOf" srcId="{B6FFBB89-B05B-4AA3-BFD7-08BAED1B1448}" destId="{CBBB497A-CBFF-4DA6-B224-766ADAA705FF}" srcOrd="1" destOrd="0" presId="urn:microsoft.com/office/officeart/2018/2/layout/IconLabelList"/>
    <dgm:cxn modelId="{4BB6C3A1-7833-472D-8BDB-00FC235EB750}" type="presParOf" srcId="{B6FFBB89-B05B-4AA3-BFD7-08BAED1B1448}" destId="{234D95EC-806C-4975-8382-2EF7175C227A}" srcOrd="2" destOrd="0" presId="urn:microsoft.com/office/officeart/2018/2/layout/IconLabelList"/>
    <dgm:cxn modelId="{8E0C71B3-2FC6-4B42-AEAE-D75AFEFCB1E3}" type="presParOf" srcId="{234D95EC-806C-4975-8382-2EF7175C227A}" destId="{51F302BC-C0D6-4BAD-B94B-121CB3908724}" srcOrd="0" destOrd="0" presId="urn:microsoft.com/office/officeart/2018/2/layout/IconLabelList"/>
    <dgm:cxn modelId="{0DA4EA08-AA9E-4657-815B-9E9226A099B7}" type="presParOf" srcId="{234D95EC-806C-4975-8382-2EF7175C227A}" destId="{FFF41877-B2F3-4C07-82E2-37E9816B9B55}" srcOrd="1" destOrd="0" presId="urn:microsoft.com/office/officeart/2018/2/layout/IconLabelList"/>
    <dgm:cxn modelId="{CB7196A2-42C3-493C-ADDE-D6ACDBA675B7}" type="presParOf" srcId="{234D95EC-806C-4975-8382-2EF7175C227A}" destId="{7BB460E3-AB9F-4405-86B4-8F0C2205C26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CCA514-93D8-40EA-9349-3E680C34B0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30D939-EADD-404B-A326-E12E975D72DE}">
      <dgm:prSet/>
      <dgm:spPr/>
      <dgm:t>
        <a:bodyPr/>
        <a:lstStyle/>
        <a:p>
          <a:r>
            <a:rPr lang="en-GB" dirty="0"/>
            <a:t>What strategies could be put in place to allow for greater teacher agency?</a:t>
          </a:r>
          <a:endParaRPr lang="en-US" dirty="0"/>
        </a:p>
      </dgm:t>
    </dgm:pt>
    <dgm:pt modelId="{AEEA2E5E-EE37-4F46-8318-2CE503CE18F5}" type="parTrans" cxnId="{A1955B4A-FFDE-49CD-90F4-5C6682FA040A}">
      <dgm:prSet/>
      <dgm:spPr/>
      <dgm:t>
        <a:bodyPr/>
        <a:lstStyle/>
        <a:p>
          <a:endParaRPr lang="en-US"/>
        </a:p>
      </dgm:t>
    </dgm:pt>
    <dgm:pt modelId="{5310D8F5-25A6-4464-858B-4842CF7342EC}" type="sibTrans" cxnId="{A1955B4A-FFDE-49CD-90F4-5C6682FA040A}">
      <dgm:prSet/>
      <dgm:spPr/>
      <dgm:t>
        <a:bodyPr/>
        <a:lstStyle/>
        <a:p>
          <a:endParaRPr lang="en-US"/>
        </a:p>
      </dgm:t>
    </dgm:pt>
    <dgm:pt modelId="{874E4321-9828-4267-9B82-3A8C11D624E6}">
      <dgm:prSet/>
      <dgm:spPr/>
      <dgm:t>
        <a:bodyPr/>
        <a:lstStyle/>
        <a:p>
          <a:r>
            <a:rPr lang="en-GB" dirty="0"/>
            <a:t>Is the realisation of these strategies possible? </a:t>
          </a:r>
          <a:endParaRPr lang="en-US" dirty="0"/>
        </a:p>
      </dgm:t>
    </dgm:pt>
    <dgm:pt modelId="{DC0CCF90-B447-4D77-8267-9D3A51768D2D}" type="parTrans" cxnId="{70D70257-EECA-48DC-9422-32354278CF73}">
      <dgm:prSet/>
      <dgm:spPr/>
      <dgm:t>
        <a:bodyPr/>
        <a:lstStyle/>
        <a:p>
          <a:endParaRPr lang="en-US"/>
        </a:p>
      </dgm:t>
    </dgm:pt>
    <dgm:pt modelId="{C1667C2A-B589-48D6-A774-B2BE9263207A}" type="sibTrans" cxnId="{70D70257-EECA-48DC-9422-32354278CF73}">
      <dgm:prSet/>
      <dgm:spPr/>
      <dgm:t>
        <a:bodyPr/>
        <a:lstStyle/>
        <a:p>
          <a:endParaRPr lang="en-US"/>
        </a:p>
      </dgm:t>
    </dgm:pt>
    <dgm:pt modelId="{95E49A3C-5BCE-4760-831E-92E30C06A7B6}">
      <dgm:prSet/>
      <dgm:spPr/>
      <dgm:t>
        <a:bodyPr/>
        <a:lstStyle/>
        <a:p>
          <a:r>
            <a:rPr lang="en-GB" dirty="0"/>
            <a:t>What or who is preventing the implementation of these strategies?</a:t>
          </a:r>
          <a:endParaRPr lang="en-US" dirty="0"/>
        </a:p>
      </dgm:t>
    </dgm:pt>
    <dgm:pt modelId="{7D933E1B-6C17-459A-AE3B-CE3698DE9EC7}" type="parTrans" cxnId="{0FF0F9AB-91AF-42F3-A45C-5FD419C781C2}">
      <dgm:prSet/>
      <dgm:spPr/>
      <dgm:t>
        <a:bodyPr/>
        <a:lstStyle/>
        <a:p>
          <a:endParaRPr lang="en-US"/>
        </a:p>
      </dgm:t>
    </dgm:pt>
    <dgm:pt modelId="{D6BB911A-D591-49A4-8D8B-01B87CA1C778}" type="sibTrans" cxnId="{0FF0F9AB-91AF-42F3-A45C-5FD419C781C2}">
      <dgm:prSet/>
      <dgm:spPr/>
      <dgm:t>
        <a:bodyPr/>
        <a:lstStyle/>
        <a:p>
          <a:endParaRPr lang="en-US"/>
        </a:p>
      </dgm:t>
    </dgm:pt>
    <dgm:pt modelId="{912C8143-093F-48FC-A778-3A95B72DAB75}" type="pres">
      <dgm:prSet presAssocID="{92CCA514-93D8-40EA-9349-3E680C34B040}" presName="root" presStyleCnt="0">
        <dgm:presLayoutVars>
          <dgm:dir/>
          <dgm:resizeHandles val="exact"/>
        </dgm:presLayoutVars>
      </dgm:prSet>
      <dgm:spPr/>
    </dgm:pt>
    <dgm:pt modelId="{2D18B0D7-8884-4AD7-B0EE-196229FAA098}" type="pres">
      <dgm:prSet presAssocID="{AC30D939-EADD-404B-A326-E12E975D72DE}" presName="compNode" presStyleCnt="0"/>
      <dgm:spPr/>
    </dgm:pt>
    <dgm:pt modelId="{9E6C923B-3B0C-4101-BF3A-D87F3024E977}" type="pres">
      <dgm:prSet presAssocID="{AC30D939-EADD-404B-A326-E12E975D72DE}" presName="bgRect" presStyleLbl="bgShp" presStyleIdx="0" presStyleCnt="3" custLinFactNeighborX="-18487" custLinFactNeighborY="1060"/>
      <dgm:spPr/>
    </dgm:pt>
    <dgm:pt modelId="{84E7CE15-704A-4A26-98B2-C68087F36DCE}" type="pres">
      <dgm:prSet presAssocID="{AC30D939-EADD-404B-A326-E12E975D72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6B4F2B8-D773-424C-9160-FA0700E31342}" type="pres">
      <dgm:prSet presAssocID="{AC30D939-EADD-404B-A326-E12E975D72DE}" presName="spaceRect" presStyleCnt="0"/>
      <dgm:spPr/>
    </dgm:pt>
    <dgm:pt modelId="{2691E6F3-03D3-44FD-A44F-8AD02586A2B8}" type="pres">
      <dgm:prSet presAssocID="{AC30D939-EADD-404B-A326-E12E975D72DE}" presName="parTx" presStyleLbl="revTx" presStyleIdx="0" presStyleCnt="3">
        <dgm:presLayoutVars>
          <dgm:chMax val="0"/>
          <dgm:chPref val="0"/>
        </dgm:presLayoutVars>
      </dgm:prSet>
      <dgm:spPr/>
    </dgm:pt>
    <dgm:pt modelId="{BF15FDFB-2CB7-4C3E-B583-9489CB7412F3}" type="pres">
      <dgm:prSet presAssocID="{5310D8F5-25A6-4464-858B-4842CF7342EC}" presName="sibTrans" presStyleCnt="0"/>
      <dgm:spPr/>
    </dgm:pt>
    <dgm:pt modelId="{B28A8580-99A3-4012-9F40-46CE14DCFB14}" type="pres">
      <dgm:prSet presAssocID="{874E4321-9828-4267-9B82-3A8C11D624E6}" presName="compNode" presStyleCnt="0"/>
      <dgm:spPr/>
    </dgm:pt>
    <dgm:pt modelId="{AAD7DC35-4DF6-467D-AF8F-83F1025C7B7F}" type="pres">
      <dgm:prSet presAssocID="{874E4321-9828-4267-9B82-3A8C11D624E6}" presName="bgRect" presStyleLbl="bgShp" presStyleIdx="1" presStyleCnt="3"/>
      <dgm:spPr/>
    </dgm:pt>
    <dgm:pt modelId="{E843046F-7346-4E57-9DF3-345D03D8AF12}" type="pres">
      <dgm:prSet presAssocID="{874E4321-9828-4267-9B82-3A8C11D624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0A7D618F-FEC5-42F0-B548-C9922616CC16}" type="pres">
      <dgm:prSet presAssocID="{874E4321-9828-4267-9B82-3A8C11D624E6}" presName="spaceRect" presStyleCnt="0"/>
      <dgm:spPr/>
    </dgm:pt>
    <dgm:pt modelId="{4AC8EC36-7E8C-41DF-8294-35BEF397F015}" type="pres">
      <dgm:prSet presAssocID="{874E4321-9828-4267-9B82-3A8C11D624E6}" presName="parTx" presStyleLbl="revTx" presStyleIdx="1" presStyleCnt="3">
        <dgm:presLayoutVars>
          <dgm:chMax val="0"/>
          <dgm:chPref val="0"/>
        </dgm:presLayoutVars>
      </dgm:prSet>
      <dgm:spPr/>
    </dgm:pt>
    <dgm:pt modelId="{B13CE4D7-06E8-4D5D-9232-1A7405E42E10}" type="pres">
      <dgm:prSet presAssocID="{C1667C2A-B589-48D6-A774-B2BE9263207A}" presName="sibTrans" presStyleCnt="0"/>
      <dgm:spPr/>
    </dgm:pt>
    <dgm:pt modelId="{AFE672A2-2899-477E-8EDD-0B6D2E611484}" type="pres">
      <dgm:prSet presAssocID="{95E49A3C-5BCE-4760-831E-92E30C06A7B6}" presName="compNode" presStyleCnt="0"/>
      <dgm:spPr/>
    </dgm:pt>
    <dgm:pt modelId="{8F39D603-A068-436F-8101-BC8F81556FBC}" type="pres">
      <dgm:prSet presAssocID="{95E49A3C-5BCE-4760-831E-92E30C06A7B6}" presName="bgRect" presStyleLbl="bgShp" presStyleIdx="2" presStyleCnt="3"/>
      <dgm:spPr/>
    </dgm:pt>
    <dgm:pt modelId="{A320577F-9394-47D5-B362-3635287A98A6}" type="pres">
      <dgm:prSet presAssocID="{95E49A3C-5BCE-4760-831E-92E30C06A7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7E16F58C-39ED-4CAA-808D-B1881146CB85}" type="pres">
      <dgm:prSet presAssocID="{95E49A3C-5BCE-4760-831E-92E30C06A7B6}" presName="spaceRect" presStyleCnt="0"/>
      <dgm:spPr/>
    </dgm:pt>
    <dgm:pt modelId="{7C97EF92-EFD7-4BA9-8219-794C08FE8B1F}" type="pres">
      <dgm:prSet presAssocID="{95E49A3C-5BCE-4760-831E-92E30C06A7B6}" presName="parTx" presStyleLbl="revTx" presStyleIdx="2" presStyleCnt="3">
        <dgm:presLayoutVars>
          <dgm:chMax val="0"/>
          <dgm:chPref val="0"/>
        </dgm:presLayoutVars>
      </dgm:prSet>
      <dgm:spPr/>
    </dgm:pt>
  </dgm:ptLst>
  <dgm:cxnLst>
    <dgm:cxn modelId="{D0FD1735-841E-4B53-AAA7-10592BCAC8C7}" type="presOf" srcId="{95E49A3C-5BCE-4760-831E-92E30C06A7B6}" destId="{7C97EF92-EFD7-4BA9-8219-794C08FE8B1F}" srcOrd="0" destOrd="0" presId="urn:microsoft.com/office/officeart/2018/2/layout/IconVerticalSolidList"/>
    <dgm:cxn modelId="{A1955B4A-FFDE-49CD-90F4-5C6682FA040A}" srcId="{92CCA514-93D8-40EA-9349-3E680C34B040}" destId="{AC30D939-EADD-404B-A326-E12E975D72DE}" srcOrd="0" destOrd="0" parTransId="{AEEA2E5E-EE37-4F46-8318-2CE503CE18F5}" sibTransId="{5310D8F5-25A6-4464-858B-4842CF7342EC}"/>
    <dgm:cxn modelId="{70D70257-EECA-48DC-9422-32354278CF73}" srcId="{92CCA514-93D8-40EA-9349-3E680C34B040}" destId="{874E4321-9828-4267-9B82-3A8C11D624E6}" srcOrd="1" destOrd="0" parTransId="{DC0CCF90-B447-4D77-8267-9D3A51768D2D}" sibTransId="{C1667C2A-B589-48D6-A774-B2BE9263207A}"/>
    <dgm:cxn modelId="{1A0B936B-CF91-414C-8E71-21DA6D73F6AD}" type="presOf" srcId="{AC30D939-EADD-404B-A326-E12E975D72DE}" destId="{2691E6F3-03D3-44FD-A44F-8AD02586A2B8}" srcOrd="0" destOrd="0" presId="urn:microsoft.com/office/officeart/2018/2/layout/IconVerticalSolidList"/>
    <dgm:cxn modelId="{1B48CF6D-A90B-42BB-BB6D-F75F77DCD0D1}" type="presOf" srcId="{92CCA514-93D8-40EA-9349-3E680C34B040}" destId="{912C8143-093F-48FC-A778-3A95B72DAB75}" srcOrd="0" destOrd="0" presId="urn:microsoft.com/office/officeart/2018/2/layout/IconVerticalSolidList"/>
    <dgm:cxn modelId="{0FF0F9AB-91AF-42F3-A45C-5FD419C781C2}" srcId="{92CCA514-93D8-40EA-9349-3E680C34B040}" destId="{95E49A3C-5BCE-4760-831E-92E30C06A7B6}" srcOrd="2" destOrd="0" parTransId="{7D933E1B-6C17-459A-AE3B-CE3698DE9EC7}" sibTransId="{D6BB911A-D591-49A4-8D8B-01B87CA1C778}"/>
    <dgm:cxn modelId="{8EE244FA-538D-411F-A076-0F3103093492}" type="presOf" srcId="{874E4321-9828-4267-9B82-3A8C11D624E6}" destId="{4AC8EC36-7E8C-41DF-8294-35BEF397F015}" srcOrd="0" destOrd="0" presId="urn:microsoft.com/office/officeart/2018/2/layout/IconVerticalSolidList"/>
    <dgm:cxn modelId="{7D359CBE-1C97-4537-96B8-87139B9F4B08}" type="presParOf" srcId="{912C8143-093F-48FC-A778-3A95B72DAB75}" destId="{2D18B0D7-8884-4AD7-B0EE-196229FAA098}" srcOrd="0" destOrd="0" presId="urn:microsoft.com/office/officeart/2018/2/layout/IconVerticalSolidList"/>
    <dgm:cxn modelId="{0F2423E6-0F5B-4ABA-AFC7-F241E7B5AD7D}" type="presParOf" srcId="{2D18B0D7-8884-4AD7-B0EE-196229FAA098}" destId="{9E6C923B-3B0C-4101-BF3A-D87F3024E977}" srcOrd="0" destOrd="0" presId="urn:microsoft.com/office/officeart/2018/2/layout/IconVerticalSolidList"/>
    <dgm:cxn modelId="{794E1C99-570E-4D4B-90B7-7975AF6729CA}" type="presParOf" srcId="{2D18B0D7-8884-4AD7-B0EE-196229FAA098}" destId="{84E7CE15-704A-4A26-98B2-C68087F36DCE}" srcOrd="1" destOrd="0" presId="urn:microsoft.com/office/officeart/2018/2/layout/IconVerticalSolidList"/>
    <dgm:cxn modelId="{5236B66A-21C8-4165-9C79-EA9363B9E009}" type="presParOf" srcId="{2D18B0D7-8884-4AD7-B0EE-196229FAA098}" destId="{B6B4F2B8-D773-424C-9160-FA0700E31342}" srcOrd="2" destOrd="0" presId="urn:microsoft.com/office/officeart/2018/2/layout/IconVerticalSolidList"/>
    <dgm:cxn modelId="{E7791959-389B-4720-8050-670B6905C999}" type="presParOf" srcId="{2D18B0D7-8884-4AD7-B0EE-196229FAA098}" destId="{2691E6F3-03D3-44FD-A44F-8AD02586A2B8}" srcOrd="3" destOrd="0" presId="urn:microsoft.com/office/officeart/2018/2/layout/IconVerticalSolidList"/>
    <dgm:cxn modelId="{27CF6260-E3D3-499D-9AFA-8EDC83EF9134}" type="presParOf" srcId="{912C8143-093F-48FC-A778-3A95B72DAB75}" destId="{BF15FDFB-2CB7-4C3E-B583-9489CB7412F3}" srcOrd="1" destOrd="0" presId="urn:microsoft.com/office/officeart/2018/2/layout/IconVerticalSolidList"/>
    <dgm:cxn modelId="{37EFFE24-338F-40BB-8202-FAB6D1707789}" type="presParOf" srcId="{912C8143-093F-48FC-A778-3A95B72DAB75}" destId="{B28A8580-99A3-4012-9F40-46CE14DCFB14}" srcOrd="2" destOrd="0" presId="urn:microsoft.com/office/officeart/2018/2/layout/IconVerticalSolidList"/>
    <dgm:cxn modelId="{27105C92-756E-4F39-B113-3DF80074C5DA}" type="presParOf" srcId="{B28A8580-99A3-4012-9F40-46CE14DCFB14}" destId="{AAD7DC35-4DF6-467D-AF8F-83F1025C7B7F}" srcOrd="0" destOrd="0" presId="urn:microsoft.com/office/officeart/2018/2/layout/IconVerticalSolidList"/>
    <dgm:cxn modelId="{5A0AFFB1-5B47-45F7-9398-46CAA99BE13E}" type="presParOf" srcId="{B28A8580-99A3-4012-9F40-46CE14DCFB14}" destId="{E843046F-7346-4E57-9DF3-345D03D8AF12}" srcOrd="1" destOrd="0" presId="urn:microsoft.com/office/officeart/2018/2/layout/IconVerticalSolidList"/>
    <dgm:cxn modelId="{6947955F-904B-4FCB-ADF4-4F1BEC8044EE}" type="presParOf" srcId="{B28A8580-99A3-4012-9F40-46CE14DCFB14}" destId="{0A7D618F-FEC5-42F0-B548-C9922616CC16}" srcOrd="2" destOrd="0" presId="urn:microsoft.com/office/officeart/2018/2/layout/IconVerticalSolidList"/>
    <dgm:cxn modelId="{4F952BBE-AEF0-4301-B34F-7C9D1904B058}" type="presParOf" srcId="{B28A8580-99A3-4012-9F40-46CE14DCFB14}" destId="{4AC8EC36-7E8C-41DF-8294-35BEF397F015}" srcOrd="3" destOrd="0" presId="urn:microsoft.com/office/officeart/2018/2/layout/IconVerticalSolidList"/>
    <dgm:cxn modelId="{134CE89A-576C-4B6B-9978-3E28315EAF4B}" type="presParOf" srcId="{912C8143-093F-48FC-A778-3A95B72DAB75}" destId="{B13CE4D7-06E8-4D5D-9232-1A7405E42E10}" srcOrd="3" destOrd="0" presId="urn:microsoft.com/office/officeart/2018/2/layout/IconVerticalSolidList"/>
    <dgm:cxn modelId="{AFEDED96-57E0-4070-93C0-98A1539D799F}" type="presParOf" srcId="{912C8143-093F-48FC-A778-3A95B72DAB75}" destId="{AFE672A2-2899-477E-8EDD-0B6D2E611484}" srcOrd="4" destOrd="0" presId="urn:microsoft.com/office/officeart/2018/2/layout/IconVerticalSolidList"/>
    <dgm:cxn modelId="{C2D23937-3930-4F50-ADC1-24FE3D54E1B0}" type="presParOf" srcId="{AFE672A2-2899-477E-8EDD-0B6D2E611484}" destId="{8F39D603-A068-436F-8101-BC8F81556FBC}" srcOrd="0" destOrd="0" presId="urn:microsoft.com/office/officeart/2018/2/layout/IconVerticalSolidList"/>
    <dgm:cxn modelId="{56D6EB72-E91F-4FE4-8DEB-657822E0F946}" type="presParOf" srcId="{AFE672A2-2899-477E-8EDD-0B6D2E611484}" destId="{A320577F-9394-47D5-B362-3635287A98A6}" srcOrd="1" destOrd="0" presId="urn:microsoft.com/office/officeart/2018/2/layout/IconVerticalSolidList"/>
    <dgm:cxn modelId="{807B54AC-5C66-4297-AD13-0F724E58BCEE}" type="presParOf" srcId="{AFE672A2-2899-477E-8EDD-0B6D2E611484}" destId="{7E16F58C-39ED-4CAA-808D-B1881146CB85}" srcOrd="2" destOrd="0" presId="urn:microsoft.com/office/officeart/2018/2/layout/IconVerticalSolidList"/>
    <dgm:cxn modelId="{00F137A4-1BD7-4D27-81A7-D78A6304E050}" type="presParOf" srcId="{AFE672A2-2899-477E-8EDD-0B6D2E611484}" destId="{7C97EF92-EFD7-4BA9-8219-794C08FE8B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378B9-1E6D-438F-9175-79FE8057E1DD}">
      <dsp:nvSpPr>
        <dsp:cNvPr id="0" name=""/>
        <dsp:cNvSpPr/>
      </dsp:nvSpPr>
      <dsp:spPr>
        <a:xfrm>
          <a:off x="0" y="487583"/>
          <a:ext cx="4697730"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Four ‘core strands’ to be worked through on PebblePad</a:t>
          </a:r>
          <a:endParaRPr lang="en-US" sz="2700" kern="1200"/>
        </a:p>
      </dsp:txBody>
      <dsp:txXfrm>
        <a:off x="52431" y="540014"/>
        <a:ext cx="4592868" cy="969198"/>
      </dsp:txXfrm>
    </dsp:sp>
    <dsp:sp modelId="{A8C6FF60-15F8-4F2D-A2E4-9EF2948753C5}">
      <dsp:nvSpPr>
        <dsp:cNvPr id="0" name=""/>
        <dsp:cNvSpPr/>
      </dsp:nvSpPr>
      <dsp:spPr>
        <a:xfrm>
          <a:off x="0" y="1639404"/>
          <a:ext cx="4697730" cy="10740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Two ‘National Saturdays’ relating to these core strands</a:t>
          </a:r>
          <a:endParaRPr lang="en-US" sz="2700" kern="1200"/>
        </a:p>
      </dsp:txBody>
      <dsp:txXfrm>
        <a:off x="52431" y="1691835"/>
        <a:ext cx="4592868" cy="969198"/>
      </dsp:txXfrm>
    </dsp:sp>
    <dsp:sp modelId="{40D4734B-2219-47C2-87F4-E843AF28CE28}">
      <dsp:nvSpPr>
        <dsp:cNvPr id="0" name=""/>
        <dsp:cNvSpPr/>
      </dsp:nvSpPr>
      <dsp:spPr>
        <a:xfrm>
          <a:off x="0" y="2791223"/>
          <a:ext cx="4697730" cy="10740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Core Strands 1 and 2: Saturday 22</a:t>
          </a:r>
          <a:r>
            <a:rPr lang="en-GB" sz="2700" kern="1200" baseline="30000" dirty="0"/>
            <a:t>nd</a:t>
          </a:r>
          <a:r>
            <a:rPr lang="en-GB" sz="2700" kern="1200" dirty="0"/>
            <a:t>  June, 9:30-3.30pm </a:t>
          </a:r>
          <a:endParaRPr lang="en-US" sz="2700" kern="1200" dirty="0"/>
        </a:p>
      </dsp:txBody>
      <dsp:txXfrm>
        <a:off x="52431" y="2843654"/>
        <a:ext cx="4592868" cy="969198"/>
      </dsp:txXfrm>
    </dsp:sp>
    <dsp:sp modelId="{1CA4D0A6-368A-40EF-A93E-93E5AF991B2E}">
      <dsp:nvSpPr>
        <dsp:cNvPr id="0" name=""/>
        <dsp:cNvSpPr/>
      </dsp:nvSpPr>
      <dsp:spPr>
        <a:xfrm>
          <a:off x="0" y="3943043"/>
          <a:ext cx="4697730" cy="10740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Core Strands 3 and 4: Saturday 13</a:t>
          </a:r>
          <a:r>
            <a:rPr lang="en-GB" sz="2700" kern="1200" baseline="30000" dirty="0"/>
            <a:t>th</a:t>
          </a:r>
          <a:r>
            <a:rPr lang="en-GB" sz="2700" kern="1200" dirty="0"/>
            <a:t> July: 9:30-3.30pm</a:t>
          </a:r>
          <a:endParaRPr lang="en-US" sz="2700" kern="1200" dirty="0"/>
        </a:p>
      </dsp:txBody>
      <dsp:txXfrm>
        <a:off x="52431" y="3995474"/>
        <a:ext cx="4592868" cy="969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CDE06-1330-4173-BB53-69154D9306CA}">
      <dsp:nvSpPr>
        <dsp:cNvPr id="0" name=""/>
        <dsp:cNvSpPr/>
      </dsp:nvSpPr>
      <dsp:spPr>
        <a:xfrm>
          <a:off x="0" y="708097"/>
          <a:ext cx="78867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06C0B-941F-4961-BD34-D6C947760D48}">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6B681-B0C1-4B2D-A19C-FCAB20C4AF21}">
      <dsp:nvSpPr>
        <dsp:cNvPr id="0" name=""/>
        <dsp:cNvSpPr/>
      </dsp:nvSpPr>
      <dsp:spPr>
        <a:xfrm>
          <a:off x="1509882" y="708097"/>
          <a:ext cx="63768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GB" sz="1800" b="0" i="0" kern="1200"/>
            <a:t>Educational leadership is the process of enlisting and guiding the talents and energies of teachers, pupils, and parents toward achieving common educational aims" (Yukl, 2013, p. 7).</a:t>
          </a:r>
          <a:endParaRPr lang="en-US" sz="1800" kern="1200"/>
        </a:p>
      </dsp:txBody>
      <dsp:txXfrm>
        <a:off x="1509882" y="708097"/>
        <a:ext cx="6376817" cy="1307257"/>
      </dsp:txXfrm>
    </dsp:sp>
    <dsp:sp modelId="{7ED4F57A-71EC-4947-A61B-AB5D792DB2E9}">
      <dsp:nvSpPr>
        <dsp:cNvPr id="0" name=""/>
        <dsp:cNvSpPr/>
      </dsp:nvSpPr>
      <dsp:spPr>
        <a:xfrm>
          <a:off x="0" y="2342169"/>
          <a:ext cx="78867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43ABFC-333B-488D-8226-F0E5421304FB}">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7B19F0-B496-46B1-ACC4-4CE730F19F79}">
      <dsp:nvSpPr>
        <dsp:cNvPr id="0" name=""/>
        <dsp:cNvSpPr/>
      </dsp:nvSpPr>
      <dsp:spPr>
        <a:xfrm>
          <a:off x="1509882" y="2342169"/>
          <a:ext cx="63768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GB" sz="1800" b="0" i="0" kern="1200"/>
            <a:t>Bush (2011) suggests that educational leadership  involves guiding, influencing, and empowering individuals within the institution to achieve common goals and improve pupil learning outcomes.</a:t>
          </a:r>
          <a:endParaRPr lang="en-US" sz="1800" kern="1200"/>
        </a:p>
      </dsp:txBody>
      <dsp:txXfrm>
        <a:off x="1509882" y="2342169"/>
        <a:ext cx="6376817" cy="13072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FAB27-06C3-5E4D-8984-C1BF2F5FD250}">
      <dsp:nvSpPr>
        <dsp:cNvPr id="0" name=""/>
        <dsp:cNvSpPr/>
      </dsp:nvSpPr>
      <dsp:spPr>
        <a:xfrm>
          <a:off x="1952402" y="54143"/>
          <a:ext cx="3981895" cy="19585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At the core of most definitions, leadership involves two key functions (</a:t>
          </a:r>
          <a:r>
            <a:rPr lang="en-GB" sz="2100" b="0" i="0" kern="1200" dirty="0" err="1"/>
            <a:t>Leithwood</a:t>
          </a:r>
          <a:r>
            <a:rPr lang="en-GB" sz="2100" b="0" i="0" kern="1200" dirty="0"/>
            <a:t> and Riehl, 2003, cited in </a:t>
          </a:r>
          <a:r>
            <a:rPr lang="en-GB" sz="2100" b="0" i="0" kern="1200" dirty="0" err="1"/>
            <a:t>Gumus</a:t>
          </a:r>
          <a:r>
            <a:rPr lang="en-GB" sz="2100" b="0" i="0" kern="1200" dirty="0"/>
            <a:t> et al., 2016):</a:t>
          </a:r>
          <a:endParaRPr lang="en-US" sz="2100" kern="1200" dirty="0"/>
        </a:p>
      </dsp:txBody>
      <dsp:txXfrm>
        <a:off x="2048010" y="149751"/>
        <a:ext cx="3790679" cy="1767315"/>
      </dsp:txXfrm>
    </dsp:sp>
    <dsp:sp modelId="{FF163638-16C5-C449-A6CA-6621F4FE5084}">
      <dsp:nvSpPr>
        <dsp:cNvPr id="0" name=""/>
        <dsp:cNvSpPr/>
      </dsp:nvSpPr>
      <dsp:spPr>
        <a:xfrm rot="7200000">
          <a:off x="4114755" y="2125271"/>
          <a:ext cx="2171923" cy="217192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Providing direction</a:t>
          </a:r>
          <a:endParaRPr lang="en-US" sz="2100" kern="1200" dirty="0"/>
        </a:p>
      </dsp:txBody>
      <dsp:txXfrm rot="-5400000">
        <a:off x="4469381" y="2763273"/>
        <a:ext cx="1791836" cy="1085961"/>
      </dsp:txXfrm>
    </dsp:sp>
    <dsp:sp modelId="{F97DEDE5-0563-1249-A687-AFF1FD59B7EB}">
      <dsp:nvSpPr>
        <dsp:cNvPr id="0" name=""/>
        <dsp:cNvSpPr/>
      </dsp:nvSpPr>
      <dsp:spPr>
        <a:xfrm rot="14400000">
          <a:off x="1523820" y="2032120"/>
          <a:ext cx="2171923" cy="217192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Exercising influence</a:t>
          </a:r>
          <a:endParaRPr lang="en-US" sz="2100" kern="1200" dirty="0"/>
        </a:p>
      </dsp:txBody>
      <dsp:txXfrm rot="5400000">
        <a:off x="1549282" y="2670122"/>
        <a:ext cx="1791836" cy="10859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7F59B-ACEA-4A3A-ACB8-923E1F7AB33A}">
      <dsp:nvSpPr>
        <dsp:cNvPr id="0" name=""/>
        <dsp:cNvSpPr/>
      </dsp:nvSpPr>
      <dsp:spPr>
        <a:xfrm>
          <a:off x="1009209" y="690301"/>
          <a:ext cx="1625062" cy="162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585938-D5D7-4C7F-A90F-DACB5B1F29D6}">
      <dsp:nvSpPr>
        <dsp:cNvPr id="0" name=""/>
        <dsp:cNvSpPr/>
      </dsp:nvSpPr>
      <dsp:spPr>
        <a:xfrm>
          <a:off x="16115" y="2761036"/>
          <a:ext cx="3611250"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0" i="0" kern="1200" dirty="0"/>
            <a:t>Teacher Leadership (York-Barr and Duke, 2004)</a:t>
          </a:r>
          <a:r>
            <a:rPr lang="en-GB" sz="1600" kern="1200" dirty="0"/>
            <a:t>e</a:t>
          </a:r>
          <a:r>
            <a:rPr lang="en-GB" sz="1600" b="0" i="0" kern="1200" dirty="0"/>
            <a:t>mphasises the central position of teachers in school operations and core functions of teaching and learning</a:t>
          </a:r>
          <a:endParaRPr lang="en-US" sz="1600" kern="1200" dirty="0"/>
        </a:p>
      </dsp:txBody>
      <dsp:txXfrm>
        <a:off x="16115" y="2761036"/>
        <a:ext cx="3611250" cy="900000"/>
      </dsp:txXfrm>
    </dsp:sp>
    <dsp:sp modelId="{51F302BC-C0D6-4BAD-B94B-121CB3908724}">
      <dsp:nvSpPr>
        <dsp:cNvPr id="0" name=""/>
        <dsp:cNvSpPr/>
      </dsp:nvSpPr>
      <dsp:spPr>
        <a:xfrm>
          <a:off x="5252428" y="690301"/>
          <a:ext cx="1625062" cy="162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B460E3-AB9F-4405-86B4-8F0C2205C26D}">
      <dsp:nvSpPr>
        <dsp:cNvPr id="0" name=""/>
        <dsp:cNvSpPr/>
      </dsp:nvSpPr>
      <dsp:spPr>
        <a:xfrm>
          <a:off x="4259334" y="2761036"/>
          <a:ext cx="3611250"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0" i="0" kern="1200" dirty="0"/>
            <a:t>Suggests that all teachers can lead and contribute to school improvement</a:t>
          </a:r>
          <a:endParaRPr lang="en-US" sz="1600" kern="1200" dirty="0"/>
        </a:p>
      </dsp:txBody>
      <dsp:txXfrm>
        <a:off x="4259334" y="2761036"/>
        <a:ext cx="3611250" cy="90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C923B-3B0C-4101-BF3A-D87F3024E977}">
      <dsp:nvSpPr>
        <dsp:cNvPr id="0" name=""/>
        <dsp:cNvSpPr/>
      </dsp:nvSpPr>
      <dsp:spPr>
        <a:xfrm>
          <a:off x="0" y="13026"/>
          <a:ext cx="4773168" cy="1181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7CE15-704A-4A26-98B2-C68087F36DCE}">
      <dsp:nvSpPr>
        <dsp:cNvPr id="0" name=""/>
        <dsp:cNvSpPr/>
      </dsp:nvSpPr>
      <dsp:spPr>
        <a:xfrm>
          <a:off x="357327" y="266285"/>
          <a:ext cx="649685" cy="6496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91E6F3-03D3-44FD-A44F-8AD02586A2B8}">
      <dsp:nvSpPr>
        <dsp:cNvPr id="0" name=""/>
        <dsp:cNvSpPr/>
      </dsp:nvSpPr>
      <dsp:spPr>
        <a:xfrm>
          <a:off x="1364340" y="504"/>
          <a:ext cx="3408827" cy="1181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015" tIns="125015" rIns="125015" bIns="125015" numCol="1" spcCol="1270" anchor="ctr" anchorCtr="0">
          <a:noAutofit/>
        </a:bodyPr>
        <a:lstStyle/>
        <a:p>
          <a:pPr marL="0" lvl="0" indent="0" algn="l" defTabSz="977900">
            <a:lnSpc>
              <a:spcPct val="90000"/>
            </a:lnSpc>
            <a:spcBef>
              <a:spcPct val="0"/>
            </a:spcBef>
            <a:spcAft>
              <a:spcPct val="35000"/>
            </a:spcAft>
            <a:buNone/>
          </a:pPr>
          <a:r>
            <a:rPr lang="en-GB" sz="2200" kern="1200" dirty="0"/>
            <a:t>What strategies could be put in place to allow for greater teacher agency?</a:t>
          </a:r>
          <a:endParaRPr lang="en-US" sz="2200" kern="1200" dirty="0"/>
        </a:p>
      </dsp:txBody>
      <dsp:txXfrm>
        <a:off x="1364340" y="504"/>
        <a:ext cx="3408827" cy="1181246"/>
      </dsp:txXfrm>
    </dsp:sp>
    <dsp:sp modelId="{AAD7DC35-4DF6-467D-AF8F-83F1025C7B7F}">
      <dsp:nvSpPr>
        <dsp:cNvPr id="0" name=""/>
        <dsp:cNvSpPr/>
      </dsp:nvSpPr>
      <dsp:spPr>
        <a:xfrm>
          <a:off x="0" y="1477063"/>
          <a:ext cx="4773168" cy="1181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43046F-7346-4E57-9DF3-345D03D8AF12}">
      <dsp:nvSpPr>
        <dsp:cNvPr id="0" name=""/>
        <dsp:cNvSpPr/>
      </dsp:nvSpPr>
      <dsp:spPr>
        <a:xfrm>
          <a:off x="357327" y="1742844"/>
          <a:ext cx="649685" cy="6496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C8EC36-7E8C-41DF-8294-35BEF397F015}">
      <dsp:nvSpPr>
        <dsp:cNvPr id="0" name=""/>
        <dsp:cNvSpPr/>
      </dsp:nvSpPr>
      <dsp:spPr>
        <a:xfrm>
          <a:off x="1364340" y="1477063"/>
          <a:ext cx="3408827" cy="1181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015" tIns="125015" rIns="125015" bIns="125015" numCol="1" spcCol="1270" anchor="ctr" anchorCtr="0">
          <a:noAutofit/>
        </a:bodyPr>
        <a:lstStyle/>
        <a:p>
          <a:pPr marL="0" lvl="0" indent="0" algn="l" defTabSz="977900">
            <a:lnSpc>
              <a:spcPct val="90000"/>
            </a:lnSpc>
            <a:spcBef>
              <a:spcPct val="0"/>
            </a:spcBef>
            <a:spcAft>
              <a:spcPct val="35000"/>
            </a:spcAft>
            <a:buNone/>
          </a:pPr>
          <a:r>
            <a:rPr lang="en-GB" sz="2200" kern="1200" dirty="0"/>
            <a:t>Is the realisation of these strategies possible? </a:t>
          </a:r>
          <a:endParaRPr lang="en-US" sz="2200" kern="1200" dirty="0"/>
        </a:p>
      </dsp:txBody>
      <dsp:txXfrm>
        <a:off x="1364340" y="1477063"/>
        <a:ext cx="3408827" cy="1181246"/>
      </dsp:txXfrm>
    </dsp:sp>
    <dsp:sp modelId="{8F39D603-A068-436F-8101-BC8F81556FBC}">
      <dsp:nvSpPr>
        <dsp:cNvPr id="0" name=""/>
        <dsp:cNvSpPr/>
      </dsp:nvSpPr>
      <dsp:spPr>
        <a:xfrm>
          <a:off x="0" y="2953622"/>
          <a:ext cx="4773168" cy="1181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0577F-9394-47D5-B362-3635287A98A6}">
      <dsp:nvSpPr>
        <dsp:cNvPr id="0" name=""/>
        <dsp:cNvSpPr/>
      </dsp:nvSpPr>
      <dsp:spPr>
        <a:xfrm>
          <a:off x="357327" y="3219402"/>
          <a:ext cx="649685" cy="6496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97EF92-EFD7-4BA9-8219-794C08FE8B1F}">
      <dsp:nvSpPr>
        <dsp:cNvPr id="0" name=""/>
        <dsp:cNvSpPr/>
      </dsp:nvSpPr>
      <dsp:spPr>
        <a:xfrm>
          <a:off x="1364340" y="2953622"/>
          <a:ext cx="3408827" cy="1181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015" tIns="125015" rIns="125015" bIns="125015" numCol="1" spcCol="1270" anchor="ctr" anchorCtr="0">
          <a:noAutofit/>
        </a:bodyPr>
        <a:lstStyle/>
        <a:p>
          <a:pPr marL="0" lvl="0" indent="0" algn="l" defTabSz="977900">
            <a:lnSpc>
              <a:spcPct val="90000"/>
            </a:lnSpc>
            <a:spcBef>
              <a:spcPct val="0"/>
            </a:spcBef>
            <a:spcAft>
              <a:spcPct val="35000"/>
            </a:spcAft>
            <a:buNone/>
          </a:pPr>
          <a:r>
            <a:rPr lang="en-GB" sz="2200" kern="1200" dirty="0"/>
            <a:t>What or who is preventing the implementation of these strategies?</a:t>
          </a:r>
          <a:endParaRPr lang="en-US" sz="2200" kern="1200" dirty="0"/>
        </a:p>
      </dsp:txBody>
      <dsp:txXfrm>
        <a:off x="1364340" y="2953622"/>
        <a:ext cx="3408827" cy="11812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pPr/>
              <a:t>6/13/24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pPr/>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8545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11</a:t>
            </a:fld>
            <a:endParaRPr lang="en-US"/>
          </a:p>
        </p:txBody>
      </p:sp>
    </p:spTree>
    <p:extLst>
      <p:ext uri="{BB962C8B-B14F-4D97-AF65-F5344CB8AC3E}">
        <p14:creationId xmlns:p14="http://schemas.microsoft.com/office/powerpoint/2010/main" val="2616473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12</a:t>
            </a:fld>
            <a:endParaRPr lang="en-US"/>
          </a:p>
        </p:txBody>
      </p:sp>
    </p:spTree>
    <p:extLst>
      <p:ext uri="{BB962C8B-B14F-4D97-AF65-F5344CB8AC3E}">
        <p14:creationId xmlns:p14="http://schemas.microsoft.com/office/powerpoint/2010/main" val="2570967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6896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6646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3147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3341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6832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19</a:t>
            </a:fld>
            <a:endParaRPr lang="en-US"/>
          </a:p>
        </p:txBody>
      </p:sp>
    </p:spTree>
    <p:extLst>
      <p:ext uri="{BB962C8B-B14F-4D97-AF65-F5344CB8AC3E}">
        <p14:creationId xmlns:p14="http://schemas.microsoft.com/office/powerpoint/2010/main" val="2478613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20</a:t>
            </a:fld>
            <a:endParaRPr lang="en-US"/>
          </a:p>
        </p:txBody>
      </p:sp>
    </p:spTree>
    <p:extLst>
      <p:ext uri="{BB962C8B-B14F-4D97-AF65-F5344CB8AC3E}">
        <p14:creationId xmlns:p14="http://schemas.microsoft.com/office/powerpoint/2010/main" val="742938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36</a:t>
            </a:fld>
            <a:endParaRPr lang="en-US"/>
          </a:p>
        </p:txBody>
      </p:sp>
    </p:spTree>
    <p:extLst>
      <p:ext uri="{BB962C8B-B14F-4D97-AF65-F5344CB8AC3E}">
        <p14:creationId xmlns:p14="http://schemas.microsoft.com/office/powerpoint/2010/main" val="407781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AdvPTimes"/>
              </a:rPr>
              <a:t>Activity theory (AT) assumes that cultural, historical, and social factors influence</a:t>
            </a:r>
          </a:p>
          <a:p>
            <a:pPr algn="l"/>
            <a:r>
              <a:rPr lang="en-GB" sz="1800" b="0" i="0" u="none" strike="noStrike" baseline="0" dirty="0">
                <a:latin typeface="AdvPTimes"/>
              </a:rPr>
              <a:t>learning and change—learning at the individual and organizational levels is</a:t>
            </a:r>
          </a:p>
          <a:p>
            <a:pPr algn="l"/>
            <a:r>
              <a:rPr lang="en-GB" sz="1800" b="0" i="0" u="none" strike="noStrike" baseline="0" dirty="0">
                <a:latin typeface="AdvPTimes"/>
              </a:rPr>
              <a:t>mediated by the interacting factors of the organization in which the learning is</a:t>
            </a:r>
          </a:p>
          <a:p>
            <a:pPr algn="l"/>
            <a:r>
              <a:rPr lang="en-GB" sz="1800" b="0" i="0" u="none" strike="noStrike" baseline="0" dirty="0">
                <a:latin typeface="AdvPTimes"/>
              </a:rPr>
              <a:t>taking place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3E822B-9FCF-4A73-A16C-F40910EE3F0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94441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pPr/>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pPr/>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pPr/>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pPr/>
              <a:t>6/13/24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pPr/>
              <a:t>6/13/24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pPr/>
              <a:t>6/13/24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pPr/>
              <a:t>6/13/24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pPr/>
              <a:t>6/13/24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pPr/>
              <a:t>6/13/24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pPr/>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pPr/>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50729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1" y="0"/>
            <a:ext cx="9229501" cy="6955791"/>
          </a:xfrm>
          <a:prstGeom prst="rect">
            <a:avLst/>
          </a:prstGeom>
        </p:spPr>
      </p:pic>
    </p:spTree>
    <p:extLst>
      <p:ext uri="{BB962C8B-B14F-4D97-AF65-F5344CB8AC3E}">
        <p14:creationId xmlns:p14="http://schemas.microsoft.com/office/powerpoint/2010/main" val="1729570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GB"/>
              <a:t>Click to edit Master title style</a:t>
            </a:r>
            <a:endParaRPr lang="en-US"/>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47171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DED699-838B-094B-9974-7EAD773EA11E}" type="datetimeFigureOut">
              <a:rPr lang="en-US" smtClean="0"/>
              <a:t>6/13/24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348626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5DED699-838B-094B-9974-7EAD773EA11E}" type="datetimeFigureOut">
              <a:rPr lang="en-US" smtClean="0"/>
              <a:t>6/13/24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46751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5DED699-838B-094B-9974-7EAD773EA11E}" type="datetimeFigureOut">
              <a:rPr lang="en-US" smtClean="0"/>
              <a:t>6/13/24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219489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6/13/24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118235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6/13/24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901547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6/13/24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87049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5921524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6/13/24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179929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pPr/>
              <a:t>6/13/24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pPr/>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5DED699-838B-094B-9974-7EAD773EA11E}" type="datetimeFigureOut">
              <a:rPr lang="en-US" smtClean="0"/>
              <a:t>6/13/24</a:t>
            </a:fld>
            <a:endParaRPr lang="en-US"/>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1" y="0"/>
            <a:ext cx="9229501" cy="6955791"/>
          </a:xfrm>
          <a:prstGeom prst="rect">
            <a:avLst/>
          </a:prstGeom>
        </p:spPr>
      </p:pic>
    </p:spTree>
    <p:extLst>
      <p:ext uri="{BB962C8B-B14F-4D97-AF65-F5344CB8AC3E}">
        <p14:creationId xmlns:p14="http://schemas.microsoft.com/office/powerpoint/2010/main" val="33056829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www.freeimageslive.co.uk/free_stock_image/designjpg"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aliem.com/2015/12/what-is-international-emergency-medicine/"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picpedia.org/post-it-note/c/change.html"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jP2v6pzhCQw?feature=oembed"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24910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6" y="5664692"/>
            <a:ext cx="5919203" cy="1051226"/>
          </a:xfrm>
        </p:spPr>
        <p:txBody>
          <a:bodyPr>
            <a:normAutofit fontScale="90000"/>
          </a:bodyPr>
          <a:lstStyle/>
          <a:p>
            <a:pPr algn="l"/>
            <a:r>
              <a:rPr lang="en-US" sz="4000" dirty="0">
                <a:solidFill>
                  <a:schemeClr val="bg1"/>
                </a:solidFill>
                <a:latin typeface="Helvetica" pitchFamily="2" charset="0"/>
              </a:rPr>
              <a:t>Curriculum Leadership and Innovation</a:t>
            </a:r>
            <a:br>
              <a:rPr lang="en-US" sz="4000" dirty="0">
                <a:solidFill>
                  <a:schemeClr val="bg1"/>
                </a:solidFill>
                <a:latin typeface="Helvetica" pitchFamily="2" charset="0"/>
              </a:rPr>
            </a:br>
            <a:br>
              <a:rPr lang="en-US" sz="4000" dirty="0">
                <a:solidFill>
                  <a:schemeClr val="bg1"/>
                </a:solidFill>
                <a:latin typeface="Helvetica" pitchFamily="2" charset="0"/>
              </a:rPr>
            </a:br>
            <a:r>
              <a:rPr lang="en-US" sz="4000" dirty="0">
                <a:solidFill>
                  <a:schemeClr val="bg1"/>
                </a:solidFill>
                <a:latin typeface="Helvetica" pitchFamily="2" charset="0"/>
              </a:rPr>
              <a:t>National Conference Day 1</a:t>
            </a:r>
            <a:br>
              <a:rPr lang="en-US" dirty="0">
                <a:solidFill>
                  <a:schemeClr val="bg1"/>
                </a:solidFill>
              </a:rPr>
            </a:br>
            <a:endParaRPr lang="en-US" sz="2700"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am I?</a:t>
            </a:r>
          </a:p>
        </p:txBody>
      </p:sp>
      <p:sp>
        <p:nvSpPr>
          <p:cNvPr id="3" name="Content Placeholder 2"/>
          <p:cNvSpPr>
            <a:spLocks noGrp="1"/>
          </p:cNvSpPr>
          <p:nvPr>
            <p:ph idx="1"/>
          </p:nvPr>
        </p:nvSpPr>
        <p:spPr/>
        <p:txBody>
          <a:bodyPr/>
          <a:lstStyle/>
          <a:p>
            <a:r>
              <a:rPr lang="en-GB" dirty="0"/>
              <a:t>Dr Stephen Atherton</a:t>
            </a:r>
          </a:p>
          <a:p>
            <a:r>
              <a:rPr lang="en-GB" dirty="0"/>
              <a:t>Senior Lecturer –– School of Education</a:t>
            </a:r>
          </a:p>
          <a:p>
            <a:r>
              <a:rPr lang="en-GB" dirty="0" err="1"/>
              <a:t>sta@aber.ac.uk</a:t>
            </a:r>
            <a:r>
              <a:rPr lang="en-GB" dirty="0"/>
              <a:t> </a:t>
            </a:r>
          </a:p>
          <a:p>
            <a:pPr>
              <a:buNone/>
            </a:pPr>
            <a:endParaRPr lang="en-GB" dirty="0"/>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FC8E8-D379-4971-8868-0A521B4F712D}"/>
              </a:ext>
            </a:extLst>
          </p:cNvPr>
          <p:cNvSpPr>
            <a:spLocks noGrp="1"/>
          </p:cNvSpPr>
          <p:nvPr>
            <p:ph type="title"/>
          </p:nvPr>
        </p:nvSpPr>
        <p:spPr>
          <a:xfrm>
            <a:off x="315383" y="390526"/>
            <a:ext cx="7886700" cy="1325563"/>
          </a:xfrm>
        </p:spPr>
        <p:txBody>
          <a:bodyPr>
            <a:normAutofit/>
          </a:bodyPr>
          <a:lstStyle/>
          <a:p>
            <a:r>
              <a:rPr lang="en-GB" sz="3600" dirty="0"/>
              <a:t>Curriculum Leadership and Innovation</a:t>
            </a:r>
            <a:br>
              <a:rPr lang="en-GB" sz="3600" dirty="0"/>
            </a:br>
            <a:r>
              <a:rPr lang="en-GB" sz="3600" dirty="0"/>
              <a:t>National Teaching Team</a:t>
            </a:r>
          </a:p>
        </p:txBody>
      </p:sp>
      <p:sp>
        <p:nvSpPr>
          <p:cNvPr id="3" name="Content Placeholder 2">
            <a:extLst>
              <a:ext uri="{FF2B5EF4-FFF2-40B4-BE49-F238E27FC236}">
                <a16:creationId xmlns:a16="http://schemas.microsoft.com/office/drawing/2014/main" id="{6CB03180-0805-4385-ADB3-91865DC5B716}"/>
              </a:ext>
            </a:extLst>
          </p:cNvPr>
          <p:cNvSpPr>
            <a:spLocks noGrp="1"/>
          </p:cNvSpPr>
          <p:nvPr>
            <p:ph idx="1"/>
          </p:nvPr>
        </p:nvSpPr>
        <p:spPr>
          <a:xfrm>
            <a:off x="533400" y="2209800"/>
            <a:ext cx="7886700" cy="3848102"/>
          </a:xfrm>
        </p:spPr>
        <p:txBody>
          <a:bodyPr/>
          <a:lstStyle/>
          <a:p>
            <a:pPr algn="l"/>
            <a:r>
              <a:rPr lang="en-GB" sz="2400" b="0" i="0" dirty="0">
                <a:solidFill>
                  <a:srgbClr val="201F1E"/>
                </a:solidFill>
                <a:effectLst/>
                <a:latin typeface="Calibri" panose="020F0502020204030204" pitchFamily="34" charset="0"/>
              </a:rPr>
              <a:t>Steve Atherton (Module Lead) - Aberystwyth University</a:t>
            </a:r>
          </a:p>
          <a:p>
            <a:pPr algn="l"/>
            <a:r>
              <a:rPr lang="en-GB" sz="2400" dirty="0">
                <a:solidFill>
                  <a:srgbClr val="201F1E"/>
                </a:solidFill>
                <a:latin typeface="Calibri" panose="020F0502020204030204" pitchFamily="34" charset="0"/>
              </a:rPr>
              <a:t>Jane McDonnell- </a:t>
            </a:r>
            <a:r>
              <a:rPr lang="en-GB" sz="2400" b="0" i="0" dirty="0">
                <a:solidFill>
                  <a:srgbClr val="201F1E"/>
                </a:solidFill>
                <a:effectLst/>
                <a:latin typeface="Calibri" panose="020F0502020204030204" pitchFamily="34" charset="0"/>
              </a:rPr>
              <a:t>Bangor University</a:t>
            </a:r>
          </a:p>
          <a:p>
            <a:pPr algn="l"/>
            <a:r>
              <a:rPr lang="en-GB" sz="2400" b="0" i="0" dirty="0">
                <a:solidFill>
                  <a:srgbClr val="201F1E"/>
                </a:solidFill>
                <a:effectLst/>
                <a:latin typeface="Calibri" panose="020F0502020204030204" pitchFamily="34" charset="0"/>
              </a:rPr>
              <a:t>Kerry Bevan- Cardiff Metropolitan University</a:t>
            </a:r>
          </a:p>
          <a:p>
            <a:pPr algn="l"/>
            <a:r>
              <a:rPr lang="en-GB" sz="2400" dirty="0">
                <a:solidFill>
                  <a:srgbClr val="201F1E"/>
                </a:solidFill>
                <a:latin typeface="Calibri" panose="020F0502020204030204" pitchFamily="34" charset="0"/>
              </a:rPr>
              <a:t>Sion Owen– Swansea University</a:t>
            </a:r>
            <a:endParaRPr lang="en-GB" sz="2400" b="0" i="0" dirty="0">
              <a:solidFill>
                <a:srgbClr val="201F1E"/>
              </a:solidFill>
              <a:effectLst/>
              <a:latin typeface="Calibri" panose="020F0502020204030204" pitchFamily="34" charset="0"/>
            </a:endParaRPr>
          </a:p>
          <a:p>
            <a:pPr algn="l"/>
            <a:r>
              <a:rPr lang="en-GB" sz="2400" b="0" i="0" dirty="0">
                <a:solidFill>
                  <a:srgbClr val="201F1E"/>
                </a:solidFill>
                <a:effectLst/>
                <a:latin typeface="Calibri" panose="020F0502020204030204" pitchFamily="34" charset="0"/>
              </a:rPr>
              <a:t>Sonny Singh - University of Wales Trinity Saint David</a:t>
            </a:r>
          </a:p>
          <a:p>
            <a:pPr algn="l"/>
            <a:r>
              <a:rPr lang="en-GB" sz="2400" b="0" i="0" dirty="0">
                <a:solidFill>
                  <a:srgbClr val="201F1E"/>
                </a:solidFill>
                <a:effectLst/>
                <a:latin typeface="Calibri" panose="020F0502020204030204" pitchFamily="34" charset="0"/>
              </a:rPr>
              <a:t>Gareth Dart- University of South Wales</a:t>
            </a:r>
          </a:p>
          <a:p>
            <a:pPr algn="l"/>
            <a:r>
              <a:rPr lang="en-GB" sz="2400" b="0" i="0" dirty="0">
                <a:solidFill>
                  <a:srgbClr val="201F1E"/>
                </a:solidFill>
                <a:effectLst/>
                <a:latin typeface="Calibri" panose="020F0502020204030204" pitchFamily="34" charset="0"/>
              </a:rPr>
              <a:t>Liz Sheen - Wrexham Glyndwr University</a:t>
            </a:r>
          </a:p>
          <a:p>
            <a:endParaRPr lang="en-GB" dirty="0"/>
          </a:p>
        </p:txBody>
      </p:sp>
    </p:spTree>
    <p:extLst>
      <p:ext uri="{BB962C8B-B14F-4D97-AF65-F5344CB8AC3E}">
        <p14:creationId xmlns:p14="http://schemas.microsoft.com/office/powerpoint/2010/main" val="3567122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7A12F8EB-26FB-48CA-AAC4-8BB6F504132A}"/>
              </a:ext>
            </a:extLst>
          </p:cNvPr>
          <p:cNvSpPr>
            <a:spLocks noGrp="1"/>
          </p:cNvSpPr>
          <p:nvPr>
            <p:ph type="title"/>
          </p:nvPr>
        </p:nvSpPr>
        <p:spPr>
          <a:xfrm>
            <a:off x="393555" y="620392"/>
            <a:ext cx="2856201" cy="5504688"/>
          </a:xfrm>
        </p:spPr>
        <p:txBody>
          <a:bodyPr>
            <a:normAutofit/>
          </a:bodyPr>
          <a:lstStyle/>
          <a:p>
            <a:r>
              <a:rPr lang="en-GB" sz="5200" b="1">
                <a:solidFill>
                  <a:schemeClr val="bg1"/>
                </a:solidFill>
              </a:rPr>
              <a:t>Module Structure</a:t>
            </a:r>
          </a:p>
        </p:txBody>
      </p:sp>
      <p:graphicFrame>
        <p:nvGraphicFramePr>
          <p:cNvPr id="7" name="Content Placeholder 2">
            <a:extLst>
              <a:ext uri="{FF2B5EF4-FFF2-40B4-BE49-F238E27FC236}">
                <a16:creationId xmlns:a16="http://schemas.microsoft.com/office/drawing/2014/main" id="{689CE646-1D87-485C-A035-ED0C0490D0C6}"/>
              </a:ext>
            </a:extLst>
          </p:cNvPr>
          <p:cNvGraphicFramePr>
            <a:graphicFrameLocks noGrp="1"/>
          </p:cNvGraphicFramePr>
          <p:nvPr>
            <p:ph idx="1"/>
            <p:extLst>
              <p:ext uri="{D42A27DB-BD31-4B8C-83A1-F6EECF244321}">
                <p14:modId xmlns:p14="http://schemas.microsoft.com/office/powerpoint/2010/main" val="3285150822"/>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2475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AEBEB6-63D2-304D-7C5F-A935D9865F7D}"/>
              </a:ext>
            </a:extLst>
          </p:cNvPr>
          <p:cNvSpPr txBox="1"/>
          <p:nvPr/>
        </p:nvSpPr>
        <p:spPr>
          <a:xfrm>
            <a:off x="227850" y="743327"/>
            <a:ext cx="7187879" cy="4485395"/>
          </a:xfrm>
          <a:prstGeom prst="rect">
            <a:avLst/>
          </a:prstGeom>
          <a:noFill/>
        </p:spPr>
        <p:txBody>
          <a:bodyPr wrap="square">
            <a:spAutoFit/>
          </a:bodyPr>
          <a:lstStyle/>
          <a:p>
            <a:pPr defTabSz="685800">
              <a:lnSpc>
                <a:spcPct val="107000"/>
              </a:lnSpc>
              <a:spcAft>
                <a:spcPts val="600"/>
              </a:spcAft>
            </a:pPr>
            <a:r>
              <a:rPr lang="en-GB" sz="21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Learning Outcomes</a:t>
            </a:r>
            <a:endParaRPr lang="en-GB" sz="21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l"/>
            <a:endParaRPr lang="en-GB" sz="2400" b="0" i="0" u="none" strike="noStrike" dirty="0">
              <a:solidFill>
                <a:srgbClr val="000000"/>
              </a:solidFill>
              <a:effectLst/>
            </a:endParaRPr>
          </a:p>
          <a:p>
            <a:pPr marL="285750" indent="-285750" algn="l">
              <a:buFont typeface="Arial" panose="020B0604020202020204" pitchFamily="34" charset="0"/>
              <a:buChar char="•"/>
            </a:pPr>
            <a:r>
              <a:rPr lang="en-GB" b="0" i="0" u="none" strike="noStrike" dirty="0">
                <a:solidFill>
                  <a:srgbClr val="000000"/>
                </a:solidFill>
                <a:effectLst/>
              </a:rPr>
              <a:t>Explore and evaluate models of leadership within Educational settings and contexts.</a:t>
            </a:r>
          </a:p>
          <a:p>
            <a:pPr marL="342900" indent="-342900" algn="l">
              <a:buFont typeface="Arial" panose="020B0604020202020204" pitchFamily="34" charset="0"/>
              <a:buChar char="•"/>
            </a:pPr>
            <a:endParaRPr lang="en-GB" b="0" i="0" u="none" strike="noStrike" dirty="0">
              <a:solidFill>
                <a:srgbClr val="000000"/>
              </a:solidFill>
              <a:effectLst/>
            </a:endParaRPr>
          </a:p>
          <a:p>
            <a:pPr marL="285750" indent="-285750" algn="l">
              <a:buFont typeface="Arial" panose="020B0604020202020204" pitchFamily="34" charset="0"/>
              <a:buChar char="•"/>
            </a:pPr>
            <a:r>
              <a:rPr lang="en-GB" dirty="0">
                <a:solidFill>
                  <a:srgbClr val="000000"/>
                </a:solidFill>
              </a:rPr>
              <a:t>C</a:t>
            </a:r>
            <a:r>
              <a:rPr lang="en-GB" b="0" i="0" u="none" strike="noStrike" dirty="0">
                <a:solidFill>
                  <a:srgbClr val="000000"/>
                </a:solidFill>
                <a:effectLst/>
              </a:rPr>
              <a:t>ritically evaluate the role of leadership within the Curriculum for Wales and to deepen their understanding of dispersed leadership.</a:t>
            </a:r>
          </a:p>
          <a:p>
            <a:pPr marL="342900" indent="-342900" algn="l">
              <a:buFont typeface="Arial" panose="020B0604020202020204" pitchFamily="34" charset="0"/>
              <a:buChar char="•"/>
            </a:pPr>
            <a:endParaRPr lang="en-GB" b="0" i="0" u="none" strike="noStrike" dirty="0">
              <a:solidFill>
                <a:srgbClr val="000000"/>
              </a:solidFill>
              <a:effectLst/>
            </a:endParaRPr>
          </a:p>
          <a:p>
            <a:pPr marL="285750" indent="-285750" algn="l">
              <a:buFont typeface="Arial" panose="020B0604020202020204" pitchFamily="34" charset="0"/>
              <a:buChar char="•"/>
            </a:pPr>
            <a:r>
              <a:rPr lang="en-GB" b="0" i="0" u="none" strike="noStrike" dirty="0">
                <a:solidFill>
                  <a:srgbClr val="000000"/>
                </a:solidFill>
                <a:effectLst/>
              </a:rPr>
              <a:t>To enable students to deepen their understanding of key theoretical and philosophical debates in regard to curriculum design and implementation, and to apply these approaches to their own practices.</a:t>
            </a:r>
          </a:p>
          <a:p>
            <a:pPr marL="342900" indent="-342900" algn="l">
              <a:buFont typeface="Arial" panose="020B0604020202020204" pitchFamily="34" charset="0"/>
              <a:buChar char="•"/>
            </a:pPr>
            <a:endParaRPr lang="en-GB" b="0" i="0" u="none" strike="noStrike" dirty="0">
              <a:solidFill>
                <a:srgbClr val="000000"/>
              </a:solidFill>
              <a:effectLst/>
            </a:endParaRPr>
          </a:p>
          <a:p>
            <a:pPr marL="285750" indent="-285750" algn="l">
              <a:buFont typeface="Arial" panose="020B0604020202020204" pitchFamily="34" charset="0"/>
              <a:buChar char="•"/>
            </a:pPr>
            <a:r>
              <a:rPr lang="en-GB" b="0" i="0" u="none" strike="noStrike" dirty="0">
                <a:solidFill>
                  <a:srgbClr val="000000"/>
                </a:solidFill>
                <a:effectLst/>
              </a:rPr>
              <a:t>To evaluate innovative strategies in curriculum development and to reflect on their application in their own educational settings and contexts.</a:t>
            </a:r>
          </a:p>
        </p:txBody>
      </p:sp>
    </p:spTree>
    <p:extLst>
      <p:ext uri="{BB962C8B-B14F-4D97-AF65-F5344CB8AC3E}">
        <p14:creationId xmlns:p14="http://schemas.microsoft.com/office/powerpoint/2010/main" val="3717297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40823"/>
            <a:ext cx="2564892" cy="5583148"/>
          </a:xfrm>
        </p:spPr>
        <p:txBody>
          <a:bodyPr vert="horz" lIns="91440" tIns="45720" rIns="91440" bIns="45720" rtlCol="0" anchor="ctr">
            <a:normAutofit/>
          </a:bodyPr>
          <a:lstStyle/>
          <a:p>
            <a:r>
              <a:rPr lang="en-US" sz="4700" b="1" kern="1200">
                <a:latin typeface="+mj-lt"/>
                <a:ea typeface="+mj-ea"/>
                <a:cs typeface="+mj-cs"/>
              </a:rPr>
              <a:t>Core Strand 1</a:t>
            </a:r>
          </a:p>
        </p:txBody>
      </p:sp>
      <p:sp>
        <p:nvSpPr>
          <p:cNvPr id="42"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tworking | Business Communication Skills for Managers">
            <a:extLst>
              <a:ext uri="{FF2B5EF4-FFF2-40B4-BE49-F238E27FC236}">
                <a16:creationId xmlns:a16="http://schemas.microsoft.com/office/drawing/2014/main" id="{3F65953C-5E05-0A9A-E894-4CB07EE51C89}"/>
              </a:ext>
            </a:extLst>
          </p:cNvPr>
          <p:cNvPicPr>
            <a:picLocks noChangeAspect="1"/>
          </p:cNvPicPr>
          <p:nvPr/>
        </p:nvPicPr>
        <p:blipFill rotWithShape="1">
          <a:blip r:embed="rId2">
            <a:extLst>
              <a:ext uri="{28A0092B-C50C-407E-A947-70E740481C1C}">
                <a14:useLocalDpi xmlns:a14="http://schemas.microsoft.com/office/drawing/2010/main" val="0"/>
              </a:ext>
            </a:extLst>
          </a:blip>
          <a:srcRect l="15351" r="11897" b="1"/>
          <a:stretch/>
        </p:blipFill>
        <p:spPr>
          <a:xfrm>
            <a:off x="3490722" y="630936"/>
            <a:ext cx="4265579" cy="3913632"/>
          </a:xfrm>
          <a:prstGeom prst="rect">
            <a:avLst/>
          </a:prstGeom>
        </p:spPr>
      </p:pic>
      <p:sp>
        <p:nvSpPr>
          <p:cNvPr id="3" name="Content Placeholder 2"/>
          <p:cNvSpPr>
            <a:spLocks noGrp="1"/>
          </p:cNvSpPr>
          <p:nvPr>
            <p:ph idx="1"/>
          </p:nvPr>
        </p:nvSpPr>
        <p:spPr>
          <a:xfrm>
            <a:off x="3490722" y="4798577"/>
            <a:ext cx="5170932" cy="1428487"/>
          </a:xfrm>
        </p:spPr>
        <p:txBody>
          <a:bodyPr vert="horz" lIns="91440" tIns="45720" rIns="91440" bIns="45720" rtlCol="0" anchor="t">
            <a:normAutofit/>
          </a:bodyPr>
          <a:lstStyle/>
          <a:p>
            <a:pPr marL="0" indent="0">
              <a:buNone/>
            </a:pPr>
            <a:r>
              <a:rPr lang="en-US" sz="1900" b="0" i="0" u="none" strike="noStrike" kern="1200" dirty="0">
                <a:effectLst/>
                <a:latin typeface="+mn-lt"/>
                <a:ea typeface="+mn-ea"/>
                <a:cs typeface="+mn-cs"/>
              </a:rPr>
              <a:t>Theories of Leadership in educational contexts and settings</a:t>
            </a:r>
            <a:endParaRPr lang="en-US" sz="1900" kern="1200" dirty="0">
              <a:latin typeface="+mn-lt"/>
              <a:ea typeface="+mn-ea"/>
              <a:cs typeface="+mn-cs"/>
            </a:endParaRPr>
          </a:p>
        </p:txBody>
      </p:sp>
      <p:sp>
        <p:nvSpPr>
          <p:cNvPr id="11" name="TextBox 10">
            <a:extLst>
              <a:ext uri="{FF2B5EF4-FFF2-40B4-BE49-F238E27FC236}">
                <a16:creationId xmlns:a16="http://schemas.microsoft.com/office/drawing/2014/main" id="{55467CA1-7889-4198-B7D0-1386BDA15220}"/>
              </a:ext>
            </a:extLst>
          </p:cNvPr>
          <p:cNvSpPr txBox="1"/>
          <p:nvPr/>
        </p:nvSpPr>
        <p:spPr>
          <a:xfrm>
            <a:off x="6957184"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freeimageslive.co.uk/free_stock_image/design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25973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vert="horz" lIns="91440" tIns="45720" rIns="91440" bIns="45720" rtlCol="0" anchor="b">
            <a:normAutofit/>
          </a:bodyPr>
          <a:lstStyle/>
          <a:p>
            <a:r>
              <a:rPr lang="en-US" sz="4700" b="1"/>
              <a:t>Core Strand 2</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vert="horz" lIns="91440" tIns="45720" rIns="91440" bIns="45720" rtlCol="0">
            <a:normAutofit/>
          </a:bodyPr>
          <a:lstStyle/>
          <a:p>
            <a:pPr marL="0" indent="0">
              <a:buNone/>
            </a:pPr>
            <a:r>
              <a:rPr lang="en-US" sz="1900" b="0" i="0" u="none" strike="noStrike">
                <a:effectLst/>
              </a:rPr>
              <a:t>Leadership and agency in the Curriculum for Wales</a:t>
            </a:r>
            <a:endParaRPr lang="en-US" sz="1900"/>
          </a:p>
        </p:txBody>
      </p:sp>
      <p:pic>
        <p:nvPicPr>
          <p:cNvPr id="3074" name="Picture 2" descr="4 Major Types of Educational Leadership">
            <a:extLst>
              <a:ext uri="{FF2B5EF4-FFF2-40B4-BE49-F238E27FC236}">
                <a16:creationId xmlns:a16="http://schemas.microsoft.com/office/drawing/2014/main" id="{5F390912-C39E-10F5-622D-4F416F294A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741" r="33091"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FFFC0CD-D1A8-4EBD-9BAD-888117527A9F}"/>
              </a:ext>
            </a:extLst>
          </p:cNvPr>
          <p:cNvSpPr txBox="1"/>
          <p:nvPr/>
        </p:nvSpPr>
        <p:spPr>
          <a:xfrm>
            <a:off x="6684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aliem.com/2015/12/what-is-international-emergency-medici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87743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4777739"/>
            <a:ext cx="2564242" cy="1412119"/>
          </a:xfrm>
        </p:spPr>
        <p:txBody>
          <a:bodyPr vert="horz" lIns="91440" tIns="45720" rIns="91440" bIns="45720" rtlCol="0">
            <a:normAutofit/>
          </a:bodyPr>
          <a:lstStyle/>
          <a:p>
            <a:r>
              <a:rPr lang="en-US" sz="4200" b="1"/>
              <a:t>Core Strand 3</a:t>
            </a:r>
          </a:p>
        </p:txBody>
      </p:sp>
      <p:pic>
        <p:nvPicPr>
          <p:cNvPr id="4" name="Picture 3" descr="A Teacher Teaching His Students Inside A Classroom · Free Stock Video">
            <a:extLst>
              <a:ext uri="{FF2B5EF4-FFF2-40B4-BE49-F238E27FC236}">
                <a16:creationId xmlns:a16="http://schemas.microsoft.com/office/drawing/2014/main" id="{1DC6E164-FE7A-8141-B175-BB66D2E32117}"/>
              </a:ext>
            </a:extLst>
          </p:cNvPr>
          <p:cNvPicPr>
            <a:picLocks noChangeAspect="1"/>
          </p:cNvPicPr>
          <p:nvPr/>
        </p:nvPicPr>
        <p:blipFill rotWithShape="1">
          <a:blip r:embed="rId2">
            <a:extLst>
              <a:ext uri="{28A0092B-C50C-407E-A947-70E740481C1C}">
                <a14:useLocalDpi xmlns:a14="http://schemas.microsoft.com/office/drawing/2010/main" val="0"/>
              </a:ext>
            </a:extLst>
          </a:blip>
          <a:srcRect t="3021" b="8354"/>
          <a:stretch/>
        </p:blipFill>
        <p:spPr>
          <a:xfrm>
            <a:off x="20" y="10"/>
            <a:ext cx="9143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57"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4529" y="5470492"/>
            <a:ext cx="1371600" cy="13716"/>
          </a:xfrm>
          <a:custGeom>
            <a:avLst/>
            <a:gdLst>
              <a:gd name="connsiteX0" fmla="*/ 0 w 1371600"/>
              <a:gd name="connsiteY0" fmla="*/ 0 h 13716"/>
              <a:gd name="connsiteX1" fmla="*/ 685800 w 1371600"/>
              <a:gd name="connsiteY1" fmla="*/ 0 h 13716"/>
              <a:gd name="connsiteX2" fmla="*/ 1371600 w 1371600"/>
              <a:gd name="connsiteY2" fmla="*/ 0 h 13716"/>
              <a:gd name="connsiteX3" fmla="*/ 1371600 w 1371600"/>
              <a:gd name="connsiteY3" fmla="*/ 13716 h 13716"/>
              <a:gd name="connsiteX4" fmla="*/ 713232 w 1371600"/>
              <a:gd name="connsiteY4" fmla="*/ 13716 h 13716"/>
              <a:gd name="connsiteX5" fmla="*/ 0 w 1371600"/>
              <a:gd name="connsiteY5" fmla="*/ 13716 h 13716"/>
              <a:gd name="connsiteX6" fmla="*/ 0 w 1371600"/>
              <a:gd name="connsiteY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3716" fill="none" extrusionOk="0">
                <a:moveTo>
                  <a:pt x="0" y="0"/>
                </a:moveTo>
                <a:cubicBezTo>
                  <a:pt x="247303" y="31625"/>
                  <a:pt x="422310" y="-25629"/>
                  <a:pt x="685800" y="0"/>
                </a:cubicBezTo>
                <a:cubicBezTo>
                  <a:pt x="949290" y="25629"/>
                  <a:pt x="1192357" y="6696"/>
                  <a:pt x="1371600" y="0"/>
                </a:cubicBezTo>
                <a:cubicBezTo>
                  <a:pt x="1371127" y="2892"/>
                  <a:pt x="1371229" y="8681"/>
                  <a:pt x="1371600" y="13716"/>
                </a:cubicBezTo>
                <a:cubicBezTo>
                  <a:pt x="1107995" y="21892"/>
                  <a:pt x="1033361" y="28370"/>
                  <a:pt x="713232" y="13716"/>
                </a:cubicBezTo>
                <a:cubicBezTo>
                  <a:pt x="393103" y="-938"/>
                  <a:pt x="289343" y="38649"/>
                  <a:pt x="0" y="13716"/>
                </a:cubicBezTo>
                <a:cubicBezTo>
                  <a:pt x="227" y="7219"/>
                  <a:pt x="197" y="5990"/>
                  <a:pt x="0" y="0"/>
                </a:cubicBezTo>
                <a:close/>
              </a:path>
              <a:path w="1371600" h="13716" stroke="0" extrusionOk="0">
                <a:moveTo>
                  <a:pt x="0" y="0"/>
                </a:moveTo>
                <a:cubicBezTo>
                  <a:pt x="170249" y="-24099"/>
                  <a:pt x="504634" y="14338"/>
                  <a:pt x="644652" y="0"/>
                </a:cubicBezTo>
                <a:cubicBezTo>
                  <a:pt x="784670" y="-14338"/>
                  <a:pt x="1087773" y="8679"/>
                  <a:pt x="1371600" y="0"/>
                </a:cubicBezTo>
                <a:cubicBezTo>
                  <a:pt x="1372228" y="6235"/>
                  <a:pt x="1371259" y="10206"/>
                  <a:pt x="1371600" y="13716"/>
                </a:cubicBezTo>
                <a:cubicBezTo>
                  <a:pt x="1176823" y="-5981"/>
                  <a:pt x="900830" y="5417"/>
                  <a:pt x="713232" y="13716"/>
                </a:cubicBezTo>
                <a:cubicBezTo>
                  <a:pt x="525634" y="22015"/>
                  <a:pt x="282837" y="1152"/>
                  <a:pt x="0" y="13716"/>
                </a:cubicBezTo>
                <a:cubicBezTo>
                  <a:pt x="596" y="8712"/>
                  <a:pt x="320" y="342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490720" y="4777739"/>
            <a:ext cx="5173220" cy="1399223"/>
          </a:xfrm>
        </p:spPr>
        <p:txBody>
          <a:bodyPr vert="horz" lIns="91440" tIns="45720" rIns="91440" bIns="45720" rtlCol="0" anchor="ctr">
            <a:normAutofit/>
          </a:bodyPr>
          <a:lstStyle/>
          <a:p>
            <a:pPr marL="0" indent="0">
              <a:buNone/>
            </a:pPr>
            <a:r>
              <a:rPr lang="en-GB" sz="1900" b="0" i="0" u="none" strike="noStrike">
                <a:effectLst/>
                <a:latin typeface="-webkit-standard"/>
              </a:rPr>
              <a:t>Theoretical and philosophical approaches to the application of curriculum design in regard to the Curriculum for Wales</a:t>
            </a:r>
            <a:endParaRPr lang="en-US" sz="1900"/>
          </a:p>
        </p:txBody>
      </p:sp>
      <p:sp>
        <p:nvSpPr>
          <p:cNvPr id="11" name="TextBox 10">
            <a:extLst>
              <a:ext uri="{FF2B5EF4-FFF2-40B4-BE49-F238E27FC236}">
                <a16:creationId xmlns:a16="http://schemas.microsoft.com/office/drawing/2014/main" id="{8C863E3B-112A-4910-9209-1354E35B599B}"/>
              </a:ext>
            </a:extLst>
          </p:cNvPr>
          <p:cNvSpPr txBox="1"/>
          <p:nvPr/>
        </p:nvSpPr>
        <p:spPr>
          <a:xfrm>
            <a:off x="6836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post-it-note/c/chang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80200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GB" sz="4700" b="1"/>
              <a:t>Core Strand 4</a:t>
            </a:r>
          </a:p>
        </p:txBody>
      </p:sp>
      <p:sp>
        <p:nvSpPr>
          <p:cNvPr id="2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pPr marL="0" indent="0">
              <a:buNone/>
            </a:pPr>
            <a:r>
              <a:rPr lang="en-GB" sz="1900" b="0" i="0" u="none" strike="noStrike">
                <a:effectLst/>
                <a:latin typeface="-webkit-standard"/>
              </a:rPr>
              <a:t>Innovative approaches to curriculum design and delivery</a:t>
            </a:r>
            <a:endParaRPr lang="en-GB" sz="1900" b="1"/>
          </a:p>
          <a:p>
            <a:endParaRPr lang="en-GB" sz="1900" b="1"/>
          </a:p>
        </p:txBody>
      </p:sp>
      <p:pic>
        <p:nvPicPr>
          <p:cNvPr id="5" name="Picture 4" descr="2019 Internet Research Overview – Jonathon Hutchinson"/>
          <p:cNvPicPr>
            <a:picLocks noChangeAspect="1"/>
          </p:cNvPicPr>
          <p:nvPr/>
        </p:nvPicPr>
        <p:blipFill rotWithShape="1">
          <a:blip r:embed="rId2">
            <a:extLst>
              <a:ext uri="{28A0092B-C50C-407E-A947-70E740481C1C}">
                <a14:useLocalDpi xmlns:a14="http://schemas.microsoft.com/office/drawing/2010/main" val="0"/>
              </a:ext>
            </a:extLst>
          </a:blip>
          <a:srcRect l="26583" r="31102"/>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49122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62525-7A2B-BC25-DF5D-F37C7FF43D16}"/>
              </a:ext>
            </a:extLst>
          </p:cNvPr>
          <p:cNvSpPr>
            <a:spLocks noGrp="1"/>
          </p:cNvSpPr>
          <p:nvPr>
            <p:ph type="title"/>
          </p:nvPr>
        </p:nvSpPr>
        <p:spPr/>
        <p:txBody>
          <a:bodyPr/>
          <a:lstStyle/>
          <a:p>
            <a:pPr algn="ctr"/>
            <a:r>
              <a:rPr lang="en-US" dirty="0"/>
              <a:t>Outline of Today</a:t>
            </a:r>
          </a:p>
        </p:txBody>
      </p:sp>
      <p:graphicFrame>
        <p:nvGraphicFramePr>
          <p:cNvPr id="4" name="Content Placeholder 3">
            <a:extLst>
              <a:ext uri="{FF2B5EF4-FFF2-40B4-BE49-F238E27FC236}">
                <a16:creationId xmlns:a16="http://schemas.microsoft.com/office/drawing/2014/main" id="{1BA4141C-25CD-147D-03B7-C8A8F2CCF9E4}"/>
              </a:ext>
            </a:extLst>
          </p:cNvPr>
          <p:cNvGraphicFramePr>
            <a:graphicFrameLocks noGrp="1"/>
          </p:cNvGraphicFramePr>
          <p:nvPr>
            <p:ph idx="1"/>
            <p:extLst>
              <p:ext uri="{D42A27DB-BD31-4B8C-83A1-F6EECF244321}">
                <p14:modId xmlns:p14="http://schemas.microsoft.com/office/powerpoint/2010/main" val="3505777520"/>
              </p:ext>
            </p:extLst>
          </p:nvPr>
        </p:nvGraphicFramePr>
        <p:xfrm>
          <a:off x="300625" y="1639593"/>
          <a:ext cx="7563372" cy="3578814"/>
        </p:xfrm>
        <a:graphic>
          <a:graphicData uri="http://schemas.openxmlformats.org/drawingml/2006/table">
            <a:tbl>
              <a:tblPr firstCol="1" bandRow="1">
                <a:tableStyleId>{5C22544A-7EE6-4342-B048-85BDC9FD1C3A}</a:tableStyleId>
              </a:tblPr>
              <a:tblGrid>
                <a:gridCol w="1304464">
                  <a:extLst>
                    <a:ext uri="{9D8B030D-6E8A-4147-A177-3AD203B41FA5}">
                      <a16:colId xmlns:a16="http://schemas.microsoft.com/office/drawing/2014/main" val="2282538049"/>
                    </a:ext>
                  </a:extLst>
                </a:gridCol>
                <a:gridCol w="6258908">
                  <a:extLst>
                    <a:ext uri="{9D8B030D-6E8A-4147-A177-3AD203B41FA5}">
                      <a16:colId xmlns:a16="http://schemas.microsoft.com/office/drawing/2014/main" val="1019431622"/>
                    </a:ext>
                  </a:extLst>
                </a:gridCol>
              </a:tblGrid>
              <a:tr h="700366">
                <a:tc>
                  <a:txBody>
                    <a:bodyPr/>
                    <a:lstStyle/>
                    <a:p>
                      <a:pPr algn="l">
                        <a:lnSpc>
                          <a:spcPct val="107000"/>
                        </a:lnSpc>
                        <a:spcAft>
                          <a:spcPts val="800"/>
                        </a:spcAft>
                      </a:pPr>
                      <a:r>
                        <a:rPr lang="en-GB" sz="1600">
                          <a:effectLst/>
                        </a:rPr>
                        <a:t>9:30-9:40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a:effectLst/>
                        </a:rPr>
                        <a:t>Welcome, module outline and overview of day. </a:t>
                      </a:r>
                    </a:p>
                    <a:p>
                      <a:pPr algn="l">
                        <a:lnSpc>
                          <a:spcPct val="107000"/>
                        </a:lnSpc>
                        <a:spcAft>
                          <a:spcPts val="800"/>
                        </a:spcAft>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25376699"/>
                  </a:ext>
                </a:extLst>
              </a:tr>
              <a:tr h="425686">
                <a:tc>
                  <a:txBody>
                    <a:bodyPr/>
                    <a:lstStyle/>
                    <a:p>
                      <a:pPr algn="l">
                        <a:lnSpc>
                          <a:spcPct val="107000"/>
                        </a:lnSpc>
                        <a:spcAft>
                          <a:spcPts val="800"/>
                        </a:spcAft>
                      </a:pPr>
                      <a:r>
                        <a:rPr lang="en-GB" sz="1600">
                          <a:effectLst/>
                        </a:rPr>
                        <a:t>9.40-10.10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a:effectLst/>
                        </a:rPr>
                        <a:t>Assignment Overview and FAQs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16357387"/>
                  </a:ext>
                </a:extLst>
              </a:tr>
              <a:tr h="425686">
                <a:tc>
                  <a:txBody>
                    <a:bodyPr/>
                    <a:lstStyle/>
                    <a:p>
                      <a:pPr algn="l">
                        <a:lnSpc>
                          <a:spcPct val="107000"/>
                        </a:lnSpc>
                        <a:spcAft>
                          <a:spcPts val="800"/>
                        </a:spcAft>
                      </a:pPr>
                      <a:r>
                        <a:rPr lang="en-GB" sz="1600">
                          <a:effectLst/>
                        </a:rPr>
                        <a:t>10.10-10.25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a:effectLst/>
                        </a:rPr>
                        <a:t>Breakout and discussion- introductions and background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28032218"/>
                  </a:ext>
                </a:extLst>
              </a:tr>
              <a:tr h="265342">
                <a:tc>
                  <a:txBody>
                    <a:bodyPr/>
                    <a:lstStyle/>
                    <a:p>
                      <a:pPr algn="l">
                        <a:lnSpc>
                          <a:spcPct val="107000"/>
                        </a:lnSpc>
                        <a:spcAft>
                          <a:spcPts val="800"/>
                        </a:spcAft>
                      </a:pPr>
                      <a:r>
                        <a:rPr lang="en-GB" sz="1600">
                          <a:effectLst/>
                        </a:rPr>
                        <a:t>10.30- 12.00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a:effectLst/>
                        </a:rPr>
                        <a:t>Guest Speaker- Gareth Rein, St Peters Primary School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1746467"/>
                  </a:ext>
                </a:extLst>
              </a:tr>
              <a:tr h="700366">
                <a:tc>
                  <a:txBody>
                    <a:bodyPr/>
                    <a:lstStyle/>
                    <a:p>
                      <a:pPr algn="l">
                        <a:lnSpc>
                          <a:spcPct val="107000"/>
                        </a:lnSpc>
                        <a:spcAft>
                          <a:spcPts val="800"/>
                        </a:spcAft>
                      </a:pPr>
                      <a:r>
                        <a:rPr lang="en-GB" sz="1600" dirty="0">
                          <a:effectLst/>
                        </a:rPr>
                        <a:t>12.00-12:45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dirty="0">
                          <a:effectLst/>
                          <a:highlight>
                            <a:srgbClr val="D9D9D9"/>
                          </a:highlight>
                        </a:rPr>
                        <a:t> Lunch Break</a:t>
                      </a:r>
                    </a:p>
                    <a:p>
                      <a:pPr algn="l">
                        <a:lnSpc>
                          <a:spcPct val="107000"/>
                        </a:lnSpc>
                        <a:spcAft>
                          <a:spcPts val="800"/>
                        </a:spcAft>
                      </a:pPr>
                      <a:r>
                        <a:rPr lang="en-GB" sz="1600" dirty="0">
                          <a:effectLst/>
                          <a:highlight>
                            <a:srgbClr val="D9D9D9"/>
                          </a:highlight>
                        </a:rPr>
                        <a:t> </a:t>
                      </a:r>
                      <a:endParaRPr lang="en-GB" sz="1600" dirty="0">
                        <a:effectLst/>
                        <a:highlight>
                          <a:srgbClr val="D9D9D9"/>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39712840"/>
                  </a:ext>
                </a:extLst>
              </a:tr>
              <a:tr h="265342">
                <a:tc>
                  <a:txBody>
                    <a:bodyPr/>
                    <a:lstStyle/>
                    <a:p>
                      <a:pPr algn="l">
                        <a:lnSpc>
                          <a:spcPct val="107000"/>
                        </a:lnSpc>
                        <a:spcAft>
                          <a:spcPts val="800"/>
                        </a:spcAft>
                      </a:pPr>
                      <a:r>
                        <a:rPr lang="en-GB" sz="1600">
                          <a:effectLst/>
                        </a:rPr>
                        <a:t>12:45-13.45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a:effectLst/>
                        </a:rPr>
                        <a:t>Core Strand 1- Theories of Leadership in educational contexts and settings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09947807"/>
                  </a:ext>
                </a:extLst>
              </a:tr>
              <a:tr h="265342">
                <a:tc>
                  <a:txBody>
                    <a:bodyPr/>
                    <a:lstStyle/>
                    <a:p>
                      <a:pPr algn="l">
                        <a:lnSpc>
                          <a:spcPct val="107000"/>
                        </a:lnSpc>
                        <a:spcAft>
                          <a:spcPts val="800"/>
                        </a:spcAft>
                      </a:pPr>
                      <a:r>
                        <a:rPr lang="en-GB" sz="1600" dirty="0">
                          <a:effectLst/>
                        </a:rPr>
                        <a:t>13.45- 14.00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a:effectLst/>
                          <a:highlight>
                            <a:srgbClr val="D9D9D9"/>
                          </a:highlight>
                        </a:rPr>
                        <a:t>Break</a:t>
                      </a:r>
                      <a:endParaRPr lang="en-GB" sz="1600">
                        <a:effectLst/>
                        <a:highlight>
                          <a:srgbClr val="D9D9D9"/>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27750067"/>
                  </a:ext>
                </a:extLst>
              </a:tr>
              <a:tr h="265342">
                <a:tc>
                  <a:txBody>
                    <a:bodyPr/>
                    <a:lstStyle/>
                    <a:p>
                      <a:pPr algn="l">
                        <a:lnSpc>
                          <a:spcPct val="107000"/>
                        </a:lnSpc>
                        <a:spcAft>
                          <a:spcPts val="800"/>
                        </a:spcAft>
                      </a:pPr>
                      <a:r>
                        <a:rPr lang="en-GB" sz="1600">
                          <a:effectLst/>
                        </a:rPr>
                        <a:t>14.00-15.00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a:effectLst/>
                        </a:rPr>
                        <a:t>Core Strand 2- Leadership and agency in the Curriculum for Wales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95343489"/>
                  </a:ext>
                </a:extLst>
              </a:tr>
              <a:tr h="265342">
                <a:tc>
                  <a:txBody>
                    <a:bodyPr/>
                    <a:lstStyle/>
                    <a:p>
                      <a:pPr algn="l">
                        <a:lnSpc>
                          <a:spcPct val="107000"/>
                        </a:lnSpc>
                        <a:spcAft>
                          <a:spcPts val="800"/>
                        </a:spcAft>
                      </a:pPr>
                      <a:r>
                        <a:rPr lang="en-GB" sz="1600">
                          <a:effectLst/>
                        </a:rPr>
                        <a:t>15.00- 15.10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600" dirty="0">
                          <a:effectLst/>
                        </a:rPr>
                        <a:t>Conclusions and Questions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71715444"/>
                  </a:ext>
                </a:extLst>
              </a:tr>
            </a:tbl>
          </a:graphicData>
        </a:graphic>
      </p:graphicFrame>
    </p:spTree>
    <p:extLst>
      <p:ext uri="{BB962C8B-B14F-4D97-AF65-F5344CB8AC3E}">
        <p14:creationId xmlns:p14="http://schemas.microsoft.com/office/powerpoint/2010/main" val="3127947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2172559"/>
            <a:ext cx="4054366" cy="4543359"/>
          </a:xfrm>
        </p:spPr>
        <p:txBody>
          <a:bodyPr>
            <a:normAutofit/>
          </a:bodyPr>
          <a:lstStyle/>
          <a:p>
            <a:pPr algn="l"/>
            <a:r>
              <a:rPr lang="en-US" dirty="0">
                <a:solidFill>
                  <a:schemeClr val="bg1"/>
                </a:solidFill>
                <a:latin typeface="Helvetica" pitchFamily="2" charset="0"/>
              </a:rPr>
              <a:t>Any questions?</a:t>
            </a: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3634290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2172559"/>
            <a:ext cx="4984820" cy="4543359"/>
          </a:xfrm>
        </p:spPr>
        <p:txBody>
          <a:bodyPr>
            <a:normAutofit/>
          </a:bodyPr>
          <a:lstStyle/>
          <a:p>
            <a:pPr algn="l"/>
            <a:r>
              <a:rPr lang="en-US" dirty="0">
                <a:solidFill>
                  <a:schemeClr val="bg1"/>
                </a:solidFill>
                <a:latin typeface="Helvetica" pitchFamily="2" charset="0"/>
              </a:rPr>
              <a:t>Module Assessment</a:t>
            </a: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209909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1B86A8-96EF-CA3D-76AE-DC2995CB691E}"/>
              </a:ext>
            </a:extLst>
          </p:cNvPr>
          <p:cNvSpPr txBox="1"/>
          <p:nvPr/>
        </p:nvSpPr>
        <p:spPr>
          <a:xfrm>
            <a:off x="749462" y="1454633"/>
            <a:ext cx="7116072" cy="3543406"/>
          </a:xfrm>
          <a:prstGeom prst="rect">
            <a:avLst/>
          </a:prstGeom>
          <a:noFill/>
        </p:spPr>
        <p:txBody>
          <a:bodyPr wrap="square">
            <a:spAutoFit/>
          </a:bodyPr>
          <a:lstStyle/>
          <a:p>
            <a:pPr defTabSz="685800">
              <a:lnSpc>
                <a:spcPct val="107000"/>
              </a:lnSpc>
              <a:spcAft>
                <a:spcPts val="600"/>
              </a:spcAft>
            </a:pPr>
            <a:r>
              <a:rPr lang="en-GB"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Task:</a:t>
            </a: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l"/>
            <a:r>
              <a:rPr lang="en-GB" sz="2000" b="0" i="0" u="none" strike="noStrike" dirty="0">
                <a:solidFill>
                  <a:srgbClr val="000000"/>
                </a:solidFill>
                <a:effectLst/>
              </a:rPr>
              <a:t>Develop a 4000 word report focusing on </a:t>
            </a:r>
            <a:r>
              <a:rPr lang="en-GB" sz="2000" b="1" i="0" u="none" strike="noStrike" dirty="0">
                <a:solidFill>
                  <a:srgbClr val="000000"/>
                </a:solidFill>
                <a:effectLst/>
              </a:rPr>
              <a:t>curriculum leadership </a:t>
            </a:r>
            <a:r>
              <a:rPr lang="en-GB" sz="2000" b="0" i="0" u="none" strike="noStrike" dirty="0">
                <a:solidFill>
                  <a:srgbClr val="000000"/>
                </a:solidFill>
                <a:effectLst/>
              </a:rPr>
              <a:t>and </a:t>
            </a:r>
            <a:r>
              <a:rPr lang="en-GB" sz="2000" b="1" i="0" u="none" strike="noStrike" dirty="0">
                <a:solidFill>
                  <a:srgbClr val="000000"/>
                </a:solidFill>
                <a:effectLst/>
              </a:rPr>
              <a:t>innovation</a:t>
            </a:r>
            <a:r>
              <a:rPr lang="en-GB" sz="2000" b="0" i="0" u="none" strike="noStrike" dirty="0">
                <a:solidFill>
                  <a:srgbClr val="000000"/>
                </a:solidFill>
                <a:effectLst/>
              </a:rPr>
              <a:t> within the context of your subject/ AOLE/ School.</a:t>
            </a:r>
          </a:p>
          <a:p>
            <a:pPr algn="l"/>
            <a:endParaRPr lang="en-GB" sz="2000" dirty="0">
              <a:solidFill>
                <a:srgbClr val="000000"/>
              </a:solidFill>
            </a:endParaRPr>
          </a:p>
          <a:p>
            <a:pPr algn="l"/>
            <a:endParaRPr lang="en-GB" sz="2000" b="0" i="0" u="none" strike="noStrike" dirty="0">
              <a:solidFill>
                <a:srgbClr val="000000"/>
              </a:solidFill>
              <a:effectLst/>
            </a:endParaRPr>
          </a:p>
          <a:p>
            <a:pPr algn="l"/>
            <a:r>
              <a:rPr lang="en-GB" sz="2000" b="0" i="0" u="none" strike="noStrike" dirty="0">
                <a:solidFill>
                  <a:srgbClr val="000000"/>
                </a:solidFill>
                <a:effectLst/>
              </a:rPr>
              <a:t>In this assessment, you will critically analyse </a:t>
            </a:r>
            <a:r>
              <a:rPr lang="en-GB" sz="2000" b="1" i="0" u="none" strike="noStrike" dirty="0">
                <a:solidFill>
                  <a:srgbClr val="000000"/>
                </a:solidFill>
                <a:effectLst/>
              </a:rPr>
              <a:t>curriculum leadership </a:t>
            </a:r>
            <a:r>
              <a:rPr lang="en-GB" sz="2000" b="0" i="0" u="none" strike="noStrike" dirty="0">
                <a:solidFill>
                  <a:srgbClr val="000000"/>
                </a:solidFill>
                <a:effectLst/>
              </a:rPr>
              <a:t>and </a:t>
            </a:r>
            <a:r>
              <a:rPr lang="en-GB" sz="2000" b="1" i="0" u="none" strike="noStrike" dirty="0">
                <a:solidFill>
                  <a:srgbClr val="000000"/>
                </a:solidFill>
                <a:effectLst/>
              </a:rPr>
              <a:t>innovation practices </a:t>
            </a:r>
            <a:r>
              <a:rPr lang="en-GB" sz="2000" b="0" i="0" u="none" strike="noStrike" dirty="0">
                <a:solidFill>
                  <a:srgbClr val="000000"/>
                </a:solidFill>
                <a:effectLst/>
              </a:rPr>
              <a:t>within your subject area, Area of Learning and Experience (AOLE), or school context. The report should demonstrate a deep understanding of theoretical concepts and principles related to </a:t>
            </a:r>
            <a:r>
              <a:rPr lang="en-GB" sz="2000" b="1" i="0" u="none" strike="noStrike" dirty="0">
                <a:solidFill>
                  <a:srgbClr val="000000"/>
                </a:solidFill>
                <a:effectLst/>
              </a:rPr>
              <a:t>curriculum design, implementation, and evaluation</a:t>
            </a:r>
            <a:r>
              <a:rPr lang="en-GB" sz="2000" b="0" i="0" u="none" strike="noStrike" dirty="0">
                <a:solidFill>
                  <a:srgbClr val="000000"/>
                </a:solidFill>
                <a:effectLst/>
              </a:rPr>
              <a:t>, as well as their practical application.</a:t>
            </a:r>
          </a:p>
        </p:txBody>
      </p:sp>
      <p:sp>
        <p:nvSpPr>
          <p:cNvPr id="2" name="Title 1">
            <a:extLst>
              <a:ext uri="{FF2B5EF4-FFF2-40B4-BE49-F238E27FC236}">
                <a16:creationId xmlns:a16="http://schemas.microsoft.com/office/drawing/2014/main" id="{6E461C67-2395-6025-AFBF-30398FAF9205}"/>
              </a:ext>
            </a:extLst>
          </p:cNvPr>
          <p:cNvSpPr txBox="1">
            <a:spLocks/>
          </p:cNvSpPr>
          <p:nvPr/>
        </p:nvSpPr>
        <p:spPr>
          <a:xfrm>
            <a:off x="628650" y="365126"/>
            <a:ext cx="7886700" cy="1325563"/>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b="1"/>
              <a:t>Assessment Process</a:t>
            </a:r>
            <a:endParaRPr lang="en-US" b="1" dirty="0">
              <a:cs typeface="Calibri Light"/>
            </a:endParaRPr>
          </a:p>
        </p:txBody>
      </p:sp>
    </p:spTree>
    <p:extLst>
      <p:ext uri="{BB962C8B-B14F-4D97-AF65-F5344CB8AC3E}">
        <p14:creationId xmlns:p14="http://schemas.microsoft.com/office/powerpoint/2010/main" val="3572398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0DCCE2-71DC-673B-278C-FEADF406C6F0}"/>
              </a:ext>
            </a:extLst>
          </p:cNvPr>
          <p:cNvSpPr txBox="1"/>
          <p:nvPr/>
        </p:nvSpPr>
        <p:spPr>
          <a:xfrm>
            <a:off x="84666" y="635329"/>
            <a:ext cx="7620001" cy="5147691"/>
          </a:xfrm>
          <a:prstGeom prst="rect">
            <a:avLst/>
          </a:prstGeom>
          <a:noFill/>
        </p:spPr>
        <p:txBody>
          <a:bodyPr wrap="square">
            <a:spAutoFit/>
          </a:bodyPr>
          <a:lstStyle/>
          <a:p>
            <a:pPr>
              <a:lnSpc>
                <a:spcPct val="108000"/>
              </a:lnSpc>
              <a:spcBef>
                <a:spcPts val="1200"/>
              </a:spcBef>
              <a:spcAft>
                <a:spcPts val="1200"/>
              </a:spcAft>
            </a:pPr>
            <a:r>
              <a:rPr lang="en-GB" sz="1400" dirty="0">
                <a:effectLst/>
                <a:latin typeface="Calibri" panose="020F0502020204030204" pitchFamily="34" charset="0"/>
                <a:ea typeface="Calibri" panose="020F0502020204030204" pitchFamily="34" charset="0"/>
              </a:rPr>
              <a:t>Marking Criteria:</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Critically analyse curriculum leadership and innovation practices within your subject area, Area of Learning and Experience (</a:t>
            </a:r>
            <a:r>
              <a:rPr lang="en-GB" sz="1400" dirty="0" err="1">
                <a:effectLst/>
                <a:latin typeface="Calibri" panose="020F0502020204030204" pitchFamily="34" charset="0"/>
                <a:ea typeface="Calibri" panose="020F0502020204030204" pitchFamily="34" charset="0"/>
              </a:rPr>
              <a:t>AoLE</a:t>
            </a:r>
            <a:r>
              <a:rPr lang="en-GB" sz="1400" dirty="0">
                <a:effectLst/>
                <a:latin typeface="Calibri" panose="020F0502020204030204" pitchFamily="34" charset="0"/>
                <a:ea typeface="Calibri" panose="020F0502020204030204" pitchFamily="34" charset="0"/>
              </a:rPr>
              <a:t>), or school context (25%) - Aligned with Learning Outcome 1</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Demonstrate a deep understanding of theoretical concepts and principles related to curriculum design, implementation, and evaluation, as well as their practical application (25%) - Aligned with Learning Outcome 2</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Identify and analyse a specific curriculum innovation or initiative, critically evaluating the rationale, design, implementation strategies, and impact (25%) - Aligned with Learning Outcome 3</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Propose strategies and recommendations for enhancing curriculum leadership and innovation, grounded in theory, research, and best practices (20%) - Aligned with Learning Outcome 4</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Referencing (5%) - Consistent and accurate use of referencing conventions as specified by the delivery provider.</a:t>
            </a:r>
            <a:endParaRPr lang="en-GB" sz="1100" dirty="0">
              <a:effectLst/>
              <a:latin typeface="Arial" panose="020B0604020202020204" pitchFamily="34" charset="0"/>
              <a:ea typeface="Arial" panose="020B0604020202020204" pitchFamily="34" charset="0"/>
            </a:endParaRPr>
          </a:p>
          <a:p>
            <a:pPr>
              <a:lnSpc>
                <a:spcPct val="108000"/>
              </a:lnSpc>
              <a:spcBef>
                <a:spcPts val="1200"/>
              </a:spcBef>
              <a:spcAft>
                <a:spcPts val="1200"/>
              </a:spcAft>
            </a:pPr>
            <a:r>
              <a:rPr lang="en-GB" sz="1800" dirty="0">
                <a:effectLst/>
                <a:latin typeface="Calibri" panose="020F0502020204030204" pitchFamily="34" charset="0"/>
                <a:ea typeface="Calibri" panose="020F0502020204030204" pitchFamily="34" charset="0"/>
              </a:rPr>
              <a:t> </a:t>
            </a:r>
            <a:endParaRPr lang="en-GB"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231667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C8A363-65BA-AB98-7EDA-B8BE2EF3E43A}"/>
              </a:ext>
            </a:extLst>
          </p:cNvPr>
          <p:cNvSpPr txBox="1"/>
          <p:nvPr/>
        </p:nvSpPr>
        <p:spPr>
          <a:xfrm>
            <a:off x="396432" y="349143"/>
            <a:ext cx="7456990" cy="5576911"/>
          </a:xfrm>
          <a:prstGeom prst="rect">
            <a:avLst/>
          </a:prstGeom>
          <a:noFill/>
        </p:spPr>
        <p:txBody>
          <a:bodyPr wrap="square">
            <a:spAutoFit/>
          </a:bodyPr>
          <a:lstStyle/>
          <a:p>
            <a:pPr defTabSz="685800">
              <a:lnSpc>
                <a:spcPct val="107000"/>
              </a:lnSpc>
              <a:spcAft>
                <a:spcPts val="600"/>
              </a:spcAft>
            </a:pPr>
            <a:r>
              <a:rPr lang="en-GB" sz="20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Guidance</a:t>
            </a:r>
            <a:endPar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l"/>
            <a:r>
              <a:rPr lang="en-GB" sz="1800" b="0" i="0" u="none" strike="noStrike" dirty="0">
                <a:solidFill>
                  <a:srgbClr val="000000"/>
                </a:solidFill>
                <a:effectLst/>
              </a:rPr>
              <a:t>Your report should include the following elements:</a:t>
            </a:r>
          </a:p>
          <a:p>
            <a:pPr algn="l"/>
            <a:endParaRPr lang="en-GB" sz="1800" b="0" i="0" u="none" strike="noStrike" dirty="0">
              <a:solidFill>
                <a:srgbClr val="000000"/>
              </a:solidFill>
              <a:effectLst/>
            </a:endParaRPr>
          </a:p>
          <a:p>
            <a:pPr algn="l">
              <a:buFont typeface="+mj-lt"/>
              <a:buAutoNum type="arabicPeriod"/>
            </a:pPr>
            <a:r>
              <a:rPr lang="en-GB" sz="1800" b="0" i="0" u="none" strike="noStrike" dirty="0">
                <a:solidFill>
                  <a:srgbClr val="000000"/>
                </a:solidFill>
                <a:effectLst/>
              </a:rPr>
              <a:t>Introduction and Context:</a:t>
            </a:r>
          </a:p>
          <a:p>
            <a:pPr lvl="1">
              <a:buFont typeface="Arial" panose="020B0604020202020204" pitchFamily="34" charset="0"/>
              <a:buChar char="•"/>
            </a:pPr>
            <a:r>
              <a:rPr lang="en-GB" sz="1600" b="0" i="0" u="none" strike="noStrike" dirty="0">
                <a:solidFill>
                  <a:srgbClr val="000000"/>
                </a:solidFill>
                <a:effectLst/>
              </a:rPr>
              <a:t>Provide an overview of your subject/AOLE/school context, including relevant background information and any specific curricular challenges or priorities.</a:t>
            </a:r>
          </a:p>
          <a:p>
            <a:pPr algn="l">
              <a:buFont typeface="Arial" panose="020B0604020202020204" pitchFamily="34" charset="0"/>
              <a:buChar char="•"/>
            </a:pPr>
            <a:endParaRPr lang="en-GB" sz="1600" b="0" i="0" u="none" strike="noStrike" dirty="0">
              <a:solidFill>
                <a:srgbClr val="000000"/>
              </a:solidFill>
              <a:effectLst/>
            </a:endParaRPr>
          </a:p>
          <a:p>
            <a:pPr algn="l">
              <a:buFont typeface="+mj-lt"/>
              <a:buAutoNum type="arabicPeriod" startAt="2"/>
            </a:pPr>
            <a:r>
              <a:rPr lang="en-GB" sz="1800" b="0" i="0" u="none" strike="noStrike" dirty="0">
                <a:solidFill>
                  <a:srgbClr val="000000"/>
                </a:solidFill>
                <a:effectLst/>
              </a:rPr>
              <a:t>Theoretical Framework:</a:t>
            </a:r>
          </a:p>
          <a:p>
            <a:pPr lvl="1">
              <a:buFont typeface="Arial" panose="020B0604020202020204" pitchFamily="34" charset="0"/>
              <a:buChar char="•"/>
            </a:pPr>
            <a:r>
              <a:rPr lang="en-GB" sz="1600" b="0" i="0" u="none" strike="noStrike" dirty="0">
                <a:solidFill>
                  <a:srgbClr val="000000"/>
                </a:solidFill>
                <a:effectLst/>
              </a:rPr>
              <a:t>Critically discuss relevant theories, models, and approaches to curriculum leadership and innovation, drawing from academic literature and research.</a:t>
            </a:r>
          </a:p>
          <a:p>
            <a:pPr lvl="1">
              <a:buFont typeface="Arial" panose="020B0604020202020204" pitchFamily="34" charset="0"/>
              <a:buChar char="•"/>
            </a:pPr>
            <a:r>
              <a:rPr lang="en-GB" sz="1600" b="0" i="0" u="none" strike="noStrike" dirty="0">
                <a:solidFill>
                  <a:srgbClr val="000000"/>
                </a:solidFill>
                <a:effectLst/>
              </a:rPr>
              <a:t>Analyse how these theoretical perspectives inform and shape curriculum development and implementation practices.</a:t>
            </a:r>
          </a:p>
          <a:p>
            <a:pPr algn="l"/>
            <a:endParaRPr lang="en-GB" sz="1600" b="0" i="0" u="none" strike="noStrike" dirty="0">
              <a:solidFill>
                <a:srgbClr val="000000"/>
              </a:solidFill>
              <a:effectLst/>
            </a:endParaRPr>
          </a:p>
          <a:p>
            <a:pPr algn="l">
              <a:buFont typeface="+mj-lt"/>
              <a:buAutoNum type="arabicPeriod" startAt="3"/>
            </a:pPr>
            <a:r>
              <a:rPr lang="en-GB" sz="1800" b="0" i="0" u="none" strike="noStrike" dirty="0">
                <a:solidFill>
                  <a:srgbClr val="000000"/>
                </a:solidFill>
                <a:effectLst/>
              </a:rPr>
              <a:t>Curriculum Innovation Analysis:</a:t>
            </a:r>
          </a:p>
          <a:p>
            <a:pPr lvl="1">
              <a:buFont typeface="Arial" panose="020B0604020202020204" pitchFamily="34" charset="0"/>
              <a:buChar char="•"/>
            </a:pPr>
            <a:r>
              <a:rPr lang="en-GB" sz="1600" b="0" i="0" u="none" strike="noStrike" dirty="0">
                <a:solidFill>
                  <a:srgbClr val="000000"/>
                </a:solidFill>
                <a:effectLst/>
              </a:rPr>
              <a:t>Identify and analyse a specific curriculum innovation or initiative that has been implemented (or is being planned) within your subject/AOLE/school context.</a:t>
            </a:r>
          </a:p>
          <a:p>
            <a:pPr lvl="1">
              <a:buFont typeface="Arial" panose="020B0604020202020204" pitchFamily="34" charset="0"/>
              <a:buChar char="•"/>
            </a:pPr>
            <a:r>
              <a:rPr lang="en-GB" sz="1600" b="0" i="0" u="none" strike="noStrike" dirty="0">
                <a:solidFill>
                  <a:srgbClr val="000000"/>
                </a:solidFill>
                <a:effectLst/>
              </a:rPr>
              <a:t>Critically evaluate the rationale, design, and implementation strategies for this innovation, considering factors such as leadership, stakeholder engagement, professional development, and resource allocation.</a:t>
            </a:r>
          </a:p>
          <a:p>
            <a:pPr lvl="1">
              <a:buFont typeface="Arial" panose="020B0604020202020204" pitchFamily="34" charset="0"/>
              <a:buChar char="•"/>
            </a:pPr>
            <a:r>
              <a:rPr lang="en-GB" sz="1600" b="0" i="0" u="none" strike="noStrike" dirty="0">
                <a:solidFill>
                  <a:srgbClr val="000000"/>
                </a:solidFill>
                <a:effectLst/>
              </a:rPr>
              <a:t>Assess the impact and effectiveness of the innovation, using relevant data and evidence (e.g., learner outcomes, teacher feedback, observational data).</a:t>
            </a:r>
          </a:p>
        </p:txBody>
      </p:sp>
    </p:spTree>
    <p:extLst>
      <p:ext uri="{BB962C8B-B14F-4D97-AF65-F5344CB8AC3E}">
        <p14:creationId xmlns:p14="http://schemas.microsoft.com/office/powerpoint/2010/main" val="15660388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C8A363-65BA-AB98-7EDA-B8BE2EF3E43A}"/>
              </a:ext>
            </a:extLst>
          </p:cNvPr>
          <p:cNvSpPr txBox="1"/>
          <p:nvPr/>
        </p:nvSpPr>
        <p:spPr>
          <a:xfrm>
            <a:off x="396432" y="349143"/>
            <a:ext cx="7456990" cy="5330690"/>
          </a:xfrm>
          <a:prstGeom prst="rect">
            <a:avLst/>
          </a:prstGeom>
          <a:noFill/>
        </p:spPr>
        <p:txBody>
          <a:bodyPr wrap="square">
            <a:spAutoFit/>
          </a:bodyPr>
          <a:lstStyle/>
          <a:p>
            <a:pPr defTabSz="685800">
              <a:lnSpc>
                <a:spcPct val="107000"/>
              </a:lnSpc>
              <a:spcAft>
                <a:spcPts val="600"/>
              </a:spcAft>
            </a:pPr>
            <a:r>
              <a:rPr lang="en-GB" sz="20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Guidance</a:t>
            </a:r>
            <a:endPar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l"/>
            <a:endParaRPr lang="en-GB" sz="1800" b="0" i="0" u="none" strike="noStrike" dirty="0">
              <a:solidFill>
                <a:srgbClr val="000000"/>
              </a:solidFill>
              <a:effectLst/>
            </a:endParaRPr>
          </a:p>
          <a:p>
            <a:pPr algn="l">
              <a:buFont typeface="+mj-lt"/>
              <a:buAutoNum type="arabicPeriod" startAt="4"/>
            </a:pPr>
            <a:r>
              <a:rPr lang="en-GB" sz="1800" b="0" i="0" u="none" strike="noStrike" dirty="0">
                <a:solidFill>
                  <a:srgbClr val="000000"/>
                </a:solidFill>
                <a:effectLst/>
              </a:rPr>
              <a:t>Leadership and Collaboration:</a:t>
            </a:r>
          </a:p>
          <a:p>
            <a:pPr lvl="1">
              <a:buFont typeface="Arial" panose="020B0604020202020204" pitchFamily="34" charset="0"/>
              <a:buChar char="•"/>
            </a:pPr>
            <a:r>
              <a:rPr lang="en-GB" sz="1600" b="0" i="0" u="none" strike="noStrike" dirty="0">
                <a:solidFill>
                  <a:srgbClr val="000000"/>
                </a:solidFill>
                <a:effectLst/>
              </a:rPr>
              <a:t>Examine the role of leadership in driving and sustaining curriculum innovation, considering both formal leadership structures and distributed/shared leadership approaches.</a:t>
            </a:r>
          </a:p>
          <a:p>
            <a:pPr lvl="1">
              <a:buFont typeface="Arial" panose="020B0604020202020204" pitchFamily="34" charset="0"/>
              <a:buChar char="•"/>
            </a:pPr>
            <a:r>
              <a:rPr lang="en-GB" sz="1600" b="0" i="0" u="none" strike="noStrike" dirty="0">
                <a:solidFill>
                  <a:srgbClr val="000000"/>
                </a:solidFill>
                <a:effectLst/>
              </a:rPr>
              <a:t>Analyse the importance of collaboration among stakeholders (e.g., teachers, learners, parents, community members) and how this collaboration is fostered and supported.</a:t>
            </a:r>
          </a:p>
          <a:p>
            <a:pPr algn="l">
              <a:buFont typeface="+mj-lt"/>
              <a:buAutoNum type="arabicPeriod" startAt="5"/>
            </a:pPr>
            <a:r>
              <a:rPr lang="en-GB" sz="1800" b="0" i="0" u="none" strike="noStrike" dirty="0">
                <a:solidFill>
                  <a:srgbClr val="000000"/>
                </a:solidFill>
                <a:effectLst/>
              </a:rPr>
              <a:t>Challenges and Opportunities:</a:t>
            </a:r>
          </a:p>
          <a:p>
            <a:pPr lvl="1">
              <a:buFont typeface="Arial" panose="020B0604020202020204" pitchFamily="34" charset="0"/>
              <a:buChar char="•"/>
            </a:pPr>
            <a:r>
              <a:rPr lang="en-GB" sz="1600" b="0" i="0" u="none" strike="noStrike" dirty="0">
                <a:solidFill>
                  <a:srgbClr val="000000"/>
                </a:solidFill>
                <a:effectLst/>
              </a:rPr>
              <a:t>Identify and critically discuss the key challenges and opportunities encountered during the curriculum innovation process within your context.</a:t>
            </a:r>
          </a:p>
          <a:p>
            <a:pPr lvl="1">
              <a:buFont typeface="Arial" panose="020B0604020202020204" pitchFamily="34" charset="0"/>
              <a:buChar char="•"/>
            </a:pPr>
            <a:r>
              <a:rPr lang="en-GB" sz="1600" b="0" i="0" u="none" strike="noStrike" dirty="0">
                <a:solidFill>
                  <a:srgbClr val="000000"/>
                </a:solidFill>
                <a:effectLst/>
              </a:rPr>
              <a:t>Propose strategies and recommendations for addressing these challenges and capitalizing on opportunities, drawing from theory, research, and best practices.</a:t>
            </a:r>
          </a:p>
          <a:p>
            <a:pPr algn="l">
              <a:buFont typeface="+mj-lt"/>
              <a:buAutoNum type="arabicPeriod" startAt="6"/>
            </a:pPr>
            <a:r>
              <a:rPr lang="en-GB" sz="1800" b="0" i="0" u="none" strike="noStrike" dirty="0">
                <a:solidFill>
                  <a:srgbClr val="000000"/>
                </a:solidFill>
                <a:effectLst/>
              </a:rPr>
              <a:t>Conclusion and Reflections:</a:t>
            </a:r>
          </a:p>
          <a:p>
            <a:pPr lvl="1">
              <a:buFont typeface="Arial" panose="020B0604020202020204" pitchFamily="34" charset="0"/>
              <a:buChar char="•"/>
            </a:pPr>
            <a:r>
              <a:rPr lang="en-GB" sz="1600" b="0" i="0" u="none" strike="noStrike" dirty="0">
                <a:solidFill>
                  <a:srgbClr val="000000"/>
                </a:solidFill>
                <a:effectLst/>
              </a:rPr>
              <a:t>Summarize your key findings and insights regarding curriculum leadership and innovation within your subject/AOLE/school context.</a:t>
            </a:r>
          </a:p>
          <a:p>
            <a:pPr lvl="1">
              <a:buFont typeface="Arial" panose="020B0604020202020204" pitchFamily="34" charset="0"/>
              <a:buChar char="•"/>
            </a:pPr>
            <a:r>
              <a:rPr lang="en-GB" sz="1600" b="0" i="0" u="none" strike="noStrike" dirty="0">
                <a:solidFill>
                  <a:srgbClr val="000000"/>
                </a:solidFill>
                <a:effectLst/>
              </a:rPr>
              <a:t>Reflect on the implications of your analysis for your own professional practice and ongoing curriculum development efforts.</a:t>
            </a:r>
          </a:p>
          <a:p>
            <a:pPr lvl="1"/>
            <a:endParaRPr lang="en-GB" b="0" i="0" u="none" strike="noStrike" dirty="0">
              <a:solidFill>
                <a:srgbClr val="000000"/>
              </a:solidFill>
              <a:effectLst/>
            </a:endParaRPr>
          </a:p>
        </p:txBody>
      </p:sp>
    </p:spTree>
    <p:extLst>
      <p:ext uri="{BB962C8B-B14F-4D97-AF65-F5344CB8AC3E}">
        <p14:creationId xmlns:p14="http://schemas.microsoft.com/office/powerpoint/2010/main" val="1928956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C8A363-65BA-AB98-7EDA-B8BE2EF3E43A}"/>
              </a:ext>
            </a:extLst>
          </p:cNvPr>
          <p:cNvSpPr txBox="1"/>
          <p:nvPr/>
        </p:nvSpPr>
        <p:spPr>
          <a:xfrm>
            <a:off x="396432" y="349143"/>
            <a:ext cx="7456990" cy="4050340"/>
          </a:xfrm>
          <a:prstGeom prst="rect">
            <a:avLst/>
          </a:prstGeom>
          <a:noFill/>
        </p:spPr>
        <p:txBody>
          <a:bodyPr wrap="square">
            <a:spAutoFit/>
          </a:bodyPr>
          <a:lstStyle/>
          <a:p>
            <a:pPr defTabSz="685800">
              <a:lnSpc>
                <a:spcPct val="107000"/>
              </a:lnSpc>
              <a:spcAft>
                <a:spcPts val="600"/>
              </a:spcAft>
            </a:pPr>
            <a:r>
              <a:rPr lang="en-GB" sz="20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What do you think?</a:t>
            </a:r>
          </a:p>
          <a:p>
            <a:pPr defTabSz="685800">
              <a:lnSpc>
                <a:spcPct val="107000"/>
              </a:lnSpc>
              <a:spcAft>
                <a:spcPts val="600"/>
              </a:spcAft>
            </a:pPr>
            <a:endParaRPr lang="en-GB" sz="20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685800">
              <a:lnSpc>
                <a:spcPct val="107000"/>
              </a:lnSpc>
              <a:spcAft>
                <a:spcPts val="600"/>
              </a:spcAft>
            </a:pPr>
            <a:endPar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GB" sz="1800" b="0" i="0" u="none" strike="noStrike" dirty="0">
              <a:solidFill>
                <a:srgbClr val="000000"/>
              </a:solidFill>
              <a:effectLst/>
            </a:endParaRPr>
          </a:p>
          <a:p>
            <a:pPr algn="l"/>
            <a:r>
              <a:rPr lang="en-GB" sz="3200" b="0" i="0" u="none" strike="noStrike" dirty="0">
                <a:solidFill>
                  <a:srgbClr val="000000"/>
                </a:solidFill>
                <a:effectLst/>
              </a:rPr>
              <a:t>Throughout your report, you should consistently integrate and critically engage with relevant academic sources, theories, and research to support your analysis and arguments. </a:t>
            </a:r>
          </a:p>
        </p:txBody>
      </p:sp>
    </p:spTree>
    <p:extLst>
      <p:ext uri="{BB962C8B-B14F-4D97-AF65-F5344CB8AC3E}">
        <p14:creationId xmlns:p14="http://schemas.microsoft.com/office/powerpoint/2010/main" val="700418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C2C52-F383-33F8-10E2-AE68C5F72684}"/>
              </a:ext>
            </a:extLst>
          </p:cNvPr>
          <p:cNvSpPr>
            <a:spLocks noGrp="1"/>
          </p:cNvSpPr>
          <p:nvPr>
            <p:ph type="title"/>
          </p:nvPr>
        </p:nvSpPr>
        <p:spPr/>
        <p:txBody>
          <a:bodyPr/>
          <a:lstStyle/>
          <a:p>
            <a:r>
              <a:rPr lang="en-GB" b="0" i="0" u="none" strike="noStrike" dirty="0">
                <a:solidFill>
                  <a:srgbClr val="000000"/>
                </a:solidFill>
                <a:effectLst/>
              </a:rPr>
              <a:t>Submission</a:t>
            </a:r>
            <a:endParaRPr lang="en-US" dirty="0"/>
          </a:p>
        </p:txBody>
      </p:sp>
      <p:sp>
        <p:nvSpPr>
          <p:cNvPr id="3" name="Content Placeholder 2">
            <a:extLst>
              <a:ext uri="{FF2B5EF4-FFF2-40B4-BE49-F238E27FC236}">
                <a16:creationId xmlns:a16="http://schemas.microsoft.com/office/drawing/2014/main" id="{B85AAD89-C009-F125-D840-DB704622F8AA}"/>
              </a:ext>
            </a:extLst>
          </p:cNvPr>
          <p:cNvSpPr>
            <a:spLocks noGrp="1"/>
          </p:cNvSpPr>
          <p:nvPr>
            <p:ph idx="1"/>
          </p:nvPr>
        </p:nvSpPr>
        <p:spPr>
          <a:xfrm>
            <a:off x="227818" y="1850677"/>
            <a:ext cx="7886700" cy="4351338"/>
          </a:xfrm>
        </p:spPr>
        <p:txBody>
          <a:bodyPr/>
          <a:lstStyle/>
          <a:p>
            <a:r>
              <a:rPr lang="en-GB" sz="2400" dirty="0">
                <a:effectLst/>
                <a:latin typeface="Calibri" panose="020F0502020204030204" pitchFamily="34" charset="0"/>
                <a:ea typeface="Calibri" panose="020F0502020204030204" pitchFamily="34" charset="0"/>
              </a:rPr>
              <a:t>Your report should be submitted as a single document (e.g., Word or PDF) through the designated submission portal on your delivery provider's virtual learning environment (VLE). Adhere to the referencing conventions specified by your delivery provider.</a:t>
            </a:r>
            <a:endParaRPr lang="en-GB" sz="2400" dirty="0">
              <a:effectLst/>
              <a:latin typeface="Arial" panose="020B0604020202020204" pitchFamily="34" charset="0"/>
              <a:ea typeface="Arial" panose="020B0604020202020204" pitchFamily="34" charset="0"/>
            </a:endParaRPr>
          </a:p>
          <a:p>
            <a:r>
              <a:rPr lang="en-US" dirty="0"/>
              <a:t>Submission Date 29/08/24</a:t>
            </a:r>
          </a:p>
          <a:p>
            <a:r>
              <a:rPr lang="en-US" dirty="0"/>
              <a:t>Provisional marks and feedback 26/09/24</a:t>
            </a:r>
          </a:p>
        </p:txBody>
      </p:sp>
    </p:spTree>
    <p:extLst>
      <p:ext uri="{BB962C8B-B14F-4D97-AF65-F5344CB8AC3E}">
        <p14:creationId xmlns:p14="http://schemas.microsoft.com/office/powerpoint/2010/main" val="2563001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334627" y="1947436"/>
            <a:ext cx="6011954" cy="4543359"/>
          </a:xfrm>
        </p:spPr>
        <p:txBody>
          <a:bodyPr>
            <a:normAutofit/>
          </a:bodyPr>
          <a:lstStyle/>
          <a:p>
            <a:pPr algn="l"/>
            <a:r>
              <a:rPr lang="en-US" dirty="0">
                <a:solidFill>
                  <a:schemeClr val="bg1"/>
                </a:solidFill>
                <a:latin typeface="Helvetica" pitchFamily="2" charset="0"/>
              </a:rPr>
              <a:t>Guest Speaker</a:t>
            </a:r>
            <a:br>
              <a:rPr lang="en-US" dirty="0">
                <a:solidFill>
                  <a:schemeClr val="bg1"/>
                </a:solidFill>
                <a:latin typeface="Helvetica" pitchFamily="2" charset="0"/>
              </a:rPr>
            </a:br>
            <a:br>
              <a:rPr lang="en-US" dirty="0">
                <a:solidFill>
                  <a:schemeClr val="bg1"/>
                </a:solidFill>
                <a:latin typeface="Helvetica" pitchFamily="2" charset="0"/>
              </a:rPr>
            </a:br>
            <a:r>
              <a:rPr lang="en-GB" sz="2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Gareth Rein, St Peters Primary School </a:t>
            </a:r>
            <a:br>
              <a:rPr lang="en-US" dirty="0">
                <a:solidFill>
                  <a:schemeClr val="bg1"/>
                </a:solidFill>
                <a:latin typeface="Helvetica" pitchFamily="2" charset="0"/>
              </a:rPr>
            </a:br>
            <a:br>
              <a:rPr lang="en-US" dirty="0">
                <a:solidFill>
                  <a:schemeClr val="bg1"/>
                </a:solidFill>
                <a:latin typeface="Helvetica" pitchFamily="2" charset="0"/>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157057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55174"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2172559"/>
            <a:ext cx="4984820" cy="4543359"/>
          </a:xfrm>
        </p:spPr>
        <p:txBody>
          <a:bodyPr>
            <a:normAutofit fontScale="90000"/>
          </a:bodyPr>
          <a:lstStyle/>
          <a:p>
            <a:pPr algn="l"/>
            <a:r>
              <a:rPr lang="en-GB" dirty="0">
                <a:solidFill>
                  <a:schemeClr val="bg1"/>
                </a:solidFill>
              </a:rPr>
              <a:t>Core Strand 1</a:t>
            </a:r>
            <a:br>
              <a:rPr lang="en-GB" dirty="0">
                <a:solidFill>
                  <a:schemeClr val="bg1"/>
                </a:solidFill>
              </a:rPr>
            </a:br>
            <a:br>
              <a:rPr lang="en-GB" dirty="0">
                <a:solidFill>
                  <a:schemeClr val="bg1"/>
                </a:solidFill>
              </a:rPr>
            </a:br>
            <a:r>
              <a:rPr lang="en-US" sz="2800" b="0" i="0" u="none" strike="noStrike" kern="1200" dirty="0">
                <a:solidFill>
                  <a:schemeClr val="bg1"/>
                </a:solidFill>
                <a:effectLst/>
                <a:latin typeface="+mn-lt"/>
                <a:ea typeface="+mn-ea"/>
                <a:cs typeface="+mn-cs"/>
              </a:rPr>
              <a:t>Theories of Leadership in educational contexts and settings</a:t>
            </a:r>
            <a:br>
              <a:rPr lang="en-US" sz="2800" kern="1200" dirty="0">
                <a:solidFill>
                  <a:schemeClr val="bg1"/>
                </a:solidFill>
                <a:latin typeface="+mn-lt"/>
                <a:ea typeface="+mn-ea"/>
                <a:cs typeface="+mn-cs"/>
              </a:rPr>
            </a:br>
            <a:br>
              <a:rPr lang="en-GB" sz="6000" dirty="0">
                <a:latin typeface="Arial" panose="020B0604020202020204" pitchFamily="34" charset="0"/>
                <a:ea typeface="Arial" panose="020B0604020202020204" pitchFamily="34" charset="0"/>
              </a:rPr>
            </a:br>
            <a:br>
              <a:rPr lang="en-GB" dirty="0">
                <a:solidFill>
                  <a:schemeClr val="bg1"/>
                </a:solidFill>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29101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C2C52-F383-33F8-10E2-AE68C5F72684}"/>
              </a:ext>
            </a:extLst>
          </p:cNvPr>
          <p:cNvSpPr>
            <a:spLocks noGrp="1"/>
          </p:cNvSpPr>
          <p:nvPr>
            <p:ph type="title"/>
          </p:nvPr>
        </p:nvSpPr>
        <p:spPr/>
        <p:txBody>
          <a:bodyPr/>
          <a:lstStyle/>
          <a:p>
            <a:r>
              <a:rPr lang="en-GB" b="0" i="0" u="none" strike="noStrike" dirty="0">
                <a:solidFill>
                  <a:srgbClr val="000000"/>
                </a:solidFill>
                <a:effectLst/>
              </a:rPr>
              <a:t>Learning Outcomes</a:t>
            </a:r>
            <a:endParaRPr lang="en-US" dirty="0"/>
          </a:p>
        </p:txBody>
      </p:sp>
      <p:sp>
        <p:nvSpPr>
          <p:cNvPr id="3" name="Content Placeholder 2">
            <a:extLst>
              <a:ext uri="{FF2B5EF4-FFF2-40B4-BE49-F238E27FC236}">
                <a16:creationId xmlns:a16="http://schemas.microsoft.com/office/drawing/2014/main" id="{B85AAD89-C009-F125-D840-DB704622F8AA}"/>
              </a:ext>
            </a:extLst>
          </p:cNvPr>
          <p:cNvSpPr>
            <a:spLocks noGrp="1"/>
          </p:cNvSpPr>
          <p:nvPr>
            <p:ph idx="1"/>
          </p:nvPr>
        </p:nvSpPr>
        <p:spPr>
          <a:xfrm>
            <a:off x="227818" y="1850677"/>
            <a:ext cx="7886700" cy="4351338"/>
          </a:xfrm>
        </p:spPr>
        <p:txBody>
          <a:bodyPr/>
          <a:lstStyle/>
          <a:p>
            <a:pPr algn="l"/>
            <a:r>
              <a:rPr lang="en-GB" b="0" i="0" u="none" strike="noStrike" dirty="0">
                <a:solidFill>
                  <a:srgbClr val="000000"/>
                </a:solidFill>
                <a:effectLst/>
              </a:rPr>
              <a:t>By the end of this session, participants will be able to:</a:t>
            </a:r>
          </a:p>
          <a:p>
            <a:pPr marL="742950" lvl="1" indent="-285750" algn="l">
              <a:buFont typeface="Arial" panose="020B0604020202020204" pitchFamily="34" charset="0"/>
              <a:buChar char="•"/>
            </a:pPr>
            <a:r>
              <a:rPr lang="en-GB" b="0" i="0" u="none" strike="noStrike" dirty="0">
                <a:solidFill>
                  <a:srgbClr val="000000"/>
                </a:solidFill>
                <a:effectLst/>
              </a:rPr>
              <a:t>Define educational leadership and understand its importance</a:t>
            </a:r>
          </a:p>
          <a:p>
            <a:pPr marL="742950" lvl="1" indent="-285750" algn="l">
              <a:buFont typeface="Arial" panose="020B0604020202020204" pitchFamily="34" charset="0"/>
              <a:buChar char="•"/>
            </a:pPr>
            <a:r>
              <a:rPr lang="en-GB" b="0" i="0" u="none" strike="noStrike" dirty="0">
                <a:solidFill>
                  <a:srgbClr val="000000"/>
                </a:solidFill>
                <a:effectLst/>
              </a:rPr>
              <a:t>Identify and differentiate between various forms of educational leadership</a:t>
            </a:r>
          </a:p>
          <a:p>
            <a:pPr marL="742950" lvl="1" indent="-285750" algn="l">
              <a:buFont typeface="Arial" panose="020B0604020202020204" pitchFamily="34" charset="0"/>
              <a:buChar char="•"/>
            </a:pPr>
            <a:r>
              <a:rPr lang="en-GB" b="0" i="0" u="none" strike="noStrike" dirty="0">
                <a:solidFill>
                  <a:srgbClr val="000000"/>
                </a:solidFill>
                <a:effectLst/>
              </a:rPr>
              <a:t>Reflect on their own leadership experiences and practices</a:t>
            </a:r>
          </a:p>
          <a:p>
            <a:endParaRPr lang="en-US" dirty="0"/>
          </a:p>
        </p:txBody>
      </p:sp>
    </p:spTree>
    <p:extLst>
      <p:ext uri="{BB962C8B-B14F-4D97-AF65-F5344CB8AC3E}">
        <p14:creationId xmlns:p14="http://schemas.microsoft.com/office/powerpoint/2010/main" val="2447615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D8382-F6DD-2BA2-88F3-9F35EB4094EE}"/>
              </a:ext>
            </a:extLst>
          </p:cNvPr>
          <p:cNvSpPr>
            <a:spLocks noGrp="1"/>
          </p:cNvSpPr>
          <p:nvPr>
            <p:ph type="title"/>
          </p:nvPr>
        </p:nvSpPr>
        <p:spPr>
          <a:xfrm>
            <a:off x="630936" y="256032"/>
            <a:ext cx="7879842" cy="1014984"/>
          </a:xfrm>
        </p:spPr>
        <p:txBody>
          <a:bodyPr anchor="b">
            <a:normAutofit/>
          </a:bodyPr>
          <a:lstStyle/>
          <a:p>
            <a:r>
              <a:rPr lang="en-GB" b="0" i="0" u="none" strike="noStrike">
                <a:effectLst/>
                <a:latin typeface="-webkit-standard"/>
              </a:rPr>
              <a:t>What is Educational Leadership? </a:t>
            </a: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BC0D851-5A3E-AE46-FCAE-77B41E9CB68B}"/>
              </a:ext>
            </a:extLst>
          </p:cNvPr>
          <p:cNvGraphicFramePr>
            <a:graphicFrameLocks noGrp="1"/>
          </p:cNvGraphicFramePr>
          <p:nvPr>
            <p:ph idx="1"/>
            <p:extLst>
              <p:ext uri="{D42A27DB-BD31-4B8C-83A1-F6EECF244321}">
                <p14:modId xmlns:p14="http://schemas.microsoft.com/office/powerpoint/2010/main" val="4200397625"/>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4313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C24DA-4A6C-ECC1-C75E-8C8539C4D109}"/>
              </a:ext>
            </a:extLst>
          </p:cNvPr>
          <p:cNvSpPr>
            <a:spLocks noGrp="1"/>
          </p:cNvSpPr>
          <p:nvPr>
            <p:ph type="title"/>
          </p:nvPr>
        </p:nvSpPr>
        <p:spPr>
          <a:xfrm>
            <a:off x="115083" y="415230"/>
            <a:ext cx="7886700" cy="1325563"/>
          </a:xfrm>
        </p:spPr>
        <p:txBody>
          <a:bodyPr/>
          <a:lstStyle/>
          <a:p>
            <a:r>
              <a:rPr lang="en-GB" sz="4400" b="0" i="0" u="none" strike="noStrike" dirty="0">
                <a:solidFill>
                  <a:srgbClr val="000000"/>
                </a:solidFill>
                <a:effectLst/>
                <a:latin typeface="-webkit-standard"/>
              </a:rPr>
              <a:t>What is Educational Leadership? </a:t>
            </a:r>
            <a:endParaRPr lang="en-US" dirty="0"/>
          </a:p>
        </p:txBody>
      </p:sp>
      <p:graphicFrame>
        <p:nvGraphicFramePr>
          <p:cNvPr id="5" name="Content Placeholder 2">
            <a:extLst>
              <a:ext uri="{FF2B5EF4-FFF2-40B4-BE49-F238E27FC236}">
                <a16:creationId xmlns:a16="http://schemas.microsoft.com/office/drawing/2014/main" id="{38130AFF-A3D5-7D91-763D-62199486CAAA}"/>
              </a:ext>
            </a:extLst>
          </p:cNvPr>
          <p:cNvGraphicFramePr>
            <a:graphicFrameLocks noGrp="1"/>
          </p:cNvGraphicFramePr>
          <p:nvPr>
            <p:ph idx="1"/>
            <p:extLst>
              <p:ext uri="{D42A27DB-BD31-4B8C-83A1-F6EECF244321}">
                <p14:modId xmlns:p14="http://schemas.microsoft.com/office/powerpoint/2010/main" val="2790663"/>
              </p:ext>
            </p:extLst>
          </p:nvPr>
        </p:nvGraphicFramePr>
        <p:xfrm>
          <a:off x="415708" y="1850677"/>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4382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927DF-7C15-B654-35B9-78626F44533D}"/>
              </a:ext>
            </a:extLst>
          </p:cNvPr>
          <p:cNvSpPr>
            <a:spLocks noGrp="1"/>
          </p:cNvSpPr>
          <p:nvPr>
            <p:ph type="title"/>
          </p:nvPr>
        </p:nvSpPr>
        <p:spPr/>
        <p:txBody>
          <a:bodyPr>
            <a:normAutofit/>
          </a:bodyPr>
          <a:lstStyle/>
          <a:p>
            <a:r>
              <a:rPr lang="en-GB" sz="3600" b="0" i="0" u="none" strike="noStrike" dirty="0">
                <a:solidFill>
                  <a:srgbClr val="000000"/>
                </a:solidFill>
                <a:effectLst/>
                <a:latin typeface="-webkit-standard"/>
              </a:rPr>
              <a:t>Models of Educational Leadership</a:t>
            </a:r>
            <a:br>
              <a:rPr lang="en-GB" sz="3600" b="0" i="0" u="none" strike="noStrike" dirty="0">
                <a:solidFill>
                  <a:srgbClr val="000000"/>
                </a:solidFill>
                <a:effectLst/>
                <a:latin typeface="-webkit-standard"/>
              </a:rPr>
            </a:br>
            <a:r>
              <a:rPr lang="en-GB" sz="3600" b="0" i="0" u="none" strike="noStrike" dirty="0">
                <a:solidFill>
                  <a:srgbClr val="000000"/>
                </a:solidFill>
                <a:effectLst/>
                <a:latin typeface="-webkit-standard"/>
              </a:rPr>
              <a:t>(</a:t>
            </a:r>
            <a:r>
              <a:rPr lang="en-GB" sz="3600" i="0" u="none" strike="noStrike" dirty="0" err="1">
                <a:solidFill>
                  <a:srgbClr val="000000"/>
                </a:solidFill>
                <a:effectLst/>
                <a:latin typeface="-webkit-standard"/>
              </a:rPr>
              <a:t>Gumus</a:t>
            </a:r>
            <a:r>
              <a:rPr lang="en-GB" sz="3600" i="0" u="none" strike="noStrike" dirty="0">
                <a:solidFill>
                  <a:srgbClr val="000000"/>
                </a:solidFill>
                <a:effectLst/>
                <a:latin typeface="-webkit-standard"/>
              </a:rPr>
              <a:t> et al., 2016)</a:t>
            </a:r>
            <a:endParaRPr lang="en-US" sz="3600" dirty="0"/>
          </a:p>
        </p:txBody>
      </p:sp>
      <p:sp>
        <p:nvSpPr>
          <p:cNvPr id="3" name="Content Placeholder 2">
            <a:extLst>
              <a:ext uri="{FF2B5EF4-FFF2-40B4-BE49-F238E27FC236}">
                <a16:creationId xmlns:a16="http://schemas.microsoft.com/office/drawing/2014/main" id="{E61483C1-AF06-F8BC-09B1-83525C61016C}"/>
              </a:ext>
            </a:extLst>
          </p:cNvPr>
          <p:cNvSpPr>
            <a:spLocks noGrp="1"/>
          </p:cNvSpPr>
          <p:nvPr>
            <p:ph idx="1"/>
          </p:nvPr>
        </p:nvSpPr>
        <p:spPr/>
        <p:txBody>
          <a:bodyPr>
            <a:normAutofit/>
          </a:bodyPr>
          <a:lstStyle/>
          <a:p>
            <a:r>
              <a:rPr lang="en-US" dirty="0"/>
              <a:t>Top- Down and Distributed</a:t>
            </a:r>
          </a:p>
        </p:txBody>
      </p:sp>
    </p:spTree>
    <p:extLst>
      <p:ext uri="{BB962C8B-B14F-4D97-AF65-F5344CB8AC3E}">
        <p14:creationId xmlns:p14="http://schemas.microsoft.com/office/powerpoint/2010/main" val="40867209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927DF-7C15-B654-35B9-78626F44533D}"/>
              </a:ext>
            </a:extLst>
          </p:cNvPr>
          <p:cNvSpPr>
            <a:spLocks noGrp="1"/>
          </p:cNvSpPr>
          <p:nvPr>
            <p:ph type="title"/>
          </p:nvPr>
        </p:nvSpPr>
        <p:spPr/>
        <p:txBody>
          <a:bodyPr>
            <a:normAutofit/>
          </a:bodyPr>
          <a:lstStyle/>
          <a:p>
            <a:r>
              <a:rPr lang="en-GB" sz="3600" b="0" i="0" u="none" strike="noStrike">
                <a:solidFill>
                  <a:srgbClr val="000000"/>
                </a:solidFill>
                <a:effectLst/>
                <a:latin typeface="-webkit-standard"/>
              </a:rPr>
              <a:t>Models of Educational Leadership</a:t>
            </a:r>
            <a:br>
              <a:rPr lang="en-GB" sz="3600" b="0" i="0" u="none" strike="noStrike">
                <a:solidFill>
                  <a:srgbClr val="000000"/>
                </a:solidFill>
                <a:effectLst/>
                <a:latin typeface="-webkit-standard"/>
              </a:rPr>
            </a:br>
            <a:r>
              <a:rPr lang="en-GB" sz="3600" b="0" i="0" u="none" strike="noStrike">
                <a:solidFill>
                  <a:srgbClr val="000000"/>
                </a:solidFill>
                <a:effectLst/>
                <a:latin typeface="-webkit-standard"/>
              </a:rPr>
              <a:t>(</a:t>
            </a:r>
            <a:r>
              <a:rPr lang="en-GB" sz="3600" i="0" u="none" strike="noStrike">
                <a:solidFill>
                  <a:srgbClr val="000000"/>
                </a:solidFill>
                <a:effectLst/>
                <a:latin typeface="-webkit-standard"/>
              </a:rPr>
              <a:t>Gumus et al., 2016)</a:t>
            </a:r>
            <a:endParaRPr lang="en-US" sz="3600" dirty="0"/>
          </a:p>
        </p:txBody>
      </p:sp>
      <p:sp>
        <p:nvSpPr>
          <p:cNvPr id="3" name="Content Placeholder 2">
            <a:extLst>
              <a:ext uri="{FF2B5EF4-FFF2-40B4-BE49-F238E27FC236}">
                <a16:creationId xmlns:a16="http://schemas.microsoft.com/office/drawing/2014/main" id="{E61483C1-AF06-F8BC-09B1-83525C61016C}"/>
              </a:ext>
            </a:extLst>
          </p:cNvPr>
          <p:cNvSpPr>
            <a:spLocks noGrp="1"/>
          </p:cNvSpPr>
          <p:nvPr>
            <p:ph idx="1"/>
          </p:nvPr>
        </p:nvSpPr>
        <p:spPr/>
        <p:txBody>
          <a:bodyPr>
            <a:normAutofit/>
          </a:bodyPr>
          <a:lstStyle/>
          <a:p>
            <a:pPr>
              <a:buFont typeface="Arial" panose="020B0604020202020204" pitchFamily="34" charset="0"/>
              <a:buChar char="•"/>
            </a:pPr>
            <a:r>
              <a:rPr lang="en-GB"/>
              <a:t>Hallinger and Murphy's (1985) Instructional Leadership Model focuses on the Head teacher’s role in defining the school's mission, managing the instructional program, and promoting a positive school learning climate</a:t>
            </a:r>
          </a:p>
          <a:p>
            <a:endParaRPr lang="en-US" dirty="0"/>
          </a:p>
        </p:txBody>
      </p:sp>
    </p:spTree>
    <p:extLst>
      <p:ext uri="{BB962C8B-B14F-4D97-AF65-F5344CB8AC3E}">
        <p14:creationId xmlns:p14="http://schemas.microsoft.com/office/powerpoint/2010/main" val="2133792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18DF1F46-6FBB-EB06-5F4D-6814BA8B61F7}"/>
              </a:ext>
            </a:extLst>
          </p:cNvPr>
          <p:cNvPicPr>
            <a:picLocks noChangeAspect="1"/>
          </p:cNvPicPr>
          <p:nvPr/>
        </p:nvPicPr>
        <p:blipFill rotWithShape="1">
          <a:blip r:embed="rId2"/>
          <a:srcRect l="34161" r="32557"/>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927DF-7C15-B654-35B9-78626F44533D}"/>
              </a:ext>
            </a:extLst>
          </p:cNvPr>
          <p:cNvSpPr>
            <a:spLocks noGrp="1"/>
          </p:cNvSpPr>
          <p:nvPr>
            <p:ph type="title"/>
          </p:nvPr>
        </p:nvSpPr>
        <p:spPr>
          <a:xfrm>
            <a:off x="4586487" y="405685"/>
            <a:ext cx="4098726" cy="1559301"/>
          </a:xfrm>
        </p:spPr>
        <p:txBody>
          <a:bodyPr>
            <a:normAutofit/>
          </a:bodyPr>
          <a:lstStyle/>
          <a:p>
            <a:r>
              <a:rPr lang="en-GB" sz="3500" b="0" i="0" u="none" strike="noStrike">
                <a:effectLst/>
                <a:latin typeface="-webkit-standard"/>
              </a:rPr>
              <a:t>Models of Educational Leadership</a:t>
            </a:r>
            <a:endParaRPr lang="en-US" sz="3500"/>
          </a:p>
        </p:txBody>
      </p:sp>
      <p:sp>
        <p:nvSpPr>
          <p:cNvPr id="3" name="Content Placeholder 2">
            <a:extLst>
              <a:ext uri="{FF2B5EF4-FFF2-40B4-BE49-F238E27FC236}">
                <a16:creationId xmlns:a16="http://schemas.microsoft.com/office/drawing/2014/main" id="{E61483C1-AF06-F8BC-09B1-83525C61016C}"/>
              </a:ext>
            </a:extLst>
          </p:cNvPr>
          <p:cNvSpPr>
            <a:spLocks noGrp="1"/>
          </p:cNvSpPr>
          <p:nvPr>
            <p:ph idx="1"/>
          </p:nvPr>
        </p:nvSpPr>
        <p:spPr>
          <a:xfrm>
            <a:off x="4586487" y="2743200"/>
            <a:ext cx="3935505" cy="3496878"/>
          </a:xfrm>
        </p:spPr>
        <p:txBody>
          <a:bodyPr anchor="ctr">
            <a:normAutofit/>
          </a:bodyPr>
          <a:lstStyle/>
          <a:p>
            <a:pPr>
              <a:buFont typeface="Arial" panose="020B0604020202020204" pitchFamily="34" charset="0"/>
              <a:buChar char="•"/>
            </a:pPr>
            <a:r>
              <a:rPr lang="en-GB" sz="2400" dirty="0"/>
              <a:t>Bass (1998) Transformational Leadership Model emphasises the leader's ability to inspire and motivate others, foster a collaborative culture, and support individual professional development</a:t>
            </a:r>
          </a:p>
          <a:p>
            <a:endParaRPr lang="en-US" sz="1700" dirty="0"/>
          </a:p>
        </p:txBody>
      </p:sp>
    </p:spTree>
    <p:extLst>
      <p:ext uri="{BB962C8B-B14F-4D97-AF65-F5344CB8AC3E}">
        <p14:creationId xmlns:p14="http://schemas.microsoft.com/office/powerpoint/2010/main" val="40689190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927DF-7C15-B654-35B9-78626F44533D}"/>
              </a:ext>
            </a:extLst>
          </p:cNvPr>
          <p:cNvSpPr>
            <a:spLocks noGrp="1"/>
          </p:cNvSpPr>
          <p:nvPr>
            <p:ph type="title"/>
          </p:nvPr>
        </p:nvSpPr>
        <p:spPr>
          <a:xfrm>
            <a:off x="4570578" y="802955"/>
            <a:ext cx="3733482" cy="1454051"/>
          </a:xfrm>
        </p:spPr>
        <p:txBody>
          <a:bodyPr>
            <a:normAutofit/>
          </a:bodyPr>
          <a:lstStyle/>
          <a:p>
            <a:r>
              <a:rPr lang="en-GB" sz="3100" b="0" i="0" u="none" strike="noStrike">
                <a:solidFill>
                  <a:schemeClr val="tx2"/>
                </a:solidFill>
                <a:effectLst/>
                <a:latin typeface="-webkit-standard"/>
              </a:rPr>
              <a:t>Models of Educational Leadership</a:t>
            </a:r>
            <a:endParaRPr lang="en-US" sz="3100">
              <a:solidFill>
                <a:schemeClr val="tx2"/>
              </a:solidFill>
            </a:endParaRPr>
          </a:p>
        </p:txBody>
      </p:sp>
      <p:pic>
        <p:nvPicPr>
          <p:cNvPr id="7" name="Graphic 6" descr="Group of People">
            <a:extLst>
              <a:ext uri="{FF2B5EF4-FFF2-40B4-BE49-F238E27FC236}">
                <a16:creationId xmlns:a16="http://schemas.microsoft.com/office/drawing/2014/main" id="{BE97F1DE-9D14-C926-78C5-1C923072AB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9534" y="2230670"/>
            <a:ext cx="2746373" cy="2746373"/>
          </a:xfrm>
          <a:prstGeom prst="rect">
            <a:avLst/>
          </a:prstGeom>
        </p:spPr>
      </p:pic>
      <p:sp>
        <p:nvSpPr>
          <p:cNvPr id="3" name="Content Placeholder 2">
            <a:extLst>
              <a:ext uri="{FF2B5EF4-FFF2-40B4-BE49-F238E27FC236}">
                <a16:creationId xmlns:a16="http://schemas.microsoft.com/office/drawing/2014/main" id="{E61483C1-AF06-F8BC-09B1-83525C61016C}"/>
              </a:ext>
            </a:extLst>
          </p:cNvPr>
          <p:cNvSpPr>
            <a:spLocks noGrp="1"/>
          </p:cNvSpPr>
          <p:nvPr>
            <p:ph idx="1"/>
          </p:nvPr>
        </p:nvSpPr>
        <p:spPr>
          <a:xfrm>
            <a:off x="4567930" y="2421682"/>
            <a:ext cx="3733184" cy="3639289"/>
          </a:xfrm>
        </p:spPr>
        <p:txBody>
          <a:bodyPr anchor="ctr">
            <a:normAutofit/>
          </a:bodyPr>
          <a:lstStyle/>
          <a:p>
            <a:pPr>
              <a:buFont typeface="Arial" panose="020B0604020202020204" pitchFamily="34" charset="0"/>
              <a:buChar char="•"/>
            </a:pPr>
            <a:r>
              <a:rPr lang="en-GB" sz="2000" dirty="0">
                <a:solidFill>
                  <a:schemeClr val="tx2"/>
                </a:solidFill>
              </a:rPr>
              <a:t>Spillane's (2006) Distributed Leadership Model recognises that leadership is not solely the responsibility of the principal but is distributed among various stakeholders, including teachers and other staff member</a:t>
            </a:r>
          </a:p>
          <a:p>
            <a:endParaRPr lang="en-US" sz="16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976" y="52996"/>
            <a:ext cx="4446455"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15158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03508-1CA3-B77F-4A0C-488E72F7A7CA}"/>
              </a:ext>
            </a:extLst>
          </p:cNvPr>
          <p:cNvSpPr>
            <a:spLocks noGrp="1"/>
          </p:cNvSpPr>
          <p:nvPr>
            <p:ph type="title"/>
          </p:nvPr>
        </p:nvSpPr>
        <p:spPr>
          <a:xfrm>
            <a:off x="628650" y="459863"/>
            <a:ext cx="7886700" cy="1004594"/>
          </a:xfrm>
        </p:spPr>
        <p:txBody>
          <a:bodyPr>
            <a:normAutofit/>
          </a:bodyPr>
          <a:lstStyle/>
          <a:p>
            <a:pPr algn="ctr"/>
            <a:r>
              <a:rPr lang="en-GB" b="0" i="0" u="none" strike="noStrike">
                <a:solidFill>
                  <a:srgbClr val="FFFFFF"/>
                </a:solidFill>
                <a:effectLst/>
                <a:latin typeface="-webkit-standard"/>
              </a:rPr>
              <a:t>Models of Educational Leadership</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130B66-9ED2-D143-CB7F-49D9BCC5B28A}"/>
              </a:ext>
            </a:extLst>
          </p:cNvPr>
          <p:cNvGraphicFramePr>
            <a:graphicFrameLocks noGrp="1"/>
          </p:cNvGraphicFramePr>
          <p:nvPr>
            <p:ph idx="1"/>
            <p:extLst>
              <p:ext uri="{D42A27DB-BD31-4B8C-83A1-F6EECF244321}">
                <p14:modId xmlns:p14="http://schemas.microsoft.com/office/powerpoint/2010/main" val="3657321825"/>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7239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83669-4925-D283-3C36-3958755DD9D5}"/>
              </a:ext>
            </a:extLst>
          </p:cNvPr>
          <p:cNvSpPr>
            <a:spLocks noGrp="1"/>
          </p:cNvSpPr>
          <p:nvPr>
            <p:ph type="title"/>
          </p:nvPr>
        </p:nvSpPr>
        <p:spPr>
          <a:xfrm>
            <a:off x="480060" y="325369"/>
            <a:ext cx="3276451" cy="1956841"/>
          </a:xfrm>
        </p:spPr>
        <p:txBody>
          <a:bodyPr anchor="b">
            <a:normAutofit/>
          </a:bodyPr>
          <a:lstStyle/>
          <a:p>
            <a:r>
              <a:rPr lang="en-US" sz="4700"/>
              <a:t>Discussion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E92A67-BF00-6EF8-E781-C13E40DB76E7}"/>
              </a:ext>
            </a:extLst>
          </p:cNvPr>
          <p:cNvSpPr>
            <a:spLocks noGrp="1"/>
          </p:cNvSpPr>
          <p:nvPr>
            <p:ph idx="1"/>
          </p:nvPr>
        </p:nvSpPr>
        <p:spPr>
          <a:xfrm>
            <a:off x="480060" y="2872899"/>
            <a:ext cx="3182691" cy="3320668"/>
          </a:xfrm>
        </p:spPr>
        <p:txBody>
          <a:bodyPr>
            <a:normAutofit/>
          </a:bodyPr>
          <a:lstStyle/>
          <a:p>
            <a:r>
              <a:rPr lang="en-GB" sz="1900" b="0" i="0" u="none" strike="noStrike" dirty="0">
                <a:effectLst/>
                <a:latin typeface="-webkit-standard"/>
              </a:rPr>
              <a:t>Question: Which form of educational leadership resonates most with your own experiences and practices? Why?</a:t>
            </a:r>
            <a:endParaRPr lang="en-US" sz="1900" dirty="0"/>
          </a:p>
        </p:txBody>
      </p:sp>
      <p:pic>
        <p:nvPicPr>
          <p:cNvPr id="5" name="Picture 4" descr="Question mark on green pastel background">
            <a:extLst>
              <a:ext uri="{FF2B5EF4-FFF2-40B4-BE49-F238E27FC236}">
                <a16:creationId xmlns:a16="http://schemas.microsoft.com/office/drawing/2014/main" id="{EF4AA4BE-8789-3E46-27DA-140EF30AA7E4}"/>
              </a:ext>
            </a:extLst>
          </p:cNvPr>
          <p:cNvPicPr>
            <a:picLocks noChangeAspect="1"/>
          </p:cNvPicPr>
          <p:nvPr/>
        </p:nvPicPr>
        <p:blipFill rotWithShape="1">
          <a:blip r:embed="rId2"/>
          <a:srcRect l="41786" r="1794"/>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25433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5F3D2-3818-B588-604E-E1C842151432}"/>
              </a:ext>
            </a:extLst>
          </p:cNvPr>
          <p:cNvSpPr>
            <a:spLocks noGrp="1"/>
          </p:cNvSpPr>
          <p:nvPr>
            <p:ph type="title"/>
          </p:nvPr>
        </p:nvSpPr>
        <p:spPr/>
        <p:txBody>
          <a:bodyPr>
            <a:normAutofit/>
          </a:bodyPr>
          <a:lstStyle/>
          <a:p>
            <a:r>
              <a:rPr lang="en-GB" sz="3600" b="0" i="0" u="none" strike="noStrike" dirty="0">
                <a:solidFill>
                  <a:srgbClr val="000000"/>
                </a:solidFill>
                <a:effectLst/>
                <a:latin typeface="+mn-lt"/>
              </a:rPr>
              <a:t>Leadership and Management in Education</a:t>
            </a:r>
            <a:endParaRPr lang="en-US" sz="3600" dirty="0">
              <a:latin typeface="+mn-lt"/>
            </a:endParaRPr>
          </a:p>
        </p:txBody>
      </p:sp>
      <p:sp>
        <p:nvSpPr>
          <p:cNvPr id="3" name="Content Placeholder 2">
            <a:extLst>
              <a:ext uri="{FF2B5EF4-FFF2-40B4-BE49-F238E27FC236}">
                <a16:creationId xmlns:a16="http://schemas.microsoft.com/office/drawing/2014/main" id="{32CAF9C0-A2E0-377B-B730-84E4827A9CE4}"/>
              </a:ext>
            </a:extLst>
          </p:cNvPr>
          <p:cNvSpPr>
            <a:spLocks noGrp="1"/>
          </p:cNvSpPr>
          <p:nvPr>
            <p:ph idx="1"/>
          </p:nvPr>
        </p:nvSpPr>
        <p:spPr/>
        <p:txBody>
          <a:bodyPr/>
          <a:lstStyle/>
          <a:p>
            <a:pPr>
              <a:buFont typeface="Arial" panose="020B0604020202020204" pitchFamily="34" charset="0"/>
              <a:buChar char="•"/>
            </a:pPr>
            <a:r>
              <a:rPr lang="en-GB" dirty="0"/>
              <a:t>Distinction between leadership and management (</a:t>
            </a:r>
            <a:r>
              <a:rPr lang="en-GB" dirty="0" err="1"/>
              <a:t>Kotterman</a:t>
            </a:r>
            <a:r>
              <a:rPr lang="en-GB" dirty="0"/>
              <a:t>, 2006)</a:t>
            </a:r>
          </a:p>
          <a:p>
            <a:pPr lvl="1"/>
            <a:r>
              <a:rPr lang="en-GB" dirty="0"/>
              <a:t>Leadership: Setting direction, aligning people, and inspiring change</a:t>
            </a:r>
          </a:p>
          <a:p>
            <a:pPr lvl="1"/>
            <a:r>
              <a:rPr lang="en-GB" dirty="0"/>
              <a:t>Management: Planning, budgeting, organizing, and problem-solving</a:t>
            </a:r>
          </a:p>
          <a:p>
            <a:pPr>
              <a:buFont typeface="Arial" panose="020B0604020202020204" pitchFamily="34" charset="0"/>
              <a:buChar char="•"/>
            </a:pPr>
            <a:r>
              <a:rPr lang="en-GB" dirty="0"/>
              <a:t>Importance of balancing leadership and management (Bush &amp; Glover, 2014). Successful educational leaders need to integrate both strategic vision and operational oversight</a:t>
            </a:r>
          </a:p>
          <a:p>
            <a:endParaRPr lang="en-US" dirty="0"/>
          </a:p>
        </p:txBody>
      </p:sp>
    </p:spTree>
    <p:extLst>
      <p:ext uri="{BB962C8B-B14F-4D97-AF65-F5344CB8AC3E}">
        <p14:creationId xmlns:p14="http://schemas.microsoft.com/office/powerpoint/2010/main" val="32582848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5F3D2-3818-B588-604E-E1C842151432}"/>
              </a:ext>
            </a:extLst>
          </p:cNvPr>
          <p:cNvSpPr>
            <a:spLocks noGrp="1"/>
          </p:cNvSpPr>
          <p:nvPr>
            <p:ph type="title"/>
          </p:nvPr>
        </p:nvSpPr>
        <p:spPr/>
        <p:txBody>
          <a:bodyPr>
            <a:normAutofit/>
          </a:bodyPr>
          <a:lstStyle/>
          <a:p>
            <a:r>
              <a:rPr lang="en-GB" sz="3600" b="0" i="0" u="none" strike="noStrike" dirty="0">
                <a:solidFill>
                  <a:srgbClr val="000000"/>
                </a:solidFill>
                <a:effectLst/>
                <a:latin typeface="-webkit-standard"/>
              </a:rPr>
              <a:t>Leadership and Management in Education</a:t>
            </a:r>
            <a:endParaRPr lang="en-US" sz="3600" dirty="0"/>
          </a:p>
        </p:txBody>
      </p:sp>
      <p:sp>
        <p:nvSpPr>
          <p:cNvPr id="3" name="Content Placeholder 2">
            <a:extLst>
              <a:ext uri="{FF2B5EF4-FFF2-40B4-BE49-F238E27FC236}">
                <a16:creationId xmlns:a16="http://schemas.microsoft.com/office/drawing/2014/main" id="{32CAF9C0-A2E0-377B-B730-84E4827A9CE4}"/>
              </a:ext>
            </a:extLst>
          </p:cNvPr>
          <p:cNvSpPr>
            <a:spLocks noGrp="1"/>
          </p:cNvSpPr>
          <p:nvPr>
            <p:ph idx="1"/>
          </p:nvPr>
        </p:nvSpPr>
        <p:spPr/>
        <p:txBody>
          <a:bodyPr/>
          <a:lstStyle/>
          <a:p>
            <a:pPr algn="l"/>
            <a:r>
              <a:rPr lang="en-GB" b="0" i="0" u="none" strike="noStrike" dirty="0">
                <a:solidFill>
                  <a:srgbClr val="000000"/>
                </a:solidFill>
                <a:effectLst/>
              </a:rPr>
              <a:t>Similarities:</a:t>
            </a:r>
          </a:p>
          <a:p>
            <a:pPr marL="0" indent="0" algn="l">
              <a:buNone/>
            </a:pPr>
            <a:endParaRPr lang="en-GB" b="0" i="0" u="none" strike="noStrike" dirty="0">
              <a:solidFill>
                <a:srgbClr val="000000"/>
              </a:solidFill>
              <a:effectLst/>
            </a:endParaRPr>
          </a:p>
          <a:p>
            <a:pPr algn="l">
              <a:buFont typeface="Arial" panose="020B0604020202020204" pitchFamily="34" charset="0"/>
              <a:buChar char="•"/>
            </a:pPr>
            <a:r>
              <a:rPr lang="en-GB" b="0" i="0" u="none" strike="noStrike" dirty="0">
                <a:solidFill>
                  <a:srgbClr val="000000"/>
                </a:solidFill>
                <a:effectLst/>
              </a:rPr>
              <a:t>Both leadership and management are essential for the effective functioning of educational organizations (Bush, 2008)</a:t>
            </a:r>
          </a:p>
          <a:p>
            <a:pPr algn="l">
              <a:buFont typeface="Arial" panose="020B0604020202020204" pitchFamily="34" charset="0"/>
              <a:buChar char="•"/>
            </a:pPr>
            <a:r>
              <a:rPr lang="en-GB" b="0" i="0" u="none" strike="noStrike" dirty="0">
                <a:solidFill>
                  <a:srgbClr val="000000"/>
                </a:solidFill>
                <a:effectLst/>
              </a:rPr>
              <a:t>Leaders and managers often have overlapping roles and responsibilities in practice (Yukl, 2002)</a:t>
            </a:r>
          </a:p>
          <a:p>
            <a:endParaRPr lang="en-US" dirty="0"/>
          </a:p>
        </p:txBody>
      </p:sp>
    </p:spTree>
    <p:extLst>
      <p:ext uri="{BB962C8B-B14F-4D97-AF65-F5344CB8AC3E}">
        <p14:creationId xmlns:p14="http://schemas.microsoft.com/office/powerpoint/2010/main" val="18996982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5F3D2-3818-B588-604E-E1C842151432}"/>
              </a:ext>
            </a:extLst>
          </p:cNvPr>
          <p:cNvSpPr>
            <a:spLocks noGrp="1"/>
          </p:cNvSpPr>
          <p:nvPr>
            <p:ph type="title"/>
          </p:nvPr>
        </p:nvSpPr>
        <p:spPr/>
        <p:txBody>
          <a:bodyPr>
            <a:normAutofit/>
          </a:bodyPr>
          <a:lstStyle/>
          <a:p>
            <a:r>
              <a:rPr lang="en-GB" sz="3600" b="0" i="0" u="none" strike="noStrike" dirty="0">
                <a:solidFill>
                  <a:srgbClr val="000000"/>
                </a:solidFill>
                <a:effectLst/>
                <a:latin typeface="-webkit-standard"/>
              </a:rPr>
              <a:t>Leadership and Management in Education</a:t>
            </a:r>
            <a:endParaRPr lang="en-US" sz="3600" dirty="0"/>
          </a:p>
        </p:txBody>
      </p:sp>
      <p:sp>
        <p:nvSpPr>
          <p:cNvPr id="3" name="Content Placeholder 2">
            <a:extLst>
              <a:ext uri="{FF2B5EF4-FFF2-40B4-BE49-F238E27FC236}">
                <a16:creationId xmlns:a16="http://schemas.microsoft.com/office/drawing/2014/main" id="{32CAF9C0-A2E0-377B-B730-84E4827A9CE4}"/>
              </a:ext>
            </a:extLst>
          </p:cNvPr>
          <p:cNvSpPr>
            <a:spLocks noGrp="1"/>
          </p:cNvSpPr>
          <p:nvPr>
            <p:ph idx="1"/>
          </p:nvPr>
        </p:nvSpPr>
        <p:spPr/>
        <p:txBody>
          <a:bodyPr>
            <a:normAutofit/>
          </a:bodyPr>
          <a:lstStyle/>
          <a:p>
            <a:pPr algn="l"/>
            <a:r>
              <a:rPr lang="en-GB" b="0" i="0" u="none" strike="noStrike" dirty="0">
                <a:solidFill>
                  <a:srgbClr val="000000"/>
                </a:solidFill>
                <a:effectLst/>
              </a:rPr>
              <a:t>Differences:</a:t>
            </a:r>
          </a:p>
          <a:p>
            <a:pPr algn="l">
              <a:buFont typeface="Arial" panose="020B0604020202020204" pitchFamily="34" charset="0"/>
              <a:buChar char="•"/>
            </a:pPr>
            <a:r>
              <a:rPr lang="en-GB" sz="2400" b="0" i="0" u="none" strike="noStrike" dirty="0">
                <a:solidFill>
                  <a:srgbClr val="000000"/>
                </a:solidFill>
                <a:effectLst/>
              </a:rPr>
              <a:t>Focus: Leadership emphasizes setting direction, aligning people, and inspiring change, while management focuses on planning, budgeting, organizing, and problem-solving (</a:t>
            </a:r>
            <a:r>
              <a:rPr lang="en-GB" sz="2400" b="0" i="0" u="none" strike="noStrike" dirty="0" err="1">
                <a:solidFill>
                  <a:srgbClr val="000000"/>
                </a:solidFill>
                <a:effectLst/>
              </a:rPr>
              <a:t>Kotterman</a:t>
            </a:r>
            <a:r>
              <a:rPr lang="en-GB" sz="2400" b="0" i="0" u="none" strike="noStrike" dirty="0">
                <a:solidFill>
                  <a:srgbClr val="000000"/>
                </a:solidFill>
                <a:effectLst/>
              </a:rPr>
              <a:t>, 2006)</a:t>
            </a:r>
          </a:p>
          <a:p>
            <a:pPr algn="l">
              <a:buFont typeface="Arial" panose="020B0604020202020204" pitchFamily="34" charset="0"/>
              <a:buChar char="•"/>
            </a:pPr>
            <a:r>
              <a:rPr lang="en-GB" sz="2400" b="0" i="0" u="none" strike="noStrike" dirty="0">
                <a:solidFill>
                  <a:srgbClr val="000000"/>
                </a:solidFill>
                <a:effectLst/>
              </a:rPr>
              <a:t>Orientation: Leadership is often associated with change and innovation, while management is more concerned with maintaining stability and efficiency (Kotter, 2012)</a:t>
            </a:r>
          </a:p>
          <a:p>
            <a:pPr algn="l">
              <a:buFont typeface="Arial" panose="020B0604020202020204" pitchFamily="34" charset="0"/>
              <a:buChar char="•"/>
            </a:pPr>
            <a:r>
              <a:rPr lang="en-GB" sz="2400" b="0" i="0" u="none" strike="noStrike" dirty="0">
                <a:solidFill>
                  <a:srgbClr val="000000"/>
                </a:solidFill>
                <a:effectLst/>
              </a:rPr>
              <a:t>Scope: Leadership tends to have a broader, more strategic perspective, while management focuses on the day-to-day operations and execution of tasks (Northouse, 2019)</a:t>
            </a:r>
          </a:p>
          <a:p>
            <a:endParaRPr lang="en-US" dirty="0"/>
          </a:p>
        </p:txBody>
      </p:sp>
    </p:spTree>
    <p:extLst>
      <p:ext uri="{BB962C8B-B14F-4D97-AF65-F5344CB8AC3E}">
        <p14:creationId xmlns:p14="http://schemas.microsoft.com/office/powerpoint/2010/main" val="518959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25F3D2-3818-B588-604E-E1C842151432}"/>
              </a:ext>
            </a:extLst>
          </p:cNvPr>
          <p:cNvSpPr>
            <a:spLocks noGrp="1"/>
          </p:cNvSpPr>
          <p:nvPr>
            <p:ph type="title"/>
          </p:nvPr>
        </p:nvSpPr>
        <p:spPr>
          <a:xfrm>
            <a:off x="571352" y="350196"/>
            <a:ext cx="3485178" cy="1624520"/>
          </a:xfrm>
        </p:spPr>
        <p:txBody>
          <a:bodyPr anchor="ctr">
            <a:normAutofit/>
          </a:bodyPr>
          <a:lstStyle/>
          <a:p>
            <a:r>
              <a:rPr lang="en-GB" sz="3500" b="0" i="0" u="none" strike="noStrike">
                <a:effectLst/>
                <a:latin typeface="-webkit-standard"/>
              </a:rPr>
              <a:t>Leadership and Management in Education</a:t>
            </a:r>
            <a:endParaRPr lang="en-US" sz="3500"/>
          </a:p>
        </p:txBody>
      </p:sp>
      <p:sp>
        <p:nvSpPr>
          <p:cNvPr id="3" name="Content Placeholder 2">
            <a:extLst>
              <a:ext uri="{FF2B5EF4-FFF2-40B4-BE49-F238E27FC236}">
                <a16:creationId xmlns:a16="http://schemas.microsoft.com/office/drawing/2014/main" id="{32CAF9C0-A2E0-377B-B730-84E4827A9CE4}"/>
              </a:ext>
            </a:extLst>
          </p:cNvPr>
          <p:cNvSpPr>
            <a:spLocks noGrp="1"/>
          </p:cNvSpPr>
          <p:nvPr>
            <p:ph idx="1"/>
          </p:nvPr>
        </p:nvSpPr>
        <p:spPr>
          <a:xfrm>
            <a:off x="571351" y="2523068"/>
            <a:ext cx="3485179" cy="3833282"/>
          </a:xfrm>
        </p:spPr>
        <p:txBody>
          <a:bodyPr anchor="ctr">
            <a:normAutofit fontScale="92500" lnSpcReduction="10000"/>
          </a:bodyPr>
          <a:lstStyle/>
          <a:p>
            <a:r>
              <a:rPr lang="en-GB" sz="1800" b="0" i="0" u="none" strike="noStrike" dirty="0">
                <a:effectLst/>
              </a:rPr>
              <a:t>Balancing Leadership and Management:</a:t>
            </a:r>
          </a:p>
          <a:p>
            <a:pPr>
              <a:buFont typeface="Arial" panose="020B0604020202020204" pitchFamily="34" charset="0"/>
              <a:buChar char="•"/>
            </a:pPr>
            <a:r>
              <a:rPr lang="en-GB" sz="1800" b="0" i="0" u="none" strike="noStrike" dirty="0">
                <a:effectLst/>
              </a:rPr>
              <a:t>Effective educational leaders need to integrate both leadership and management responsibilities to ensure the smooth functioning and continuous improvement of their organizations (Bush and Glover, 2014)</a:t>
            </a:r>
          </a:p>
          <a:p>
            <a:pPr>
              <a:buFont typeface="Arial" panose="020B0604020202020204" pitchFamily="34" charset="0"/>
              <a:buChar char="•"/>
            </a:pPr>
            <a:r>
              <a:rPr lang="en-GB" sz="1800" b="0" i="0" u="none" strike="noStrike" dirty="0">
                <a:effectLst/>
              </a:rPr>
              <a:t>Finding the right balance between leadership and management is crucial for responding to the needs of learners, staff, and the wider community (</a:t>
            </a:r>
            <a:r>
              <a:rPr lang="en-GB" sz="1800" b="0" i="0" u="none" strike="noStrike" dirty="0" err="1">
                <a:effectLst/>
              </a:rPr>
              <a:t>Earley</a:t>
            </a:r>
            <a:r>
              <a:rPr lang="en-GB" sz="1800" b="0" i="0" u="none" strike="noStrike" dirty="0">
                <a:effectLst/>
              </a:rPr>
              <a:t> and </a:t>
            </a:r>
            <a:r>
              <a:rPr lang="en-GB" sz="1800" b="0" i="0" u="none" strike="noStrike" dirty="0" err="1">
                <a:effectLst/>
              </a:rPr>
              <a:t>Greany</a:t>
            </a:r>
            <a:r>
              <a:rPr lang="en-GB" sz="1800" b="0" i="0" u="none" strike="noStrike" dirty="0">
                <a:effectLst/>
              </a:rPr>
              <a:t>, 2017)</a:t>
            </a:r>
          </a:p>
          <a:p>
            <a:endParaRPr lang="en-US" sz="1400" dirty="0"/>
          </a:p>
        </p:txBody>
      </p:sp>
      <p:pic>
        <p:nvPicPr>
          <p:cNvPr id="5" name="Picture 4" descr="One in a crowd">
            <a:extLst>
              <a:ext uri="{FF2B5EF4-FFF2-40B4-BE49-F238E27FC236}">
                <a16:creationId xmlns:a16="http://schemas.microsoft.com/office/drawing/2014/main" id="{6EFE8EE1-5014-7090-279D-56BCD59C830D}"/>
              </a:ext>
            </a:extLst>
          </p:cNvPr>
          <p:cNvPicPr>
            <a:picLocks noChangeAspect="1"/>
          </p:cNvPicPr>
          <p:nvPr/>
        </p:nvPicPr>
        <p:blipFill rotWithShape="1">
          <a:blip r:embed="rId2"/>
          <a:srcRect l="29067" r="20877"/>
          <a:stretch/>
        </p:blipFill>
        <p:spPr>
          <a:xfrm>
            <a:off x="4572000" y="1"/>
            <a:ext cx="4577118" cy="6858000"/>
          </a:xfrm>
          <a:prstGeom prst="rect">
            <a:avLst/>
          </a:prstGeom>
        </p:spPr>
      </p:pic>
    </p:spTree>
    <p:extLst>
      <p:ext uri="{BB962C8B-B14F-4D97-AF65-F5344CB8AC3E}">
        <p14:creationId xmlns:p14="http://schemas.microsoft.com/office/powerpoint/2010/main" val="11994759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06493-8329-BCB6-090C-D815851A5EE7}"/>
              </a:ext>
            </a:extLst>
          </p:cNvPr>
          <p:cNvSpPr>
            <a:spLocks noGrp="1"/>
          </p:cNvSpPr>
          <p:nvPr>
            <p:ph type="title"/>
          </p:nvPr>
        </p:nvSpPr>
        <p:spPr>
          <a:xfrm>
            <a:off x="3490722" y="329184"/>
            <a:ext cx="5170932" cy="1783080"/>
          </a:xfrm>
        </p:spPr>
        <p:txBody>
          <a:bodyPr anchor="b">
            <a:normAutofit/>
          </a:bodyPr>
          <a:lstStyle/>
          <a:p>
            <a:r>
              <a:rPr lang="en-US" sz="4700"/>
              <a:t>Discussion</a:t>
            </a:r>
          </a:p>
        </p:txBody>
      </p:sp>
      <p:pic>
        <p:nvPicPr>
          <p:cNvPr id="5" name="Picture 4" descr="Different coloured question marks">
            <a:extLst>
              <a:ext uri="{FF2B5EF4-FFF2-40B4-BE49-F238E27FC236}">
                <a16:creationId xmlns:a16="http://schemas.microsoft.com/office/drawing/2014/main" id="{5D60BD5F-0721-726C-583F-D7CFEFEFC772}"/>
              </a:ext>
            </a:extLst>
          </p:cNvPr>
          <p:cNvPicPr>
            <a:picLocks noChangeAspect="1"/>
          </p:cNvPicPr>
          <p:nvPr/>
        </p:nvPicPr>
        <p:blipFill rotWithShape="1">
          <a:blip r:embed="rId2"/>
          <a:srcRect l="35843" r="39228"/>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9FC4DD-51C4-6F45-5BA9-CF95F4774811}"/>
              </a:ext>
            </a:extLst>
          </p:cNvPr>
          <p:cNvSpPr>
            <a:spLocks noGrp="1"/>
          </p:cNvSpPr>
          <p:nvPr>
            <p:ph idx="1"/>
          </p:nvPr>
        </p:nvSpPr>
        <p:spPr>
          <a:xfrm>
            <a:off x="3490722" y="2706624"/>
            <a:ext cx="5170932" cy="3483864"/>
          </a:xfrm>
        </p:spPr>
        <p:txBody>
          <a:bodyPr>
            <a:normAutofit/>
          </a:bodyPr>
          <a:lstStyle/>
          <a:p>
            <a:r>
              <a:rPr lang="en-GB" sz="1900" b="0" i="0" u="none" strike="noStrike">
                <a:effectLst/>
                <a:latin typeface="-webkit-standard"/>
              </a:rPr>
              <a:t>Question: How are leadership and management roles and responsibilities distributed in your school or organization? What are the challenges and opportunities for achieving a balance?</a:t>
            </a:r>
            <a:endParaRPr lang="en-US" sz="1900"/>
          </a:p>
        </p:txBody>
      </p:sp>
    </p:spTree>
    <p:extLst>
      <p:ext uri="{BB962C8B-B14F-4D97-AF65-F5344CB8AC3E}">
        <p14:creationId xmlns:p14="http://schemas.microsoft.com/office/powerpoint/2010/main" val="18228237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C0F8F-21C1-2EEB-F368-BFF94BF8DDE0}"/>
              </a:ext>
            </a:extLst>
          </p:cNvPr>
          <p:cNvSpPr>
            <a:spLocks noGrp="1"/>
          </p:cNvSpPr>
          <p:nvPr>
            <p:ph type="title"/>
          </p:nvPr>
        </p:nvSpPr>
        <p:spPr/>
        <p:txBody>
          <a:bodyPr/>
          <a:lstStyle/>
          <a:p>
            <a:pPr algn="ctr"/>
            <a:r>
              <a:rPr lang="en-GB" b="0" i="0" u="none" strike="noStrike" dirty="0">
                <a:solidFill>
                  <a:srgbClr val="000000"/>
                </a:solidFill>
                <a:effectLst/>
                <a:latin typeface="-webkit-standard"/>
              </a:rPr>
              <a:t>References </a:t>
            </a:r>
            <a:endParaRPr lang="en-US" dirty="0"/>
          </a:p>
        </p:txBody>
      </p:sp>
      <p:sp>
        <p:nvSpPr>
          <p:cNvPr id="3" name="Content Placeholder 2">
            <a:extLst>
              <a:ext uri="{FF2B5EF4-FFF2-40B4-BE49-F238E27FC236}">
                <a16:creationId xmlns:a16="http://schemas.microsoft.com/office/drawing/2014/main" id="{3C2C8B16-9AC8-6BD2-76D9-A2F1329E790E}"/>
              </a:ext>
            </a:extLst>
          </p:cNvPr>
          <p:cNvSpPr>
            <a:spLocks noGrp="1"/>
          </p:cNvSpPr>
          <p:nvPr>
            <p:ph idx="1"/>
          </p:nvPr>
        </p:nvSpPr>
        <p:spPr/>
        <p:txBody>
          <a:bodyPr>
            <a:normAutofit fontScale="40000" lnSpcReduction="20000"/>
          </a:bodyPr>
          <a:lstStyle/>
          <a:p>
            <a:pPr algn="l"/>
            <a:r>
              <a:rPr lang="en-GB" b="0" i="0" u="none" strike="noStrike" dirty="0">
                <a:solidFill>
                  <a:srgbClr val="000000"/>
                </a:solidFill>
                <a:effectLst/>
              </a:rPr>
              <a:t>Bush, T. (2008). Leadership and Management Development in Education. London: SAGE Publications.</a:t>
            </a:r>
          </a:p>
          <a:p>
            <a:pPr algn="l"/>
            <a:r>
              <a:rPr lang="en-GB" b="0" i="0" u="none" strike="noStrike" dirty="0">
                <a:solidFill>
                  <a:srgbClr val="000000"/>
                </a:solidFill>
                <a:effectLst/>
              </a:rPr>
              <a:t>Bush, T., &amp; Glover, D. (2014). School leadership models: What do we know? School Leadership &amp; Management, 34(5), 553–571.</a:t>
            </a:r>
          </a:p>
          <a:p>
            <a:pPr algn="l"/>
            <a:r>
              <a:rPr lang="en-GB" b="0" i="0" u="none" strike="noStrike" dirty="0" err="1">
                <a:solidFill>
                  <a:srgbClr val="000000"/>
                </a:solidFill>
                <a:effectLst/>
              </a:rPr>
              <a:t>Derue</a:t>
            </a:r>
            <a:r>
              <a:rPr lang="en-GB" b="0" i="0" u="none" strike="noStrike" dirty="0">
                <a:solidFill>
                  <a:srgbClr val="000000"/>
                </a:solidFill>
                <a:effectLst/>
              </a:rPr>
              <a:t>, D. S., </a:t>
            </a:r>
            <a:r>
              <a:rPr lang="en-GB" b="0" i="0" u="none" strike="noStrike" dirty="0" err="1">
                <a:solidFill>
                  <a:srgbClr val="000000"/>
                </a:solidFill>
                <a:effectLst/>
              </a:rPr>
              <a:t>Nahrgang</a:t>
            </a:r>
            <a:r>
              <a:rPr lang="en-GB" b="0" i="0" u="none" strike="noStrike" dirty="0">
                <a:solidFill>
                  <a:srgbClr val="000000"/>
                </a:solidFill>
                <a:effectLst/>
              </a:rPr>
              <a:t>, J. D., Wellman, N. E. D., &amp; Humphrey, S. E. (2011). Trait and </a:t>
            </a:r>
            <a:r>
              <a:rPr lang="en-GB" b="0" i="0" u="none" strike="noStrike" dirty="0" err="1">
                <a:solidFill>
                  <a:srgbClr val="000000"/>
                </a:solidFill>
                <a:effectLst/>
              </a:rPr>
              <a:t>behavioral</a:t>
            </a:r>
            <a:r>
              <a:rPr lang="en-GB" b="0" i="0" u="none" strike="noStrike" dirty="0">
                <a:solidFill>
                  <a:srgbClr val="000000"/>
                </a:solidFill>
                <a:effectLst/>
              </a:rPr>
              <a:t> theories of leadership: An integration and meta-analytic test of their relative validity. Personnel Psychology, 64(1), 7–52.</a:t>
            </a:r>
          </a:p>
          <a:p>
            <a:pPr algn="l"/>
            <a:r>
              <a:rPr lang="en-GB" b="0" i="0" u="none" strike="noStrike" dirty="0" err="1">
                <a:solidFill>
                  <a:srgbClr val="000000"/>
                </a:solidFill>
                <a:effectLst/>
              </a:rPr>
              <a:t>Earley</a:t>
            </a:r>
            <a:r>
              <a:rPr lang="en-GB" b="0" i="0" u="none" strike="noStrike" dirty="0">
                <a:solidFill>
                  <a:srgbClr val="000000"/>
                </a:solidFill>
                <a:effectLst/>
              </a:rPr>
              <a:t>, P., &amp; </a:t>
            </a:r>
            <a:r>
              <a:rPr lang="en-GB" b="0" i="0" u="none" strike="noStrike" dirty="0" err="1">
                <a:solidFill>
                  <a:srgbClr val="000000"/>
                </a:solidFill>
                <a:effectLst/>
              </a:rPr>
              <a:t>Greany</a:t>
            </a:r>
            <a:r>
              <a:rPr lang="en-GB" b="0" i="0" u="none" strike="noStrike" dirty="0">
                <a:solidFill>
                  <a:srgbClr val="000000"/>
                </a:solidFill>
                <a:effectLst/>
              </a:rPr>
              <a:t>, T. (2017). School Leadership and Education System Reform. London: Bloomsbury Academic.</a:t>
            </a:r>
          </a:p>
          <a:p>
            <a:pPr algn="l"/>
            <a:r>
              <a:rPr lang="en-GB" b="0" i="0" u="none" strike="noStrike" dirty="0" err="1">
                <a:solidFill>
                  <a:srgbClr val="000000"/>
                </a:solidFill>
                <a:effectLst/>
                <a:highlight>
                  <a:srgbClr val="FFFF00"/>
                </a:highlight>
              </a:rPr>
              <a:t>Gumus</a:t>
            </a:r>
            <a:r>
              <a:rPr lang="en-GB" b="0" i="0" u="none" strike="noStrike" dirty="0">
                <a:solidFill>
                  <a:srgbClr val="000000"/>
                </a:solidFill>
                <a:effectLst/>
                <a:highlight>
                  <a:srgbClr val="FFFF00"/>
                </a:highlight>
              </a:rPr>
              <a:t>, S., </a:t>
            </a:r>
            <a:r>
              <a:rPr lang="en-GB" b="0" i="0" u="none" strike="noStrike" dirty="0" err="1">
                <a:solidFill>
                  <a:srgbClr val="000000"/>
                </a:solidFill>
                <a:effectLst/>
                <a:highlight>
                  <a:srgbClr val="FFFF00"/>
                </a:highlight>
              </a:rPr>
              <a:t>Bellibas</a:t>
            </a:r>
            <a:r>
              <a:rPr lang="en-GB" b="0" i="0" u="none" strike="noStrike" dirty="0">
                <a:solidFill>
                  <a:srgbClr val="000000"/>
                </a:solidFill>
                <a:effectLst/>
                <a:highlight>
                  <a:srgbClr val="FFFF00"/>
                </a:highlight>
              </a:rPr>
              <a:t>, M. S., </a:t>
            </a:r>
            <a:r>
              <a:rPr lang="en-GB" b="0" i="0" u="none" strike="noStrike" dirty="0" err="1">
                <a:solidFill>
                  <a:srgbClr val="000000"/>
                </a:solidFill>
                <a:effectLst/>
                <a:highlight>
                  <a:srgbClr val="FFFF00"/>
                </a:highlight>
              </a:rPr>
              <a:t>Esen</a:t>
            </a:r>
            <a:r>
              <a:rPr lang="en-GB" b="0" i="0" u="none" strike="noStrike" dirty="0">
                <a:solidFill>
                  <a:srgbClr val="000000"/>
                </a:solidFill>
                <a:effectLst/>
                <a:highlight>
                  <a:srgbClr val="FFFF00"/>
                </a:highlight>
              </a:rPr>
              <a:t>, M., &amp; </a:t>
            </a:r>
            <a:r>
              <a:rPr lang="en-GB" b="0" i="0" u="none" strike="noStrike" dirty="0" err="1">
                <a:solidFill>
                  <a:srgbClr val="000000"/>
                </a:solidFill>
                <a:effectLst/>
                <a:highlight>
                  <a:srgbClr val="FFFF00"/>
                </a:highlight>
              </a:rPr>
              <a:t>Gumus</a:t>
            </a:r>
            <a:r>
              <a:rPr lang="en-GB" b="0" i="0" u="none" strike="noStrike" dirty="0">
                <a:solidFill>
                  <a:srgbClr val="000000"/>
                </a:solidFill>
                <a:effectLst/>
                <a:highlight>
                  <a:srgbClr val="FFFF00"/>
                </a:highlight>
              </a:rPr>
              <a:t>, E. (2018). A systematic review of studies on leadership models in educational research from 1980 to 2014. Educational Management Administration &amp; Leadership, 46(1), 25–48.</a:t>
            </a:r>
          </a:p>
          <a:p>
            <a:pPr algn="l"/>
            <a:r>
              <a:rPr lang="en-GB" b="0" i="0" u="none" strike="noStrike" dirty="0" err="1">
                <a:solidFill>
                  <a:srgbClr val="000000"/>
                </a:solidFill>
                <a:effectLst/>
              </a:rPr>
              <a:t>Hallinger</a:t>
            </a:r>
            <a:r>
              <a:rPr lang="en-GB" b="0" i="0" u="none" strike="noStrike" dirty="0">
                <a:solidFill>
                  <a:srgbClr val="000000"/>
                </a:solidFill>
                <a:effectLst/>
              </a:rPr>
              <a:t>, P., &amp; Murphy, J. (1985). Assessing the instructional management </a:t>
            </a:r>
            <a:r>
              <a:rPr lang="en-GB" b="0" i="0" u="none" strike="noStrike" dirty="0" err="1">
                <a:solidFill>
                  <a:srgbClr val="000000"/>
                </a:solidFill>
                <a:effectLst/>
              </a:rPr>
              <a:t>behavior</a:t>
            </a:r>
            <a:r>
              <a:rPr lang="en-GB" b="0" i="0" u="none" strike="noStrike" dirty="0">
                <a:solidFill>
                  <a:srgbClr val="000000"/>
                </a:solidFill>
                <a:effectLst/>
              </a:rPr>
              <a:t> of principals. The Elementary School Journal, 86(2), 217–247.</a:t>
            </a:r>
          </a:p>
          <a:p>
            <a:pPr algn="l"/>
            <a:r>
              <a:rPr lang="en-GB" b="0" i="0" u="none" strike="noStrike" dirty="0">
                <a:solidFill>
                  <a:srgbClr val="000000"/>
                </a:solidFill>
                <a:effectLst/>
              </a:rPr>
              <a:t>Hersey, P., Angelini, A. L., &amp; </a:t>
            </a:r>
            <a:r>
              <a:rPr lang="en-GB" b="0" i="0" u="none" strike="noStrike" dirty="0" err="1">
                <a:solidFill>
                  <a:srgbClr val="000000"/>
                </a:solidFill>
                <a:effectLst/>
              </a:rPr>
              <a:t>Carakushansky</a:t>
            </a:r>
            <a:r>
              <a:rPr lang="en-GB" b="0" i="0" u="none" strike="noStrike" dirty="0">
                <a:solidFill>
                  <a:srgbClr val="000000"/>
                </a:solidFill>
                <a:effectLst/>
              </a:rPr>
              <a:t>, S. (1982). The impact of situational leadership and classroom structure on learning effectiveness. Group &amp; Organization Management, 7(2), 216–224.</a:t>
            </a:r>
          </a:p>
          <a:p>
            <a:pPr algn="l"/>
            <a:r>
              <a:rPr lang="en-GB" b="0" i="0" u="none" strike="noStrike" dirty="0">
                <a:solidFill>
                  <a:srgbClr val="000000"/>
                </a:solidFill>
                <a:effectLst/>
              </a:rPr>
              <a:t>Kirkpatrick, S. A., &amp; Locke, E. A. (1991). Leadership: Do traits matter? The Executive, 5(2), 48–60.</a:t>
            </a:r>
          </a:p>
          <a:p>
            <a:pPr algn="l"/>
            <a:r>
              <a:rPr lang="en-GB" b="0" i="0" u="none" strike="noStrike" dirty="0">
                <a:solidFill>
                  <a:srgbClr val="000000"/>
                </a:solidFill>
                <a:effectLst/>
              </a:rPr>
              <a:t>Kotter, J. P. (2012). Leading Change. Boston, MA: Harvard Business Review Press.</a:t>
            </a:r>
          </a:p>
          <a:p>
            <a:pPr algn="l"/>
            <a:r>
              <a:rPr lang="en-GB" b="0" i="0" u="none" strike="noStrike" dirty="0" err="1">
                <a:solidFill>
                  <a:srgbClr val="000000"/>
                </a:solidFill>
                <a:effectLst/>
              </a:rPr>
              <a:t>Kotterman</a:t>
            </a:r>
            <a:r>
              <a:rPr lang="en-GB" b="0" i="0" u="none" strike="noStrike" dirty="0">
                <a:solidFill>
                  <a:srgbClr val="000000"/>
                </a:solidFill>
                <a:effectLst/>
              </a:rPr>
              <a:t>, J. (2006). Leadership versus management: What's the difference? The Journal for Quality and Participation, 29(2), 13–17.</a:t>
            </a:r>
          </a:p>
          <a:p>
            <a:pPr algn="l"/>
            <a:r>
              <a:rPr lang="en-GB" b="0" i="0" u="none" strike="noStrike" dirty="0" err="1">
                <a:solidFill>
                  <a:srgbClr val="000000"/>
                </a:solidFill>
                <a:effectLst/>
              </a:rPr>
              <a:t>Leithwood</a:t>
            </a:r>
            <a:r>
              <a:rPr lang="en-GB" b="0" i="0" u="none" strike="noStrike" dirty="0">
                <a:solidFill>
                  <a:srgbClr val="000000"/>
                </a:solidFill>
                <a:effectLst/>
              </a:rPr>
              <a:t>, K., </a:t>
            </a:r>
            <a:r>
              <a:rPr lang="en-GB" b="0" i="0" u="none" strike="noStrike" dirty="0" err="1">
                <a:solidFill>
                  <a:srgbClr val="000000"/>
                </a:solidFill>
                <a:effectLst/>
              </a:rPr>
              <a:t>Jantzi</a:t>
            </a:r>
            <a:r>
              <a:rPr lang="en-GB" b="0" i="0" u="none" strike="noStrike" dirty="0">
                <a:solidFill>
                  <a:srgbClr val="000000"/>
                </a:solidFill>
                <a:effectLst/>
              </a:rPr>
              <a:t>, D., &amp; Steinbach, R. (1999). Changing Leadership for Changing Times. Buckingham: Open University Press.</a:t>
            </a:r>
          </a:p>
          <a:p>
            <a:pPr algn="l"/>
            <a:r>
              <a:rPr lang="en-GB" b="0" i="0" u="none" strike="noStrike" dirty="0">
                <a:solidFill>
                  <a:srgbClr val="000000"/>
                </a:solidFill>
                <a:effectLst/>
              </a:rPr>
              <a:t>Northouse, P. G. (2019). Leadership: Theory and Practice (8th ed.). Thousand Oaks, CA: SAGE Publications.</a:t>
            </a:r>
          </a:p>
          <a:p>
            <a:pPr algn="l"/>
            <a:r>
              <a:rPr lang="en-GB" b="0" i="0" u="none" strike="noStrike" dirty="0">
                <a:solidFill>
                  <a:srgbClr val="000000"/>
                </a:solidFill>
                <a:effectLst/>
              </a:rPr>
              <a:t>Spillane, J. P. (2005). Distributed leadership. The Educational Forum, 69(2), 143–150.</a:t>
            </a:r>
          </a:p>
          <a:p>
            <a:pPr algn="l"/>
            <a:r>
              <a:rPr lang="en-GB" b="0" i="0" u="none" strike="noStrike" dirty="0">
                <a:solidFill>
                  <a:srgbClr val="000000"/>
                </a:solidFill>
                <a:effectLst/>
              </a:rPr>
              <a:t>Yukl, G. A. (2002). Leadership in Organizations (5th ed.). Upper Saddle River, NJ: Prentice Hall.</a:t>
            </a:r>
          </a:p>
          <a:p>
            <a:endParaRPr lang="en-US" dirty="0"/>
          </a:p>
        </p:txBody>
      </p:sp>
    </p:spTree>
    <p:extLst>
      <p:ext uri="{BB962C8B-B14F-4D97-AF65-F5344CB8AC3E}">
        <p14:creationId xmlns:p14="http://schemas.microsoft.com/office/powerpoint/2010/main" val="17702251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55174"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2172559"/>
            <a:ext cx="4984820" cy="4543359"/>
          </a:xfrm>
        </p:spPr>
        <p:txBody>
          <a:bodyPr>
            <a:normAutofit/>
          </a:bodyPr>
          <a:lstStyle/>
          <a:p>
            <a:pPr algn="l"/>
            <a:r>
              <a:rPr lang="en-GB" dirty="0">
                <a:solidFill>
                  <a:schemeClr val="bg1"/>
                </a:solidFill>
              </a:rPr>
              <a:t>Core Strand 2</a:t>
            </a:r>
            <a:br>
              <a:rPr lang="en-GB" dirty="0">
                <a:solidFill>
                  <a:schemeClr val="bg1"/>
                </a:solidFill>
              </a:rPr>
            </a:br>
            <a:br>
              <a:rPr lang="en-GB" dirty="0">
                <a:solidFill>
                  <a:schemeClr val="bg1"/>
                </a:solidFill>
              </a:rPr>
            </a:br>
            <a:r>
              <a:rPr lang="en-GB" sz="2800" b="1" dirty="0">
                <a:solidFill>
                  <a:schemeClr val="bg1"/>
                </a:solidFill>
                <a:latin typeface="Calibri" panose="020F0502020204030204" pitchFamily="34" charset="0"/>
                <a:ea typeface="Calibri" panose="020F0502020204030204" pitchFamily="34" charset="0"/>
              </a:rPr>
              <a:t>Supporting teacher agency though curriculum implementation</a:t>
            </a:r>
            <a:br>
              <a:rPr lang="en-GB" sz="6000" dirty="0">
                <a:latin typeface="Arial" panose="020B0604020202020204" pitchFamily="34" charset="0"/>
                <a:ea typeface="Arial" panose="020B0604020202020204" pitchFamily="34" charset="0"/>
              </a:rPr>
            </a:br>
            <a:br>
              <a:rPr lang="en-GB" dirty="0">
                <a:solidFill>
                  <a:schemeClr val="bg1"/>
                </a:solidFill>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36965149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0AF0-6804-610B-0A14-8AFACC6CACF5}"/>
              </a:ext>
            </a:extLst>
          </p:cNvPr>
          <p:cNvSpPr>
            <a:spLocks noGrp="1"/>
          </p:cNvSpPr>
          <p:nvPr>
            <p:ph type="title"/>
          </p:nvPr>
        </p:nvSpPr>
        <p:spPr>
          <a:xfrm>
            <a:off x="628650" y="1131094"/>
            <a:ext cx="7886700" cy="994172"/>
          </a:xfrm>
        </p:spPr>
        <p:txBody>
          <a:bodyPr>
            <a:normAutofit/>
          </a:bodyPr>
          <a:lstStyle/>
          <a:p>
            <a:r>
              <a:rPr lang="en-GB" sz="4050"/>
              <a:t>What is teacher agency?</a:t>
            </a:r>
          </a:p>
        </p:txBody>
      </p:sp>
      <p:sp>
        <p:nvSpPr>
          <p:cNvPr id="3" name="Content Placeholder 2">
            <a:extLst>
              <a:ext uri="{FF2B5EF4-FFF2-40B4-BE49-F238E27FC236}">
                <a16:creationId xmlns:a16="http://schemas.microsoft.com/office/drawing/2014/main" id="{970E831B-BBF0-7BAA-D107-CB2C89EFA704}"/>
              </a:ext>
            </a:extLst>
          </p:cNvPr>
          <p:cNvSpPr>
            <a:spLocks noGrp="1"/>
          </p:cNvSpPr>
          <p:nvPr>
            <p:ph idx="1"/>
          </p:nvPr>
        </p:nvSpPr>
        <p:spPr>
          <a:xfrm>
            <a:off x="337102" y="2264532"/>
            <a:ext cx="7886700" cy="3188970"/>
          </a:xfrm>
        </p:spPr>
        <p:txBody>
          <a:bodyPr>
            <a:normAutofit/>
          </a:bodyPr>
          <a:lstStyle/>
          <a:p>
            <a:pPr marL="0" indent="0">
              <a:buNone/>
            </a:pPr>
            <a:r>
              <a:rPr lang="en-GB" sz="1650" dirty="0"/>
              <a:t>Priestley, Biesta and Robinson (2015) have developed an ecological model of teacher agency in which agency is understood not as an attribute of individual but as an ‘emergent phenomenon’. On this view, agency: </a:t>
            </a:r>
          </a:p>
          <a:p>
            <a:pPr marL="0" indent="0" algn="ctr">
              <a:buNone/>
            </a:pPr>
            <a:r>
              <a:rPr lang="en-GB" sz="1650" dirty="0"/>
              <a:t>‘denotes a “quality” of the engagement of actors within temporal-relational contexts-for-action, not a quality of the actors themselves. Viewing agency in such terms helps us to understand how humans are able to be reflexive and creative, acting counter to societal constraints, but also how individuals are enabled and constrained by their social and material environments.’ </a:t>
            </a:r>
          </a:p>
          <a:p>
            <a:pPr marL="0" indent="0" algn="ctr">
              <a:buNone/>
            </a:pPr>
            <a:r>
              <a:rPr lang="en-GB" sz="1650" dirty="0"/>
              <a:t>(Priestley, Biesta and Robinson, 2015: 3)</a:t>
            </a:r>
          </a:p>
          <a:p>
            <a:pPr marL="0" indent="0">
              <a:buNone/>
            </a:pPr>
            <a:endParaRPr lang="en-GB" sz="1650" dirty="0"/>
          </a:p>
        </p:txBody>
      </p:sp>
    </p:spTree>
    <p:extLst>
      <p:ext uri="{BB962C8B-B14F-4D97-AF65-F5344CB8AC3E}">
        <p14:creationId xmlns:p14="http://schemas.microsoft.com/office/powerpoint/2010/main" val="39220116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2925-91F8-8676-2959-4A1BD4DF133E}"/>
              </a:ext>
            </a:extLst>
          </p:cNvPr>
          <p:cNvSpPr>
            <a:spLocks noGrp="1"/>
          </p:cNvSpPr>
          <p:nvPr>
            <p:ph type="title"/>
          </p:nvPr>
        </p:nvSpPr>
        <p:spPr>
          <a:xfrm>
            <a:off x="479161" y="1336645"/>
            <a:ext cx="2678858" cy="2680137"/>
          </a:xfrm>
        </p:spPr>
        <p:txBody>
          <a:bodyPr vert="horz" lIns="68580" tIns="34290" rIns="68580" bIns="34290" rtlCol="0" anchor="b">
            <a:normAutofit/>
          </a:bodyPr>
          <a:lstStyle/>
          <a:p>
            <a:r>
              <a:rPr lang="en-US" sz="3450"/>
              <a:t>An ecological model of teacher agency</a:t>
            </a:r>
          </a:p>
        </p:txBody>
      </p:sp>
      <p:sp>
        <p:nvSpPr>
          <p:cNvPr id="14" name="Content Placeholder 13">
            <a:extLst>
              <a:ext uri="{FF2B5EF4-FFF2-40B4-BE49-F238E27FC236}">
                <a16:creationId xmlns:a16="http://schemas.microsoft.com/office/drawing/2014/main" id="{0DD49A9B-2041-DCBA-E134-74741E5049C6}"/>
              </a:ext>
            </a:extLst>
          </p:cNvPr>
          <p:cNvSpPr>
            <a:spLocks noGrp="1"/>
          </p:cNvSpPr>
          <p:nvPr>
            <p:ph idx="1"/>
          </p:nvPr>
        </p:nvSpPr>
        <p:spPr>
          <a:xfrm>
            <a:off x="479161" y="4330621"/>
            <a:ext cx="2678858" cy="1169495"/>
          </a:xfrm>
        </p:spPr>
        <p:txBody>
          <a:bodyPr vert="horz" lIns="68580" tIns="34290" rIns="68580" bIns="34290" rtlCol="0">
            <a:normAutofit/>
          </a:bodyPr>
          <a:lstStyle/>
          <a:p>
            <a:pPr marL="0" indent="0">
              <a:buNone/>
            </a:pPr>
            <a:r>
              <a:rPr lang="en-US" sz="1800"/>
              <a:t>From Priestley, Biesta and Robinson (2015)</a:t>
            </a:r>
          </a:p>
        </p:txBody>
      </p:sp>
      <p:pic>
        <p:nvPicPr>
          <p:cNvPr id="9" name="Content Placeholder 8" descr="A diagram of a company&#10;&#10;Description automatically generated">
            <a:extLst>
              <a:ext uri="{FF2B5EF4-FFF2-40B4-BE49-F238E27FC236}">
                <a16:creationId xmlns:a16="http://schemas.microsoft.com/office/drawing/2014/main" id="{0C5C1D37-03BD-E6E5-B687-591F1E156D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8019" y="2008623"/>
            <a:ext cx="5410962" cy="2840754"/>
          </a:xfrm>
          <a:prstGeom prst="rect">
            <a:avLst/>
          </a:prstGeom>
        </p:spPr>
      </p:pic>
    </p:spTree>
    <p:extLst>
      <p:ext uri="{BB962C8B-B14F-4D97-AF65-F5344CB8AC3E}">
        <p14:creationId xmlns:p14="http://schemas.microsoft.com/office/powerpoint/2010/main" val="11422471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8B40-851D-90D5-9407-A751D1D1A446}"/>
              </a:ext>
            </a:extLst>
          </p:cNvPr>
          <p:cNvSpPr>
            <a:spLocks noGrp="1"/>
          </p:cNvSpPr>
          <p:nvPr>
            <p:ph type="title"/>
          </p:nvPr>
        </p:nvSpPr>
        <p:spPr>
          <a:xfrm>
            <a:off x="628650" y="1131094"/>
            <a:ext cx="7886700" cy="994172"/>
          </a:xfrm>
        </p:spPr>
        <p:txBody>
          <a:bodyPr>
            <a:normAutofit/>
          </a:bodyPr>
          <a:lstStyle/>
          <a:p>
            <a:r>
              <a:rPr lang="en-GB" sz="4050"/>
              <a:t>Dimensions of teacher agency</a:t>
            </a:r>
          </a:p>
        </p:txBody>
      </p:sp>
      <p:sp>
        <p:nvSpPr>
          <p:cNvPr id="3" name="Content Placeholder 2">
            <a:extLst>
              <a:ext uri="{FF2B5EF4-FFF2-40B4-BE49-F238E27FC236}">
                <a16:creationId xmlns:a16="http://schemas.microsoft.com/office/drawing/2014/main" id="{CFE39F76-683A-FF7D-DF36-28C075702449}"/>
              </a:ext>
            </a:extLst>
          </p:cNvPr>
          <p:cNvSpPr>
            <a:spLocks noGrp="1"/>
          </p:cNvSpPr>
          <p:nvPr>
            <p:ph idx="1"/>
          </p:nvPr>
        </p:nvSpPr>
        <p:spPr>
          <a:xfrm>
            <a:off x="453285" y="2316814"/>
            <a:ext cx="7886700" cy="3188970"/>
          </a:xfrm>
        </p:spPr>
        <p:txBody>
          <a:bodyPr>
            <a:normAutofit/>
          </a:bodyPr>
          <a:lstStyle/>
          <a:p>
            <a:r>
              <a:rPr lang="en-GB" sz="1650" b="1" dirty="0" err="1"/>
              <a:t>Iterational</a:t>
            </a:r>
            <a:r>
              <a:rPr lang="en-GB" sz="1650" b="1" dirty="0"/>
              <a:t> dimension: </a:t>
            </a:r>
            <a:r>
              <a:rPr lang="en-GB" sz="1650" dirty="0"/>
              <a:t>The influence of </a:t>
            </a:r>
            <a:r>
              <a:rPr lang="en-GB" sz="1650" i="1" dirty="0"/>
              <a:t>past experiences </a:t>
            </a:r>
            <a:r>
              <a:rPr lang="en-GB" sz="1650" dirty="0"/>
              <a:t>on teacher agency including on the development of skills, beliefs and values.</a:t>
            </a:r>
          </a:p>
          <a:p>
            <a:pPr marL="342900" lvl="1" indent="0">
              <a:buNone/>
            </a:pPr>
            <a:r>
              <a:rPr lang="en-GB" sz="1650" dirty="0"/>
              <a:t>Example: how, when and where teachers were initially educated.</a:t>
            </a:r>
          </a:p>
          <a:p>
            <a:r>
              <a:rPr lang="en-GB" sz="1650" b="1" dirty="0"/>
              <a:t>Projective dimension: </a:t>
            </a:r>
            <a:r>
              <a:rPr lang="en-GB" sz="1650" dirty="0"/>
              <a:t>The imagination of </a:t>
            </a:r>
            <a:r>
              <a:rPr lang="en-GB" sz="1650" i="1" dirty="0"/>
              <a:t>alternative futures </a:t>
            </a:r>
            <a:r>
              <a:rPr lang="en-GB" sz="1650" dirty="0"/>
              <a:t>(both short and long term) and their influence on teacher agency</a:t>
            </a:r>
          </a:p>
          <a:p>
            <a:pPr marL="342900" lvl="1" indent="0">
              <a:buNone/>
            </a:pPr>
            <a:r>
              <a:rPr lang="en-GB" sz="1650" dirty="0"/>
              <a:t>Example: decades of managerialism in education resulting in short-termism.</a:t>
            </a:r>
          </a:p>
          <a:p>
            <a:r>
              <a:rPr lang="en-GB" sz="1650" b="1" dirty="0"/>
              <a:t>Practical-evaluative dimension: </a:t>
            </a:r>
            <a:r>
              <a:rPr lang="en-GB" sz="1650" dirty="0"/>
              <a:t>The influence of the present context on teacher agency including the social and the material</a:t>
            </a:r>
          </a:p>
          <a:p>
            <a:pPr marL="342900" lvl="1" indent="0">
              <a:buNone/>
            </a:pPr>
            <a:r>
              <a:rPr lang="en-GB" sz="1650" dirty="0"/>
              <a:t>Example: tension between curriculum reforms focused on agency and hierarchical structures in schools, as well as the wider education system.</a:t>
            </a:r>
          </a:p>
          <a:p>
            <a:endParaRPr lang="en-GB" sz="1650" dirty="0"/>
          </a:p>
        </p:txBody>
      </p:sp>
    </p:spTree>
    <p:extLst>
      <p:ext uri="{BB962C8B-B14F-4D97-AF65-F5344CB8AC3E}">
        <p14:creationId xmlns:p14="http://schemas.microsoft.com/office/powerpoint/2010/main" val="14960005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40A6A-FB2B-36A8-6352-FA0D3AFA8A1F}"/>
              </a:ext>
            </a:extLst>
          </p:cNvPr>
          <p:cNvSpPr>
            <a:spLocks noGrp="1"/>
          </p:cNvSpPr>
          <p:nvPr>
            <p:ph type="title"/>
          </p:nvPr>
        </p:nvSpPr>
        <p:spPr>
          <a:xfrm>
            <a:off x="663538" y="1510832"/>
            <a:ext cx="2193632" cy="2379273"/>
          </a:xfrm>
        </p:spPr>
        <p:txBody>
          <a:bodyPr vert="horz" lIns="68580" tIns="34290" rIns="68580" bIns="34290" rtlCol="0" anchor="b">
            <a:normAutofit/>
          </a:bodyPr>
          <a:lstStyle/>
          <a:p>
            <a:pPr algn="ctr"/>
            <a:r>
              <a:rPr lang="en-US" sz="2100" b="1">
                <a:solidFill>
                  <a:srgbClr val="595959"/>
                </a:solidFill>
              </a:rPr>
              <a:t>Activity Theory (Engeström, 1999) </a:t>
            </a:r>
          </a:p>
        </p:txBody>
      </p:sp>
      <p:pic>
        <p:nvPicPr>
          <p:cNvPr id="13" name="Picture 12">
            <a:extLst>
              <a:ext uri="{FF2B5EF4-FFF2-40B4-BE49-F238E27FC236}">
                <a16:creationId xmlns:a16="http://schemas.microsoft.com/office/drawing/2014/main" id="{47334DA9-1EBA-BA77-87B8-74B629D727C8}"/>
              </a:ext>
            </a:extLst>
          </p:cNvPr>
          <p:cNvPicPr>
            <a:picLocks noChangeAspect="1"/>
          </p:cNvPicPr>
          <p:nvPr/>
        </p:nvPicPr>
        <p:blipFill rotWithShape="1">
          <a:blip r:embed="rId3"/>
          <a:srcRect l="11161" t="22063" r="39821" b="17620"/>
          <a:stretch/>
        </p:blipFill>
        <p:spPr>
          <a:xfrm>
            <a:off x="3193742" y="1843870"/>
            <a:ext cx="4580240" cy="3170259"/>
          </a:xfrm>
          <a:prstGeom prst="rect">
            <a:avLst/>
          </a:prstGeom>
        </p:spPr>
      </p:pic>
    </p:spTree>
    <p:extLst>
      <p:ext uri="{BB962C8B-B14F-4D97-AF65-F5344CB8AC3E}">
        <p14:creationId xmlns:p14="http://schemas.microsoft.com/office/powerpoint/2010/main" val="20562661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DC440-0086-3565-11AA-55F39179449A}"/>
              </a:ext>
            </a:extLst>
          </p:cNvPr>
          <p:cNvSpPr>
            <a:spLocks noGrp="1"/>
          </p:cNvSpPr>
          <p:nvPr>
            <p:ph type="title"/>
          </p:nvPr>
        </p:nvSpPr>
        <p:spPr>
          <a:xfrm>
            <a:off x="442988" y="962723"/>
            <a:ext cx="7631723" cy="833882"/>
          </a:xfrm>
        </p:spPr>
        <p:txBody>
          <a:bodyPr anchor="ctr">
            <a:normAutofit fontScale="90000"/>
          </a:bodyPr>
          <a:lstStyle/>
          <a:p>
            <a:pPr algn="ctr"/>
            <a:r>
              <a:rPr lang="en-GB" sz="2775" dirty="0"/>
              <a:t>How does </a:t>
            </a:r>
            <a:r>
              <a:rPr lang="en-GB" sz="2775" dirty="0" err="1"/>
              <a:t>Engstroem’s</a:t>
            </a:r>
            <a:r>
              <a:rPr lang="en-GB" sz="2775" dirty="0"/>
              <a:t> theory help us understand educational change?</a:t>
            </a:r>
          </a:p>
        </p:txBody>
      </p:sp>
      <p:pic>
        <p:nvPicPr>
          <p:cNvPr id="4" name="Online Media 3" title="Engeström's Activity Theory">
            <a:hlinkClick r:id="" action="ppaction://media"/>
            <a:extLst>
              <a:ext uri="{FF2B5EF4-FFF2-40B4-BE49-F238E27FC236}">
                <a16:creationId xmlns:a16="http://schemas.microsoft.com/office/drawing/2014/main" id="{EA9865D9-7AF0-FFB5-C5FE-1EEE0AFD424D}"/>
              </a:ext>
            </a:extLst>
          </p:cNvPr>
          <p:cNvPicPr>
            <a:picLocks noRot="1" noChangeAspect="1"/>
          </p:cNvPicPr>
          <p:nvPr>
            <a:videoFile r:link="rId1"/>
          </p:nvPr>
        </p:nvPicPr>
        <p:blipFill>
          <a:blip r:embed="rId3"/>
          <a:stretch>
            <a:fillRect/>
          </a:stretch>
        </p:blipFill>
        <p:spPr>
          <a:xfrm>
            <a:off x="620014" y="2097647"/>
            <a:ext cx="7277669" cy="3695559"/>
          </a:xfrm>
          <a:prstGeom prst="rect">
            <a:avLst/>
          </a:prstGeom>
        </p:spPr>
      </p:pic>
    </p:spTree>
    <p:extLst>
      <p:ext uri="{BB962C8B-B14F-4D97-AF65-F5344CB8AC3E}">
        <p14:creationId xmlns:p14="http://schemas.microsoft.com/office/powerpoint/2010/main" val="341742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34678-551F-0D8D-63FD-E246D2337F91}"/>
              </a:ext>
            </a:extLst>
          </p:cNvPr>
          <p:cNvSpPr>
            <a:spLocks noGrp="1"/>
          </p:cNvSpPr>
          <p:nvPr>
            <p:ph type="title"/>
          </p:nvPr>
        </p:nvSpPr>
        <p:spPr>
          <a:xfrm>
            <a:off x="628650" y="1131094"/>
            <a:ext cx="7886700" cy="994172"/>
          </a:xfrm>
        </p:spPr>
        <p:txBody>
          <a:bodyPr>
            <a:normAutofit/>
          </a:bodyPr>
          <a:lstStyle/>
          <a:p>
            <a:r>
              <a:rPr lang="en-GB" sz="4050"/>
              <a:t>Reflection</a:t>
            </a:r>
          </a:p>
        </p:txBody>
      </p:sp>
      <p:sp>
        <p:nvSpPr>
          <p:cNvPr id="3" name="Content Placeholder 2">
            <a:extLst>
              <a:ext uri="{FF2B5EF4-FFF2-40B4-BE49-F238E27FC236}">
                <a16:creationId xmlns:a16="http://schemas.microsoft.com/office/drawing/2014/main" id="{D8CCC12E-87E1-CD74-A58D-631F955762CD}"/>
              </a:ext>
            </a:extLst>
          </p:cNvPr>
          <p:cNvSpPr>
            <a:spLocks noGrp="1"/>
          </p:cNvSpPr>
          <p:nvPr>
            <p:ph idx="1"/>
          </p:nvPr>
        </p:nvSpPr>
        <p:spPr>
          <a:xfrm>
            <a:off x="628650" y="2304288"/>
            <a:ext cx="7886700" cy="3188970"/>
          </a:xfrm>
        </p:spPr>
        <p:txBody>
          <a:bodyPr>
            <a:normAutofit/>
          </a:bodyPr>
          <a:lstStyle/>
          <a:p>
            <a:r>
              <a:rPr lang="en-GB" sz="1650"/>
              <a:t>To what extent do these theories resonate with your experience?</a:t>
            </a:r>
          </a:p>
          <a:p>
            <a:r>
              <a:rPr lang="en-GB" sz="1650"/>
              <a:t>How have past experiences influenced your agency?</a:t>
            </a:r>
          </a:p>
          <a:p>
            <a:r>
              <a:rPr lang="en-GB" sz="1650"/>
              <a:t>What kinds of future orientations shape agency in your settings?</a:t>
            </a:r>
          </a:p>
          <a:p>
            <a:r>
              <a:rPr lang="en-GB" sz="1650"/>
              <a:t>How does the present context affect how agency is played out? </a:t>
            </a:r>
          </a:p>
          <a:p>
            <a:r>
              <a:rPr lang="en-GB" sz="1650"/>
              <a:t>What are some of the elements of activity in your settings?</a:t>
            </a:r>
          </a:p>
          <a:p>
            <a:pPr marL="0" indent="0">
              <a:buNone/>
            </a:pPr>
            <a:r>
              <a:rPr lang="en-GB" sz="1650" i="1"/>
              <a:t>(objects, subjects, communities, tools, rules, divisions of labour)</a:t>
            </a:r>
          </a:p>
          <a:p>
            <a:r>
              <a:rPr lang="en-GB" sz="1650"/>
              <a:t>How do these influence outcomes?</a:t>
            </a:r>
          </a:p>
        </p:txBody>
      </p:sp>
    </p:spTree>
    <p:extLst>
      <p:ext uri="{BB962C8B-B14F-4D97-AF65-F5344CB8AC3E}">
        <p14:creationId xmlns:p14="http://schemas.microsoft.com/office/powerpoint/2010/main" val="35918640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4774C-DAF7-4891-CB43-4178E7AA988E}"/>
              </a:ext>
            </a:extLst>
          </p:cNvPr>
          <p:cNvSpPr>
            <a:spLocks noGrp="1"/>
          </p:cNvSpPr>
          <p:nvPr>
            <p:ph type="title"/>
          </p:nvPr>
        </p:nvSpPr>
        <p:spPr>
          <a:xfrm>
            <a:off x="1028700" y="1078154"/>
            <a:ext cx="7421963" cy="775252"/>
          </a:xfrm>
        </p:spPr>
        <p:txBody>
          <a:bodyPr>
            <a:normAutofit/>
          </a:bodyPr>
          <a:lstStyle/>
          <a:p>
            <a:pPr algn="ctr"/>
            <a:r>
              <a:rPr lang="en-GB" sz="3000" dirty="0">
                <a:solidFill>
                  <a:srgbClr val="FFFFFF"/>
                </a:solidFill>
              </a:rPr>
              <a:t>Enabler or Barrier?</a:t>
            </a:r>
          </a:p>
        </p:txBody>
      </p:sp>
      <p:sp>
        <p:nvSpPr>
          <p:cNvPr id="3" name="Content Placeholder 2">
            <a:extLst>
              <a:ext uri="{FF2B5EF4-FFF2-40B4-BE49-F238E27FC236}">
                <a16:creationId xmlns:a16="http://schemas.microsoft.com/office/drawing/2014/main" id="{69C50752-9A29-E682-00E0-5B2F6C0900F4}"/>
              </a:ext>
            </a:extLst>
          </p:cNvPr>
          <p:cNvSpPr>
            <a:spLocks noGrp="1"/>
          </p:cNvSpPr>
          <p:nvPr>
            <p:ph idx="1"/>
          </p:nvPr>
        </p:nvSpPr>
        <p:spPr>
          <a:xfrm>
            <a:off x="693337" y="1853406"/>
            <a:ext cx="7293023" cy="3422566"/>
          </a:xfrm>
        </p:spPr>
        <p:txBody>
          <a:bodyPr anchor="ctr">
            <a:normAutofit lnSpcReduction="10000"/>
          </a:bodyPr>
          <a:lstStyle/>
          <a:p>
            <a:pPr marL="0" indent="0">
              <a:buNone/>
            </a:pPr>
            <a:r>
              <a:rPr lang="en-GB" sz="1800" dirty="0">
                <a:latin typeface="Calibri" panose="020F0502020204030204" pitchFamily="34" charset="0"/>
                <a:ea typeface="Calibri" panose="020F0502020204030204" pitchFamily="34" charset="0"/>
              </a:rPr>
              <a:t>Using the work of Bingham (2021) as a starting point to explore teacher agency in the context of curriculum design, can you think of  examples of factors which either enable you or act as a barrier?</a:t>
            </a:r>
          </a:p>
          <a:p>
            <a:pPr marL="0" indent="0">
              <a:buNone/>
            </a:pPr>
            <a:endParaRPr lang="en-GB" sz="1800" dirty="0">
              <a:latin typeface="Calibri" panose="020F0502020204030204" pitchFamily="34" charset="0"/>
              <a:ea typeface="Calibri" panose="020F0502020204030204" pitchFamily="34" charset="0"/>
            </a:endParaRPr>
          </a:p>
          <a:p>
            <a:pPr marL="0" indent="0">
              <a:buNone/>
            </a:pPr>
            <a:r>
              <a:rPr lang="en-GB" sz="1800" dirty="0">
                <a:latin typeface="Calibri" panose="020F0502020204030204" pitchFamily="34" charset="0"/>
                <a:ea typeface="Calibri" panose="020F0502020204030204" pitchFamily="34" charset="0"/>
              </a:rPr>
              <a:t>For each enabler or barrier, consider:</a:t>
            </a:r>
            <a:endParaRPr lang="en-GB" sz="1800" dirty="0">
              <a:latin typeface="Arial" panose="020B0604020202020204" pitchFamily="34" charset="0"/>
              <a:ea typeface="Arial" panose="020B0604020202020204" pitchFamily="34" charset="0"/>
            </a:endParaRPr>
          </a:p>
          <a:p>
            <a:pPr marL="257175" indent="-257175">
              <a:buFont typeface="Symbol" panose="05050102010706020507" pitchFamily="18" charset="2"/>
              <a:buChar char=""/>
            </a:pPr>
            <a:r>
              <a:rPr lang="en-GB" sz="1800" b="1" dirty="0">
                <a:latin typeface="Calibri" panose="020F0502020204030204" pitchFamily="34" charset="0"/>
                <a:ea typeface="Calibri" panose="020F0502020204030204" pitchFamily="34" charset="0"/>
              </a:rPr>
              <a:t>How does this factor impact teachers' ability to make decisions, take risks, or innovate in their practice?</a:t>
            </a:r>
            <a:endParaRPr lang="en-GB" sz="1800" b="1" dirty="0">
              <a:latin typeface="Arial" panose="020B0604020202020204" pitchFamily="34" charset="0"/>
              <a:ea typeface="Arial" panose="020B0604020202020204" pitchFamily="34" charset="0"/>
            </a:endParaRPr>
          </a:p>
          <a:p>
            <a:pPr marL="257175" indent="-257175">
              <a:buFont typeface="Symbol" panose="05050102010706020507" pitchFamily="18" charset="2"/>
              <a:buChar char=""/>
            </a:pPr>
            <a:r>
              <a:rPr lang="en-GB" sz="1800" b="1" dirty="0">
                <a:latin typeface="Calibri" panose="020F0502020204030204" pitchFamily="34" charset="0"/>
                <a:ea typeface="Calibri" panose="020F0502020204030204" pitchFamily="34" charset="0"/>
              </a:rPr>
              <a:t>What are the underlying assumptions, values, or power dynamics that shape this factor?</a:t>
            </a:r>
            <a:endParaRPr lang="en-GB" sz="1800" b="1" dirty="0">
              <a:latin typeface="Arial" panose="020B0604020202020204" pitchFamily="34" charset="0"/>
              <a:ea typeface="Arial" panose="020B0604020202020204" pitchFamily="34" charset="0"/>
            </a:endParaRPr>
          </a:p>
          <a:p>
            <a:pPr marL="257175" indent="-257175">
              <a:buFont typeface="Symbol" panose="05050102010706020507" pitchFamily="18" charset="2"/>
              <a:buChar char=""/>
            </a:pPr>
            <a:r>
              <a:rPr lang="en-GB" sz="1800" b="1" dirty="0">
                <a:latin typeface="Calibri" panose="020F0502020204030204" pitchFamily="34" charset="0"/>
                <a:ea typeface="Calibri" panose="020F0502020204030204" pitchFamily="34" charset="0"/>
              </a:rPr>
              <a:t>How might this factor play out differently for different teachers, depending on their experience, subject area, or student population?</a:t>
            </a:r>
            <a:endParaRPr lang="en-GB" sz="1800" b="1" dirty="0">
              <a:latin typeface="Arial" panose="020B0604020202020204" pitchFamily="34" charset="0"/>
              <a:ea typeface="Arial" panose="020B0604020202020204" pitchFamily="34" charset="0"/>
            </a:endParaRPr>
          </a:p>
          <a:p>
            <a:pPr marL="0" indent="0">
              <a:buNone/>
            </a:pPr>
            <a:endParaRPr lang="en-GB" sz="1425"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4650885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2D82-4EFB-B622-439D-6CE0E3650C8F}"/>
              </a:ext>
            </a:extLst>
          </p:cNvPr>
          <p:cNvSpPr>
            <a:spLocks noGrp="1"/>
          </p:cNvSpPr>
          <p:nvPr>
            <p:ph type="title"/>
          </p:nvPr>
        </p:nvSpPr>
        <p:spPr>
          <a:xfrm>
            <a:off x="393192" y="1731645"/>
            <a:ext cx="2702052" cy="3394710"/>
          </a:xfrm>
        </p:spPr>
        <p:txBody>
          <a:bodyPr>
            <a:normAutofit/>
          </a:bodyPr>
          <a:lstStyle/>
          <a:p>
            <a:r>
              <a:rPr lang="en-GB" sz="3000" dirty="0"/>
              <a:t>From barriers to opportunities </a:t>
            </a:r>
          </a:p>
        </p:txBody>
      </p:sp>
      <p:graphicFrame>
        <p:nvGraphicFramePr>
          <p:cNvPr id="5" name="Content Placeholder 2">
            <a:extLst>
              <a:ext uri="{FF2B5EF4-FFF2-40B4-BE49-F238E27FC236}">
                <a16:creationId xmlns:a16="http://schemas.microsoft.com/office/drawing/2014/main" id="{BDE308B8-8AE6-6F8F-FB23-65D87C25708E}"/>
              </a:ext>
            </a:extLst>
          </p:cNvPr>
          <p:cNvGraphicFramePr>
            <a:graphicFrameLocks noGrp="1"/>
          </p:cNvGraphicFramePr>
          <p:nvPr>
            <p:ph idx="1"/>
            <p:extLst>
              <p:ext uri="{D42A27DB-BD31-4B8C-83A1-F6EECF244321}">
                <p14:modId xmlns:p14="http://schemas.microsoft.com/office/powerpoint/2010/main" val="2343972956"/>
              </p:ext>
            </p:extLst>
          </p:nvPr>
        </p:nvGraphicFramePr>
        <p:xfrm>
          <a:off x="3977640" y="1364742"/>
          <a:ext cx="4773168" cy="41353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37236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08368-5EDA-F794-7545-16B98A446469}"/>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001D6B2D-0276-AA60-8248-2891847B65B3}"/>
              </a:ext>
            </a:extLst>
          </p:cNvPr>
          <p:cNvSpPr>
            <a:spLocks noGrp="1"/>
          </p:cNvSpPr>
          <p:nvPr>
            <p:ph idx="1"/>
          </p:nvPr>
        </p:nvSpPr>
        <p:spPr/>
        <p:txBody>
          <a:bodyPr>
            <a:normAutofit fontScale="92500" lnSpcReduction="20000"/>
          </a:bodyPr>
          <a:lstStyle/>
          <a:p>
            <a:pPr marL="0" indent="0">
              <a:buNone/>
            </a:pPr>
            <a:r>
              <a:rPr lang="en-GB" dirty="0">
                <a:effectLst/>
                <a:ea typeface="Calibri" panose="020F0502020204030204" pitchFamily="34" charset="0"/>
              </a:rPr>
              <a:t>Bingham, A. J. (2017). Personalized learning in high technology charter schools. Journal of Educational Change, 18(4), 521-549. </a:t>
            </a:r>
            <a:endParaRPr lang="en-GB" b="0" i="0" dirty="0">
              <a:solidFill>
                <a:srgbClr val="181817"/>
              </a:solidFill>
              <a:effectLst/>
            </a:endParaRPr>
          </a:p>
          <a:p>
            <a:pPr marL="0" indent="0">
              <a:buNone/>
            </a:pPr>
            <a:r>
              <a:rPr lang="en-GB" b="0" i="0" dirty="0" err="1">
                <a:solidFill>
                  <a:srgbClr val="181817"/>
                </a:solidFill>
                <a:effectLst/>
              </a:rPr>
              <a:t>Engeström</a:t>
            </a:r>
            <a:r>
              <a:rPr lang="en-GB" b="0" i="0" dirty="0">
                <a:solidFill>
                  <a:srgbClr val="181817"/>
                </a:solidFill>
                <a:effectLst/>
              </a:rPr>
              <a:t>, Y. (1999) ‘Activity theory and individual and social transformation’, in Y. </a:t>
            </a:r>
            <a:r>
              <a:rPr lang="en-GB" b="0" i="0" dirty="0" err="1">
                <a:solidFill>
                  <a:srgbClr val="181817"/>
                </a:solidFill>
                <a:effectLst/>
              </a:rPr>
              <a:t>Engeström</a:t>
            </a:r>
            <a:r>
              <a:rPr lang="en-GB" b="0" i="0" dirty="0">
                <a:solidFill>
                  <a:srgbClr val="181817"/>
                </a:solidFill>
                <a:effectLst/>
              </a:rPr>
              <a:t>, R. Miettinen, and R.-L. </a:t>
            </a:r>
            <a:r>
              <a:rPr lang="en-GB" b="0" i="0" dirty="0" err="1">
                <a:solidFill>
                  <a:srgbClr val="181817"/>
                </a:solidFill>
                <a:effectLst/>
              </a:rPr>
              <a:t>Punamäki</a:t>
            </a:r>
            <a:r>
              <a:rPr lang="en-GB" b="0" i="0" dirty="0">
                <a:solidFill>
                  <a:srgbClr val="181817"/>
                </a:solidFill>
                <a:effectLst/>
              </a:rPr>
              <a:t> (eds.) </a:t>
            </a:r>
            <a:r>
              <a:rPr lang="en-GB" b="0" i="1" dirty="0">
                <a:solidFill>
                  <a:srgbClr val="181817"/>
                </a:solidFill>
                <a:effectLst/>
              </a:rPr>
              <a:t>Perspectives on Activity Theory</a:t>
            </a:r>
            <a:r>
              <a:rPr lang="en-GB" b="0" i="0" dirty="0">
                <a:solidFill>
                  <a:srgbClr val="181817"/>
                </a:solidFill>
                <a:effectLst/>
              </a:rPr>
              <a:t>. Cambridge: Cambridge University Press (Learning in Doing: Social, Cognitive and Computational Perspectives), pp. 19–38.</a:t>
            </a:r>
          </a:p>
          <a:p>
            <a:pPr marL="0" indent="0">
              <a:buNone/>
            </a:pPr>
            <a:r>
              <a:rPr lang="en-GB" dirty="0">
                <a:solidFill>
                  <a:srgbClr val="181817"/>
                </a:solidFill>
              </a:rPr>
              <a:t>Priestley, M., Biesta, G. &amp; Robinson, S. (2015) ‘Teacher agency: what is it and why does it matter? In R. </a:t>
            </a:r>
            <a:r>
              <a:rPr lang="en-GB" dirty="0" err="1">
                <a:solidFill>
                  <a:srgbClr val="181817"/>
                </a:solidFill>
              </a:rPr>
              <a:t>Kneyber</a:t>
            </a:r>
            <a:r>
              <a:rPr lang="en-GB" dirty="0">
                <a:solidFill>
                  <a:srgbClr val="181817"/>
                </a:solidFill>
              </a:rPr>
              <a:t> &amp; J. Evers (eds.) Flip the System: Changing Education from the Bottom Up. London: Routledge.</a:t>
            </a:r>
            <a:endParaRPr lang="en-GB" dirty="0"/>
          </a:p>
        </p:txBody>
      </p:sp>
    </p:spTree>
    <p:extLst>
      <p:ext uri="{BB962C8B-B14F-4D97-AF65-F5344CB8AC3E}">
        <p14:creationId xmlns:p14="http://schemas.microsoft.com/office/powerpoint/2010/main" val="17230023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A4A530D97B3A46A18BA386DCD47A7D" ma:contentTypeVersion="15" ma:contentTypeDescription="Create a new document." ma:contentTypeScope="" ma:versionID="9f47cff20671d7dc0fb201ea5b02db6b">
  <xsd:schema xmlns:xsd="http://www.w3.org/2001/XMLSchema" xmlns:xs="http://www.w3.org/2001/XMLSchema" xmlns:p="http://schemas.microsoft.com/office/2006/metadata/properties" xmlns:ns3="f888d35b-2221-4bba-87d3-f75da9699220" xmlns:ns4="34fd0961-33cc-4ce0-8a0d-a99978c5e944" targetNamespace="http://schemas.microsoft.com/office/2006/metadata/properties" ma:root="true" ma:fieldsID="a7678e84eeae15267c02cd03146250e3" ns3:_="" ns4:_="">
    <xsd:import namespace="f888d35b-2221-4bba-87d3-f75da9699220"/>
    <xsd:import namespace="34fd0961-33cc-4ce0-8a0d-a99978c5e944"/>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EventHashCode" minOccurs="0"/>
                <xsd:element ref="ns4:MediaServiceGenerationTime" minOccurs="0"/>
                <xsd:element ref="ns4:MediaServiceAutoTags" minOccurs="0"/>
                <xsd:element ref="ns4:MediaServiceOCR" minOccurs="0"/>
                <xsd:element ref="ns4:MediaServiceDateTaken"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88d35b-2221-4bba-87d3-f75da969922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34fd0961-33cc-4ce0-8a0d-a99978c5e944"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276D73-970E-4A56-A708-6A725F7E3619}">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4fd0961-33cc-4ce0-8a0d-a99978c5e944"/>
    <ds:schemaRef ds:uri="f888d35b-2221-4bba-87d3-f75da9699220"/>
    <ds:schemaRef ds:uri="http://www.w3.org/XML/1998/namespace"/>
    <ds:schemaRef ds:uri="http://purl.org/dc/dcmitype/"/>
  </ds:schemaRefs>
</ds:datastoreItem>
</file>

<file path=customXml/itemProps2.xml><?xml version="1.0" encoding="utf-8"?>
<ds:datastoreItem xmlns:ds="http://schemas.openxmlformats.org/officeDocument/2006/customXml" ds:itemID="{6EE536C0-CB8F-4E4C-8BC1-62089C6B7AF3}">
  <ds:schemaRefs>
    <ds:schemaRef ds:uri="http://schemas.microsoft.com/sharepoint/v3/contenttype/forms"/>
  </ds:schemaRefs>
</ds:datastoreItem>
</file>

<file path=customXml/itemProps3.xml><?xml version="1.0" encoding="utf-8"?>
<ds:datastoreItem xmlns:ds="http://schemas.openxmlformats.org/officeDocument/2006/customXml" ds:itemID="{9F121C8C-86DC-441D-9D1F-D82CB2A5D2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88d35b-2221-4bba-87d3-f75da9699220"/>
    <ds:schemaRef ds:uri="34fd0961-33cc-4ce0-8a0d-a99978c5e9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1911</TotalTime>
  <Words>2776</Words>
  <Application>Microsoft Macintosh PowerPoint</Application>
  <PresentationFormat>On-screen Show (4:3)</PresentationFormat>
  <Paragraphs>227</Paragraphs>
  <Slides>45</Slides>
  <Notes>13</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45</vt:i4>
      </vt:variant>
    </vt:vector>
  </HeadingPairs>
  <TitlesOfParts>
    <vt:vector size="55" baseType="lpstr">
      <vt:lpstr>-webkit-standard</vt:lpstr>
      <vt:lpstr>AdvPTimes</vt:lpstr>
      <vt:lpstr>Aptos</vt:lpstr>
      <vt:lpstr>Arial</vt:lpstr>
      <vt:lpstr>Calibri</vt:lpstr>
      <vt:lpstr>Calibri Light</vt:lpstr>
      <vt:lpstr>Helvetica</vt:lpstr>
      <vt:lpstr>Symbol</vt:lpstr>
      <vt:lpstr>Office Theme</vt:lpstr>
      <vt:lpstr>1_Office Theme</vt:lpstr>
      <vt:lpstr>Curriculum Leadership and Innovation  National Conference Day 1 </vt:lpstr>
      <vt:lpstr>Who am I?</vt:lpstr>
      <vt:lpstr>Curriculum Leadership and Innovation National Teaching Team</vt:lpstr>
      <vt:lpstr>Module Structure</vt:lpstr>
      <vt:lpstr>PowerPoint Presentation</vt:lpstr>
      <vt:lpstr>Core Strand 1</vt:lpstr>
      <vt:lpstr>Core Strand 2</vt:lpstr>
      <vt:lpstr>Core Strand 3</vt:lpstr>
      <vt:lpstr>Core Strand 4</vt:lpstr>
      <vt:lpstr>Outline of Today</vt:lpstr>
      <vt:lpstr>Any questions?</vt:lpstr>
      <vt:lpstr>Module Assessment</vt:lpstr>
      <vt:lpstr>PowerPoint Presentation</vt:lpstr>
      <vt:lpstr>PowerPoint Presentation</vt:lpstr>
      <vt:lpstr>PowerPoint Presentation</vt:lpstr>
      <vt:lpstr>PowerPoint Presentation</vt:lpstr>
      <vt:lpstr>PowerPoint Presentation</vt:lpstr>
      <vt:lpstr>Submission</vt:lpstr>
      <vt:lpstr>Guest Speaker  Gareth Rein, St Peters Primary School   </vt:lpstr>
      <vt:lpstr>Core Strand 1  Theories of Leadership in educational contexts and settings   </vt:lpstr>
      <vt:lpstr>Learning Outcomes</vt:lpstr>
      <vt:lpstr>What is Educational Leadership? </vt:lpstr>
      <vt:lpstr>What is Educational Leadership? </vt:lpstr>
      <vt:lpstr>Models of Educational Leadership (Gumus et al., 2016)</vt:lpstr>
      <vt:lpstr>Models of Educational Leadership (Gumus et al., 2016)</vt:lpstr>
      <vt:lpstr>Models of Educational Leadership</vt:lpstr>
      <vt:lpstr>Models of Educational Leadership</vt:lpstr>
      <vt:lpstr>Models of Educational Leadership</vt:lpstr>
      <vt:lpstr>Discussion</vt:lpstr>
      <vt:lpstr>Leadership and Management in Education</vt:lpstr>
      <vt:lpstr>Leadership and Management in Education</vt:lpstr>
      <vt:lpstr>Leadership and Management in Education</vt:lpstr>
      <vt:lpstr>Leadership and Management in Education</vt:lpstr>
      <vt:lpstr>Discussion</vt:lpstr>
      <vt:lpstr>References </vt:lpstr>
      <vt:lpstr>Core Strand 2  Supporting teacher agency though curriculum implementation  </vt:lpstr>
      <vt:lpstr>What is teacher agency?</vt:lpstr>
      <vt:lpstr>An ecological model of teacher agency</vt:lpstr>
      <vt:lpstr>Dimensions of teacher agency</vt:lpstr>
      <vt:lpstr>Activity Theory (Engeström, 1999) </vt:lpstr>
      <vt:lpstr>How does Engstroem’s theory help us understand educational change?</vt:lpstr>
      <vt:lpstr>Reflection</vt:lpstr>
      <vt:lpstr>Enabler or Barrier?</vt:lpstr>
      <vt:lpstr>From barriers to opportunities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Stephen Atherton [sta] (Staff)</cp:lastModifiedBy>
  <cp:revision>715</cp:revision>
  <dcterms:created xsi:type="dcterms:W3CDTF">2021-06-18T14:15:35Z</dcterms:created>
  <dcterms:modified xsi:type="dcterms:W3CDTF">2024-06-13T09:18:40Z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0x01010088A4A530D97B3A46A18BA386DCD47A7D</vt:lpwstr>
  </property>
  <property fmtid="{D5CDD505-2E9C-101B-9397-08002B2CF9AE}" pid="3" name="MSIP_Label_f2dfecbd-fc97-4e8a-a9cd-19ed496c406e_Enabled">
    <vt:lpwstr>true</vt:lpwstr>
  </property>
  <property fmtid="{D5CDD505-2E9C-101B-9397-08002B2CF9AE}" pid="4" name="MSIP_Label_f2dfecbd-fc97-4e8a-a9cd-19ed496c406e_SetDate">
    <vt:lpwstr>2023-09-29T13:56:31Z</vt:lpwstr>
  </property>
  <property fmtid="{D5CDD505-2E9C-101B-9397-08002B2CF9AE}" pid="5" name="MSIP_Label_f2dfecbd-fc97-4e8a-a9cd-19ed496c406e_Method">
    <vt:lpwstr>Standard</vt:lpwstr>
  </property>
  <property fmtid="{D5CDD505-2E9C-101B-9397-08002B2CF9AE}" pid="6" name="MSIP_Label_f2dfecbd-fc97-4e8a-a9cd-19ed496c406e_Name">
    <vt:lpwstr>defa4170-0d19-0005-0004-bc88714345d2</vt:lpwstr>
  </property>
  <property fmtid="{D5CDD505-2E9C-101B-9397-08002B2CF9AE}" pid="7" name="MSIP_Label_f2dfecbd-fc97-4e8a-a9cd-19ed496c406e_SiteId">
    <vt:lpwstr>d47b090e-3f5a-4ca0-84d0-9f89d269f175</vt:lpwstr>
  </property>
  <property fmtid="{D5CDD505-2E9C-101B-9397-08002B2CF9AE}" pid="8" name="MSIP_Label_f2dfecbd-fc97-4e8a-a9cd-19ed496c406e_ActionId">
    <vt:lpwstr>4d5760d1-6fc4-434d-a6e1-c2a4f09c7a61</vt:lpwstr>
  </property>
  <property fmtid="{D5CDD505-2E9C-101B-9397-08002B2CF9AE}" pid="9" name="MSIP_Label_f2dfecbd-fc97-4e8a-a9cd-19ed496c406e_ContentBits">
    <vt:lpwstr>0</vt:lpwstr>
  </property>
</Properties>
</file>