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28"/>
  </p:notesMasterIdLst>
  <p:handoutMasterIdLst>
    <p:handoutMasterId r:id="rId29"/>
  </p:handoutMasterIdLst>
  <p:sldIdLst>
    <p:sldId id="256" r:id="rId3"/>
    <p:sldId id="278" r:id="rId4"/>
    <p:sldId id="280" r:id="rId5"/>
    <p:sldId id="332" r:id="rId6"/>
    <p:sldId id="353" r:id="rId7"/>
    <p:sldId id="344" r:id="rId8"/>
    <p:sldId id="345" r:id="rId9"/>
    <p:sldId id="346" r:id="rId10"/>
    <p:sldId id="347" r:id="rId11"/>
    <p:sldId id="348" r:id="rId12"/>
    <p:sldId id="349" r:id="rId13"/>
    <p:sldId id="334" r:id="rId14"/>
    <p:sldId id="350" r:id="rId15"/>
    <p:sldId id="356" r:id="rId16"/>
    <p:sldId id="333" r:id="rId17"/>
    <p:sldId id="351" r:id="rId18"/>
    <p:sldId id="352" r:id="rId19"/>
    <p:sldId id="354" r:id="rId20"/>
    <p:sldId id="359" r:id="rId21"/>
    <p:sldId id="358" r:id="rId22"/>
    <p:sldId id="287" r:id="rId23"/>
    <p:sldId id="357" r:id="rId24"/>
    <p:sldId id="330" r:id="rId25"/>
    <p:sldId id="285" r:id="rId26"/>
    <p:sldId id="331" r:id="rId2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0" autoAdjust="0"/>
    <p:restoredTop sz="77425" autoAdjust="0"/>
  </p:normalViewPr>
  <p:slideViewPr>
    <p:cSldViewPr>
      <p:cViewPr varScale="1">
        <p:scale>
          <a:sx n="79" d="100"/>
          <a:sy n="79" d="100"/>
        </p:scale>
        <p:origin x="1468" y="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7386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1226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538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917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90548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4393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69788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28396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4653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34404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39917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4450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21848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07945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6576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2774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ebookcentral.proquest.com/lib/trinity/detail.action?docID=6234539" TargetMode="Externa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Service Integration and Partnership Working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Challenges </a:t>
            </a:r>
            <a:r>
              <a:rPr lang="en-GB" sz="3200" b="1" dirty="0">
                <a:solidFill>
                  <a:schemeClr val="bg1"/>
                </a:solidFill>
              </a:rPr>
              <a:t>&amp; way forward in Service Integration and Partnership Working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LCHS7005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37E7B7B-8B74-CC63-4377-99CC7A4D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549275"/>
            <a:ext cx="9036050" cy="763588"/>
          </a:xfrm>
        </p:spPr>
        <p:txBody>
          <a:bodyPr/>
          <a:lstStyle/>
          <a:p>
            <a:b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br>
              <a:rPr lang="en-GB" altLang="en-US" sz="3600" b="1">
                <a:cs typeface="Arial" panose="020B0604020202020204" pitchFamily="34" charset="0"/>
              </a:rPr>
            </a:br>
            <a:br>
              <a:rPr lang="en-GB" altLang="en-US" sz="3200"/>
            </a:br>
            <a:endParaRPr lang="en-GB" altLang="en-US" sz="320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4A44F31C-3681-B5D2-F9F7-A062E8EF2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63" y="1268413"/>
            <a:ext cx="7921625" cy="4105275"/>
          </a:xfrm>
        </p:spPr>
        <p:txBody>
          <a:bodyPr/>
          <a:lstStyle/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Apply a critical understanding of the core concepts of service integration and their relevance to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Deal with complex issues both symmetrically and creatively in supporting an integrative health and social care workforce.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Comprehensively understand the key frameworks, theories, policies and practice elements of partnership working for a user centred approach.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Symbol" panose="05050102010706020507" pitchFamily="18" charset="2"/>
              <a:buChar char=""/>
            </a:pPr>
            <a:r>
              <a:rPr lang="en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  <a:t>Analyse the factors that promote, or hinder partnership working and make recommendations for their sphere of practice.</a:t>
            </a:r>
            <a:endParaRPr lang="en-GB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Myriad Pro"/>
              <a:buAutoNum type="arabicPeriod"/>
            </a:pPr>
            <a:endParaRPr lang="en-US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9436496-8D08-D3B0-DF66-BBBE60BC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46831"/>
            <a:ext cx="8229600" cy="1143000"/>
          </a:xfrm>
        </p:spPr>
        <p:txBody>
          <a:bodyPr/>
          <a:lstStyle/>
          <a:p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Session objectives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6AD72B7-0529-9D4E-443A-DC7AF8844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070" y="1052736"/>
            <a:ext cx="8229600" cy="3916363"/>
          </a:xfrm>
        </p:spPr>
        <p:txBody>
          <a:bodyPr/>
          <a:lstStyle/>
          <a:p>
            <a: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Discuss across country initiatives for Service Integration and Partnerships in HSC</a:t>
            </a:r>
          </a:p>
          <a:p>
            <a: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Understand the challenges of Service Integration and Partnership working in HSC.</a:t>
            </a:r>
          </a:p>
          <a:p>
            <a: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Critically discuss the barriers of Service Integration and Partnerships</a:t>
            </a:r>
          </a:p>
          <a:p>
            <a: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Understanding and identify approaches to combat barriers and support Service Integration and Partnerships in HSC.</a:t>
            </a:r>
          </a:p>
          <a:p>
            <a:r>
              <a:rPr lang="en-GB" altLang="en-US" sz="2700" dirty="0">
                <a:latin typeface="Arial" panose="020B0604020202020204" pitchFamily="34" charset="0"/>
                <a:cs typeface="Arial" panose="020B0604020202020204" pitchFamily="34" charset="0"/>
              </a:rPr>
              <a:t>Self-assessment Assignment 1 (formative)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9E4245-A200-C385-DC06-5DB578DCB9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5FC8370F-F6FD-DB74-1D87-947685330A9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58587A5-600D-4BBE-8FA9-84335EB8F6EA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BEDD3-8733-0259-5A55-F36ACF29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/>
          <a:lstStyle/>
          <a:p>
            <a:r>
              <a:rPr lang="en-GB" sz="3800" b="0" i="0" dirty="0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 of integrated partnerships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2DE99-392C-ED13-ECB5-33D7E02D7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982" y="1470484"/>
            <a:ext cx="8229600" cy="3917032"/>
          </a:xfrm>
        </p:spPr>
        <p:txBody>
          <a:bodyPr/>
          <a:lstStyle/>
          <a:p>
            <a:pPr marL="57150" indent="0">
              <a:buNone/>
            </a:pPr>
            <a:r>
              <a:rPr lang="en-GB" sz="27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Glasby &amp; Dickenson (2014) argue;</a:t>
            </a:r>
          </a:p>
          <a:p>
            <a:pPr marL="400050"/>
            <a:r>
              <a:rPr lang="en-GB" sz="27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times not clear, focused</a:t>
            </a:r>
          </a:p>
          <a:p>
            <a:pPr marL="400050"/>
            <a:r>
              <a:rPr lang="en-GB" sz="27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for an evidence-based approach in joined integrated working</a:t>
            </a:r>
          </a:p>
          <a:p>
            <a:pPr marL="800100" lvl="1"/>
            <a:r>
              <a:rPr lang="en-GB" sz="22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underdeveloped</a:t>
            </a:r>
          </a:p>
          <a:p>
            <a:pPr indent="-285750"/>
            <a:r>
              <a:rPr lang="en-GB" sz="27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studies focus on effectiveness and impact of joined integrated working</a:t>
            </a:r>
          </a:p>
          <a:p>
            <a:pPr indent="-285750"/>
            <a:r>
              <a:rPr lang="en-GB" sz="27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a result policies are less evidence-based driven </a:t>
            </a:r>
          </a:p>
          <a:p>
            <a:pPr indent="-285750"/>
            <a:endParaRPr lang="en-GB" sz="2200" dirty="0">
              <a:solidFill>
                <a:srgbClr val="1A1F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85750"/>
            <a:endParaRPr lang="en-GB" sz="2200" dirty="0">
              <a:solidFill>
                <a:srgbClr val="1A1F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D872CF-7C4D-48B8-B9D0-EC40649AF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E72C1-38D6-D2D6-A413-43DB950C4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2088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B2472-673C-B3CD-9A21-F750E221E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Across countries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03A03-5253-429A-9BCC-2C71305E3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30472"/>
            <a:ext cx="8229600" cy="415876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Program of All-Inclusive Care for the Elderly (PACE) and Social Health Maintenance Organisations in the US,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SIPA project in Canada,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dirty="0" err="1"/>
              <a:t>Rovereto</a:t>
            </a:r>
            <a:r>
              <a:rPr lang="en-GB" dirty="0"/>
              <a:t> Project in Italy,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Co-ordinated Care Trials in Australia.</a:t>
            </a:r>
          </a:p>
          <a:p>
            <a:pPr marL="0" indent="0" algn="ctr">
              <a:buNone/>
            </a:pPr>
            <a:endParaRPr lang="en-GB" sz="2000" b="1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example, discuss what could have been the outcomes?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A73B7-F37C-8B93-2027-62CCA65F4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E575F6-A8EF-0E5C-960A-A2AB73575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3414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9C70-E0E2-904A-7794-3AC423411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Reported benefits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from service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9F117-B4A8-D76A-5B29-50A6C4EE7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single care plan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single key worker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unified disciplinary team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Consistent high service user satisfaction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Keeping oneself occupied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mental health status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(Glasby &amp; Dickenson, 2014)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4ABDF-AFD4-7BBD-C7F2-6AEA5D349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392499-02F0-540D-DFF2-BB1DE344B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6188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37E62-12AD-A0D6-D5C4-0E237D6BA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Reported concerns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from service users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63D2C-A976-FD53-6869-C37D59224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579296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 quality of care (acute, inpatient)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alternatives to hospital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respect from certain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Loss of therapeutic/support groups due to changes in the use of buildings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Insufficient support to carers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identifying, involving and providing information to carers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(Glasby &amp; Dickenson, 2014)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B7C1D-4FC1-2BFD-A494-CFB7C080E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69C305-8528-2373-220D-58074AB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4678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0ED67-A0BB-6F3A-17ED-032F4D769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Reported benefits</a:t>
            </a:r>
            <a:br>
              <a:rPr lang="en-GB" dirty="0"/>
            </a:b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from staff/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68A98-6A88-9EB2-2566-F548E0422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62" y="2012615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coordination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of new roles for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Improvements in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Professionalisation of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local processes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C459F-09C2-CB28-C97B-8883CF3EB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DBC9D8-3818-23FD-C0DF-0198EDB96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1827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00BE2-961C-4F3F-746B-616FF34FE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7998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Reported concerns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from staff/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E2C0B-AD36-FDC5-95C5-C1827A07C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0998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implementation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Ineffective interventions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patient experience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reduction (hospital)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Little evidence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Overwhelm (strong) leadership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Project management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leadership too high expectations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E07A7-001F-1319-EA93-710D3DFBB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DCE29E-ACF7-B984-73AA-F3E56C354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825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FCB62-8DBC-FFE5-5A70-BA9C61114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Somerset study, UK (2002)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2D177-F927-81F5-28E3-610B7E890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Concluding the establishment of the integrated service partnership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significant benefits were observed that have not been delivered elsewhere in England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if comparable changes could have been achieved without the creation of that particular service integration partnership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5BBF9-6228-D925-A83C-360A9690F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A13459-F866-60C0-AFCE-67D764474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529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46FFC-F751-14C4-5F21-7717F939F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 or failure?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67274-6FBB-939E-0078-7D868972D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046" y="2018189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 frame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Perspective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Structural change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Clarity on outcomes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(incl. user priorities)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CA17F6-FC31-3697-7C1F-3FA453962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5299C8-8D05-034C-2C8A-9DC1039F6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32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2B958-1248-CA53-4DC1-820771225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2734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10F5D-BE47-797C-53F6-271B611D4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44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Partners: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recognise and accept the need for partnership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develop clarity and realism of purpose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ensure commitment and ownership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develop and maintain trust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create clear and robust partnership arrangements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Don’t monitor, measure and learn.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1C102-6EE1-F66F-06C2-58847C4D1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D87DAD-A4CB-3B0A-1D22-9EA117906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6949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2B958-1248-CA53-4DC1-820771225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244653"/>
            <a:ext cx="8229600" cy="1143000"/>
          </a:xfrm>
        </p:spPr>
        <p:txBody>
          <a:bodyPr/>
          <a:lstStyle/>
          <a:p>
            <a:r>
              <a:rPr lang="en-GB" dirty="0"/>
              <a:t>Barriers </a:t>
            </a:r>
            <a:r>
              <a:rPr lang="en-GB" sz="2800" dirty="0"/>
              <a:t>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10F5D-BE47-797C-53F6-271B611D4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44678"/>
            <a:ext cx="8229600" cy="3178725"/>
          </a:xfrm>
        </p:spPr>
        <p:txBody>
          <a:bodyPr/>
          <a:lstStyle/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having b</a:t>
            </a: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uild and agreed on shared values and principles 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having agreed on specific policy shifts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Being unprepared to explore new service options 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Being unclear about what aspects of service and activity are inside and outside the boundaries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Being unclear about organisational roles and responsibilities 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identifying agreed resource pools and not putting aside unresolved historical disagreements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ensuring effective leadership, including senior level commitment 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providing sufficient partnership development capacity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GB" sz="17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developing and sustaining good personal relationships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91C102-6EE1-F66F-06C2-58847C4D1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D87DAD-A4CB-3B0A-1D22-9EA117906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D17089-AF11-1EFD-3091-395CD40BBB1C}"/>
              </a:ext>
            </a:extLst>
          </p:cNvPr>
          <p:cNvSpPr txBox="1"/>
          <p:nvPr/>
        </p:nvSpPr>
        <p:spPr>
          <a:xfrm>
            <a:off x="589161" y="822782"/>
            <a:ext cx="7859216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700" b="1" i="1" dirty="0">
                <a:solidFill>
                  <a:srgbClr val="7030A0"/>
                </a:solidFill>
              </a:rPr>
              <a:t>Which ones of the following barriers you feel you confident with to combat, and what would be your approach?</a:t>
            </a:r>
          </a:p>
        </p:txBody>
      </p:sp>
    </p:spTree>
    <p:extLst>
      <p:ext uri="{BB962C8B-B14F-4D97-AF65-F5344CB8AC3E}">
        <p14:creationId xmlns:p14="http://schemas.microsoft.com/office/powerpoint/2010/main" val="3465695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861EB-24FF-E32F-D246-7A345866D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2F2AEE-9AC4-1270-D237-3A71A4CAD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CAFB35-C70B-36A8-9A5D-B238AB59B7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25" t="20470" r="14563" b="14563"/>
          <a:stretch/>
        </p:blipFill>
        <p:spPr>
          <a:xfrm>
            <a:off x="405816" y="1017000"/>
            <a:ext cx="8332368" cy="4824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35C1BD-049B-B150-9F4D-0001ADC4E3FB}"/>
              </a:ext>
            </a:extLst>
          </p:cNvPr>
          <p:cNvSpPr txBox="1"/>
          <p:nvPr/>
        </p:nvSpPr>
        <p:spPr>
          <a:xfrm>
            <a:off x="1979712" y="160779"/>
            <a:ext cx="4572000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500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064598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21110-9A62-27A3-7F57-DAE263AF8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82" y="21309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&amp; Frameworks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C365-B888-C504-0C4C-5458360F5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830" y="1164308"/>
            <a:ext cx="8229600" cy="4424931"/>
          </a:xfrm>
        </p:spPr>
        <p:txBody>
          <a:bodyPr/>
          <a:lstStyle/>
          <a:p>
            <a:pPr marL="0" indent="0" algn="l" fontAlgn="base">
              <a:buNone/>
            </a:pPr>
            <a:r>
              <a:rPr lang="en-GB" sz="2500" b="0" i="0" dirty="0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 – Partnership Assessment Tool (</a:t>
            </a:r>
            <a:r>
              <a:rPr lang="en-GB" sz="2500" b="0" i="0" dirty="0" err="1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Hardey</a:t>
            </a:r>
            <a:r>
              <a:rPr lang="en-GB" sz="2500" b="0" i="0" dirty="0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et al., 2003)</a:t>
            </a:r>
          </a:p>
          <a:p>
            <a:pPr marL="0" indent="0" algn="l" fontAlgn="base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six key principles that PAT explores are the extent to which partners: </a:t>
            </a:r>
          </a:p>
          <a:p>
            <a:pPr lvl="1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Recognise and accept the need for partnership </a:t>
            </a:r>
          </a:p>
          <a:p>
            <a:pPr lvl="1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Develop clarity and realism of purpose • ensure commitment and ownership</a:t>
            </a:r>
          </a:p>
          <a:p>
            <a:pPr lvl="1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Develop and maintain trust </a:t>
            </a:r>
          </a:p>
          <a:p>
            <a:pPr lvl="1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Create clear and robust partnership arrangements </a:t>
            </a:r>
          </a:p>
          <a:p>
            <a:pPr lvl="1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Monitor, measure and learn</a:t>
            </a:r>
            <a:endParaRPr lang="en-GB" sz="2100" b="0" i="0" dirty="0">
              <a:solidFill>
                <a:srgbClr val="1A1F3E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70D24-FBF1-817F-9649-CAFC5253F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5AD4EC-0721-D1CE-B807-96B462BEC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369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21110-9A62-27A3-7F57-DAE263AF8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87664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&amp; Frameworks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C365-B888-C504-0C4C-5458360F5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167" y="910040"/>
            <a:ext cx="8229600" cy="4424931"/>
          </a:xfrm>
        </p:spPr>
        <p:txBody>
          <a:bodyPr/>
          <a:lstStyle/>
          <a:p>
            <a:pPr marL="0" indent="0" algn="l" fontAlgn="base">
              <a:buNone/>
            </a:pPr>
            <a:r>
              <a:rPr lang="en-GB" sz="2500" dirty="0">
                <a:solidFill>
                  <a:srgbClr val="1A1F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partnership readiness framework</a:t>
            </a:r>
            <a:r>
              <a:rPr lang="en-GB" sz="2500" b="0" i="0" dirty="0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(Greig &amp; </a:t>
            </a:r>
            <a:r>
              <a:rPr lang="en-GB" sz="2500" b="0" i="0" dirty="0" err="1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Poxton</a:t>
            </a:r>
            <a:r>
              <a:rPr lang="en-GB" sz="2500" b="0" i="0" dirty="0">
                <a:solidFill>
                  <a:srgbClr val="1A1F3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</a:p>
          <a:p>
            <a:pPr marL="0" indent="0" algn="l" fontAlgn="base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70D24-FBF1-817F-9649-CAFC5253F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5AD4EC-0721-D1CE-B807-96B462BEC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D990D6-057F-3BC4-A70F-5B4503A24C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076" t="27557" r="7076" b="14563"/>
          <a:stretch/>
        </p:blipFill>
        <p:spPr>
          <a:xfrm>
            <a:off x="1643236" y="1315577"/>
            <a:ext cx="6336704" cy="4226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614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F791-2B29-8902-4F4F-7F98A0920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 forward</a:t>
            </a:r>
            <a:r>
              <a:rPr lang="en-GB" sz="2800" dirty="0"/>
              <a:t> (1)</a:t>
            </a:r>
            <a:br>
              <a:rPr lang="en-GB" dirty="0"/>
            </a:br>
            <a:r>
              <a:rPr lang="en-GB" sz="3300" i="1" dirty="0"/>
              <a:t>Service integrated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65339-FD89-D946-04FB-0EA681C98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/>
          <a:lstStyle/>
          <a:p>
            <a:r>
              <a:rPr lang="en-GB" dirty="0"/>
              <a:t>Focus on a particular at-risk group and a defined catchment area, </a:t>
            </a:r>
          </a:p>
          <a:p>
            <a:r>
              <a:rPr lang="en-GB" dirty="0"/>
              <a:t>Overall responsibility for arranging and/or delivering comprehensive services, </a:t>
            </a:r>
          </a:p>
          <a:p>
            <a:r>
              <a:rPr lang="en-GB" dirty="0"/>
              <a:t>Active involvement of primary care services </a:t>
            </a:r>
          </a:p>
          <a:p>
            <a:r>
              <a:rPr lang="en-GB" dirty="0"/>
              <a:t>A focus on multi-disciplinary teamwork at ground level. 	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(Glasby &amp; Dickenson, 2014)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E9B28-19EA-82D6-8A6F-C10FD2C1F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BC8745-5965-608B-118E-90C8AE5D2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386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7F791-2B29-8902-4F4F-7F98A0920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 forward</a:t>
            </a:r>
            <a:r>
              <a:rPr lang="en-GB" sz="2800" dirty="0"/>
              <a:t> (2)</a:t>
            </a:r>
            <a:br>
              <a:rPr lang="en-GB" dirty="0"/>
            </a:br>
            <a:r>
              <a:rPr lang="en-GB" sz="3300" i="1" dirty="0"/>
              <a:t>Service integrated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65339-FD89-D946-04FB-0EA681C98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507288" cy="3917032"/>
          </a:xfrm>
        </p:spPr>
        <p:txBody>
          <a:bodyPr/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Reduce the impact of organisational fragmentation 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Bid for or gain access to new resources,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Align services provided by all partners with the needs of users,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Make better use of resources,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Stimulate more creative approaches to problems,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Influence the behaviour of the partners or of third parties in ways that none of the partners acting alone could achieve.  		  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(Glasby, Dickenson, &amp; Miller, 2010)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E9B28-19EA-82D6-8A6F-C10FD2C1F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BC8745-5965-608B-118E-90C8AE5D2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38126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0DAA-3EB5-BB13-BFFC-BED41D2F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9075"/>
          </a:xfrm>
        </p:spPr>
        <p:txBody>
          <a:bodyPr/>
          <a:lstStyle/>
          <a:p>
            <a:r>
              <a:rPr lang="en-GB" dirty="0"/>
              <a:t>Relevant Legislations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39FAEB3-282D-C190-C1F3-4DD33B6735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401414"/>
              </p:ext>
            </p:extLst>
          </p:nvPr>
        </p:nvGraphicFramePr>
        <p:xfrm>
          <a:off x="179512" y="804545"/>
          <a:ext cx="5472608" cy="5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526706596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3504915965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682924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500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Legislation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72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Health and Care Act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Creates ICSs, ICBs, ICPs,; sets duties to collaborate, Section 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195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NHS Act 2006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NHS powers, commissioning, Section 75, enables joint budgets and shared commissioning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51247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Care Act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Adult Social Care duties, ensures integration with social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2392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Children &amp; Families Act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SEND joint commissioning, Supports integrated children’s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5796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Local Government &amp; Public Involvement in Health Act 2007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HWBs, JSNAs, JHWS,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1043407"/>
                  </a:ext>
                </a:extLst>
              </a:tr>
              <a:tr h="315381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Social Value Act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Social value in commissioning, impact on wider community outcomes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11758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80200-327C-C41E-C0DA-B858EB92F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7556D1-8942-B31A-B5EB-F821A2917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8CC68B-3712-93DC-DAC7-617A3855CF63}"/>
              </a:ext>
            </a:extLst>
          </p:cNvPr>
          <p:cNvSpPr txBox="1"/>
          <p:nvPr/>
        </p:nvSpPr>
        <p:spPr>
          <a:xfrm>
            <a:off x="5778798" y="1052463"/>
            <a:ext cx="3347864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9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Scotland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- Framework for Community Health and Social Care Integrated Services (2016) </a:t>
            </a:r>
          </a:p>
          <a:p>
            <a:pPr lvl="1"/>
            <a:r>
              <a:rPr lang="en-GB" sz="1900" b="1" dirty="0">
                <a:solidFill>
                  <a:srgbClr val="3C4245"/>
                </a:solidFill>
                <a:latin typeface="Arial" panose="020B0604020202020204" pitchFamily="34" charset="0"/>
              </a:rPr>
              <a:t>CARE</a:t>
            </a:r>
          </a:p>
          <a:p>
            <a:r>
              <a:rPr lang="en-GB" sz="19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- Framework on Integrated People-centred Health Services (IPCHS)</a:t>
            </a:r>
          </a:p>
          <a:p>
            <a:pPr lvl="1"/>
            <a:r>
              <a:rPr lang="en-GB" sz="1900" b="1" dirty="0">
                <a:solidFill>
                  <a:srgbClr val="3C4245"/>
                </a:solidFill>
                <a:latin typeface="Arial" panose="020B0604020202020204" pitchFamily="34" charset="0"/>
              </a:rPr>
              <a:t>5 Strategies to implement</a:t>
            </a:r>
          </a:p>
          <a:p>
            <a:r>
              <a:rPr lang="en-GB" sz="1900" dirty="0"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European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Commission - Towards person-centred integrated care</a:t>
            </a:r>
          </a:p>
          <a:p>
            <a:pPr lvl="1"/>
            <a:r>
              <a:rPr lang="en-GB" sz="1900" b="1" dirty="0">
                <a:solidFill>
                  <a:srgbClr val="3C4245"/>
                </a:solidFill>
                <a:latin typeface="Arial" panose="020B0604020202020204" pitchFamily="34" charset="0"/>
              </a:rPr>
              <a:t>2023 Flagship Technical Support Project</a:t>
            </a:r>
          </a:p>
        </p:txBody>
      </p:sp>
    </p:spTree>
    <p:extLst>
      <p:ext uri="{BB962C8B-B14F-4D97-AF65-F5344CB8AC3E}">
        <p14:creationId xmlns:p14="http://schemas.microsoft.com/office/powerpoint/2010/main" val="11046196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74465-A6EC-22FE-32BD-A2DC42CAC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505" y="332656"/>
            <a:ext cx="8229600" cy="1143000"/>
          </a:xfrm>
        </p:spPr>
        <p:txBody>
          <a:bodyPr/>
          <a:lstStyle/>
          <a:p>
            <a:r>
              <a:rPr lang="en-GB" dirty="0"/>
              <a:t>SELF 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0B99AE-C0B1-037D-3FBA-2397B8C99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F43E74-C41E-723F-5257-BF9DB149E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1026" name="Picture 2" descr="The benefits of silence and whispering in lessons – UKEdChat">
            <a:extLst>
              <a:ext uri="{FF2B5EF4-FFF2-40B4-BE49-F238E27FC236}">
                <a16:creationId xmlns:a16="http://schemas.microsoft.com/office/drawing/2014/main" id="{69B973C6-D578-9CAA-BBCC-6D1A1FE3B4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57848"/>
            <a:ext cx="3456384" cy="194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744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CA00D-5ED2-8DC9-E0DD-B5BA260A9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SESSION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CFC0C-20FD-2F9F-D6A7-6606B9F71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782D8-F988-82B6-09E0-F267F9756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1026" name="Picture 2" descr="Seminar meeting stock vector. Illustration of bubbles - 50293088">
            <a:extLst>
              <a:ext uri="{FF2B5EF4-FFF2-40B4-BE49-F238E27FC236}">
                <a16:creationId xmlns:a16="http://schemas.microsoft.com/office/drawing/2014/main" id="{5E643A9D-A2F0-27D7-C42D-C25B6C5B5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178" y="2132856"/>
            <a:ext cx="3205644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710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A7BC4-4EF2-0478-23C8-B7A5D39A5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Teams meeting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C67B-7592-5C49-EB2D-BD4C320F4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99592"/>
            <a:ext cx="8579296" cy="4608512"/>
          </a:xfrm>
        </p:spPr>
        <p:txBody>
          <a:bodyPr/>
          <a:lstStyle/>
          <a:p>
            <a:r>
              <a:rPr lang="en-GB" sz="3000" dirty="0"/>
              <a:t>Break out in your 2 groups (A1) (individual)</a:t>
            </a:r>
          </a:p>
          <a:p>
            <a:r>
              <a:rPr lang="en-GB" sz="3000" dirty="0"/>
              <a:t>Connect to your virtual Teams meeting room</a:t>
            </a:r>
          </a:p>
          <a:p>
            <a:r>
              <a:rPr lang="en-GB" sz="3000" dirty="0"/>
              <a:t>Chair to start the meeting (record your session)</a:t>
            </a:r>
          </a:p>
          <a:p>
            <a:r>
              <a:rPr lang="en-GB" sz="3000" dirty="0"/>
              <a:t>Select 1 of the 2 frameworks and discuss (30-45min)</a:t>
            </a:r>
          </a:p>
          <a:p>
            <a:pPr lvl="1"/>
            <a:r>
              <a:rPr lang="en-GB" dirty="0"/>
              <a:t>Identify 5 strengths</a:t>
            </a:r>
          </a:p>
          <a:p>
            <a:pPr lvl="1"/>
            <a:r>
              <a:rPr lang="en-GB" dirty="0"/>
              <a:t>Identify 5 weaknesses</a:t>
            </a:r>
          </a:p>
          <a:p>
            <a:r>
              <a:rPr lang="en-GB" dirty="0"/>
              <a:t>Lecturer: feedback in class while recording is reviewed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7F638-B6F6-8437-1D94-F3A908D6A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E6CA1-4EF2-6F84-8F30-A9C13F293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5415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CA54-FC60-A11D-7EB8-7B7A9C620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36" y="114300"/>
            <a:ext cx="8229600" cy="1143000"/>
          </a:xfrm>
        </p:spPr>
        <p:txBody>
          <a:bodyPr/>
          <a:lstStyle/>
          <a:p>
            <a:r>
              <a:rPr lang="en-GB" dirty="0"/>
              <a:t>NICE Guidance </a:t>
            </a:r>
            <a:br>
              <a:rPr lang="en-GB" dirty="0"/>
            </a:br>
            <a:r>
              <a:rPr lang="en-GB" sz="2000" dirty="0"/>
              <a:t>Integrated health and social care for people experiencing homelessness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E9F5F-E643-1A34-0449-A0881BEB1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5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700" dirty="0"/>
              <a:t>In pairs select a section, read it through, discuss, take notes and feedback to the whole group</a:t>
            </a:r>
          </a:p>
          <a:p>
            <a:pPr marL="400050" lvl="1" indent="0">
              <a:buNone/>
            </a:pPr>
            <a:r>
              <a:rPr lang="en-GB" sz="2300" dirty="0"/>
              <a:t>1.2 Planning and Commissioning (red)</a:t>
            </a:r>
          </a:p>
          <a:p>
            <a:pPr marL="400050" lvl="1" indent="0">
              <a:buNone/>
            </a:pPr>
            <a:r>
              <a:rPr lang="en-GB" sz="2300" dirty="0"/>
              <a:t>1.3 Models of multidisciplinary service provision (green)</a:t>
            </a:r>
          </a:p>
          <a:p>
            <a:pPr marL="400050" lvl="1" indent="0">
              <a:buNone/>
            </a:pPr>
            <a:r>
              <a:rPr lang="en-GB" sz="2300" dirty="0"/>
              <a:t>1.5 Access and engagement with services (purple)</a:t>
            </a:r>
          </a:p>
          <a:p>
            <a:pPr marL="400050" lvl="1" indent="0">
              <a:buNone/>
            </a:pPr>
            <a:r>
              <a:rPr lang="en-GB" sz="2300" dirty="0"/>
              <a:t>1.8 Transition between different settings (orange)</a:t>
            </a:r>
          </a:p>
          <a:p>
            <a:pPr marL="400050" lvl="1" indent="0">
              <a:buNone/>
            </a:pPr>
            <a:r>
              <a:rPr lang="en-GB" sz="2300" dirty="0"/>
              <a:t>1.11 Long Term Support (blue)</a:t>
            </a:r>
          </a:p>
          <a:p>
            <a:pPr marL="400050" lvl="1" indent="0">
              <a:buNone/>
            </a:pPr>
            <a:r>
              <a:rPr lang="en-GB" sz="2300" dirty="0"/>
              <a:t>1.12 Staff support and Development (yellow)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C6467-F2B0-A41A-07D5-6111779D8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8A7A6-C067-BB74-9A0E-058382961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5487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896E7E36-AFCE-1F46-4D3E-2DE71D34A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38"/>
            <a:ext cx="8229600" cy="1143000"/>
          </a:xfrm>
        </p:spPr>
        <p:txBody>
          <a:bodyPr/>
          <a:lstStyle/>
          <a:p>
            <a:r>
              <a:rPr lang="en-GB" altLang="en-US" dirty="0"/>
              <a:t>References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E49DD31A-0D8E-B61A-DBB0-B61BE1644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463"/>
            <a:ext cx="8435280" cy="3916363"/>
          </a:xfrm>
        </p:spPr>
        <p:txBody>
          <a:bodyPr/>
          <a:lstStyle/>
          <a:p>
            <a:r>
              <a:rPr lang="en-GB" altLang="en-US" sz="1700" dirty="0"/>
              <a:t>European Commission (2023). 2023 Flagship Technical Support Project: Towards person-centred integrated care. EC Strategy.</a:t>
            </a:r>
          </a:p>
          <a:p>
            <a:r>
              <a:rPr lang="en-GB" altLang="en-US" sz="1700" dirty="0"/>
              <a:t>Glasby J, Dickinson H, Miller R. (2011) Partnership working in England-where we are now and where we've come from. Int J </a:t>
            </a:r>
            <a:r>
              <a:rPr lang="en-GB" altLang="en-US" sz="1700" dirty="0" err="1"/>
              <a:t>Integr</a:t>
            </a:r>
            <a:r>
              <a:rPr lang="en-GB" altLang="en-US" sz="1700" dirty="0"/>
              <a:t> Care. 2011 Jan;11 Spec Ed(Special 10th Anniversary Edition):e002. </a:t>
            </a:r>
            <a:r>
              <a:rPr lang="en-GB" altLang="en-US" sz="1700" dirty="0" err="1"/>
              <a:t>doi</a:t>
            </a:r>
            <a:r>
              <a:rPr lang="en-GB" altLang="en-US" sz="1700" dirty="0"/>
              <a:t>: 10.5334/ijic.545. </a:t>
            </a:r>
            <a:r>
              <a:rPr lang="en-GB" altLang="en-US" sz="1700" dirty="0" err="1"/>
              <a:t>Epub</a:t>
            </a:r>
            <a:r>
              <a:rPr lang="en-GB" altLang="en-US" sz="1700" dirty="0"/>
              <a:t> 2011 Mar 7. PMID: 21677841; PMCID: PMC3111890.</a:t>
            </a:r>
          </a:p>
          <a:p>
            <a:r>
              <a:rPr lang="en-GB" altLang="en-US" sz="1700" dirty="0"/>
              <a:t>Glasby J, Dickinson H (2014). Partnership working in health and social care: What is integrated care how can we deliver it? Birmingham University.</a:t>
            </a:r>
          </a:p>
          <a:p>
            <a:r>
              <a:rPr lang="en-GB" altLang="en-US" sz="1700" dirty="0" err="1"/>
              <a:t>Heenan</a:t>
            </a:r>
            <a:r>
              <a:rPr lang="en-GB" altLang="en-US" sz="1700" dirty="0"/>
              <a:t>, D. and </a:t>
            </a:r>
            <a:r>
              <a:rPr lang="en-GB" altLang="en-US" sz="1700" dirty="0" err="1"/>
              <a:t>Birrell</a:t>
            </a:r>
            <a:r>
              <a:rPr lang="en-GB" altLang="en-US" sz="1700" dirty="0"/>
              <a:t>, D. (2018). The Integration of Health and Social Care in the UK : Policy and Practice, Bloomsbury Publishing Plc, 2018. ProQuest </a:t>
            </a:r>
            <a:r>
              <a:rPr lang="en-GB" altLang="en-US" sz="1700" dirty="0" err="1"/>
              <a:t>Ebook</a:t>
            </a:r>
            <a:r>
              <a:rPr lang="en-GB" altLang="en-US" sz="1700" dirty="0"/>
              <a:t> Central, </a:t>
            </a:r>
            <a:r>
              <a:rPr lang="en-GB" altLang="en-US" sz="1700" dirty="0">
                <a:hlinkClick r:id="rId2"/>
              </a:rPr>
              <a:t>http://ebookcentral.proquest.com/lib/trinity/detail.action?docID=6234539</a:t>
            </a:r>
            <a:r>
              <a:rPr lang="en-GB" altLang="en-US" sz="1700" dirty="0"/>
              <a:t>.</a:t>
            </a:r>
          </a:p>
          <a:p>
            <a:r>
              <a:rPr lang="en-GB" altLang="en-US" sz="1700" dirty="0"/>
              <a:t>Miller R, Glasby J, Dickinson H. Integrated Health and Social Care in England: Ten Years On. Int J </a:t>
            </a:r>
            <a:r>
              <a:rPr lang="en-GB" altLang="en-US" sz="1700" dirty="0" err="1"/>
              <a:t>Integr</a:t>
            </a:r>
            <a:r>
              <a:rPr lang="en-GB" altLang="en-US" sz="1700" dirty="0"/>
              <a:t> Care. 2021 Oct 29;21(4):6. </a:t>
            </a:r>
            <a:r>
              <a:rPr lang="en-GB" altLang="en-US" sz="1700" dirty="0" err="1"/>
              <a:t>doi</a:t>
            </a:r>
            <a:r>
              <a:rPr lang="en-GB" altLang="en-US" sz="1700" dirty="0"/>
              <a:t>: 10.5334/ijic.5666. PMID: 34754282; PMCID: PMC8555479.</a:t>
            </a:r>
          </a:p>
          <a:p>
            <a:r>
              <a:rPr lang="en-GB" altLang="en-US" sz="1700" dirty="0"/>
              <a:t>WHO (2023). Framework on Integrated People-centred Health Services (IPCHS). Geneva.</a:t>
            </a:r>
          </a:p>
          <a:p>
            <a:endParaRPr lang="en-GB" altLang="en-US" sz="1700" dirty="0"/>
          </a:p>
          <a:p>
            <a:endParaRPr lang="en-GB" altLang="en-US" sz="1700" dirty="0"/>
          </a:p>
          <a:p>
            <a:endParaRPr lang="en-GB" altLang="en-US" sz="1700" dirty="0"/>
          </a:p>
          <a:p>
            <a:endParaRPr lang="en-GB" altLang="en-US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B40B46-E9FF-286D-CFA3-C6940C813E1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0F4EA53-DAB4-4B12-893E-CC974D2B91F8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32773" name="Slide Number Placeholder 4">
            <a:extLst>
              <a:ext uri="{FF2B5EF4-FFF2-40B4-BE49-F238E27FC236}">
                <a16:creationId xmlns:a16="http://schemas.microsoft.com/office/drawing/2014/main" id="{DE8E56BE-3359-5707-00C4-913379B9A5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ADCD58C-2B66-46D1-A54E-860594CAFB7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24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55F1C-8A61-1145-9C52-07A7AF1E1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today?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C54A1-6FE5-A596-E102-F413FAE5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6C42B4-4545-4B0B-8922-C1BEB82246AC}" type="datetime1">
              <a:rPr lang="en-GB" altLang="en-US" smtClean="0"/>
              <a:pPr>
                <a:defRPr/>
              </a:pPr>
              <a:t>12/03/2026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0E1B98-105B-658D-1B97-3CDBFE6CB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2646EA-3FBA-4312-AF5F-311BA8B2DFAE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pic>
        <p:nvPicPr>
          <p:cNvPr id="1028" name="Picture 4" descr="What Should I Learn Today? - Quiz - Quizony.com">
            <a:extLst>
              <a:ext uri="{FF2B5EF4-FFF2-40B4-BE49-F238E27FC236}">
                <a16:creationId xmlns:a16="http://schemas.microsoft.com/office/drawing/2014/main" id="{695FA968-4081-6577-03E1-11969FF800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5097781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ree mindset things wot I learnt this week…">
            <a:extLst>
              <a:ext uri="{FF2B5EF4-FFF2-40B4-BE49-F238E27FC236}">
                <a16:creationId xmlns:a16="http://schemas.microsoft.com/office/drawing/2014/main" id="{C2600229-D74F-1A65-9775-403D69259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6876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7763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1444</Words>
  <Application>Microsoft Office PowerPoint</Application>
  <PresentationFormat>On-screen Show (4:3)</PresentationFormat>
  <Paragraphs>229</Paragraphs>
  <Slides>25</Slides>
  <Notes>17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Myriad Pro</vt:lpstr>
      <vt:lpstr>Arial</vt:lpstr>
      <vt:lpstr>Symbol</vt:lpstr>
      <vt:lpstr>Times New Roman</vt:lpstr>
      <vt:lpstr>Verdana</vt:lpstr>
      <vt:lpstr>20140311PresentationUWTSDTemplate</vt:lpstr>
      <vt:lpstr>1_20140311PresentationUWTSDTemplate</vt:lpstr>
      <vt:lpstr>  Service Integration and Partnership Working      </vt:lpstr>
      <vt:lpstr> Learning Outcomes  </vt:lpstr>
      <vt:lpstr>Session objectives</vt:lpstr>
      <vt:lpstr>Outcomes of integrated partnerships</vt:lpstr>
      <vt:lpstr>Across countries</vt:lpstr>
      <vt:lpstr>Reported benefits  from service users</vt:lpstr>
      <vt:lpstr>Reported concerns from service users </vt:lpstr>
      <vt:lpstr>Reported benefits from staff/ organisation</vt:lpstr>
      <vt:lpstr>Reported concerns from staff/ organisation</vt:lpstr>
      <vt:lpstr>Somerset study, UK (2002)</vt:lpstr>
      <vt:lpstr>Success or failure?</vt:lpstr>
      <vt:lpstr>Barriers (1)</vt:lpstr>
      <vt:lpstr>Barriers (2)</vt:lpstr>
      <vt:lpstr>PowerPoint Presentation</vt:lpstr>
      <vt:lpstr>Tools &amp; Frameworks (1)</vt:lpstr>
      <vt:lpstr>Tools &amp; Frameworks (1)</vt:lpstr>
      <vt:lpstr>Way forward (1) Service integrated partnerships</vt:lpstr>
      <vt:lpstr>Way forward (2) Service integrated partnerships</vt:lpstr>
      <vt:lpstr>Relevant Legislations</vt:lpstr>
      <vt:lpstr>SELF ASSESSMENT </vt:lpstr>
      <vt:lpstr>SEMINAR SESSION</vt:lpstr>
      <vt:lpstr>Teams meeting</vt:lpstr>
      <vt:lpstr>NICE Guidance  Integrated health and social care for people experiencing homelessness</vt:lpstr>
      <vt:lpstr>References</vt:lpstr>
      <vt:lpstr>What did you learn today?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295</cp:revision>
  <cp:lastPrinted>1601-01-01T00:00:00Z</cp:lastPrinted>
  <dcterms:created xsi:type="dcterms:W3CDTF">2002-10-07T19:43:58Z</dcterms:created>
  <dcterms:modified xsi:type="dcterms:W3CDTF">2026-03-12T12:06:13Z</dcterms:modified>
</cp:coreProperties>
</file>