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83"/>
    <p:restoredTop sz="92390"/>
  </p:normalViewPr>
  <p:slideViewPr>
    <p:cSldViewPr snapToGrid="0">
      <p:cViewPr varScale="1">
        <p:scale>
          <a:sx n="116" d="100"/>
          <a:sy n="116" d="100"/>
        </p:scale>
        <p:origin x="224"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F5B916-ECF6-BD48-91AC-5CB26F4B086C}" type="datetimeFigureOut">
              <a:rPr lang="en-BG" smtClean="0"/>
              <a:t>4.04.24</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A8D9BF-0B01-4443-A901-57E01B5D8FBB}" type="slidenum">
              <a:rPr lang="en-BG" smtClean="0"/>
              <a:t>‹#›</a:t>
            </a:fld>
            <a:endParaRPr lang="en-BG"/>
          </a:p>
        </p:txBody>
      </p:sp>
    </p:spTree>
    <p:extLst>
      <p:ext uri="{BB962C8B-B14F-4D97-AF65-F5344CB8AC3E}">
        <p14:creationId xmlns:p14="http://schemas.microsoft.com/office/powerpoint/2010/main" val="337994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G" dirty="0"/>
              <a:t>Technology is a revolutionary force in the ever-evolving field of leaning and development, transforming the way people gain knowledge and skills. Unquestionably, technology has a sighnificant impact on training and development, whether in local business storefronts and the hallways of large international enterprises. This talk explores the critical role that thechnology plays in influencing how companies and employers learn. By delving into its significance in training and development, evaluating its advantages for both employers, and scrutinizing actual cases from establishments.</a:t>
            </a:r>
          </a:p>
          <a:p>
            <a:endParaRPr lang="en-BG" dirty="0"/>
          </a:p>
        </p:txBody>
      </p:sp>
      <p:sp>
        <p:nvSpPr>
          <p:cNvPr id="4" name="Slide Number Placeholder 3"/>
          <p:cNvSpPr>
            <a:spLocks noGrp="1"/>
          </p:cNvSpPr>
          <p:nvPr>
            <p:ph type="sldNum" sz="quarter" idx="5"/>
          </p:nvPr>
        </p:nvSpPr>
        <p:spPr/>
        <p:txBody>
          <a:bodyPr/>
          <a:lstStyle/>
          <a:p>
            <a:fld id="{C5A8D9BF-0B01-4443-A901-57E01B5D8FBB}" type="slidenum">
              <a:rPr lang="en-BG" smtClean="0"/>
              <a:t>3</a:t>
            </a:fld>
            <a:endParaRPr lang="en-BG"/>
          </a:p>
        </p:txBody>
      </p:sp>
    </p:spTree>
    <p:extLst>
      <p:ext uri="{BB962C8B-B14F-4D97-AF65-F5344CB8AC3E}">
        <p14:creationId xmlns:p14="http://schemas.microsoft.com/office/powerpoint/2010/main" val="616337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26D4869-9EDC-FF44-8A83-BA989E31EBAD}" type="datetimeFigureOut">
              <a:rPr lang="en-BG" smtClean="0"/>
              <a:t>4.04.24</a:t>
            </a:fld>
            <a:endParaRPr lang="en-BG"/>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BG"/>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624FF94-0890-0E4C-9B1B-6747B3B2AA3A}" type="slidenum">
              <a:rPr lang="en-BG" smtClean="0"/>
              <a:t>‹#›</a:t>
            </a:fld>
            <a:endParaRPr lang="en-BG"/>
          </a:p>
        </p:txBody>
      </p:sp>
    </p:spTree>
    <p:extLst>
      <p:ext uri="{BB962C8B-B14F-4D97-AF65-F5344CB8AC3E}">
        <p14:creationId xmlns:p14="http://schemas.microsoft.com/office/powerpoint/2010/main" val="816996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6D4869-9EDC-FF44-8A83-BA989E31EBAD}" type="datetimeFigureOut">
              <a:rPr lang="en-BG" smtClean="0"/>
              <a:t>4.04.24</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a:xfrm>
            <a:off x="10558300" y="5956137"/>
            <a:ext cx="1052508" cy="365125"/>
          </a:xfrm>
        </p:spPr>
        <p:txBody>
          <a:bodyPr/>
          <a:lstStyle/>
          <a:p>
            <a:fld id="{7624FF94-0890-0E4C-9B1B-6747B3B2AA3A}" type="slidenum">
              <a:rPr lang="en-BG" smtClean="0"/>
              <a:t>‹#›</a:t>
            </a:fld>
            <a:endParaRPr lang="en-BG"/>
          </a:p>
        </p:txBody>
      </p:sp>
    </p:spTree>
    <p:extLst>
      <p:ext uri="{BB962C8B-B14F-4D97-AF65-F5344CB8AC3E}">
        <p14:creationId xmlns:p14="http://schemas.microsoft.com/office/powerpoint/2010/main" val="3947043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26D4869-9EDC-FF44-8A83-BA989E31EBAD}" type="datetimeFigureOut">
              <a:rPr lang="en-BG" smtClean="0"/>
              <a:t>4.04.24</a:t>
            </a:fld>
            <a:endParaRPr lang="en-BG"/>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BG"/>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624FF94-0890-0E4C-9B1B-6747B3B2AA3A}" type="slidenum">
              <a:rPr lang="en-BG" smtClean="0"/>
              <a:t>‹#›</a:t>
            </a:fld>
            <a:endParaRPr lang="en-BG"/>
          </a:p>
        </p:txBody>
      </p:sp>
    </p:spTree>
    <p:extLst>
      <p:ext uri="{BB962C8B-B14F-4D97-AF65-F5344CB8AC3E}">
        <p14:creationId xmlns:p14="http://schemas.microsoft.com/office/powerpoint/2010/main" val="2727431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26D4869-9EDC-FF44-8A83-BA989E31EBAD}" type="datetimeFigureOut">
              <a:rPr lang="en-BG" smtClean="0"/>
              <a:t>4.04.24</a:t>
            </a:fld>
            <a:endParaRPr lang="en-BG"/>
          </a:p>
        </p:txBody>
      </p:sp>
      <p:sp>
        <p:nvSpPr>
          <p:cNvPr id="6" name="Footer Placeholder 5"/>
          <p:cNvSpPr>
            <a:spLocks noGrp="1"/>
          </p:cNvSpPr>
          <p:nvPr>
            <p:ph type="ftr" sz="quarter" idx="11"/>
          </p:nvPr>
        </p:nvSpPr>
        <p:spPr/>
        <p:txBody>
          <a:bodyPr/>
          <a:lstStyle/>
          <a:p>
            <a:endParaRPr lang="en-BG"/>
          </a:p>
        </p:txBody>
      </p:sp>
      <p:sp>
        <p:nvSpPr>
          <p:cNvPr id="7" name="Slide Number Placeholder 6"/>
          <p:cNvSpPr>
            <a:spLocks noGrp="1"/>
          </p:cNvSpPr>
          <p:nvPr>
            <p:ph type="sldNum" sz="quarter" idx="12"/>
          </p:nvPr>
        </p:nvSpPr>
        <p:spPr/>
        <p:txBody>
          <a:bodyPr/>
          <a:lstStyle/>
          <a:p>
            <a:fld id="{7624FF94-0890-0E4C-9B1B-6747B3B2AA3A}" type="slidenum">
              <a:rPr lang="en-BG" smtClean="0"/>
              <a:t>‹#›</a:t>
            </a:fld>
            <a:endParaRPr lang="en-BG"/>
          </a:p>
        </p:txBody>
      </p:sp>
    </p:spTree>
    <p:extLst>
      <p:ext uri="{BB962C8B-B14F-4D97-AF65-F5344CB8AC3E}">
        <p14:creationId xmlns:p14="http://schemas.microsoft.com/office/powerpoint/2010/main" val="11112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6D4869-9EDC-FF44-8A83-BA989E31EBAD}" type="datetimeFigureOut">
              <a:rPr lang="en-BG" smtClean="0"/>
              <a:t>4.04.24</a:t>
            </a:fld>
            <a:endParaRPr lang="en-BG"/>
          </a:p>
        </p:txBody>
      </p:sp>
      <p:sp>
        <p:nvSpPr>
          <p:cNvPr id="8" name="Footer Placeholder 7"/>
          <p:cNvSpPr>
            <a:spLocks noGrp="1"/>
          </p:cNvSpPr>
          <p:nvPr>
            <p:ph type="ftr" sz="quarter" idx="11"/>
          </p:nvPr>
        </p:nvSpPr>
        <p:spPr/>
        <p:txBody>
          <a:bodyPr/>
          <a:lstStyle/>
          <a:p>
            <a:endParaRPr lang="en-BG"/>
          </a:p>
        </p:txBody>
      </p:sp>
      <p:sp>
        <p:nvSpPr>
          <p:cNvPr id="9" name="Slide Number Placeholder 8"/>
          <p:cNvSpPr>
            <a:spLocks noGrp="1"/>
          </p:cNvSpPr>
          <p:nvPr>
            <p:ph type="sldNum" sz="quarter" idx="12"/>
          </p:nvPr>
        </p:nvSpPr>
        <p:spPr/>
        <p:txBody>
          <a:bodyPr/>
          <a:lstStyle/>
          <a:p>
            <a:fld id="{7624FF94-0890-0E4C-9B1B-6747B3B2AA3A}" type="slidenum">
              <a:rPr lang="en-BG" smtClean="0"/>
              <a:t>‹#›</a:t>
            </a:fld>
            <a:endParaRPr lang="en-BG"/>
          </a:p>
        </p:txBody>
      </p:sp>
    </p:spTree>
    <p:extLst>
      <p:ext uri="{BB962C8B-B14F-4D97-AF65-F5344CB8AC3E}">
        <p14:creationId xmlns:p14="http://schemas.microsoft.com/office/powerpoint/2010/main" val="3305834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26D4869-9EDC-FF44-8A83-BA989E31EBAD}" type="datetimeFigureOut">
              <a:rPr lang="en-BG" smtClean="0"/>
              <a:t>4.04.24</a:t>
            </a:fld>
            <a:endParaRPr lang="en-BG"/>
          </a:p>
        </p:txBody>
      </p:sp>
      <p:sp>
        <p:nvSpPr>
          <p:cNvPr id="4" name="Footer Placeholder 3"/>
          <p:cNvSpPr>
            <a:spLocks noGrp="1"/>
          </p:cNvSpPr>
          <p:nvPr>
            <p:ph type="ftr" sz="quarter" idx="11"/>
          </p:nvPr>
        </p:nvSpPr>
        <p:spPr/>
        <p:txBody>
          <a:bodyPr/>
          <a:lstStyle/>
          <a:p>
            <a:endParaRPr lang="en-BG"/>
          </a:p>
        </p:txBody>
      </p:sp>
      <p:sp>
        <p:nvSpPr>
          <p:cNvPr id="5" name="Slide Number Placeholder 4"/>
          <p:cNvSpPr>
            <a:spLocks noGrp="1"/>
          </p:cNvSpPr>
          <p:nvPr>
            <p:ph type="sldNum" sz="quarter" idx="12"/>
          </p:nvPr>
        </p:nvSpPr>
        <p:spPr/>
        <p:txBody>
          <a:bodyPr/>
          <a:lstStyle/>
          <a:p>
            <a:fld id="{7624FF94-0890-0E4C-9B1B-6747B3B2AA3A}" type="slidenum">
              <a:rPr lang="en-BG" smtClean="0"/>
              <a:t>‹#›</a:t>
            </a:fld>
            <a:endParaRPr lang="en-BG"/>
          </a:p>
        </p:txBody>
      </p:sp>
    </p:spTree>
    <p:extLst>
      <p:ext uri="{BB962C8B-B14F-4D97-AF65-F5344CB8AC3E}">
        <p14:creationId xmlns:p14="http://schemas.microsoft.com/office/powerpoint/2010/main" val="4097709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4869-9EDC-FF44-8A83-BA989E31EBAD}" type="datetimeFigureOut">
              <a:rPr lang="en-BG" smtClean="0"/>
              <a:t>4.04.24</a:t>
            </a:fld>
            <a:endParaRPr lang="en-BG"/>
          </a:p>
        </p:txBody>
      </p:sp>
      <p:sp>
        <p:nvSpPr>
          <p:cNvPr id="3" name="Footer Placeholder 2"/>
          <p:cNvSpPr>
            <a:spLocks noGrp="1"/>
          </p:cNvSpPr>
          <p:nvPr>
            <p:ph type="ftr" sz="quarter" idx="11"/>
          </p:nvPr>
        </p:nvSpPr>
        <p:spPr/>
        <p:txBody>
          <a:bodyPr/>
          <a:lstStyle/>
          <a:p>
            <a:endParaRPr lang="en-BG"/>
          </a:p>
        </p:txBody>
      </p:sp>
      <p:sp>
        <p:nvSpPr>
          <p:cNvPr id="4" name="Slide Number Placeholder 3"/>
          <p:cNvSpPr>
            <a:spLocks noGrp="1"/>
          </p:cNvSpPr>
          <p:nvPr>
            <p:ph type="sldNum" sz="quarter" idx="12"/>
          </p:nvPr>
        </p:nvSpPr>
        <p:spPr/>
        <p:txBody>
          <a:bodyPr/>
          <a:lstStyle/>
          <a:p>
            <a:fld id="{7624FF94-0890-0E4C-9B1B-6747B3B2AA3A}" type="slidenum">
              <a:rPr lang="en-BG" smtClean="0"/>
              <a:t>‹#›</a:t>
            </a:fld>
            <a:endParaRPr lang="en-BG"/>
          </a:p>
        </p:txBody>
      </p:sp>
    </p:spTree>
    <p:extLst>
      <p:ext uri="{BB962C8B-B14F-4D97-AF65-F5344CB8AC3E}">
        <p14:creationId xmlns:p14="http://schemas.microsoft.com/office/powerpoint/2010/main" val="1201324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26D4869-9EDC-FF44-8A83-BA989E31EBAD}" type="datetimeFigureOut">
              <a:rPr lang="en-BG" smtClean="0"/>
              <a:t>4.04.24</a:t>
            </a:fld>
            <a:endParaRPr lang="en-BG"/>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BG"/>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624FF94-0890-0E4C-9B1B-6747B3B2AA3A}" type="slidenum">
              <a:rPr lang="en-BG" smtClean="0"/>
              <a:t>‹#›</a:t>
            </a:fld>
            <a:endParaRPr lang="en-BG"/>
          </a:p>
        </p:txBody>
      </p:sp>
    </p:spTree>
    <p:extLst>
      <p:ext uri="{BB962C8B-B14F-4D97-AF65-F5344CB8AC3E}">
        <p14:creationId xmlns:p14="http://schemas.microsoft.com/office/powerpoint/2010/main" val="3113656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26D4869-9EDC-FF44-8A83-BA989E31EBAD}" type="datetimeFigureOut">
              <a:rPr lang="en-BG" smtClean="0"/>
              <a:t>4.04.24</a:t>
            </a:fld>
            <a:endParaRPr lang="en-BG"/>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624FF94-0890-0E4C-9B1B-6747B3B2AA3A}" type="slidenum">
              <a:rPr lang="en-BG" smtClean="0"/>
              <a:t>‹#›</a:t>
            </a:fld>
            <a:endParaRPr lang="en-BG"/>
          </a:p>
        </p:txBody>
      </p:sp>
    </p:spTree>
    <p:extLst>
      <p:ext uri="{BB962C8B-B14F-4D97-AF65-F5344CB8AC3E}">
        <p14:creationId xmlns:p14="http://schemas.microsoft.com/office/powerpoint/2010/main" val="3325103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6D4869-9EDC-FF44-8A83-BA989E31EBAD}" type="datetimeFigureOut">
              <a:rPr lang="en-BG" smtClean="0"/>
              <a:t>4.04.24</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7624FF94-0890-0E4C-9B1B-6747B3B2AA3A}" type="slidenum">
              <a:rPr lang="en-BG" smtClean="0"/>
              <a:t>‹#›</a:t>
            </a:fld>
            <a:endParaRPr lang="en-BG"/>
          </a:p>
        </p:txBody>
      </p:sp>
    </p:spTree>
    <p:extLst>
      <p:ext uri="{BB962C8B-B14F-4D97-AF65-F5344CB8AC3E}">
        <p14:creationId xmlns:p14="http://schemas.microsoft.com/office/powerpoint/2010/main" val="733531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26D4869-9EDC-FF44-8A83-BA989E31EBAD}" type="datetimeFigureOut">
              <a:rPr lang="en-BG" smtClean="0"/>
              <a:t>4.04.24</a:t>
            </a:fld>
            <a:endParaRPr lang="en-BG"/>
          </a:p>
        </p:txBody>
      </p:sp>
      <p:sp>
        <p:nvSpPr>
          <p:cNvPr id="5" name="Footer Placeholder 4"/>
          <p:cNvSpPr>
            <a:spLocks noGrp="1"/>
          </p:cNvSpPr>
          <p:nvPr>
            <p:ph type="ftr" sz="quarter" idx="11"/>
          </p:nvPr>
        </p:nvSpPr>
        <p:spPr>
          <a:xfrm>
            <a:off x="774923" y="5951811"/>
            <a:ext cx="7896279" cy="365125"/>
          </a:xfrm>
        </p:spPr>
        <p:txBody>
          <a:bodyPr/>
          <a:lstStyle/>
          <a:p>
            <a:endParaRPr lang="en-BG"/>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624FF94-0890-0E4C-9B1B-6747B3B2AA3A}" type="slidenum">
              <a:rPr lang="en-BG" smtClean="0"/>
              <a:t>‹#›</a:t>
            </a:fld>
            <a:endParaRPr lang="en-BG"/>
          </a:p>
        </p:txBody>
      </p:sp>
    </p:spTree>
    <p:extLst>
      <p:ext uri="{BB962C8B-B14F-4D97-AF65-F5344CB8AC3E}">
        <p14:creationId xmlns:p14="http://schemas.microsoft.com/office/powerpoint/2010/main" val="3704043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26D4869-9EDC-FF44-8A83-BA989E31EBAD}" type="datetimeFigureOut">
              <a:rPr lang="en-BG" smtClean="0"/>
              <a:t>4.04.24</a:t>
            </a:fld>
            <a:endParaRPr lang="en-BG"/>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BG"/>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624FF94-0890-0E4C-9B1B-6747B3B2AA3A}" type="slidenum">
              <a:rPr lang="en-BG" smtClean="0"/>
              <a:t>‹#›</a:t>
            </a:fld>
            <a:endParaRPr lang="en-BG"/>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61736598"/>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FB113-5AA2-1BE4-B463-5D0797C52D60}"/>
              </a:ext>
            </a:extLst>
          </p:cNvPr>
          <p:cNvSpPr>
            <a:spLocks noGrp="1"/>
          </p:cNvSpPr>
          <p:nvPr>
            <p:ph type="ctrTitle"/>
          </p:nvPr>
        </p:nvSpPr>
        <p:spPr/>
        <p:txBody>
          <a:bodyPr>
            <a:normAutofit/>
          </a:bodyPr>
          <a:lstStyle/>
          <a:p>
            <a:pPr algn="ctr"/>
            <a:r>
              <a:rPr lang="en-BG" sz="4000" dirty="0"/>
              <a:t>The impact of technology on learning and development</a:t>
            </a:r>
          </a:p>
        </p:txBody>
      </p:sp>
      <p:sp>
        <p:nvSpPr>
          <p:cNvPr id="5" name="TextBox 4">
            <a:extLst>
              <a:ext uri="{FF2B5EF4-FFF2-40B4-BE49-F238E27FC236}">
                <a16:creationId xmlns:a16="http://schemas.microsoft.com/office/drawing/2014/main" id="{64BD63DA-A197-A947-13EB-9AB712EB09EF}"/>
              </a:ext>
            </a:extLst>
          </p:cNvPr>
          <p:cNvSpPr txBox="1"/>
          <p:nvPr/>
        </p:nvSpPr>
        <p:spPr>
          <a:xfrm>
            <a:off x="776176" y="3232298"/>
            <a:ext cx="10100929" cy="2862322"/>
          </a:xfrm>
          <a:prstGeom prst="rect">
            <a:avLst/>
          </a:prstGeom>
          <a:noFill/>
        </p:spPr>
        <p:txBody>
          <a:bodyPr wrap="square" rtlCol="0">
            <a:spAutoFit/>
          </a:bodyPr>
          <a:lstStyle/>
          <a:p>
            <a:pPr algn="ctr"/>
            <a:r>
              <a:rPr lang="en-BG" sz="2000" dirty="0"/>
              <a:t>Name: Viktoria Ivanova</a:t>
            </a:r>
            <a:br>
              <a:rPr lang="en-BG" sz="2000" dirty="0"/>
            </a:br>
            <a:r>
              <a:rPr lang="en-BG" sz="2000" dirty="0"/>
              <a:t>Student ID: 2219320</a:t>
            </a:r>
            <a:br>
              <a:rPr lang="en-BG" sz="2000" dirty="0"/>
            </a:br>
            <a:r>
              <a:rPr lang="en-BG" sz="2000" dirty="0"/>
              <a:t>BA (Hons) Business Management</a:t>
            </a:r>
            <a:br>
              <a:rPr lang="en-BG" sz="2000" dirty="0"/>
            </a:br>
            <a:r>
              <a:rPr lang="en-BG" sz="2000" dirty="0"/>
              <a:t>Level 5</a:t>
            </a:r>
            <a:br>
              <a:rPr lang="en-BG" sz="2000" dirty="0"/>
            </a:br>
            <a:r>
              <a:rPr lang="en-BG" sz="2000" dirty="0"/>
              <a:t>Module Name: Managing People</a:t>
            </a:r>
            <a:br>
              <a:rPr lang="en-BG" sz="2000" dirty="0"/>
            </a:br>
            <a:br>
              <a:rPr lang="en-BG" sz="2000" dirty="0"/>
            </a:br>
            <a:br>
              <a:rPr lang="en-BG" sz="2000" dirty="0"/>
            </a:br>
            <a:r>
              <a:rPr lang="en-BG" sz="2000" dirty="0"/>
              <a:t>University of Wales Trinity Saint David </a:t>
            </a:r>
            <a:br>
              <a:rPr lang="en-BG" sz="2000" dirty="0"/>
            </a:br>
            <a:r>
              <a:rPr lang="en-BG" sz="2000" dirty="0"/>
              <a:t>Data: 04.04.24</a:t>
            </a:r>
          </a:p>
        </p:txBody>
      </p:sp>
    </p:spTree>
    <p:extLst>
      <p:ext uri="{BB962C8B-B14F-4D97-AF65-F5344CB8AC3E}">
        <p14:creationId xmlns:p14="http://schemas.microsoft.com/office/powerpoint/2010/main" val="3905467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D57F6D-E460-8828-96CE-FF8F45B2244C}"/>
              </a:ext>
            </a:extLst>
          </p:cNvPr>
          <p:cNvSpPr txBox="1"/>
          <p:nvPr/>
        </p:nvSpPr>
        <p:spPr>
          <a:xfrm>
            <a:off x="1089498" y="999201"/>
            <a:ext cx="10155676" cy="584775"/>
          </a:xfrm>
          <a:prstGeom prst="rect">
            <a:avLst/>
          </a:prstGeom>
          <a:noFill/>
        </p:spPr>
        <p:txBody>
          <a:bodyPr wrap="square" rtlCol="0">
            <a:spAutoFit/>
          </a:bodyPr>
          <a:lstStyle/>
          <a:p>
            <a:pPr algn="ctr"/>
            <a:r>
              <a:rPr lang="en-BG" sz="3200" dirty="0"/>
              <a:t>Topic to be discussed</a:t>
            </a:r>
          </a:p>
        </p:txBody>
      </p:sp>
      <p:sp>
        <p:nvSpPr>
          <p:cNvPr id="5" name="Content Placeholder 2">
            <a:extLst>
              <a:ext uri="{FF2B5EF4-FFF2-40B4-BE49-F238E27FC236}">
                <a16:creationId xmlns:a16="http://schemas.microsoft.com/office/drawing/2014/main" id="{26D9E9C3-5C58-97D7-6497-F32E25B11A01}"/>
              </a:ext>
            </a:extLst>
          </p:cNvPr>
          <p:cNvSpPr txBox="1">
            <a:spLocks/>
          </p:cNvSpPr>
          <p:nvPr/>
        </p:nvSpPr>
        <p:spPr>
          <a:xfrm>
            <a:off x="581193" y="2238553"/>
            <a:ext cx="11029615" cy="36783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sz="2400" b="1" dirty="0"/>
              <a:t>Importance of Tech in Training</a:t>
            </a:r>
          </a:p>
          <a:p>
            <a:r>
              <a:rPr lang="en-US" sz="2400" b="1" dirty="0"/>
              <a:t>Employee Benefits of Tech Training</a:t>
            </a:r>
          </a:p>
          <a:p>
            <a:r>
              <a:rPr lang="en-US" sz="2400" b="1" dirty="0"/>
              <a:t>Employer Benefits of Tech Training</a:t>
            </a:r>
            <a:endParaRPr lang="en-GB" sz="2400" b="1" dirty="0"/>
          </a:p>
        </p:txBody>
      </p:sp>
    </p:spTree>
    <p:extLst>
      <p:ext uri="{BB962C8B-B14F-4D97-AF65-F5344CB8AC3E}">
        <p14:creationId xmlns:p14="http://schemas.microsoft.com/office/powerpoint/2010/main" val="842892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243BB0-BBB8-7EB6-0896-C186B78261EB}"/>
              </a:ext>
            </a:extLst>
          </p:cNvPr>
          <p:cNvSpPr>
            <a:spLocks noGrp="1"/>
          </p:cNvSpPr>
          <p:nvPr>
            <p:ph idx="1"/>
          </p:nvPr>
        </p:nvSpPr>
        <p:spPr/>
        <p:txBody>
          <a:bodyPr/>
          <a:lstStyle/>
          <a:p>
            <a:r>
              <a:rPr lang="en-BG" dirty="0"/>
              <a:t>Technology is a revolutionary force in the ever-evolving field of leaning and development, transforming the way people gain knowledge and skills. Unquestionably, technology has a sighnificant impact on training and development, whether in local business storefronts and the hallways of large international enterprises. This talk explores the critical role that thechnology plays in influencing how companies and employers learn. By delving into its significance in training and development, evaluating its advantages for both employers, and scrutinizing actual cases from establishments.</a:t>
            </a:r>
          </a:p>
        </p:txBody>
      </p:sp>
      <p:sp>
        <p:nvSpPr>
          <p:cNvPr id="4" name="TextBox 3">
            <a:extLst>
              <a:ext uri="{FF2B5EF4-FFF2-40B4-BE49-F238E27FC236}">
                <a16:creationId xmlns:a16="http://schemas.microsoft.com/office/drawing/2014/main" id="{6AB6263C-3900-981A-31CC-4B0D952EF236}"/>
              </a:ext>
            </a:extLst>
          </p:cNvPr>
          <p:cNvSpPr txBox="1"/>
          <p:nvPr/>
        </p:nvSpPr>
        <p:spPr>
          <a:xfrm>
            <a:off x="1786646" y="863013"/>
            <a:ext cx="8618706" cy="646331"/>
          </a:xfrm>
          <a:prstGeom prst="rect">
            <a:avLst/>
          </a:prstGeom>
          <a:noFill/>
        </p:spPr>
        <p:txBody>
          <a:bodyPr wrap="square" rtlCol="0">
            <a:spAutoFit/>
          </a:bodyPr>
          <a:lstStyle/>
          <a:p>
            <a:pPr algn="ctr"/>
            <a:r>
              <a:rPr lang="en-BG" sz="3600" dirty="0"/>
              <a:t>Introduction</a:t>
            </a:r>
          </a:p>
        </p:txBody>
      </p:sp>
    </p:spTree>
    <p:extLst>
      <p:ext uri="{BB962C8B-B14F-4D97-AF65-F5344CB8AC3E}">
        <p14:creationId xmlns:p14="http://schemas.microsoft.com/office/powerpoint/2010/main" val="1186152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87D4C4-6305-5E01-D280-C0A27F19AD45}"/>
              </a:ext>
            </a:extLst>
          </p:cNvPr>
          <p:cNvSpPr txBox="1"/>
          <p:nvPr/>
        </p:nvSpPr>
        <p:spPr>
          <a:xfrm>
            <a:off x="3662361" y="842039"/>
            <a:ext cx="7948446" cy="584775"/>
          </a:xfrm>
          <a:prstGeom prst="rect">
            <a:avLst/>
          </a:prstGeom>
          <a:noFill/>
        </p:spPr>
        <p:txBody>
          <a:bodyPr wrap="square" rtlCol="0">
            <a:spAutoFit/>
          </a:bodyPr>
          <a:lstStyle/>
          <a:p>
            <a:r>
              <a:rPr lang="en-BG" sz="3200" dirty="0"/>
              <a:t>Importance of Tech in Trainig</a:t>
            </a:r>
          </a:p>
        </p:txBody>
      </p:sp>
      <p:sp>
        <p:nvSpPr>
          <p:cNvPr id="8" name="Content Placeholder 2">
            <a:extLst>
              <a:ext uri="{FF2B5EF4-FFF2-40B4-BE49-F238E27FC236}">
                <a16:creationId xmlns:a16="http://schemas.microsoft.com/office/drawing/2014/main" id="{FC1ABAFD-1C03-A80C-6422-C4EFE03EA8AC}"/>
              </a:ext>
            </a:extLst>
          </p:cNvPr>
          <p:cNvSpPr>
            <a:spLocks noGrp="1"/>
          </p:cNvSpPr>
          <p:nvPr>
            <p:ph idx="1"/>
          </p:nvPr>
        </p:nvSpPr>
        <p:spPr>
          <a:xfrm>
            <a:off x="581192" y="2180496"/>
            <a:ext cx="11029615" cy="3678303"/>
          </a:xfrm>
        </p:spPr>
        <p:txBody>
          <a:bodyPr>
            <a:normAutofit/>
          </a:bodyPr>
          <a:lstStyle/>
          <a:p>
            <a:pPr algn="ctr"/>
            <a:r>
              <a:rPr lang="en-US" sz="2800" b="1" dirty="0"/>
              <a:t>Accessibility</a:t>
            </a:r>
          </a:p>
          <a:p>
            <a:pPr algn="ctr"/>
            <a:r>
              <a:rPr lang="en-US" sz="2800" b="1" dirty="0"/>
              <a:t>Interactive Learning</a:t>
            </a:r>
          </a:p>
          <a:p>
            <a:pPr algn="ctr"/>
            <a:r>
              <a:rPr lang="en-GB" sz="2800" b="1" dirty="0"/>
              <a:t>Personalization</a:t>
            </a:r>
          </a:p>
        </p:txBody>
      </p:sp>
    </p:spTree>
    <p:extLst>
      <p:ext uri="{BB962C8B-B14F-4D97-AF65-F5344CB8AC3E}">
        <p14:creationId xmlns:p14="http://schemas.microsoft.com/office/powerpoint/2010/main" val="1510381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1EDE96-BCF5-CCF6-2409-CF9FADB3BD13}"/>
              </a:ext>
            </a:extLst>
          </p:cNvPr>
          <p:cNvSpPr txBox="1"/>
          <p:nvPr/>
        </p:nvSpPr>
        <p:spPr>
          <a:xfrm>
            <a:off x="2281236" y="827750"/>
            <a:ext cx="7629525" cy="646331"/>
          </a:xfrm>
          <a:prstGeom prst="rect">
            <a:avLst/>
          </a:prstGeom>
          <a:noFill/>
        </p:spPr>
        <p:txBody>
          <a:bodyPr wrap="square" rtlCol="0">
            <a:spAutoFit/>
          </a:bodyPr>
          <a:lstStyle/>
          <a:p>
            <a:pPr algn="ctr"/>
            <a:r>
              <a:rPr lang="en-BG" sz="3600" dirty="0"/>
              <a:t>Cont</a:t>
            </a:r>
            <a:r>
              <a:rPr lang="en-BG" dirty="0"/>
              <a:t>.</a:t>
            </a:r>
          </a:p>
        </p:txBody>
      </p:sp>
      <p:sp>
        <p:nvSpPr>
          <p:cNvPr id="5" name="Content Placeholder 2">
            <a:extLst>
              <a:ext uri="{FF2B5EF4-FFF2-40B4-BE49-F238E27FC236}">
                <a16:creationId xmlns:a16="http://schemas.microsoft.com/office/drawing/2014/main" id="{D8B54845-2821-22C7-B8A1-5460D63A9480}"/>
              </a:ext>
            </a:extLst>
          </p:cNvPr>
          <p:cNvSpPr>
            <a:spLocks noGrp="1"/>
          </p:cNvSpPr>
          <p:nvPr>
            <p:ph idx="1"/>
          </p:nvPr>
        </p:nvSpPr>
        <p:spPr>
          <a:xfrm>
            <a:off x="581192" y="2180496"/>
            <a:ext cx="11029615" cy="3678303"/>
          </a:xfrm>
        </p:spPr>
        <p:txBody>
          <a:bodyPr>
            <a:normAutofit/>
          </a:bodyPr>
          <a:lstStyle/>
          <a:p>
            <a:pPr algn="ctr"/>
            <a:r>
              <a:rPr lang="en-US" sz="2800" b="1" dirty="0"/>
              <a:t>Collaboration</a:t>
            </a:r>
          </a:p>
          <a:p>
            <a:pPr algn="ctr"/>
            <a:r>
              <a:rPr lang="en-US" sz="2800" b="1" dirty="0"/>
              <a:t>Real-time Feedback </a:t>
            </a:r>
          </a:p>
          <a:p>
            <a:pPr algn="ctr"/>
            <a:r>
              <a:rPr lang="en-GB" sz="2800" b="1" dirty="0"/>
              <a:t>Cost-effectiveness</a:t>
            </a:r>
          </a:p>
          <a:p>
            <a:pPr algn="ctr"/>
            <a:r>
              <a:rPr lang="en-GB" sz="2800" b="1" dirty="0"/>
              <a:t>Keeping Pace </a:t>
            </a:r>
          </a:p>
        </p:txBody>
      </p:sp>
    </p:spTree>
    <p:extLst>
      <p:ext uri="{BB962C8B-B14F-4D97-AF65-F5344CB8AC3E}">
        <p14:creationId xmlns:p14="http://schemas.microsoft.com/office/powerpoint/2010/main" val="165400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9F1818-CF89-17F5-00A4-FA471D542102}"/>
              </a:ext>
            </a:extLst>
          </p:cNvPr>
          <p:cNvSpPr txBox="1"/>
          <p:nvPr/>
        </p:nvSpPr>
        <p:spPr>
          <a:xfrm>
            <a:off x="858253" y="528785"/>
            <a:ext cx="10904954" cy="940832"/>
          </a:xfrm>
          <a:prstGeom prst="rect">
            <a:avLst/>
          </a:prstGeom>
          <a:noFill/>
        </p:spPr>
        <p:txBody>
          <a:bodyPr wrap="square" rtlCol="0">
            <a:spAutoFit/>
          </a:bodyPr>
          <a:lstStyle/>
          <a:p>
            <a:endParaRPr lang="en-BG" dirty="0"/>
          </a:p>
        </p:txBody>
      </p:sp>
      <p:sp>
        <p:nvSpPr>
          <p:cNvPr id="2" name="Title 1">
            <a:extLst>
              <a:ext uri="{FF2B5EF4-FFF2-40B4-BE49-F238E27FC236}">
                <a16:creationId xmlns:a16="http://schemas.microsoft.com/office/drawing/2014/main" id="{FBA81226-F974-586A-03A3-51FCF519934E}"/>
              </a:ext>
            </a:extLst>
          </p:cNvPr>
          <p:cNvSpPr>
            <a:spLocks noGrp="1"/>
          </p:cNvSpPr>
          <p:nvPr>
            <p:ph type="title"/>
          </p:nvPr>
        </p:nvSpPr>
        <p:spPr>
          <a:xfrm>
            <a:off x="858253" y="432701"/>
            <a:ext cx="11029616" cy="1013800"/>
          </a:xfrm>
        </p:spPr>
        <p:txBody>
          <a:bodyPr>
            <a:normAutofit/>
          </a:bodyPr>
          <a:lstStyle/>
          <a:p>
            <a:pPr algn="ctr"/>
            <a:r>
              <a:rPr lang="en-US" sz="3600" b="1" cap="none" dirty="0"/>
              <a:t>Employee Benefits of Tech Training</a:t>
            </a:r>
            <a:endParaRPr lang="en-GB" sz="3600" b="1" cap="none" dirty="0"/>
          </a:p>
        </p:txBody>
      </p:sp>
      <p:sp>
        <p:nvSpPr>
          <p:cNvPr id="5" name="Content Placeholder 2">
            <a:extLst>
              <a:ext uri="{FF2B5EF4-FFF2-40B4-BE49-F238E27FC236}">
                <a16:creationId xmlns:a16="http://schemas.microsoft.com/office/drawing/2014/main" id="{2C04A691-4907-116A-B99B-0C3356F6B897}"/>
              </a:ext>
            </a:extLst>
          </p:cNvPr>
          <p:cNvSpPr txBox="1">
            <a:spLocks/>
          </p:cNvSpPr>
          <p:nvPr/>
        </p:nvSpPr>
        <p:spPr>
          <a:xfrm>
            <a:off x="483878" y="2016030"/>
            <a:ext cx="11029615" cy="36783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algn="ctr"/>
            <a:r>
              <a:rPr lang="en-US" sz="2800" b="1" dirty="0"/>
              <a:t>Flexibility and accessibility</a:t>
            </a:r>
          </a:p>
          <a:p>
            <a:pPr algn="ctr"/>
            <a:r>
              <a:rPr lang="en-US" altLang="zh-CN" sz="2800" b="1" dirty="0"/>
              <a:t>Personalized learning paths</a:t>
            </a:r>
          </a:p>
        </p:txBody>
      </p:sp>
    </p:spTree>
    <p:extLst>
      <p:ext uri="{BB962C8B-B14F-4D97-AF65-F5344CB8AC3E}">
        <p14:creationId xmlns:p14="http://schemas.microsoft.com/office/powerpoint/2010/main" val="71345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2981D830-36CE-E9A7-3F07-D917166B6A93}"/>
              </a:ext>
            </a:extLst>
          </p:cNvPr>
          <p:cNvSpPr txBox="1">
            <a:spLocks/>
          </p:cNvSpPr>
          <p:nvPr/>
        </p:nvSpPr>
        <p:spPr>
          <a:xfrm>
            <a:off x="733592" y="2332896"/>
            <a:ext cx="11029615" cy="3678303"/>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algn="ctr"/>
            <a:r>
              <a:rPr lang="en-US" sz="2800" b="1"/>
              <a:t>Gamified learning experiences</a:t>
            </a:r>
          </a:p>
          <a:p>
            <a:pPr algn="ctr"/>
            <a:r>
              <a:rPr lang="en-US" sz="2800" b="1"/>
              <a:t>Real-time Feedback</a:t>
            </a:r>
          </a:p>
          <a:p>
            <a:pPr algn="ctr"/>
            <a:endParaRPr lang="en-US" sz="2800" b="1" dirty="0"/>
          </a:p>
        </p:txBody>
      </p:sp>
      <p:sp>
        <p:nvSpPr>
          <p:cNvPr id="6" name="Title 1">
            <a:extLst>
              <a:ext uri="{FF2B5EF4-FFF2-40B4-BE49-F238E27FC236}">
                <a16:creationId xmlns:a16="http://schemas.microsoft.com/office/drawing/2014/main" id="{6EF8640D-29FF-E35F-A768-D5BC27A62335}"/>
              </a:ext>
            </a:extLst>
          </p:cNvPr>
          <p:cNvSpPr>
            <a:spLocks noGrp="1"/>
          </p:cNvSpPr>
          <p:nvPr>
            <p:ph type="title"/>
          </p:nvPr>
        </p:nvSpPr>
        <p:spPr>
          <a:xfrm>
            <a:off x="581192" y="702156"/>
            <a:ext cx="11029616" cy="1013800"/>
          </a:xfrm>
        </p:spPr>
        <p:txBody>
          <a:bodyPr>
            <a:normAutofit/>
          </a:bodyPr>
          <a:lstStyle/>
          <a:p>
            <a:pPr algn="ctr"/>
            <a:r>
              <a:rPr lang="en-US" sz="3600" b="1" cap="none" dirty="0"/>
              <a:t>Cont.</a:t>
            </a:r>
            <a:endParaRPr lang="en-GB" sz="3600" b="1" cap="none" dirty="0"/>
          </a:p>
        </p:txBody>
      </p:sp>
    </p:spTree>
    <p:extLst>
      <p:ext uri="{BB962C8B-B14F-4D97-AF65-F5344CB8AC3E}">
        <p14:creationId xmlns:p14="http://schemas.microsoft.com/office/powerpoint/2010/main" val="3336595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B025849-A899-4385-D9AC-0824E3B3C503}"/>
              </a:ext>
            </a:extLst>
          </p:cNvPr>
          <p:cNvSpPr>
            <a:spLocks noGrp="1"/>
          </p:cNvSpPr>
          <p:nvPr>
            <p:ph type="title"/>
          </p:nvPr>
        </p:nvSpPr>
        <p:spPr>
          <a:xfrm>
            <a:off x="581192" y="702156"/>
            <a:ext cx="11029616" cy="1013800"/>
          </a:xfrm>
        </p:spPr>
        <p:txBody>
          <a:bodyPr>
            <a:normAutofit/>
          </a:bodyPr>
          <a:lstStyle/>
          <a:p>
            <a:pPr algn="ctr"/>
            <a:r>
              <a:rPr lang="en-US" sz="3600" b="1" cap="none" dirty="0"/>
              <a:t>Employer Benefits of Tech Training</a:t>
            </a:r>
          </a:p>
        </p:txBody>
      </p:sp>
      <p:sp>
        <p:nvSpPr>
          <p:cNvPr id="5" name="Content Placeholder 2">
            <a:extLst>
              <a:ext uri="{FF2B5EF4-FFF2-40B4-BE49-F238E27FC236}">
                <a16:creationId xmlns:a16="http://schemas.microsoft.com/office/drawing/2014/main" id="{601A86E4-DF04-5826-4F2B-402B9C6B8361}"/>
              </a:ext>
            </a:extLst>
          </p:cNvPr>
          <p:cNvSpPr>
            <a:spLocks noGrp="1"/>
          </p:cNvSpPr>
          <p:nvPr>
            <p:ph idx="1"/>
          </p:nvPr>
        </p:nvSpPr>
        <p:spPr>
          <a:xfrm>
            <a:off x="581192" y="2180496"/>
            <a:ext cx="11029615" cy="3678303"/>
          </a:xfrm>
        </p:spPr>
        <p:txBody>
          <a:bodyPr/>
          <a:lstStyle/>
          <a:p>
            <a:pPr algn="ctr"/>
            <a:r>
              <a:rPr lang="en-US" altLang="zh-CN" sz="2800" b="1" dirty="0"/>
              <a:t>Cost Savings</a:t>
            </a:r>
          </a:p>
          <a:p>
            <a:pPr algn="ctr"/>
            <a:r>
              <a:rPr lang="en-US" altLang="zh-CN" sz="2800" b="1" dirty="0"/>
              <a:t>Performance Enhancement</a:t>
            </a:r>
          </a:p>
        </p:txBody>
      </p:sp>
    </p:spTree>
    <p:extLst>
      <p:ext uri="{BB962C8B-B14F-4D97-AF65-F5344CB8AC3E}">
        <p14:creationId xmlns:p14="http://schemas.microsoft.com/office/powerpoint/2010/main" val="3569969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28728E-841F-9DBE-0918-17230813020E}"/>
              </a:ext>
            </a:extLst>
          </p:cNvPr>
          <p:cNvSpPr>
            <a:spLocks noGrp="1"/>
          </p:cNvSpPr>
          <p:nvPr>
            <p:ph type="title"/>
          </p:nvPr>
        </p:nvSpPr>
        <p:spPr>
          <a:xfrm>
            <a:off x="372539" y="492301"/>
            <a:ext cx="11029616" cy="1013800"/>
          </a:xfrm>
        </p:spPr>
        <p:txBody>
          <a:bodyPr>
            <a:normAutofit/>
          </a:bodyPr>
          <a:lstStyle/>
          <a:p>
            <a:pPr algn="ctr"/>
            <a:r>
              <a:rPr lang="en-US" sz="3600" b="1" cap="none" dirty="0"/>
              <a:t>Cont.</a:t>
            </a:r>
            <a:endParaRPr lang="en-GB" sz="3600" b="1" cap="none" dirty="0"/>
          </a:p>
        </p:txBody>
      </p:sp>
      <p:sp>
        <p:nvSpPr>
          <p:cNvPr id="5" name="Content Placeholder 2">
            <a:extLst>
              <a:ext uri="{FF2B5EF4-FFF2-40B4-BE49-F238E27FC236}">
                <a16:creationId xmlns:a16="http://schemas.microsoft.com/office/drawing/2014/main" id="{1B58952E-01ED-FB0D-34E3-442BFCECC1CD}"/>
              </a:ext>
            </a:extLst>
          </p:cNvPr>
          <p:cNvSpPr>
            <a:spLocks noGrp="1"/>
          </p:cNvSpPr>
          <p:nvPr>
            <p:ph idx="1"/>
          </p:nvPr>
        </p:nvSpPr>
        <p:spPr>
          <a:xfrm>
            <a:off x="581192" y="1506101"/>
            <a:ext cx="11029615" cy="5522659"/>
          </a:xfrm>
        </p:spPr>
        <p:txBody>
          <a:bodyPr>
            <a:normAutofit/>
          </a:bodyPr>
          <a:lstStyle/>
          <a:p>
            <a:pPr algn="ctr"/>
            <a:r>
              <a:rPr lang="en-US" sz="2800" b="1" dirty="0"/>
              <a:t>Talent Development</a:t>
            </a:r>
          </a:p>
          <a:p>
            <a:pPr algn="ctr"/>
            <a:r>
              <a:rPr lang="en-US" sz="2800" b="1" dirty="0"/>
              <a:t>Business Alignment</a:t>
            </a:r>
          </a:p>
          <a:p>
            <a:pPr algn="ctr"/>
            <a:endParaRPr lang="en-US" sz="2800" b="1" dirty="0"/>
          </a:p>
        </p:txBody>
      </p:sp>
    </p:spTree>
    <p:extLst>
      <p:ext uri="{BB962C8B-B14F-4D97-AF65-F5344CB8AC3E}">
        <p14:creationId xmlns:p14="http://schemas.microsoft.com/office/powerpoint/2010/main" val="450063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239212E-3439-1C76-DA31-1BF87BF4B842}"/>
              </a:ext>
            </a:extLst>
          </p:cNvPr>
          <p:cNvSpPr>
            <a:spLocks noGrp="1"/>
          </p:cNvSpPr>
          <p:nvPr>
            <p:ph type="title"/>
          </p:nvPr>
        </p:nvSpPr>
        <p:spPr>
          <a:xfrm>
            <a:off x="581192" y="702156"/>
            <a:ext cx="11029616" cy="1013800"/>
          </a:xfrm>
        </p:spPr>
        <p:txBody>
          <a:bodyPr/>
          <a:lstStyle/>
          <a:p>
            <a:pPr algn="ctr"/>
            <a:r>
              <a:rPr lang="en-US" sz="3600" b="1" cap="none" dirty="0"/>
              <a:t>Conclusion</a:t>
            </a:r>
            <a:endParaRPr lang="en-GB" b="1" dirty="0"/>
          </a:p>
        </p:txBody>
      </p:sp>
      <p:sp>
        <p:nvSpPr>
          <p:cNvPr id="5" name="Content Placeholder 2">
            <a:extLst>
              <a:ext uri="{FF2B5EF4-FFF2-40B4-BE49-F238E27FC236}">
                <a16:creationId xmlns:a16="http://schemas.microsoft.com/office/drawing/2014/main" id="{A2307AD5-BFE1-796D-4898-A4E57B4215D0}"/>
              </a:ext>
            </a:extLst>
          </p:cNvPr>
          <p:cNvSpPr>
            <a:spLocks noGrp="1"/>
          </p:cNvSpPr>
          <p:nvPr>
            <p:ph idx="1"/>
          </p:nvPr>
        </p:nvSpPr>
        <p:spPr>
          <a:xfrm>
            <a:off x="581192" y="2180496"/>
            <a:ext cx="11029615" cy="3678303"/>
          </a:xfrm>
        </p:spPr>
        <p:txBody>
          <a:bodyPr>
            <a:normAutofit/>
          </a:bodyPr>
          <a:lstStyle/>
          <a:p>
            <a:pPr marL="0" indent="0" algn="just" defTabSz="914400">
              <a:spcBef>
                <a:spcPts val="0"/>
              </a:spcBef>
              <a:spcAft>
                <a:spcPts val="0"/>
              </a:spcAft>
              <a:buClrTx/>
              <a:buSzTx/>
              <a:buNone/>
              <a:defRPr/>
            </a:pPr>
            <a:r>
              <a:rPr lang="en-US" altLang="zh-CN" sz="2400" dirty="0">
                <a:solidFill>
                  <a:schemeClr val="tx1"/>
                </a:solidFill>
              </a:rPr>
              <a:t>Technology significantly impacts learning and development, offering numerous benefits to businesses and employees. Technology-based training programs open doors for workers by providing engaging experiences, personalized learning paths, flexible environments, and instant feedback. Employers benefit from these programs in several ways, including increased employee performance, scalability, cost effectiveness, strategic talent development, and alignment with company objectives and market trends. This combination of benefits eventually leads to increased organizational performance and competitiveness.</a:t>
            </a:r>
          </a:p>
        </p:txBody>
      </p:sp>
    </p:spTree>
    <p:extLst>
      <p:ext uri="{BB962C8B-B14F-4D97-AF65-F5344CB8AC3E}">
        <p14:creationId xmlns:p14="http://schemas.microsoft.com/office/powerpoint/2010/main" val="2896962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0A4B3B-3EA4-EF0D-2A57-9C75E862B1A8}"/>
              </a:ext>
            </a:extLst>
          </p:cNvPr>
          <p:cNvSpPr>
            <a:spLocks noGrp="1"/>
          </p:cNvSpPr>
          <p:nvPr>
            <p:ph type="title"/>
          </p:nvPr>
        </p:nvSpPr>
        <p:spPr>
          <a:xfrm>
            <a:off x="581192" y="702156"/>
            <a:ext cx="11029616" cy="1013800"/>
          </a:xfrm>
        </p:spPr>
        <p:txBody>
          <a:bodyPr/>
          <a:lstStyle/>
          <a:p>
            <a:pPr algn="ctr"/>
            <a:r>
              <a:rPr lang="en-US" sz="3600" b="1" cap="none" dirty="0"/>
              <a:t>References</a:t>
            </a:r>
            <a:endParaRPr lang="en-GB" b="1" dirty="0"/>
          </a:p>
        </p:txBody>
      </p:sp>
      <p:sp>
        <p:nvSpPr>
          <p:cNvPr id="5" name="Content Placeholder 2">
            <a:extLst>
              <a:ext uri="{FF2B5EF4-FFF2-40B4-BE49-F238E27FC236}">
                <a16:creationId xmlns:a16="http://schemas.microsoft.com/office/drawing/2014/main" id="{3A078613-587C-4CA6-B162-F16A354CCCFE}"/>
              </a:ext>
            </a:extLst>
          </p:cNvPr>
          <p:cNvSpPr>
            <a:spLocks noGrp="1"/>
          </p:cNvSpPr>
          <p:nvPr>
            <p:ph idx="1"/>
          </p:nvPr>
        </p:nvSpPr>
        <p:spPr>
          <a:xfrm>
            <a:off x="581192" y="2180496"/>
            <a:ext cx="11029615" cy="3678303"/>
          </a:xfrm>
        </p:spPr>
        <p:txBody>
          <a:bodyPr>
            <a:normAutofit fontScale="70000" lnSpcReduction="20000"/>
          </a:bodyPr>
          <a:lstStyle/>
          <a:p>
            <a:r>
              <a:rPr lang="en-GB" sz="1900" dirty="0" err="1"/>
              <a:t>Wibbeke</a:t>
            </a:r>
            <a:r>
              <a:rPr lang="en-GB" sz="1900" dirty="0"/>
              <a:t>, E. (2009). Global business leadership. Oxford: Butterworth-Heinemann</a:t>
            </a:r>
            <a:r>
              <a:rPr lang="en-US" sz="1900" dirty="0"/>
              <a:t>Rodriguez, J. and Walters, K., 2017. The importance of training and development in employee performance and evaluation. World Wide Journal of Multidisciplinary Research and Development, 3(10), pp.206-212</a:t>
            </a:r>
            <a:r>
              <a:rPr lang="en-GB" sz="1900" dirty="0"/>
              <a:t>.</a:t>
            </a:r>
          </a:p>
          <a:p>
            <a:r>
              <a:rPr lang="en-US" sz="1900" dirty="0"/>
              <a:t>Ganesh, M. and </a:t>
            </a:r>
            <a:r>
              <a:rPr lang="en-US" sz="1900" dirty="0" err="1"/>
              <a:t>Indradevi</a:t>
            </a:r>
            <a:r>
              <a:rPr lang="en-US" sz="1900" dirty="0"/>
              <a:t>, R., 2015. Importance and effectiveness of training and development. Mediterranean Journal of Social Sciences, 6(1).</a:t>
            </a:r>
          </a:p>
          <a:p>
            <a:r>
              <a:rPr lang="en-US" sz="1900" dirty="0"/>
              <a:t>Sal, A. and Raja, M., 2016. The impact of training and development on employees performance and productivity. International Journal of Management Sciences and Business Research, 5(7).</a:t>
            </a:r>
          </a:p>
          <a:p>
            <a:r>
              <a:rPr lang="en-US" sz="1900" dirty="0"/>
              <a:t>Jha, V., 2016. Training and development program and its benefits to employee and organization: A conceptual study. International Journal of Scientific Research in Science and Technology, 2(5), pp.80-86.</a:t>
            </a:r>
          </a:p>
          <a:p>
            <a:r>
              <a:rPr lang="en-US" sz="1900" dirty="0"/>
              <a:t>Cohen, E., 2017. Employee training and development. In CSR for HR (pp. 153-162). Routledge. </a:t>
            </a:r>
          </a:p>
          <a:p>
            <a:r>
              <a:rPr lang="en-US" sz="1900" dirty="0" err="1"/>
              <a:t>Gethe</a:t>
            </a:r>
            <a:r>
              <a:rPr lang="en-US" sz="1900" dirty="0"/>
              <a:t>, R.K. and </a:t>
            </a:r>
            <a:r>
              <a:rPr lang="en-US" sz="1900" dirty="0" err="1"/>
              <a:t>Hulage</a:t>
            </a:r>
            <a:r>
              <a:rPr lang="en-US" sz="1900" dirty="0"/>
              <a:t>, M.S., 2020. The impact of technology on employee training and development process. IJASSH, pp.01-10. </a:t>
            </a:r>
          </a:p>
          <a:p>
            <a:r>
              <a:rPr lang="en-US" sz="1900" dirty="0"/>
              <a:t>Kulkarni, P.M., </a:t>
            </a:r>
            <a:r>
              <a:rPr lang="en-US" sz="1900" dirty="0" err="1"/>
              <a:t>Appasaba</a:t>
            </a:r>
            <a:r>
              <a:rPr lang="en-US" sz="1900" dirty="0"/>
              <a:t>, L.V., Gokhale, P. and </a:t>
            </a:r>
            <a:r>
              <a:rPr lang="en-US" sz="1900" dirty="0" err="1"/>
              <a:t>Tigadi</a:t>
            </a:r>
            <a:r>
              <a:rPr lang="en-US" sz="1900" dirty="0"/>
              <a:t>, B., 2022. Role of digital simulation in employee training. Global Transitions Proceedings, 3(1), pp.149-156. </a:t>
            </a:r>
          </a:p>
          <a:p>
            <a:r>
              <a:rPr lang="en-US" sz="1900" dirty="0"/>
              <a:t>Almeida, R. and Cho, Y., 2012. Employer-provided training: Patterns and incentives for building skills for higher productivity. The Right Skills for the Job?, p.105.</a:t>
            </a:r>
          </a:p>
          <a:p>
            <a:r>
              <a:rPr lang="en-US" sz="1900" dirty="0"/>
              <a:t>Hasluck, C., Hogarth, T., </a:t>
            </a:r>
            <a:r>
              <a:rPr lang="en-US" sz="1900" dirty="0" err="1"/>
              <a:t>Baldauf</a:t>
            </a:r>
            <a:r>
              <a:rPr lang="en-US" sz="1900" dirty="0"/>
              <a:t>, B. and Briscoe, G., 2008. The net benefit to employer investment in apprenticeship training. Institute for Employment Research, University of Warwick.</a:t>
            </a:r>
          </a:p>
          <a:p>
            <a:r>
              <a:rPr lang="en-US" sz="1900" dirty="0"/>
              <a:t>Helper, S., Noonan, R., Nicholson, J.R. and Langdon, D., 2016. The Benefits and Costs of Apprenticeships: A Business Perspective. US Department of Commerce.</a:t>
            </a:r>
          </a:p>
        </p:txBody>
      </p:sp>
    </p:spTree>
    <p:extLst>
      <p:ext uri="{BB962C8B-B14F-4D97-AF65-F5344CB8AC3E}">
        <p14:creationId xmlns:p14="http://schemas.microsoft.com/office/powerpoint/2010/main" val="2754938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4DBE4A12-C846-BC87-5C71-ACBBD09F4360}"/>
              </a:ext>
            </a:extLst>
          </p:cNvPr>
          <p:cNvSpPr>
            <a:spLocks noGrp="1"/>
          </p:cNvSpPr>
          <p:nvPr>
            <p:ph idx="1"/>
          </p:nvPr>
        </p:nvSpPr>
        <p:spPr>
          <a:xfrm>
            <a:off x="581192" y="2180496"/>
            <a:ext cx="11029615" cy="3678303"/>
          </a:xfrm>
        </p:spPr>
        <p:txBody>
          <a:bodyPr>
            <a:normAutofit/>
          </a:bodyPr>
          <a:lstStyle/>
          <a:p>
            <a:pPr marL="0" indent="0" algn="ctr">
              <a:buNone/>
            </a:pPr>
            <a:r>
              <a:rPr lang="en-US" sz="5400" b="1" dirty="0"/>
              <a:t>Thank You !</a:t>
            </a:r>
            <a:endParaRPr lang="en-GB" sz="5400" b="1" dirty="0"/>
          </a:p>
        </p:txBody>
      </p:sp>
    </p:spTree>
    <p:extLst>
      <p:ext uri="{BB962C8B-B14F-4D97-AF65-F5344CB8AC3E}">
        <p14:creationId xmlns:p14="http://schemas.microsoft.com/office/powerpoint/2010/main" val="198949848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{7B23D6CF-F226-2C4E-B944-1E6889ABBF94}tf10001123</Template>
  <TotalTime>116</TotalTime>
  <Words>739</Words>
  <Application>Microsoft Macintosh PowerPoint</Application>
  <PresentationFormat>Widescreen</PresentationFormat>
  <Paragraphs>45</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Gill Sans MT</vt:lpstr>
      <vt:lpstr>Wingdings 2</vt:lpstr>
      <vt:lpstr>Dividend</vt:lpstr>
      <vt:lpstr>The impact of technology on learning and development</vt:lpstr>
      <vt:lpstr>PowerPoint Presentation</vt:lpstr>
      <vt:lpstr>PowerPoint Presentation</vt:lpstr>
      <vt:lpstr>PowerPoint Presentation</vt:lpstr>
      <vt:lpstr>PowerPoint Presentation</vt:lpstr>
      <vt:lpstr>Employee Benefits of Tech Training</vt:lpstr>
      <vt:lpstr>Cont.</vt:lpstr>
      <vt:lpstr>Employer Benefits of Tech Training</vt:lpstr>
      <vt:lpstr>Cont.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learning and development</dc:title>
  <dc:creator>Viktoria Ivanova (2219320)</dc:creator>
  <cp:lastModifiedBy>Viktoria Ivanova (2219320)</cp:lastModifiedBy>
  <cp:revision>3</cp:revision>
  <dcterms:created xsi:type="dcterms:W3CDTF">2024-03-31T19:24:49Z</dcterms:created>
  <dcterms:modified xsi:type="dcterms:W3CDTF">2024-04-04T09:19:58Z</dcterms:modified>
</cp:coreProperties>
</file>