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5"/>
  </p:notesMasterIdLst>
  <p:sldIdLst>
    <p:sldId id="256" r:id="rId2"/>
    <p:sldId id="267" r:id="rId3"/>
    <p:sldId id="268" r:id="rId4"/>
    <p:sldId id="269" r:id="rId5"/>
    <p:sldId id="277" r:id="rId6"/>
    <p:sldId id="270" r:id="rId7"/>
    <p:sldId id="278" r:id="rId8"/>
    <p:sldId id="271" r:id="rId9"/>
    <p:sldId id="272" r:id="rId10"/>
    <p:sldId id="273" r:id="rId11"/>
    <p:sldId id="274" r:id="rId12"/>
    <p:sldId id="275" r:id="rId13"/>
    <p:sldId id="27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04ABBA-A67E-4222-AD87-AFF56A0BC97D}" v="167" dt="2025-03-10T16:08:30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4967" autoAdjust="0"/>
  </p:normalViewPr>
  <p:slideViewPr>
    <p:cSldViewPr snapToGrid="0">
      <p:cViewPr varScale="1">
        <p:scale>
          <a:sx n="41" d="100"/>
          <a:sy n="41" d="100"/>
        </p:scale>
        <p:origin x="1612" y="3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55247-D5BB-4342-B00B-5D947FE04415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CDBFD-D2BF-4ECC-ADCB-53017F57F7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3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CDBFD-D2BF-4ECC-ADCB-53017F57F7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28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CDBFD-D2BF-4ECC-ADCB-53017F57F7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284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94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6207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CDBFD-D2BF-4ECC-ADCB-53017F57F7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4497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5303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CDBFD-D2BF-4ECC-ADCB-53017F57F7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667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782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052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7550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7A138-4067-4A13-B3C0-8010552F5FB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3247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Aft>
                <a:spcPts val="1200"/>
              </a:spcAft>
            </a:pPr>
            <a:endParaRPr lang="en-US" sz="1800" kern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CDBFD-D2BF-4ECC-ADCB-53017F57F7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297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533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373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99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637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443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488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455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492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479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479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9438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06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77233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27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252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253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2BD8E3-42B9-432B-B541-477A6A15FE4E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F16FCBA-CC8C-4C99-A83D-B78939AF4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055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s0005-7967(02)00184-5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DDAEC3-4C1F-76B3-1701-2F08EB7D5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" y="2051350"/>
            <a:ext cx="10379242" cy="1511203"/>
          </a:xfrm>
        </p:spPr>
        <p:txBody>
          <a:bodyPr>
            <a:normAutofit/>
          </a:bodyPr>
          <a:lstStyle/>
          <a:p>
            <a:pPr algn="ctr"/>
            <a:r>
              <a:rPr lang="en-US" sz="2800" b="1" i="0" dirty="0">
                <a:solidFill>
                  <a:schemeClr val="accent5">
                    <a:lumMod val="75000"/>
                  </a:schemeClr>
                </a:solidFill>
                <a:effectLst/>
              </a:rPr>
              <a:t>Cross-Cultural Negotiations: Establishing a Strategic Partnership Between Octopus Energy UK and a Chinese Firm</a:t>
            </a:r>
            <a:endParaRPr lang="en-US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C2F128-7574-B4FD-D5ED-1D68F7E55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9194" y="3952068"/>
            <a:ext cx="10604700" cy="2272270"/>
          </a:xfrm>
        </p:spPr>
        <p:txBody>
          <a:bodyPr>
            <a:normAutofit/>
          </a:bodyPr>
          <a:lstStyle/>
          <a:p>
            <a:pPr marL="0" marR="0" algn="l">
              <a:lnSpc>
                <a:spcPct val="100000"/>
              </a:lnSpc>
              <a:spcBef>
                <a:spcPts val="0"/>
              </a:spcBef>
            </a:pPr>
            <a:r>
              <a:rPr lang="en-US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Module Title: International Business Communications</a:t>
            </a:r>
            <a:endParaRPr lang="en-US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</a:pPr>
            <a:r>
              <a:rPr lang="en-US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Module Code: LCBB6001</a:t>
            </a:r>
            <a:endParaRPr lang="en-US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</a:pPr>
            <a:r>
              <a:rPr lang="en-US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Student Name: Oana Lacatusu </a:t>
            </a:r>
            <a:r>
              <a:rPr lang="en-US" sz="2800" b="1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Radosu</a:t>
            </a:r>
            <a:endParaRPr lang="en-US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2800" b="1" dirty="0">
                <a:effectLst/>
                <a:ea typeface="Calibri" panose="020F0502020204030204" pitchFamily="34" charset="0"/>
              </a:rPr>
              <a:t>Student ID: 2234422</a:t>
            </a:r>
            <a:endParaRPr lang="en-US" sz="2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44AC99-F4AC-E111-B329-7AEA9A41CD6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347545" y="836762"/>
            <a:ext cx="2775003" cy="1214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382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B111CB-DAC1-DA52-1156-0AEE9D93D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693" y="315132"/>
            <a:ext cx="8596668" cy="1320800"/>
          </a:xfrm>
        </p:spPr>
        <p:txBody>
          <a:bodyPr/>
          <a:lstStyle/>
          <a:p>
            <a:r>
              <a:rPr lang="en-US" sz="3600" b="1" dirty="0">
                <a:cs typeface="Times New Roman" panose="02020603050405020304" pitchFamily="18" charset="0"/>
              </a:rPr>
              <a:t>Outline of the Presentation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0D78F6-B40B-BA78-D7CF-B211DA5BF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692" y="1433592"/>
            <a:ext cx="8152107" cy="542440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2800" b="0" i="0" dirty="0">
                <a:effectLst/>
              </a:rPr>
              <a:t>Introduction to Octopus Energy UK and the Partnership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800" b="0" i="0" dirty="0">
                <a:effectLst/>
              </a:rPr>
              <a:t>Understanding Culture and Its Impact on Negotiations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800" b="0" i="0" dirty="0">
                <a:effectLst/>
              </a:rPr>
              <a:t>Cultural Elements to Overcome: UK vs. China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800" b="0" i="0" dirty="0">
                <a:effectLst/>
              </a:rPr>
              <a:t>Strategies for Successful Cross-Cultural Negotiations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800" b="0" i="0" dirty="0">
                <a:effectLst/>
              </a:rPr>
              <a:t>Importance of Cultural Awareness and Adaptability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800" b="0" i="0" dirty="0">
                <a:effectLst/>
              </a:rPr>
              <a:t>Conclusion </a:t>
            </a:r>
          </a:p>
        </p:txBody>
      </p:sp>
      <p:pic>
        <p:nvPicPr>
          <p:cNvPr id="1032" name="Picture 8" descr="Presentation Outline Icon. Vector Start-up Presentation Symbol Stock Vector  - Illustration of report, company: 120151816">
            <a:extLst>
              <a:ext uri="{FF2B5EF4-FFF2-40B4-BE49-F238E27FC236}">
                <a16:creationId xmlns:a16="http://schemas.microsoft.com/office/drawing/2014/main" id="{D28C1DA0-5DB9-A8B7-DC7E-EAE1CCA99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189" y="1821052"/>
            <a:ext cx="3405289" cy="416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94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D40BC-EDCE-D30C-D23E-6D49C32B1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i="0" dirty="0">
                <a:effectLst/>
              </a:rPr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52C8D-043D-AD42-1B1B-0FEFC0B35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44368"/>
            <a:ext cx="9613861" cy="4304558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Octopus Energy UK</a:t>
            </a:r>
            <a:r>
              <a:rPr lang="en-US" sz="2800" b="0" i="0" dirty="0">
                <a:effectLst/>
              </a:rPr>
              <a:t>: A leading UK-based energy supplier known for innovation, customer-centricity, and renewable energy solutions.</a:t>
            </a:r>
          </a:p>
          <a:p>
            <a:pPr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Objective</a:t>
            </a:r>
            <a:r>
              <a:rPr lang="en-US" sz="2800" b="0" i="0" dirty="0">
                <a:effectLst/>
              </a:rPr>
              <a:t>: Establish a strategic partnership with a Chinese firm to expand into the Asian market.</a:t>
            </a:r>
          </a:p>
          <a:p>
            <a:pPr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Challenge</a:t>
            </a:r>
            <a:r>
              <a:rPr lang="en-US" sz="2800" b="0" i="0" dirty="0">
                <a:effectLst/>
              </a:rPr>
              <a:t>: Cultural differences between the UK and China may impact negotiations and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360419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DF5CA-CE27-D59F-0356-97C3FC1E5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i="0" dirty="0">
                <a:effectLst/>
              </a:rPr>
              <a:t>Understanding Culture and Its Impact on Negotiations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7EB2C-C17E-7DEC-576B-10A63FBF2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021305"/>
            <a:ext cx="7807696" cy="4836695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  <a:latin typeface="Inter"/>
              </a:rPr>
              <a:t>Definition of Culture</a:t>
            </a:r>
            <a:r>
              <a:rPr lang="en-US" sz="2800" b="0" i="0" dirty="0">
                <a:effectLst/>
                <a:latin typeface="Inter"/>
              </a:rPr>
              <a:t>: Shared values, beliefs, and behaviors that influence how people communicate and interact.</a:t>
            </a:r>
          </a:p>
          <a:p>
            <a:pPr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  <a:latin typeface="Inter"/>
              </a:rPr>
              <a:t>Theoretical Framework</a:t>
            </a:r>
            <a:r>
              <a:rPr lang="en-US" sz="2800" b="0" i="0" dirty="0">
                <a:effectLst/>
                <a:latin typeface="Inter"/>
              </a:rPr>
              <a:t>: Hofstede’s Cultural Dimensions and Trompenaars’ Dimensions of Culture.</a:t>
            </a:r>
          </a:p>
          <a:p>
            <a:pPr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  <a:latin typeface="Inter"/>
              </a:rPr>
              <a:t>Why It Matters</a:t>
            </a:r>
            <a:r>
              <a:rPr lang="en-US" sz="2800" b="0" i="0" dirty="0">
                <a:effectLst/>
                <a:latin typeface="Inter"/>
              </a:rPr>
              <a:t>: Cultural differences can lead to misunderstandings, miscommunications, and failed negotiations if not addressed.</a:t>
            </a:r>
          </a:p>
        </p:txBody>
      </p:sp>
      <p:pic>
        <p:nvPicPr>
          <p:cNvPr id="5122" name="Picture 2" descr="The importance of diversity in startup teams driving innovation and success  | Startups Magazine">
            <a:extLst>
              <a:ext uri="{FF2B5EF4-FFF2-40B4-BE49-F238E27FC236}">
                <a16:creationId xmlns:a16="http://schemas.microsoft.com/office/drawing/2014/main" id="{10C702B6-3D9E-59FA-4246-A7179BF7F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8018" y="1270000"/>
            <a:ext cx="3425687" cy="512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4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36AD3-4815-3561-D735-1BC3FFEAB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Hofstede’s Cultural Dimensions – UK vs. China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1D161-CE9C-67BE-536B-EB570BE61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850" y="2242535"/>
            <a:ext cx="9362581" cy="3801804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sz="3200" b="1" dirty="0"/>
              <a:t>Overview of Hofstede’s Model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800" dirty="0"/>
              <a:t>Hofstede’s framework identifies key cultural dimensions that influence business interactions. Comparing the UK and China helps understand their negotiation styles and business approaches.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438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B6014-1DA1-0444-700C-239376E93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Hofstede’s Cultural Dimensions – UK vs. China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22516-0DFA-DC00-CB67-BD866AF2A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0" y="2335195"/>
            <a:ext cx="6580635" cy="43135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 dirty="0"/>
              <a:t>Key Differences in</a:t>
            </a:r>
          </a:p>
          <a:p>
            <a:pPr marL="0" indent="0" algn="ctr">
              <a:buNone/>
            </a:pPr>
            <a:r>
              <a:rPr lang="en-US" sz="2800" b="1" dirty="0"/>
              <a:t> Business Culture</a:t>
            </a:r>
            <a:endParaRPr lang="en-US" sz="2800" dirty="0"/>
          </a:p>
          <a:p>
            <a:pPr marL="0" indent="0">
              <a:buNone/>
            </a:pPr>
            <a:r>
              <a:rPr lang="en-US" sz="2400" b="1" dirty="0"/>
              <a:t>Power Distance</a:t>
            </a:r>
            <a:r>
              <a:rPr lang="en-US" sz="2400" dirty="0"/>
              <a:t>:</a:t>
            </a:r>
          </a:p>
          <a:p>
            <a:r>
              <a:rPr lang="en-US" sz="2400" dirty="0"/>
              <a:t>UK – Low (Equality)</a:t>
            </a:r>
          </a:p>
          <a:p>
            <a:r>
              <a:rPr lang="en-US" sz="2400" dirty="0"/>
              <a:t>China – High (Hierarchy)</a:t>
            </a:r>
          </a:p>
          <a:p>
            <a:pPr marL="0" indent="0">
              <a:buNone/>
            </a:pPr>
            <a:r>
              <a:rPr lang="en-US" sz="2400" b="1" dirty="0"/>
              <a:t>Individualism vs. Collectivism</a:t>
            </a:r>
            <a:r>
              <a:rPr lang="en-US" sz="2400" dirty="0"/>
              <a:t>:</a:t>
            </a:r>
          </a:p>
          <a:p>
            <a:r>
              <a:rPr lang="en-US" sz="2400" dirty="0"/>
              <a:t>UK – Individualistic (Self-driven)</a:t>
            </a:r>
          </a:p>
          <a:p>
            <a:r>
              <a:rPr lang="en-US" sz="2400" dirty="0"/>
              <a:t>China – Collectivist (Group-focused)</a:t>
            </a:r>
          </a:p>
        </p:txBody>
      </p:sp>
      <p:pic>
        <p:nvPicPr>
          <p:cNvPr id="4098" name="Picture 2" descr="What is Hofstede's cultural dimensions theory? UK vs China, a comparison -  BRAND MINDS">
            <a:extLst>
              <a:ext uri="{FF2B5EF4-FFF2-40B4-BE49-F238E27FC236}">
                <a16:creationId xmlns:a16="http://schemas.microsoft.com/office/drawing/2014/main" id="{2AFD327A-C14C-5492-02F8-E84FD29778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888" y="1760895"/>
            <a:ext cx="5736228" cy="451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0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5CA26-F9C0-0245-AB45-37A797807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Hofstede’s Cultural Dimensions – UK vs. China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19E0F-1E0B-E155-3005-F101C5D0E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203" y="1875296"/>
            <a:ext cx="7206712" cy="468823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buNone/>
            </a:pPr>
            <a:r>
              <a:rPr lang="en-US" sz="2800" b="1" dirty="0"/>
              <a:t>Uncertainty Avoidance</a:t>
            </a:r>
            <a:r>
              <a:rPr lang="en-US" sz="2800" dirty="0"/>
              <a:t>:</a:t>
            </a:r>
          </a:p>
          <a:p>
            <a:pPr>
              <a:lnSpc>
                <a:spcPct val="120000"/>
              </a:lnSpc>
            </a:pPr>
            <a:r>
              <a:rPr lang="en-US" sz="2800" dirty="0"/>
              <a:t>UK – Low (Risk-taking)</a:t>
            </a:r>
          </a:p>
          <a:p>
            <a:pPr>
              <a:lnSpc>
                <a:spcPct val="120000"/>
              </a:lnSpc>
            </a:pPr>
            <a:r>
              <a:rPr lang="en-US" sz="2800" dirty="0"/>
              <a:t>China – High (Prefers stability)</a:t>
            </a:r>
          </a:p>
          <a:p>
            <a:pPr>
              <a:lnSpc>
                <a:spcPct val="120000"/>
              </a:lnSpc>
              <a:buNone/>
            </a:pPr>
            <a:r>
              <a:rPr lang="en-US" sz="2800" b="1" dirty="0"/>
              <a:t>Long-Term Orientation</a:t>
            </a:r>
            <a:r>
              <a:rPr lang="en-US" sz="2800" dirty="0"/>
              <a:t>:</a:t>
            </a:r>
          </a:p>
          <a:p>
            <a:pPr>
              <a:lnSpc>
                <a:spcPct val="120000"/>
              </a:lnSpc>
            </a:pPr>
            <a:r>
              <a:rPr lang="en-US" sz="2800" dirty="0"/>
              <a:t>UK – Short-term (Quick results)</a:t>
            </a:r>
          </a:p>
          <a:p>
            <a:pPr>
              <a:lnSpc>
                <a:spcPct val="120000"/>
              </a:lnSpc>
            </a:pPr>
            <a:r>
              <a:rPr lang="en-US" sz="2800" dirty="0"/>
              <a:t>China – Long-term (Gradual growth)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800" b="1" dirty="0"/>
              <a:t>Negotiation Strategy:</a:t>
            </a:r>
            <a:br>
              <a:rPr lang="en-US" sz="2800" dirty="0"/>
            </a:br>
            <a:r>
              <a:rPr lang="en-US" sz="2800" dirty="0"/>
              <a:t>✅ Build trust (</a:t>
            </a:r>
            <a:r>
              <a:rPr lang="en-US" sz="2800" i="1" dirty="0"/>
              <a:t>Guanxi</a:t>
            </a:r>
            <a:r>
              <a:rPr lang="en-US" sz="2800" dirty="0"/>
              <a:t>) ✅ Be patient ✅ Show respect for hierarchy</a:t>
            </a:r>
          </a:p>
          <a:p>
            <a:pPr>
              <a:lnSpc>
                <a:spcPct val="120000"/>
              </a:lnSpc>
            </a:pPr>
            <a:endParaRPr lang="en-US" dirty="0"/>
          </a:p>
        </p:txBody>
      </p:sp>
      <p:pic>
        <p:nvPicPr>
          <p:cNvPr id="4" name="Picture 2" descr="What is Hofstede's cultural dimensions theory? UK vs China, a comparison -  BRAND MINDS">
            <a:extLst>
              <a:ext uri="{FF2B5EF4-FFF2-40B4-BE49-F238E27FC236}">
                <a16:creationId xmlns:a16="http://schemas.microsoft.com/office/drawing/2014/main" id="{6C9DF64E-E674-4119-06DD-5BA3A2ED4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288" y="1539557"/>
            <a:ext cx="5513427" cy="443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4921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988DA-FF93-D03E-9E9E-B909AD9B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effectLst/>
              </a:rPr>
              <a:t>Strategies for Successful Cross-Cultural Negotiations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22FAC-23B0-C272-8C5F-661161B330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61" y="1828800"/>
            <a:ext cx="8429731" cy="49008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300"/>
              </a:spcAft>
            </a:pPr>
            <a:r>
              <a:rPr lang="en-US" sz="2600" b="1" i="0" dirty="0">
                <a:effectLst/>
              </a:rPr>
              <a:t>Cultural Awareness Training</a:t>
            </a:r>
            <a:r>
              <a:rPr lang="en-US" sz="2600" b="0" i="0" dirty="0">
                <a:effectLst/>
              </a:rPr>
              <a:t>: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b="0" i="0" dirty="0">
                <a:effectLst/>
              </a:rPr>
              <a:t>Educate teams on cultural differences and communication styles.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b="0" i="0" dirty="0">
                <a:effectLst/>
              </a:rPr>
              <a:t>Use role-playing exercises to practice cross-cultural interactions.</a:t>
            </a:r>
          </a:p>
          <a:p>
            <a:pPr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2600" b="1" i="0" dirty="0">
                <a:effectLst/>
              </a:rPr>
              <a:t>Building Guanxi (Relationships)</a:t>
            </a:r>
            <a:r>
              <a:rPr lang="en-US" sz="2600" b="0" i="0" dirty="0">
                <a:effectLst/>
              </a:rPr>
              <a:t>: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b="0" i="0" dirty="0">
                <a:effectLst/>
              </a:rPr>
              <a:t>Invest time in building trust and personal connections with Chinese partners.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b="0" i="0" dirty="0">
                <a:effectLst/>
              </a:rPr>
              <a:t>Participate in social activities and informal meetings.</a:t>
            </a:r>
          </a:p>
          <a:p>
            <a:pPr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2600" b="1" i="0" dirty="0">
                <a:effectLst/>
              </a:rPr>
              <a:t>Adapting Communication Styles</a:t>
            </a:r>
            <a:r>
              <a:rPr lang="en-US" sz="2600" b="0" i="0" dirty="0">
                <a:effectLst/>
              </a:rPr>
              <a:t>: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b="0" i="0" dirty="0">
                <a:effectLst/>
              </a:rPr>
              <a:t>Be patient and listen actively to understand implicit messages.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b="0" i="0" dirty="0">
                <a:effectLst/>
              </a:rPr>
              <a:t>Use clear, simple language and avoid slang or idioms.</a:t>
            </a:r>
          </a:p>
        </p:txBody>
      </p:sp>
      <p:pic>
        <p:nvPicPr>
          <p:cNvPr id="3074" name="Picture 2" descr="flat design Vector Image">
            <a:extLst>
              <a:ext uri="{FF2B5EF4-FFF2-40B4-BE49-F238E27FC236}">
                <a16:creationId xmlns:a16="http://schemas.microsoft.com/office/drawing/2014/main" id="{AD6E5D35-7928-2072-2DA0-DB6D366C8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6348" y="1131425"/>
            <a:ext cx="2952587" cy="500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89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2F51D-3D75-0087-260E-44CF17FAD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effectLst/>
              </a:rPr>
              <a:t>Strategies for Successful Cross-Cultural Negotiations (Cont.)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7A3C7-C18C-45AA-C243-4BC34AD0E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65684"/>
            <a:ext cx="7728183" cy="449178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2800" b="1" i="0" dirty="0">
                <a:effectLst/>
              </a:rPr>
              <a:t>Flexibility in Negotiations</a:t>
            </a:r>
            <a:r>
              <a:rPr lang="en-US" sz="2800" b="0" i="0" dirty="0">
                <a:effectLst/>
              </a:rPr>
              <a:t>: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sz="2400" b="0" i="0" dirty="0">
                <a:effectLst/>
              </a:rPr>
              <a:t>Be prepared for lengthy discussions and multiple rounds of negotiations.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sz="2400" b="0" i="0" dirty="0">
                <a:effectLst/>
              </a:rPr>
              <a:t>Avoid pressuring Chinese partners for quick decisions.</a:t>
            </a:r>
          </a:p>
          <a:p>
            <a:pPr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2800" b="1" i="0" dirty="0">
                <a:effectLst/>
              </a:rPr>
              <a:t>Respecting Hierarchy</a:t>
            </a:r>
            <a:r>
              <a:rPr lang="en-US" sz="2800" b="0" i="0" dirty="0">
                <a:effectLst/>
              </a:rPr>
              <a:t>: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sz="2400" b="0" i="0" dirty="0">
                <a:effectLst/>
              </a:rPr>
              <a:t>Acknowledge and show respect for senior leaders in the Chinese firm.</a:t>
            </a:r>
          </a:p>
          <a:p>
            <a:pPr lvl="1">
              <a:lnSpc>
                <a:spcPct val="150000"/>
              </a:lnSpc>
              <a:spcBef>
                <a:spcPts val="300"/>
              </a:spcBef>
            </a:pPr>
            <a:r>
              <a:rPr lang="en-US" sz="2400" b="0" i="0" dirty="0">
                <a:effectLst/>
              </a:rPr>
              <a:t>Ensure that decisions are approved by the appropriate authorities.</a:t>
            </a:r>
          </a:p>
        </p:txBody>
      </p:sp>
      <p:pic>
        <p:nvPicPr>
          <p:cNvPr id="2050" name="Picture 2" descr="Diverse Team Collaboration in Office Workspace | Premium AI-generated vector">
            <a:extLst>
              <a:ext uri="{FF2B5EF4-FFF2-40B4-BE49-F238E27FC236}">
                <a16:creationId xmlns:a16="http://schemas.microsoft.com/office/drawing/2014/main" id="{B8A3F050-E611-13AA-8034-900ABF558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504" y="2165684"/>
            <a:ext cx="3437265" cy="406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42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609CB-F787-8D4A-47D8-5D18CD429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effectLst/>
              </a:rPr>
              <a:t>Importance of Cultural Awareness and Adaptability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AD9A4-68AD-F1A7-2778-E47E46A02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341" y="2223023"/>
            <a:ext cx="9613861" cy="4796444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+mj-lt"/>
              </a:rPr>
              <a:t>Why It Matters</a:t>
            </a:r>
            <a:r>
              <a:rPr lang="en-US" sz="2000" b="0" i="0" dirty="0">
                <a:effectLst/>
                <a:latin typeface="+mj-lt"/>
              </a:rPr>
              <a:t>: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+mj-lt"/>
              </a:rPr>
              <a:t>Cultural awareness fosters mutual respect and trust.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+mj-lt"/>
              </a:rPr>
              <a:t>Adaptability demonstrates commitment to the partnership.</a:t>
            </a:r>
          </a:p>
          <a:p>
            <a:pPr algn="l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+mj-lt"/>
              </a:rPr>
              <a:t>Benefits</a:t>
            </a:r>
            <a:r>
              <a:rPr lang="en-US" sz="2000" b="0" i="0" dirty="0">
                <a:effectLst/>
                <a:latin typeface="+mj-lt"/>
              </a:rPr>
              <a:t>: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+mj-lt"/>
              </a:rPr>
              <a:t>Smoother negotiations and stronger relationships.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+mj-lt"/>
              </a:rPr>
              <a:t>Increased likelihood of achieving mutually beneficial outcomes.</a:t>
            </a:r>
          </a:p>
          <a:p>
            <a:pPr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+mj-lt"/>
              </a:rPr>
              <a:t>Example</a:t>
            </a:r>
            <a:r>
              <a:rPr lang="en-US" sz="2000" b="0" i="0" dirty="0">
                <a:effectLst/>
                <a:latin typeface="+mj-lt"/>
              </a:rPr>
              <a:t>: A UK manager who learns to appreciate the importance of </a:t>
            </a:r>
            <a:r>
              <a:rPr lang="en-US" sz="2000" b="0" i="1" dirty="0">
                <a:effectLst/>
                <a:latin typeface="+mj-lt"/>
              </a:rPr>
              <a:t>guanxi</a:t>
            </a:r>
            <a:r>
              <a:rPr lang="en-US" sz="2000" b="0" i="0" dirty="0">
                <a:effectLst/>
                <a:latin typeface="+mj-lt"/>
              </a:rPr>
              <a:t> in China can build stronger partnerships and avoid misunderstandings</a:t>
            </a:r>
            <a:r>
              <a:rPr lang="en-US" sz="2000" b="0" i="0" dirty="0">
                <a:solidFill>
                  <a:srgbClr val="404040"/>
                </a:solidFill>
                <a:effectLst/>
                <a:latin typeface="+mj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0937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22B28-7577-98DE-EA1E-D9D252557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i="0" dirty="0">
                <a:effectLst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EFFB2-BF37-08D6-5A2F-5B17E3940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1301858"/>
            <a:ext cx="9968718" cy="5211237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Aft>
                <a:spcPts val="300"/>
              </a:spcAft>
              <a:buNone/>
            </a:pPr>
            <a:endParaRPr lang="en-US" sz="2000" b="0" i="0" dirty="0">
              <a:effectLst/>
            </a:endParaRP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Cultural differences between the UK and China can significantly impact negotiations.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Understanding and respecting these differences is critical for success.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Strategies such as cultural training, relationship-building, and adaptability are essential.</a:t>
            </a:r>
          </a:p>
          <a:p>
            <a:pPr marL="742950" lvl="1" indent="-285750"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  <a:p>
            <a:pPr algn="l">
              <a:lnSpc>
                <a:spcPct val="15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</a:rPr>
              <a:t>Final Thought</a:t>
            </a:r>
            <a:r>
              <a:rPr lang="en-US" sz="2000" b="0" i="0" dirty="0">
                <a:effectLst/>
              </a:rPr>
              <a:t>: By prioritizing cultural awareness and adaptability, Octopus Energy UK can establish a successful and long-lasting partnership with its Chinese counterpart, paving the way for growth and innovation in the Asian market.</a:t>
            </a:r>
          </a:p>
        </p:txBody>
      </p:sp>
    </p:spTree>
    <p:extLst>
      <p:ext uri="{BB962C8B-B14F-4D97-AF65-F5344CB8AC3E}">
        <p14:creationId xmlns:p14="http://schemas.microsoft.com/office/powerpoint/2010/main" val="147891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CC680-C79A-47AF-CF60-0AE5BB10F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3D7F4-0263-4B4E-0C74-CED8FB05C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15" y="1272208"/>
            <a:ext cx="11454851" cy="5438558"/>
          </a:xfrm>
        </p:spPr>
        <p:txBody>
          <a:bodyPr>
            <a:normAutofit fontScale="62500" lnSpcReduction="20000"/>
          </a:bodyPr>
          <a:lstStyle/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Anonymus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AC02246112 (2014).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China Business Handbook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JOhn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Fons and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Woolliams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Peter Trompenaars (2020).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RIDING THE WAVES OF CULTURE, FOURTH EDITION : understanding diversity in global business.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New York: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Mcgraw-Hill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Education.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Gudykunst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W.B. (2022).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Bridging differences : effective intergroup communication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Thousand Oaks: Sage Publications, [Post ], Cop.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Hofstede, G. (2015). Culture’s consequences: Comparing values, behaviors, institutions, and Organizations across Nations. </a:t>
            </a:r>
            <a:r>
              <a:rPr lang="en-US" sz="2600" i="1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Research and Therapy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41(7), pp.861–862.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doi:</a:t>
            </a:r>
            <a:r>
              <a:rPr lang="en-US" sz="2600" u="none" strike="noStrike" kern="0" dirty="0" err="1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en-US" sz="2600" u="none" strike="noStrike" kern="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://doi.org/10.1016/s0005-7967(02)00184-5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Ming-Jer Chen (2015).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Inside Chinese business a guide for managers worldwide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Boston, Mass. Harvard Business School Press [20]08.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Moran, R.T., Harris, P.R. and Moran, S.V. (2011).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cultural differences : global leadership strategies for cross-cultural business success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8th ed. Oxford: Butterworth-Heinemann.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Morrison, T. and Conaway, W.A. (2012).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Kiss, Bow, Or Shake Hands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Adams Media Corporation.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Nuno Fernandes (2014).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Finance for executives : a practical guide for managers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Erscheinungsort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Nicht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Ermittelbar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Npv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Publishing.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Ur, P. and Swan, M. (2017). </a:t>
            </a:r>
            <a:r>
              <a:rPr lang="en-US" sz="2600" i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Grammar practice activities : a practical guide for teachers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Cambridge </a:t>
            </a:r>
            <a:r>
              <a:rPr lang="en-US" sz="2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Cambridge</a:t>
            </a:r>
            <a:r>
              <a:rPr lang="en-US" sz="2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University Press.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09417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D0B5165-EE32-1FB1-F367-9977D5B72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464" y="1650569"/>
            <a:ext cx="8948539" cy="2876879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Thank You! </a:t>
            </a:r>
            <a:br>
              <a:rPr lang="en-US" sz="6000" dirty="0"/>
            </a:br>
            <a:r>
              <a:rPr lang="en-US" sz="6000" dirty="0"/>
              <a:t>Any Question?</a:t>
            </a:r>
          </a:p>
        </p:txBody>
      </p:sp>
    </p:spTree>
    <p:extLst>
      <p:ext uri="{BB962C8B-B14F-4D97-AF65-F5344CB8AC3E}">
        <p14:creationId xmlns:p14="http://schemas.microsoft.com/office/powerpoint/2010/main" val="27354969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879</Words>
  <Application>Microsoft Office PowerPoint</Application>
  <PresentationFormat>Widescreen</PresentationFormat>
  <Paragraphs>95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Inter</vt:lpstr>
      <vt:lpstr>Times New Roman</vt:lpstr>
      <vt:lpstr>Trebuchet MS</vt:lpstr>
      <vt:lpstr>Wingdings 3</vt:lpstr>
      <vt:lpstr>Facet</vt:lpstr>
      <vt:lpstr>Cross-Cultural Negotiations: Establishing a Strategic Partnership Between Octopus Energy UK and a Chinese Firm</vt:lpstr>
      <vt:lpstr>Outline of the Presentation</vt:lpstr>
      <vt:lpstr>Introduction</vt:lpstr>
      <vt:lpstr>Understanding Culture and Its Impact on Negotiations</vt:lpstr>
      <vt:lpstr>Hofstede’s Cultural Dimensions – UK vs. China</vt:lpstr>
      <vt:lpstr>Hofstede’s Cultural Dimensions – UK vs. China (Cont.)</vt:lpstr>
      <vt:lpstr>Hofstede’s Cultural Dimensions – UK vs. China (Cont.)</vt:lpstr>
      <vt:lpstr>Strategies for Successful Cross-Cultural Negotiations</vt:lpstr>
      <vt:lpstr>Strategies for Successful Cross-Cultural Negotiations (Cont.)</vt:lpstr>
      <vt:lpstr>Importance of Cultural Awareness and Adaptability</vt:lpstr>
      <vt:lpstr>Conclusion</vt:lpstr>
      <vt:lpstr>Reference list</vt:lpstr>
      <vt:lpstr>Thank You!  Any Question?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Efat Khan</dc:creator>
  <cp:lastModifiedBy>Diana si Catalin Negru</cp:lastModifiedBy>
  <cp:revision>3</cp:revision>
  <dcterms:created xsi:type="dcterms:W3CDTF">2025-03-08T19:36:03Z</dcterms:created>
  <dcterms:modified xsi:type="dcterms:W3CDTF">2025-03-16T09:52:23Z</dcterms:modified>
</cp:coreProperties>
</file>