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98" autoAdjust="0"/>
    <p:restoredTop sz="94660"/>
  </p:normalViewPr>
  <p:slideViewPr>
    <p:cSldViewPr snapToGrid="0">
      <p:cViewPr varScale="1">
        <p:scale>
          <a:sx n="98" d="100"/>
          <a:sy n="98" d="100"/>
        </p:scale>
        <p:origin x="68" y="3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2388DB-FDE9-4043-9DEF-FB74E3B92E71}" type="datetimeFigureOut">
              <a:rPr lang="en-GB" smtClean="0"/>
              <a:t>08/10/2025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A4168C-EDB7-47C3-8208-BEC2E89F57CA}" type="slidenum">
              <a:rPr lang="en-GB" smtClean="0"/>
              <a:t>‹#›</a:t>
            </a:fld>
            <a:endParaRPr lang="en-GB"/>
          </a:p>
        </p:txBody>
      </p:sp>
    </p:spTree>
    <p:extLst>
      <p:ext uri="{BB962C8B-B14F-4D97-AF65-F5344CB8AC3E}">
        <p14:creationId xmlns:p14="http://schemas.microsoft.com/office/powerpoint/2010/main" val="3660202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small micro agricultural or family businesses swapping goods with neighbours, but primarily growing/creating only as much as they need, through the mass production of the industrial revolution, to the switch from physical products to digital products.  Marketing has experienced massive change.  This week we will look at the different concepts that have effected and continue to effect marketing.</a:t>
            </a:r>
          </a:p>
        </p:txBody>
      </p:sp>
      <p:sp>
        <p:nvSpPr>
          <p:cNvPr id="4" name="Slide Number Placeholder 3"/>
          <p:cNvSpPr>
            <a:spLocks noGrp="1"/>
          </p:cNvSpPr>
          <p:nvPr>
            <p:ph type="sldNum" sz="quarter" idx="5"/>
          </p:nvPr>
        </p:nvSpPr>
        <p:spPr/>
        <p:txBody>
          <a:bodyPr/>
          <a:lstStyle/>
          <a:p>
            <a:fld id="{BDA4168C-EDB7-47C3-8208-BEC2E89F57CA}" type="slidenum">
              <a:rPr lang="en-GB" smtClean="0"/>
              <a:t>2</a:t>
            </a:fld>
            <a:endParaRPr lang="en-GB"/>
          </a:p>
        </p:txBody>
      </p:sp>
    </p:spTree>
    <p:extLst>
      <p:ext uri="{BB962C8B-B14F-4D97-AF65-F5344CB8AC3E}">
        <p14:creationId xmlns:p14="http://schemas.microsoft.com/office/powerpoint/2010/main" val="3241320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A4168C-EDB7-47C3-8208-BEC2E89F57CA}" type="slidenum">
              <a:rPr lang="en-GB" smtClean="0"/>
              <a:t>3</a:t>
            </a:fld>
            <a:endParaRPr lang="en-GB"/>
          </a:p>
        </p:txBody>
      </p:sp>
    </p:spTree>
    <p:extLst>
      <p:ext uri="{BB962C8B-B14F-4D97-AF65-F5344CB8AC3E}">
        <p14:creationId xmlns:p14="http://schemas.microsoft.com/office/powerpoint/2010/main" val="2763313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10/8/2025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6410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10/8/2025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85688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10/8/2025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3485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10/8/2025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85777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10/8/2025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17630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10/8/2025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52217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10/8/2025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830975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10/8/2025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13858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10/8/2025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968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10/8/2025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10124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10/8/2025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8927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10/8/2025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572461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descr="A wall painted with an arrow and a dartboard">
            <a:extLst>
              <a:ext uri="{FF2B5EF4-FFF2-40B4-BE49-F238E27FC236}">
                <a16:creationId xmlns:a16="http://schemas.microsoft.com/office/drawing/2014/main" id="{FC6E402B-8005-5D74-12FD-DC4EE45FFD90}"/>
              </a:ext>
            </a:extLst>
          </p:cNvPr>
          <p:cNvPicPr>
            <a:picLocks noChangeAspect="1"/>
          </p:cNvPicPr>
          <p:nvPr/>
        </p:nvPicPr>
        <p:blipFill>
          <a:blip r:embed="rId2"/>
          <a:srcRect t="11585" b="9744"/>
          <a:stretch>
            <a:fillRect/>
          </a:stretch>
        </p:blipFill>
        <p:spPr>
          <a:xfrm>
            <a:off x="1" y="10"/>
            <a:ext cx="12192000" cy="6857990"/>
          </a:xfrm>
          <a:prstGeom prst="rect">
            <a:avLst/>
          </a:prstGeom>
        </p:spPr>
      </p:pic>
      <p:sp>
        <p:nvSpPr>
          <p:cNvPr id="11" name="Rectangle 10">
            <a:extLst>
              <a:ext uri="{FF2B5EF4-FFF2-40B4-BE49-F238E27FC236}">
                <a16:creationId xmlns:a16="http://schemas.microsoft.com/office/drawing/2014/main" id="{36136311-C81B-47C5-AE0A-5641A5A595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4444" y="1066800"/>
            <a:ext cx="4682990" cy="4724400"/>
          </a:xfrm>
          <a:prstGeom prst="rect">
            <a:avLst/>
          </a:prstGeom>
          <a:solidFill>
            <a:schemeClr val="bg1">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6168BF4E-4950-AF25-5E49-9CB71FFA0015}"/>
              </a:ext>
            </a:extLst>
          </p:cNvPr>
          <p:cNvSpPr>
            <a:spLocks noGrp="1"/>
          </p:cNvSpPr>
          <p:nvPr>
            <p:ph type="ctrTitle"/>
          </p:nvPr>
        </p:nvSpPr>
        <p:spPr>
          <a:xfrm>
            <a:off x="804818" y="1562101"/>
            <a:ext cx="3905203" cy="2738530"/>
          </a:xfrm>
        </p:spPr>
        <p:txBody>
          <a:bodyPr anchor="t">
            <a:normAutofit/>
          </a:bodyPr>
          <a:lstStyle/>
          <a:p>
            <a:r>
              <a:rPr lang="en-GB" sz="4800"/>
              <a:t>The Concept of Marketing</a:t>
            </a:r>
          </a:p>
        </p:txBody>
      </p:sp>
      <p:sp>
        <p:nvSpPr>
          <p:cNvPr id="3" name="Subtitle 2">
            <a:extLst>
              <a:ext uri="{FF2B5EF4-FFF2-40B4-BE49-F238E27FC236}">
                <a16:creationId xmlns:a16="http://schemas.microsoft.com/office/drawing/2014/main" id="{3047DA4A-8CA8-FD5D-8A3B-11403471A8DC}"/>
              </a:ext>
            </a:extLst>
          </p:cNvPr>
          <p:cNvSpPr>
            <a:spLocks noGrp="1"/>
          </p:cNvSpPr>
          <p:nvPr>
            <p:ph type="subTitle" idx="1"/>
          </p:nvPr>
        </p:nvSpPr>
        <p:spPr>
          <a:xfrm>
            <a:off x="804818" y="4321622"/>
            <a:ext cx="3816351" cy="941832"/>
          </a:xfrm>
        </p:spPr>
        <p:txBody>
          <a:bodyPr>
            <a:normAutofit/>
          </a:bodyPr>
          <a:lstStyle/>
          <a:p>
            <a:endParaRPr lang="en-GB"/>
          </a:p>
        </p:txBody>
      </p:sp>
      <p:cxnSp>
        <p:nvCxnSpPr>
          <p:cNvPr id="13" name="Straight Connector 12">
            <a:extLst>
              <a:ext uri="{FF2B5EF4-FFF2-40B4-BE49-F238E27FC236}">
                <a16:creationId xmlns:a16="http://schemas.microsoft.com/office/drawing/2014/main" id="{7CC73A33-65FF-41A9-A3B0-006753CD10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0800000" flipV="1">
            <a:off x="305077" y="1063752"/>
            <a:ext cx="0" cy="4727448"/>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794263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rglass and a calendar">
            <a:extLst>
              <a:ext uri="{FF2B5EF4-FFF2-40B4-BE49-F238E27FC236}">
                <a16:creationId xmlns:a16="http://schemas.microsoft.com/office/drawing/2014/main" id="{ABFAF736-95C0-3CB6-9E79-D7CB69062969}"/>
              </a:ext>
            </a:extLst>
          </p:cNvPr>
          <p:cNvPicPr>
            <a:picLocks noChangeAspect="1"/>
          </p:cNvPicPr>
          <p:nvPr/>
        </p:nvPicPr>
        <p:blipFill>
          <a:blip r:embed="rId3"/>
          <a:srcRect t="16045"/>
          <a:stretch>
            <a:fillRect/>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1072F-DE09-132E-84C0-D56CE388A9E5}"/>
              </a:ext>
            </a:extLst>
          </p:cNvPr>
          <p:cNvSpPr>
            <a:spLocks noGrp="1"/>
          </p:cNvSpPr>
          <p:nvPr>
            <p:ph type="title"/>
          </p:nvPr>
        </p:nvSpPr>
        <p:spPr>
          <a:xfrm>
            <a:off x="640080" y="914400"/>
            <a:ext cx="4892948" cy="3427867"/>
          </a:xfrm>
        </p:spPr>
        <p:txBody>
          <a:bodyPr vert="horz" lIns="91440" tIns="45720" rIns="91440" bIns="45720" rtlCol="0" anchor="t">
            <a:normAutofit/>
          </a:bodyPr>
          <a:lstStyle/>
          <a:p>
            <a:r>
              <a:rPr lang="en-US" sz="5400" b="1" kern="1200">
                <a:solidFill>
                  <a:srgbClr val="FFFFFF"/>
                </a:solidFill>
                <a:latin typeface="+mj-lt"/>
                <a:ea typeface="+mj-ea"/>
                <a:cs typeface="+mj-cs"/>
              </a:rPr>
              <a:t>Marketing has changed over time</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73723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08365609-8C89-42B5-D109-EAACB7FA8D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9067" b="8930"/>
          <a:stretch>
            <a:fillRect/>
          </a:stretch>
        </p:blipFill>
        <p:spPr bwMode="auto">
          <a:xfrm>
            <a:off x="20" y="535709"/>
            <a:ext cx="8229580" cy="5820640"/>
          </a:xfrm>
          <a:prstGeom prst="rect">
            <a:avLst/>
          </a:prstGeom>
          <a:noFill/>
          <a:extLst>
            <a:ext uri="{909E8E84-426E-40DD-AFC4-6F175D3DCCD1}">
              <a14:hiddenFill xmlns:a14="http://schemas.microsoft.com/office/drawing/2010/main">
                <a:solidFill>
                  <a:srgbClr val="FFFFFF"/>
                </a:solidFill>
              </a14:hiddenFill>
            </a:ext>
          </a:extLst>
        </p:spPr>
      </p:pic>
      <p:cxnSp>
        <p:nvCxnSpPr>
          <p:cNvPr id="1035" name="Straight Connector 1034">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1030" name="Content Placeholder 1029">
            <a:extLst>
              <a:ext uri="{FF2B5EF4-FFF2-40B4-BE49-F238E27FC236}">
                <a16:creationId xmlns:a16="http://schemas.microsoft.com/office/drawing/2014/main" id="{1A4E324E-EACE-BB51-07E5-4CB703995EEA}"/>
              </a:ext>
            </a:extLst>
          </p:cNvPr>
          <p:cNvSpPr>
            <a:spLocks noGrp="1"/>
          </p:cNvSpPr>
          <p:nvPr>
            <p:ph idx="1"/>
          </p:nvPr>
        </p:nvSpPr>
        <p:spPr>
          <a:xfrm>
            <a:off x="8321879" y="620785"/>
            <a:ext cx="3209129" cy="5711789"/>
          </a:xfrm>
        </p:spPr>
        <p:txBody>
          <a:bodyPr anchor="t">
            <a:normAutofit/>
          </a:bodyPr>
          <a:lstStyle/>
          <a:p>
            <a:pPr marL="0" indent="0">
              <a:buNone/>
            </a:pPr>
            <a:r>
              <a:rPr lang="en-US" sz="3200" dirty="0"/>
              <a:t>These are the 5 widely recognized marketing management philosophies.  We will now look at these in more detail.</a:t>
            </a:r>
          </a:p>
        </p:txBody>
      </p:sp>
    </p:spTree>
    <p:extLst>
      <p:ext uri="{BB962C8B-B14F-4D97-AF65-F5344CB8AC3E}">
        <p14:creationId xmlns:p14="http://schemas.microsoft.com/office/powerpoint/2010/main" val="3428061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95190-5FF4-342D-69D7-8FC73BCBE61B}"/>
              </a:ext>
            </a:extLst>
          </p:cNvPr>
          <p:cNvSpPr>
            <a:spLocks noGrp="1"/>
          </p:cNvSpPr>
          <p:nvPr>
            <p:ph type="title"/>
          </p:nvPr>
        </p:nvSpPr>
        <p:spPr>
          <a:xfrm>
            <a:off x="371631" y="1220600"/>
            <a:ext cx="4116479" cy="1097280"/>
          </a:xfrm>
        </p:spPr>
        <p:txBody>
          <a:bodyPr>
            <a:normAutofit fontScale="90000"/>
          </a:bodyPr>
          <a:lstStyle/>
          <a:p>
            <a:r>
              <a:rPr lang="en-GB" dirty="0"/>
              <a:t>Production Concept</a:t>
            </a:r>
          </a:p>
        </p:txBody>
      </p:sp>
      <p:sp>
        <p:nvSpPr>
          <p:cNvPr id="4" name="TextBox 3">
            <a:extLst>
              <a:ext uri="{FF2B5EF4-FFF2-40B4-BE49-F238E27FC236}">
                <a16:creationId xmlns:a16="http://schemas.microsoft.com/office/drawing/2014/main" id="{4360AEED-89FF-61EF-5F3A-04D645EB9D3D}"/>
              </a:ext>
            </a:extLst>
          </p:cNvPr>
          <p:cNvSpPr txBox="1"/>
          <p:nvPr/>
        </p:nvSpPr>
        <p:spPr>
          <a:xfrm>
            <a:off x="5310231" y="3917659"/>
            <a:ext cx="6286152" cy="2031325"/>
          </a:xfrm>
          <a:prstGeom prst="rect">
            <a:avLst/>
          </a:prstGeom>
          <a:noFill/>
        </p:spPr>
        <p:txBody>
          <a:bodyPr wrap="square" rtlCol="0">
            <a:spAutoFit/>
          </a:bodyPr>
          <a:lstStyle/>
          <a:p>
            <a:r>
              <a:rPr lang="en-GB" dirty="0"/>
              <a:t>Organisations that believe they can sell their products quite easily, focus on mass production to bring the cost of producing their products down </a:t>
            </a:r>
          </a:p>
          <a:p>
            <a:endParaRPr lang="en-GB" dirty="0"/>
          </a:p>
          <a:p>
            <a:r>
              <a:rPr lang="en-GB" dirty="0"/>
              <a:t>Main limitation is the poor quality of products, due to the focus on saving money.  Customers seeking quality items will not purchase these items.</a:t>
            </a:r>
          </a:p>
        </p:txBody>
      </p:sp>
      <p:pic>
        <p:nvPicPr>
          <p:cNvPr id="6" name="Picture 2">
            <a:extLst>
              <a:ext uri="{FF2B5EF4-FFF2-40B4-BE49-F238E27FC236}">
                <a16:creationId xmlns:a16="http://schemas.microsoft.com/office/drawing/2014/main" id="{1142A6E3-6A40-AA2E-FC3B-4E60710FF93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7675" t="65802" r="65043" b="3907"/>
          <a:stretch>
            <a:fillRect/>
          </a:stretch>
        </p:blipFill>
        <p:spPr bwMode="auto">
          <a:xfrm>
            <a:off x="813733" y="3121894"/>
            <a:ext cx="2900562" cy="2776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5779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958C1-5268-7344-C856-7B415A1F64EF}"/>
              </a:ext>
            </a:extLst>
          </p:cNvPr>
          <p:cNvSpPr>
            <a:spLocks noGrp="1"/>
          </p:cNvSpPr>
          <p:nvPr>
            <p:ph type="title"/>
          </p:nvPr>
        </p:nvSpPr>
        <p:spPr>
          <a:xfrm>
            <a:off x="640079" y="1371601"/>
            <a:ext cx="4032589" cy="1097280"/>
          </a:xfrm>
        </p:spPr>
        <p:txBody>
          <a:bodyPr/>
          <a:lstStyle/>
          <a:p>
            <a:r>
              <a:rPr lang="en-GB" dirty="0"/>
              <a:t>Product Concept</a:t>
            </a:r>
          </a:p>
        </p:txBody>
      </p:sp>
      <p:pic>
        <p:nvPicPr>
          <p:cNvPr id="2050" name="Picture 2">
            <a:extLst>
              <a:ext uri="{FF2B5EF4-FFF2-40B4-BE49-F238E27FC236}">
                <a16:creationId xmlns:a16="http://schemas.microsoft.com/office/drawing/2014/main" id="{0B3C8B7A-BAB1-8124-D0AA-BA49A1A3BB1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5487" t="19072" r="63844" b="47989"/>
          <a:stretch>
            <a:fillRect/>
          </a:stretch>
        </p:blipFill>
        <p:spPr bwMode="auto">
          <a:xfrm>
            <a:off x="640079" y="2976836"/>
            <a:ext cx="3271812" cy="302968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7BF2AEA-D7D3-6D00-A092-C7BD530ABD8D}"/>
              </a:ext>
            </a:extLst>
          </p:cNvPr>
          <p:cNvSpPr txBox="1"/>
          <p:nvPr/>
        </p:nvSpPr>
        <p:spPr>
          <a:xfrm>
            <a:off x="5687736" y="3171039"/>
            <a:ext cx="5637402" cy="1477328"/>
          </a:xfrm>
          <a:prstGeom prst="rect">
            <a:avLst/>
          </a:prstGeom>
          <a:noFill/>
        </p:spPr>
        <p:txBody>
          <a:bodyPr wrap="square" rtlCol="0">
            <a:spAutoFit/>
          </a:bodyPr>
          <a:lstStyle/>
          <a:p>
            <a:r>
              <a:rPr lang="en-GB" dirty="0"/>
              <a:t>Superior products created by organisations that wish to create products of better than average quality.  </a:t>
            </a:r>
          </a:p>
          <a:p>
            <a:r>
              <a:rPr lang="en-GB" dirty="0"/>
              <a:t>Limitations to this approach is that customer will purchase superior products less often than those of lesser quality.</a:t>
            </a:r>
          </a:p>
        </p:txBody>
      </p:sp>
    </p:spTree>
    <p:extLst>
      <p:ext uri="{BB962C8B-B14F-4D97-AF65-F5344CB8AC3E}">
        <p14:creationId xmlns:p14="http://schemas.microsoft.com/office/powerpoint/2010/main" val="892403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9C6239-CBF8-165D-3FAF-53BE61C7C092}"/>
              </a:ext>
            </a:extLst>
          </p:cNvPr>
          <p:cNvSpPr>
            <a:spLocks noGrp="1"/>
          </p:cNvSpPr>
          <p:nvPr>
            <p:ph type="title"/>
          </p:nvPr>
        </p:nvSpPr>
        <p:spPr>
          <a:xfrm>
            <a:off x="5793149" y="1371600"/>
            <a:ext cx="5737859" cy="1097280"/>
          </a:xfrm>
        </p:spPr>
        <p:txBody>
          <a:bodyPr vert="horz" lIns="91440" tIns="45720" rIns="91440" bIns="45720" rtlCol="0" anchor="t">
            <a:normAutofit/>
          </a:bodyPr>
          <a:lstStyle/>
          <a:p>
            <a:r>
              <a:rPr lang="en-US"/>
              <a:t>Selling Concept</a:t>
            </a:r>
          </a:p>
        </p:txBody>
      </p:sp>
      <p:pic>
        <p:nvPicPr>
          <p:cNvPr id="4" name="Picture 2">
            <a:extLst>
              <a:ext uri="{FF2B5EF4-FFF2-40B4-BE49-F238E27FC236}">
                <a16:creationId xmlns:a16="http://schemas.microsoft.com/office/drawing/2014/main" id="{2BDCADC4-3100-37EC-29A1-9C7A6928A1E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35456" t="3869" r="38262" b="63524"/>
          <a:stretch>
            <a:fillRect/>
          </a:stretch>
        </p:blipFill>
        <p:spPr bwMode="auto">
          <a:xfrm>
            <a:off x="713232" y="1652484"/>
            <a:ext cx="4343400" cy="4647732"/>
          </a:xfrm>
          <a:prstGeom prst="rect">
            <a:avLst/>
          </a:prstGeom>
          <a:noFill/>
          <a:extLst>
            <a:ext uri="{909E8E84-426E-40DD-AFC4-6F175D3DCCD1}">
              <a14:hiddenFill xmlns:a14="http://schemas.microsoft.com/office/drawing/2010/main">
                <a:solidFill>
                  <a:srgbClr val="FFFFFF"/>
                </a:solidFill>
              </a14:hiddenFill>
            </a:ext>
          </a:extLst>
        </p:spPr>
      </p:pic>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6630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59996229-4A30-F6BE-CDAA-E8475131DC94}"/>
              </a:ext>
            </a:extLst>
          </p:cNvPr>
          <p:cNvSpPr txBox="1"/>
          <p:nvPr/>
        </p:nvSpPr>
        <p:spPr>
          <a:xfrm>
            <a:off x="5793149" y="2633236"/>
            <a:ext cx="5737860" cy="3666980"/>
          </a:xfrm>
          <a:prstGeom prst="rect">
            <a:avLst/>
          </a:prstGeom>
        </p:spPr>
        <p:txBody>
          <a:bodyPr vert="horz" lIns="91440" tIns="45720" rIns="91440" bIns="45720" rtlCol="0">
            <a:normAutofit/>
          </a:bodyPr>
          <a:lstStyle/>
          <a:p>
            <a:pPr>
              <a:lnSpc>
                <a:spcPct val="120000"/>
              </a:lnSpc>
              <a:spcAft>
                <a:spcPts val="600"/>
              </a:spcAft>
              <a:buSzPct val="87000"/>
              <a:buFont typeface="Arial" panose="020B0604020202020204" pitchFamily="34" charset="0"/>
              <a:buChar char="•"/>
            </a:pPr>
            <a:r>
              <a:rPr lang="en-US"/>
              <a:t>This involves organisations that believe they can sell more products by using aggressive selling techniques or promotional materials.</a:t>
            </a:r>
          </a:p>
          <a:p>
            <a:pPr>
              <a:lnSpc>
                <a:spcPct val="120000"/>
              </a:lnSpc>
              <a:spcAft>
                <a:spcPts val="600"/>
              </a:spcAft>
              <a:buSzPct val="87000"/>
              <a:buFont typeface="Arial" panose="020B0604020202020204" pitchFamily="34" charset="0"/>
              <a:buChar char="•"/>
            </a:pPr>
            <a:r>
              <a:rPr lang="en-US"/>
              <a:t>They operate with the motto ‘sell what you have’.  Using strong persuasion as the hook to draw the customer in.  </a:t>
            </a:r>
          </a:p>
          <a:p>
            <a:pPr>
              <a:lnSpc>
                <a:spcPct val="120000"/>
              </a:lnSpc>
              <a:spcAft>
                <a:spcPts val="600"/>
              </a:spcAft>
              <a:buSzPct val="87000"/>
              <a:buFont typeface="Arial" panose="020B0604020202020204" pitchFamily="34" charset="0"/>
              <a:buChar char="•"/>
            </a:pPr>
            <a:r>
              <a:rPr lang="en-US"/>
              <a:t>Main drawback here is reputational damage to the organisation using persuasive techniques to push buyers into purchasing.</a:t>
            </a:r>
          </a:p>
        </p:txBody>
      </p:sp>
    </p:spTree>
    <p:extLst>
      <p:ext uri="{BB962C8B-B14F-4D97-AF65-F5344CB8AC3E}">
        <p14:creationId xmlns:p14="http://schemas.microsoft.com/office/powerpoint/2010/main" val="3338288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D98FD-6AE3-AC1B-BBCC-50B12A0D6042}"/>
              </a:ext>
            </a:extLst>
          </p:cNvPr>
          <p:cNvSpPr>
            <a:spLocks noGrp="1"/>
          </p:cNvSpPr>
          <p:nvPr>
            <p:ph type="title"/>
          </p:nvPr>
        </p:nvSpPr>
        <p:spPr>
          <a:xfrm>
            <a:off x="640080" y="1371601"/>
            <a:ext cx="4452038" cy="859871"/>
          </a:xfrm>
        </p:spPr>
        <p:txBody>
          <a:bodyPr/>
          <a:lstStyle/>
          <a:p>
            <a:r>
              <a:rPr lang="en-GB" dirty="0"/>
              <a:t>Marketing concept</a:t>
            </a:r>
          </a:p>
        </p:txBody>
      </p:sp>
      <p:pic>
        <p:nvPicPr>
          <p:cNvPr id="4" name="Content Placeholder 3">
            <a:extLst>
              <a:ext uri="{FF2B5EF4-FFF2-40B4-BE49-F238E27FC236}">
                <a16:creationId xmlns:a16="http://schemas.microsoft.com/office/drawing/2014/main" id="{BB5EE7B1-AE95-388C-43FD-67BBE6DF7C2D}"/>
              </a:ext>
            </a:extLst>
          </p:cNvPr>
          <p:cNvPicPr>
            <a:picLocks noGrp="1" noChangeAspect="1"/>
          </p:cNvPicPr>
          <p:nvPr>
            <p:ph idx="1"/>
          </p:nvPr>
        </p:nvPicPr>
        <p:blipFill>
          <a:blip r:embed="rId2"/>
          <a:srcRect l="62078" t="14130" r="7963" b="45872"/>
          <a:stretch>
            <a:fillRect/>
          </a:stretch>
        </p:blipFill>
        <p:spPr>
          <a:xfrm>
            <a:off x="906011" y="2962991"/>
            <a:ext cx="3825380" cy="3612861"/>
          </a:xfrm>
          <a:prstGeom prst="rect">
            <a:avLst/>
          </a:prstGeom>
        </p:spPr>
      </p:pic>
      <p:sp>
        <p:nvSpPr>
          <p:cNvPr id="5" name="TextBox 4">
            <a:extLst>
              <a:ext uri="{FF2B5EF4-FFF2-40B4-BE49-F238E27FC236}">
                <a16:creationId xmlns:a16="http://schemas.microsoft.com/office/drawing/2014/main" id="{202830F0-F61E-F2DF-14F6-CB6C9FEB03E5}"/>
              </a:ext>
            </a:extLst>
          </p:cNvPr>
          <p:cNvSpPr txBox="1"/>
          <p:nvPr/>
        </p:nvSpPr>
        <p:spPr>
          <a:xfrm>
            <a:off x="6182686" y="1149292"/>
            <a:ext cx="5369234" cy="4801314"/>
          </a:xfrm>
          <a:prstGeom prst="rect">
            <a:avLst/>
          </a:prstGeom>
          <a:noFill/>
        </p:spPr>
        <p:txBody>
          <a:bodyPr wrap="square" rtlCol="0">
            <a:spAutoFit/>
          </a:bodyPr>
          <a:lstStyle/>
          <a:p>
            <a:r>
              <a:rPr lang="en-GB" dirty="0"/>
              <a:t>This concept focusing on satisfying the needs of the customer, customer satisfaction is noted as a key objective or goal of the organisation.</a:t>
            </a:r>
          </a:p>
          <a:p>
            <a:endParaRPr lang="en-GB" dirty="0"/>
          </a:p>
          <a:p>
            <a:pPr fontAlgn="base"/>
            <a:r>
              <a:rPr lang="en-GB" dirty="0"/>
              <a:t>The five pillars of the marketing concept or the process of marketing concept are as follows:</a:t>
            </a:r>
          </a:p>
          <a:p>
            <a:pPr fontAlgn="base"/>
            <a:r>
              <a:rPr lang="en-GB" dirty="0"/>
              <a:t>1. Identifying market or customers who are selected as the target market by the organisation. </a:t>
            </a:r>
          </a:p>
          <a:p>
            <a:pPr fontAlgn="base"/>
            <a:r>
              <a:rPr lang="en-GB" dirty="0"/>
              <a:t>2. Understanding the needs, wants, and requirements of the customers in the target market. </a:t>
            </a:r>
          </a:p>
          <a:p>
            <a:pPr fontAlgn="base"/>
            <a:r>
              <a:rPr lang="en-GB" dirty="0"/>
              <a:t>3. Developing the products or services to satisfy the needs of the customers in the target market. </a:t>
            </a:r>
          </a:p>
          <a:p>
            <a:pPr fontAlgn="base"/>
            <a:r>
              <a:rPr lang="en-GB" dirty="0"/>
              <a:t>4. Satisfying the needs of the customers in the target market better than its competitors.</a:t>
            </a:r>
          </a:p>
          <a:p>
            <a:pPr fontAlgn="base"/>
            <a:r>
              <a:rPr lang="en-GB" dirty="0"/>
              <a:t>5. Performing all of the above steps at a profit. </a:t>
            </a:r>
          </a:p>
          <a:p>
            <a:endParaRPr lang="en-GB" dirty="0"/>
          </a:p>
        </p:txBody>
      </p:sp>
    </p:spTree>
    <p:extLst>
      <p:ext uri="{BB962C8B-B14F-4D97-AF65-F5344CB8AC3E}">
        <p14:creationId xmlns:p14="http://schemas.microsoft.com/office/powerpoint/2010/main" val="1356035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D467-47F4-B414-4A70-6B90753DB5DB}"/>
              </a:ext>
            </a:extLst>
          </p:cNvPr>
          <p:cNvSpPr>
            <a:spLocks noGrp="1"/>
          </p:cNvSpPr>
          <p:nvPr>
            <p:ph type="title"/>
          </p:nvPr>
        </p:nvSpPr>
        <p:spPr>
          <a:xfrm>
            <a:off x="640079" y="1371601"/>
            <a:ext cx="4119989" cy="839820"/>
          </a:xfrm>
        </p:spPr>
        <p:txBody>
          <a:bodyPr/>
          <a:lstStyle/>
          <a:p>
            <a:r>
              <a:rPr lang="en-GB" dirty="0"/>
              <a:t>Societal Concept</a:t>
            </a:r>
          </a:p>
        </p:txBody>
      </p:sp>
      <p:pic>
        <p:nvPicPr>
          <p:cNvPr id="4" name="Picture 2">
            <a:extLst>
              <a:ext uri="{FF2B5EF4-FFF2-40B4-BE49-F238E27FC236}">
                <a16:creationId xmlns:a16="http://schemas.microsoft.com/office/drawing/2014/main" id="{9502038C-5C25-FBB9-FB8A-0BB7F932F17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3235" t="62522" r="6323" b="3714"/>
          <a:stretch>
            <a:fillRect/>
          </a:stretch>
        </p:blipFill>
        <p:spPr bwMode="auto">
          <a:xfrm>
            <a:off x="1241571" y="2575419"/>
            <a:ext cx="3605493" cy="344787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8E0B376-2EB3-C9D3-935B-BF1EFCBC7916}"/>
              </a:ext>
            </a:extLst>
          </p:cNvPr>
          <p:cNvSpPr txBox="1"/>
          <p:nvPr/>
        </p:nvSpPr>
        <p:spPr>
          <a:xfrm>
            <a:off x="5810477" y="2956553"/>
            <a:ext cx="5637682" cy="2585323"/>
          </a:xfrm>
          <a:prstGeom prst="rect">
            <a:avLst/>
          </a:prstGeom>
          <a:noFill/>
        </p:spPr>
        <p:txBody>
          <a:bodyPr wrap="square" rtlCol="0">
            <a:spAutoFit/>
          </a:bodyPr>
          <a:lstStyle/>
          <a:p>
            <a:r>
              <a:rPr lang="en-GB" dirty="0"/>
              <a:t>Even though the marketing concept satisfies the needs and wants of customers in the best possible way, it faces criticism from people concerned about the environment and society. They believe that companies should not blindly follow their goals of customer satisfaction and should also look for social and environmental factors. If an organisation focuses only on customer satisfaction, then it may result in many social and environmental issues.</a:t>
            </a:r>
          </a:p>
        </p:txBody>
      </p:sp>
    </p:spTree>
    <p:extLst>
      <p:ext uri="{BB962C8B-B14F-4D97-AF65-F5344CB8AC3E}">
        <p14:creationId xmlns:p14="http://schemas.microsoft.com/office/powerpoint/2010/main" val="745085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72BC9-4BB1-6AF2-992C-C1B7CE8C4EE8}"/>
              </a:ext>
            </a:extLst>
          </p:cNvPr>
          <p:cNvSpPr>
            <a:spLocks noGrp="1"/>
          </p:cNvSpPr>
          <p:nvPr>
            <p:ph type="title"/>
          </p:nvPr>
        </p:nvSpPr>
        <p:spPr/>
        <p:txBody>
          <a:bodyPr/>
          <a:lstStyle/>
          <a:p>
            <a:r>
              <a:rPr lang="en-GB"/>
              <a:t>Activity - Future</a:t>
            </a:r>
            <a:endParaRPr lang="en-GB" dirty="0"/>
          </a:p>
        </p:txBody>
      </p:sp>
      <p:sp>
        <p:nvSpPr>
          <p:cNvPr id="3" name="Content Placeholder 2">
            <a:extLst>
              <a:ext uri="{FF2B5EF4-FFF2-40B4-BE49-F238E27FC236}">
                <a16:creationId xmlns:a16="http://schemas.microsoft.com/office/drawing/2014/main" id="{6A732927-7527-3580-7A93-0E38FAF35663}"/>
              </a:ext>
            </a:extLst>
          </p:cNvPr>
          <p:cNvSpPr>
            <a:spLocks noGrp="1"/>
          </p:cNvSpPr>
          <p:nvPr>
            <p:ph idx="1"/>
          </p:nvPr>
        </p:nvSpPr>
        <p:spPr/>
        <p:txBody>
          <a:bodyPr/>
          <a:lstStyle/>
          <a:p>
            <a:pPr marL="0" indent="0">
              <a:buNone/>
            </a:pPr>
            <a:r>
              <a:rPr lang="en-GB" dirty="0"/>
              <a:t>Considering the contemporary Marketing landscape, what do you think is missing?</a:t>
            </a:r>
          </a:p>
          <a:p>
            <a:pPr marL="0" indent="0">
              <a:buNone/>
            </a:pPr>
            <a:r>
              <a:rPr lang="en-GB" dirty="0" err="1"/>
              <a:t>Eg.</a:t>
            </a:r>
            <a:r>
              <a:rPr lang="en-GB" dirty="0"/>
              <a:t>  The role of influencers, Tik Tok style link selling.</a:t>
            </a:r>
          </a:p>
          <a:p>
            <a:pPr marL="0" indent="0">
              <a:buNone/>
            </a:pPr>
            <a:endParaRPr lang="en-GB" dirty="0"/>
          </a:p>
          <a:p>
            <a:pPr marL="0" indent="0">
              <a:buNone/>
            </a:pPr>
            <a:r>
              <a:rPr lang="en-GB" dirty="0"/>
              <a:t>In your table groups, design the next marketing concept.  What is important for marketing today and what are the key components of a marketing approach?</a:t>
            </a:r>
          </a:p>
        </p:txBody>
      </p:sp>
    </p:spTree>
    <p:extLst>
      <p:ext uri="{BB962C8B-B14F-4D97-AF65-F5344CB8AC3E}">
        <p14:creationId xmlns:p14="http://schemas.microsoft.com/office/powerpoint/2010/main" val="628133353"/>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1753</TotalTime>
  <Words>509</Words>
  <Application>Microsoft Office PowerPoint</Application>
  <PresentationFormat>Widescreen</PresentationFormat>
  <Paragraphs>33</Paragraphs>
  <Slides>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Grandview Display</vt:lpstr>
      <vt:lpstr>DashVTI</vt:lpstr>
      <vt:lpstr>The Concept of Marketing</vt:lpstr>
      <vt:lpstr>Marketing has changed over time</vt:lpstr>
      <vt:lpstr>PowerPoint Presentation</vt:lpstr>
      <vt:lpstr>Production Concept</vt:lpstr>
      <vt:lpstr>Product Concept</vt:lpstr>
      <vt:lpstr>Selling Concept</vt:lpstr>
      <vt:lpstr>Marketing concept</vt:lpstr>
      <vt:lpstr>Societal Concept</vt:lpstr>
      <vt:lpstr>Activity - Future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Shore</dc:creator>
  <cp:lastModifiedBy>Jessica Shore</cp:lastModifiedBy>
  <cp:revision>3</cp:revision>
  <dcterms:created xsi:type="dcterms:W3CDTF">2025-08-13T15:21:19Z</dcterms:created>
  <dcterms:modified xsi:type="dcterms:W3CDTF">2025-10-09T12:03:46Z</dcterms:modified>
</cp:coreProperties>
</file>