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sldIdLst>
    <p:sldId id="293" r:id="rId5"/>
    <p:sldId id="295" r:id="rId6"/>
    <p:sldId id="301" r:id="rId7"/>
    <p:sldId id="299" r:id="rId8"/>
    <p:sldId id="296" r:id="rId9"/>
    <p:sldId id="298" r:id="rId10"/>
    <p:sldId id="302" r:id="rId11"/>
    <p:sldId id="297" r:id="rId12"/>
    <p:sldId id="300" r:id="rId13"/>
    <p:sldId id="303"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19" autoAdjust="0"/>
  </p:normalViewPr>
  <p:slideViewPr>
    <p:cSldViewPr snapToGrid="0">
      <p:cViewPr>
        <p:scale>
          <a:sx n="60" d="100"/>
          <a:sy n="60" d="100"/>
        </p:scale>
        <p:origin x="908"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A0C0817-A112-4847-8014-A94B7D2A4EA3}" type="datetime1">
              <a:rPr lang="en-US" smtClean="0"/>
              <a:t>4/18/2023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773231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4/18/2023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8303120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D9C646AA-F36E-4540-911D-FFFC0A0EF24A}" type="datetime1">
              <a:rPr lang="en-US" smtClean="0"/>
              <a:t>4/18/2023</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395508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4/18/2023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525244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4/18/2023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252714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4/18/2023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719955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4/18/2023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40413611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8D12A6-918A-48BD-8CB9-CA713993B0EA}" type="datetime1">
              <a:rPr lang="en-US" smtClean="0"/>
              <a:t>4/18/2023</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6354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778CE86-875F-4587-BCF6-FA054AFC0D53}" type="datetime1">
              <a:rPr lang="en-US" smtClean="0"/>
              <a:pPr/>
              <a:t>4/18/2023</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5812269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4/18/2023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40100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4/18/2023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76312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F6FA2B21-3FCD-4721-B95C-427943F61125}" type="datetime1">
              <a:rPr lang="en-US" smtClean="0"/>
              <a:t>4/18/2023</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30784607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extra.shu.ac.uk/ppp-online/wp-content/uploads/2020/05/stuck-home-cold-covid-19-fuel-poor.pdf"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2836592" y="1723088"/>
            <a:ext cx="4510506" cy="2392325"/>
          </a:xfrm>
        </p:spPr>
        <p:txBody>
          <a:bodyPr>
            <a:noAutofit/>
          </a:bodyPr>
          <a:lstStyle/>
          <a:p>
            <a:r>
              <a:rPr lang="en-GB" sz="3600" dirty="0">
                <a:latin typeface="Arial" panose="020B0604020202020204" pitchFamily="34" charset="0"/>
                <a:cs typeface="Arial" panose="020B0604020202020204" pitchFamily="34" charset="0"/>
              </a:rPr>
              <a:t>            </a:t>
            </a:r>
            <a:r>
              <a:rPr lang="en-GB" sz="4400" b="1" dirty="0">
                <a:latin typeface="+mn-lt"/>
                <a:cs typeface="Arial" panose="020B0604020202020204" pitchFamily="34" charset="0"/>
              </a:rPr>
              <a:t>Housing </a:t>
            </a:r>
            <a:br>
              <a:rPr lang="en-GB" sz="4400" b="1" dirty="0">
                <a:latin typeface="+mn-lt"/>
                <a:cs typeface="Arial" panose="020B0604020202020204" pitchFamily="34" charset="0"/>
              </a:rPr>
            </a:br>
            <a:r>
              <a:rPr lang="en-GB" sz="4400" b="1" dirty="0">
                <a:latin typeface="+mn-lt"/>
                <a:cs typeface="Arial" panose="020B0604020202020204" pitchFamily="34" charset="0"/>
              </a:rPr>
              <a:t>                and </a:t>
            </a:r>
            <a:br>
              <a:rPr lang="en-GB" sz="4400" b="1" dirty="0">
                <a:latin typeface="+mn-lt"/>
                <a:cs typeface="Arial" panose="020B0604020202020204" pitchFamily="34" charset="0"/>
              </a:rPr>
            </a:br>
            <a:r>
              <a:rPr lang="en-GB" sz="4400" b="1" dirty="0">
                <a:latin typeface="+mn-lt"/>
                <a:cs typeface="Arial" panose="020B0604020202020204" pitchFamily="34" charset="0"/>
              </a:rPr>
              <a:t>             Health </a:t>
            </a:r>
            <a:endParaRPr lang="en-US" sz="4400" b="1" dirty="0">
              <a:solidFill>
                <a:schemeClr val="tx1"/>
              </a:solidFill>
              <a:latin typeface="+mn-lt"/>
              <a:cs typeface="Arial" panose="020B0604020202020204" pitchFamily="34" charset="0"/>
            </a:endParaRP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1060956" y="4758069"/>
            <a:ext cx="5254784" cy="1163651"/>
          </a:xfrm>
        </p:spPr>
        <p:txBody>
          <a:bodyPr>
            <a:noAutofit/>
          </a:bodyPr>
          <a:lstStyle/>
          <a:p>
            <a:r>
              <a:rPr lang="en-GB" sz="2000" b="1" dirty="0"/>
              <a:t>STUDENT NAME: Courtney Mupemhi</a:t>
            </a:r>
          </a:p>
          <a:p>
            <a:r>
              <a:rPr lang="en-GB" sz="2000" b="1" dirty="0"/>
              <a:t>ID Number:1901274</a:t>
            </a:r>
          </a:p>
        </p:txBody>
      </p:sp>
    </p:spTree>
    <p:extLst>
      <p:ext uri="{BB962C8B-B14F-4D97-AF65-F5344CB8AC3E}">
        <p14:creationId xmlns:p14="http://schemas.microsoft.com/office/powerpoint/2010/main" val="4269681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9295F-E638-4F61-AFE2-CF3E40556031}"/>
              </a:ext>
            </a:extLst>
          </p:cNvPr>
          <p:cNvSpPr>
            <a:spLocks noGrp="1"/>
          </p:cNvSpPr>
          <p:nvPr>
            <p:ph type="title"/>
          </p:nvPr>
        </p:nvSpPr>
        <p:spPr/>
        <p:txBody>
          <a:bodyPr>
            <a:normAutofit/>
          </a:bodyPr>
          <a:lstStyle/>
          <a:p>
            <a:pPr algn="ctr"/>
            <a:r>
              <a:rPr lang="en-US" dirty="0"/>
              <a:t>Introduction </a:t>
            </a:r>
          </a:p>
        </p:txBody>
      </p:sp>
      <p:sp>
        <p:nvSpPr>
          <p:cNvPr id="4" name="Content Placeholder 3">
            <a:extLst>
              <a:ext uri="{FF2B5EF4-FFF2-40B4-BE49-F238E27FC236}">
                <a16:creationId xmlns:a16="http://schemas.microsoft.com/office/drawing/2014/main" id="{52409A7B-BFE5-0ADA-9E3E-A3AACACB4865}"/>
              </a:ext>
            </a:extLst>
          </p:cNvPr>
          <p:cNvSpPr>
            <a:spLocks noGrp="1"/>
          </p:cNvSpPr>
          <p:nvPr>
            <p:ph idx="1"/>
          </p:nvPr>
        </p:nvSpPr>
        <p:spPr/>
        <p:txBody>
          <a:bodyPr>
            <a:normAutofit/>
          </a:bodyPr>
          <a:lstStyle/>
          <a:p>
            <a:r>
              <a:rPr lang="en-GB" dirty="0">
                <a:effectLst/>
                <a:latin typeface="Arial" panose="020B0604020202020204" pitchFamily="34" charset="0"/>
                <a:ea typeface="Calibri" panose="020F0502020204030204" pitchFamily="34" charset="0"/>
              </a:rPr>
              <a:t>The systematic and rigorous process of inquiry that tries to characterise phenomena and build explanatory concepts and hypotheses is referred to as research in the realm of health and health services. In the end, it hopes to add to the body of scientific knowledge (Bowling, 2001, p.1). According to Moule and Goodman (2014), the multidisciplinary nature of research teams and the ensuing wide variety of quantitative and qualitative research methods that are used to identify study concerns should be acknowledged when describing nurse research. The contributions nurses make as members of multidisciplinary research teams can affect change, according to NHS England (2022). The process of conducting research and acquiring data shapes the profession and has an impact on decisions, actions, and policies. </a:t>
            </a:r>
            <a:r>
              <a:rPr lang="en-ZW" dirty="0">
                <a:effectLst/>
                <a:latin typeface="Arial" panose="020B0604020202020204" pitchFamily="34" charset="0"/>
                <a:ea typeface="Calibri" panose="020F0502020204030204" pitchFamily="34" charset="0"/>
              </a:rPr>
              <a:t>.</a:t>
            </a:r>
            <a:endParaRPr lang="en-ZW" dirty="0"/>
          </a:p>
        </p:txBody>
      </p:sp>
    </p:spTree>
    <p:extLst>
      <p:ext uri="{BB962C8B-B14F-4D97-AF65-F5344CB8AC3E}">
        <p14:creationId xmlns:p14="http://schemas.microsoft.com/office/powerpoint/2010/main" val="2049548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30866-CB6B-19AD-286E-C8C11793977D}"/>
              </a:ext>
            </a:extLst>
          </p:cNvPr>
          <p:cNvSpPr>
            <a:spLocks noGrp="1"/>
          </p:cNvSpPr>
          <p:nvPr>
            <p:ph type="title"/>
          </p:nvPr>
        </p:nvSpPr>
        <p:spPr/>
        <p:txBody>
          <a:bodyPr/>
          <a:lstStyle/>
          <a:p>
            <a:r>
              <a:rPr lang="en-GB" dirty="0"/>
              <a:t>        </a:t>
            </a:r>
            <a:r>
              <a:rPr lang="en-GB" sz="4800" b="1" dirty="0"/>
              <a:t>The Current Situation </a:t>
            </a:r>
            <a:endParaRPr lang="en-ZW" sz="4800" b="1" dirty="0"/>
          </a:p>
        </p:txBody>
      </p:sp>
      <p:sp>
        <p:nvSpPr>
          <p:cNvPr id="3" name="Content Placeholder 2">
            <a:extLst>
              <a:ext uri="{FF2B5EF4-FFF2-40B4-BE49-F238E27FC236}">
                <a16:creationId xmlns:a16="http://schemas.microsoft.com/office/drawing/2014/main" id="{AE9A5C75-FE08-0D0D-B8F2-591A76F61F01}"/>
              </a:ext>
            </a:extLst>
          </p:cNvPr>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The expense of living crisis reportedly worsened in 2022, forcing a number of people into homelessness, according to Allard (</a:t>
            </a:r>
            <a:r>
              <a:rPr lang="en-GB" dirty="0" err="1">
                <a:latin typeface="Arial" panose="020B0604020202020204" pitchFamily="34" charset="0"/>
                <a:cs typeface="Arial" panose="020B0604020202020204" pitchFamily="34" charset="0"/>
              </a:rPr>
              <a:t>n.d</a:t>
            </a:r>
            <a:r>
              <a:rPr lang="en-GB" dirty="0">
                <a:latin typeface="Arial" panose="020B0604020202020204" pitchFamily="34" charset="0"/>
                <a:cs typeface="Arial" panose="020B0604020202020204" pitchFamily="34" charset="0"/>
              </a:rPr>
              <a:t>). An estimated 227,000 households in Great Britain experienced the worst types of homelessness in a few nights in 2020, including rough sleeping, couch surfing, and living in cars, tents, and other non-residential structures.</a:t>
            </a:r>
          </a:p>
          <a:p>
            <a:r>
              <a:rPr lang="en-GB" dirty="0">
                <a:latin typeface="Arial" panose="020B0604020202020204" pitchFamily="34" charset="0"/>
                <a:cs typeface="Arial" panose="020B0604020202020204" pitchFamily="34" charset="0"/>
              </a:rPr>
              <a:t>Nicol et al. (2015) provided an estimate based on the cost of poor housing under the research of the NHS in England, which was recorded as £1.4bn per year, according to Centre to Age Better(</a:t>
            </a:r>
            <a:r>
              <a:rPr lang="en-GB" dirty="0" err="1">
                <a:latin typeface="Arial" panose="020B0604020202020204" pitchFamily="34" charset="0"/>
                <a:cs typeface="Arial" panose="020B0604020202020204" pitchFamily="34" charset="0"/>
              </a:rPr>
              <a:t>n.d</a:t>
            </a:r>
            <a:r>
              <a:rPr lang="en-GB" dirty="0">
                <a:latin typeface="Arial" panose="020B0604020202020204" pitchFamily="34" charset="0"/>
                <a:cs typeface="Arial" panose="020B0604020202020204" pitchFamily="34" charset="0"/>
              </a:rPr>
              <a:t>) referenced from Nicol et al. Poor-quality homes are linked to physical disrepair, are cold and damp, are difficult to access, or are inappropriate  for the resident. As a result, they would be linked to adverse health outcomes, which would include respiratory and cardiovascular conditions and could impede general physical and mental health.</a:t>
            </a:r>
          </a:p>
          <a:p>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04800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0042E-A78A-0093-836B-1130272E3C46}"/>
              </a:ext>
            </a:extLst>
          </p:cNvPr>
          <p:cNvSpPr>
            <a:spLocks noGrp="1"/>
          </p:cNvSpPr>
          <p:nvPr>
            <p:ph type="title"/>
          </p:nvPr>
        </p:nvSpPr>
        <p:spPr>
          <a:xfrm>
            <a:off x="2371060" y="552895"/>
            <a:ext cx="6624085" cy="1635286"/>
          </a:xfrm>
        </p:spPr>
        <p:txBody>
          <a:bodyPr>
            <a:normAutofit fontScale="90000"/>
          </a:bodyPr>
          <a:lstStyle/>
          <a:p>
            <a:r>
              <a:rPr lang="en-GB" sz="1800" dirty="0">
                <a:latin typeface="Times New Roman" panose="02020603050405020304" pitchFamily="18" charset="0"/>
                <a:ea typeface="Times New Roman" panose="02020603050405020304" pitchFamily="18" charset="0"/>
              </a:rPr>
              <a:t>        </a:t>
            </a:r>
            <a:r>
              <a:rPr lang="en-GB" sz="5300" b="1" dirty="0">
                <a:latin typeface="Times New Roman" panose="02020603050405020304" pitchFamily="18" charset="0"/>
                <a:ea typeface="Times New Roman" panose="02020603050405020304" pitchFamily="18" charset="0"/>
                <a:cs typeface="Arial" panose="020B0604020202020204" pitchFamily="34" charset="0"/>
              </a:rPr>
              <a:t>N</a:t>
            </a:r>
            <a:r>
              <a:rPr lang="en-GB" sz="5300" b="1" dirty="0">
                <a:effectLst/>
                <a:ea typeface="Times New Roman" panose="02020603050405020304" pitchFamily="18" charset="0"/>
                <a:cs typeface="Arial" panose="020B0604020202020204" pitchFamily="34" charset="0"/>
              </a:rPr>
              <a:t>ational </a:t>
            </a:r>
            <a:r>
              <a:rPr lang="en-GB" sz="5300" b="1" dirty="0">
                <a:ea typeface="Times New Roman" panose="02020603050405020304" pitchFamily="18" charset="0"/>
                <a:cs typeface="Arial" panose="020B0604020202020204" pitchFamily="34" charset="0"/>
              </a:rPr>
              <a:t>H</a:t>
            </a:r>
            <a:r>
              <a:rPr lang="en-GB" sz="5300" b="1" dirty="0">
                <a:effectLst/>
                <a:ea typeface="Times New Roman" panose="02020603050405020304" pitchFamily="18" charset="0"/>
                <a:cs typeface="Arial" panose="020B0604020202020204" pitchFamily="34" charset="0"/>
              </a:rPr>
              <a:t>ealth-Promotion Strategies</a:t>
            </a:r>
            <a:endParaRPr lang="en-ZW" sz="5300" b="1" dirty="0">
              <a:cs typeface="Arial" panose="020B0604020202020204" pitchFamily="34" charset="0"/>
            </a:endParaRPr>
          </a:p>
        </p:txBody>
      </p:sp>
      <p:sp>
        <p:nvSpPr>
          <p:cNvPr id="3" name="Content Placeholder 2">
            <a:extLst>
              <a:ext uri="{FF2B5EF4-FFF2-40B4-BE49-F238E27FC236}">
                <a16:creationId xmlns:a16="http://schemas.microsoft.com/office/drawing/2014/main" id="{0A372470-AABC-141E-CD83-0F0CDEC3E240}"/>
              </a:ext>
            </a:extLst>
          </p:cNvPr>
          <p:cNvSpPr>
            <a:spLocks noGrp="1"/>
          </p:cNvSpPr>
          <p:nvPr>
            <p:ph idx="1"/>
          </p:nvPr>
        </p:nvSpPr>
        <p:spPr>
          <a:xfrm>
            <a:off x="688369" y="2103120"/>
            <a:ext cx="10777591" cy="3849624"/>
          </a:xfrm>
        </p:spPr>
        <p:txBody>
          <a:bodyPr>
            <a:normAutofit/>
          </a:bodyPr>
          <a:lstStyle/>
          <a:p>
            <a:r>
              <a:rPr lang="en-GB" dirty="0"/>
              <a:t> </a:t>
            </a:r>
            <a:r>
              <a:rPr lang="en-GB" dirty="0">
                <a:latin typeface="Arial" panose="020B0604020202020204" pitchFamily="34" charset="0"/>
                <a:cs typeface="Arial" panose="020B0604020202020204" pitchFamily="34" charset="0"/>
              </a:rPr>
              <a:t>Taylor, Mulvihill, and Doyle (2005) cite information from the Department of Health from 2003 that states that the government has made promises based on policies that raise concerns about housing, regeneration, and sustainable development and that are clearly defined as part of the Tackling Health Inequalities; a Programme for Action. This states that the major goal of the measures is to have the largest long-term impact, which may include enhancing social housing conditions and lowering fuel poverty among vulnerable communities.</a:t>
            </a:r>
          </a:p>
          <a:p>
            <a:r>
              <a:rPr lang="en-GB" dirty="0">
                <a:latin typeface="Arial" panose="020B0604020202020204" pitchFamily="34" charset="0"/>
                <a:cs typeface="Arial" panose="020B0604020202020204" pitchFamily="34" charset="0"/>
              </a:rPr>
              <a:t>The Energy Company Obligation (2013), which requires the energy suppliers to at least have measures that could improve the ability of low income households to produce heat within homes, improving warmth, is one of the natural policies that the government was able to introduce, according to Public Health England's Institute for Health Equity (2014). Along with other policies, this one includes cold weather payments, winter fuel payments, and warm house discounts, all of which are intended to help people with low incomes during the harsh winter months.</a:t>
            </a:r>
            <a:endParaRPr lang="en-GB" dirty="0"/>
          </a:p>
        </p:txBody>
      </p:sp>
    </p:spTree>
    <p:extLst>
      <p:ext uri="{BB962C8B-B14F-4D97-AF65-F5344CB8AC3E}">
        <p14:creationId xmlns:p14="http://schemas.microsoft.com/office/powerpoint/2010/main" val="9681484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5F746-3B0F-C4AD-C8DE-DE97BC992EE1}"/>
              </a:ext>
            </a:extLst>
          </p:cNvPr>
          <p:cNvSpPr>
            <a:spLocks noGrp="1"/>
          </p:cNvSpPr>
          <p:nvPr>
            <p:ph type="title"/>
          </p:nvPr>
        </p:nvSpPr>
        <p:spPr>
          <a:xfrm>
            <a:off x="729465" y="484632"/>
            <a:ext cx="10594209" cy="1609344"/>
          </a:xfrm>
        </p:spPr>
        <p:txBody>
          <a:bodyPr>
            <a:noAutofit/>
          </a:bodyPr>
          <a:lstStyle/>
          <a:p>
            <a:r>
              <a:rPr lang="en-GB" sz="4000" b="1" dirty="0">
                <a:latin typeface="+mn-lt"/>
              </a:rPr>
              <a:t> Rising cost of living in  England             </a:t>
            </a:r>
            <a:br>
              <a:rPr lang="en-GB" sz="4000" b="1" dirty="0">
                <a:latin typeface="+mn-lt"/>
              </a:rPr>
            </a:br>
            <a:r>
              <a:rPr lang="en-GB" sz="4000" b="1" dirty="0">
                <a:latin typeface="+mn-lt"/>
              </a:rPr>
              <a:t>                     during winter</a:t>
            </a:r>
            <a:endParaRPr lang="en-ZW" sz="4000" b="1" dirty="0"/>
          </a:p>
        </p:txBody>
      </p:sp>
      <p:sp>
        <p:nvSpPr>
          <p:cNvPr id="3" name="Content Placeholder 2">
            <a:extLst>
              <a:ext uri="{FF2B5EF4-FFF2-40B4-BE49-F238E27FC236}">
                <a16:creationId xmlns:a16="http://schemas.microsoft.com/office/drawing/2014/main" id="{B8F89F0A-C977-8C5B-5081-387B3E596D28}"/>
              </a:ext>
            </a:extLst>
          </p:cNvPr>
          <p:cNvSpPr>
            <a:spLocks noGrp="1"/>
          </p:cNvSpPr>
          <p:nvPr>
            <p:ph idx="1"/>
          </p:nvPr>
        </p:nvSpPr>
        <p:spPr>
          <a:xfrm>
            <a:off x="729465" y="2103120"/>
            <a:ext cx="10689902" cy="4270248"/>
          </a:xfrm>
        </p:spPr>
        <p:txBody>
          <a:bodyPr>
            <a:normAutofit/>
          </a:bodyPr>
          <a:lstStyle/>
          <a:p>
            <a:r>
              <a:rPr lang="en-GB" dirty="0">
                <a:solidFill>
                  <a:srgbClr val="000000"/>
                </a:solidFill>
                <a:latin typeface="Arial" panose="020B0604020202020204" pitchFamily="34" charset="0"/>
                <a:ea typeface="Calibri" panose="020F0502020204030204" pitchFamily="34" charset="0"/>
                <a:cs typeface="Arial" panose="020B0604020202020204" pitchFamily="34" charset="0"/>
              </a:rPr>
              <a:t>According to Haq (2022), as households budgets have been further tightened by skyrocketing energy costs and inflation has increased for approximately 40 years higher, many people have been struggling to pay for basic necessities. As a result, thousands of warm banks are opening their doors across the UK during the winter. According to the Warm Welcome Campaign, a creative initiative with community-led signposts that was connected to the cost of living problem, there are more than 3,000 registered organisations that are active in warm banks around Britain.</a:t>
            </a:r>
          </a:p>
          <a:p>
            <a:r>
              <a:rPr lang="en-GB" dirty="0">
                <a:solidFill>
                  <a:srgbClr val="000000"/>
                </a:solidFill>
                <a:latin typeface="Arial" panose="020B0604020202020204" pitchFamily="34" charset="0"/>
                <a:ea typeface="Calibri" panose="020F0502020204030204" pitchFamily="34" charset="0"/>
                <a:cs typeface="Arial" panose="020B0604020202020204" pitchFamily="34" charset="0"/>
              </a:rPr>
              <a:t>In order to ensure that the pace continues to be in step with the actual cost of living, Weal, (2022) reports that the threat primarily focusing on households has lowered the stands of social security, Universal Credit, and Legacy Benefits. According to research conducted by the Joseph Rowntree Foundation (JRF), 9 million households that received benefits because of low earnings will, on average, be £500 worse off starting in April 2022.</a:t>
            </a:r>
          </a:p>
        </p:txBody>
      </p:sp>
    </p:spTree>
    <p:extLst>
      <p:ext uri="{BB962C8B-B14F-4D97-AF65-F5344CB8AC3E}">
        <p14:creationId xmlns:p14="http://schemas.microsoft.com/office/powerpoint/2010/main" val="2738190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888AA-A18B-20B7-4E82-F00A56A6A744}"/>
              </a:ext>
            </a:extLst>
          </p:cNvPr>
          <p:cNvSpPr>
            <a:spLocks noGrp="1"/>
          </p:cNvSpPr>
          <p:nvPr>
            <p:ph type="title"/>
          </p:nvPr>
        </p:nvSpPr>
        <p:spPr>
          <a:xfrm>
            <a:off x="1233376" y="903766"/>
            <a:ext cx="9894871" cy="1190209"/>
          </a:xfrm>
        </p:spPr>
        <p:txBody>
          <a:bodyPr>
            <a:normAutofit fontScale="90000"/>
          </a:bodyPr>
          <a:lstStyle/>
          <a:p>
            <a:r>
              <a:rPr lang="en-GB" dirty="0"/>
              <a:t>                                        Recommendation </a:t>
            </a:r>
            <a:endParaRPr lang="en-ZW" dirty="0"/>
          </a:p>
        </p:txBody>
      </p:sp>
      <p:sp>
        <p:nvSpPr>
          <p:cNvPr id="3" name="Content Placeholder 2">
            <a:extLst>
              <a:ext uri="{FF2B5EF4-FFF2-40B4-BE49-F238E27FC236}">
                <a16:creationId xmlns:a16="http://schemas.microsoft.com/office/drawing/2014/main" id="{9288B274-402C-F087-938C-A60863F4F60B}"/>
              </a:ext>
            </a:extLst>
          </p:cNvPr>
          <p:cNvSpPr>
            <a:spLocks noGrp="1"/>
          </p:cNvSpPr>
          <p:nvPr>
            <p:ph idx="1"/>
          </p:nvPr>
        </p:nvSpPr>
        <p:spPr/>
        <p:txBody>
          <a:bodyPr>
            <a:normAutofit/>
          </a:bodyPr>
          <a:lstStyle/>
          <a:p>
            <a:r>
              <a:rPr lang="en-ZW" dirty="0">
                <a:effectLst/>
                <a:latin typeface="Arial" panose="020B0604020202020204" pitchFamily="34" charset="0"/>
                <a:ea typeface="Calibri" panose="020F0502020204030204" pitchFamily="34" charset="0"/>
              </a:rPr>
              <a:t>According to USWITCH (2020) the effects of the coronavirus lockdown resulted in domestic energy increase, subsequently raising energy bills by an average of £16 per household. This led to researchers to </a:t>
            </a:r>
            <a:r>
              <a:rPr lang="en-ZW" dirty="0">
                <a:solidFill>
                  <a:srgbClr val="000000"/>
                </a:solidFill>
                <a:effectLst/>
                <a:latin typeface="Arial" panose="020B0604020202020204" pitchFamily="34" charset="0"/>
                <a:ea typeface="Calibri" panose="020F0502020204030204" pitchFamily="34" charset="0"/>
              </a:rPr>
              <a:t>seek better efficient home energy standards instead of focusing on lower energy bills (University of Salford, 2020). </a:t>
            </a:r>
          </a:p>
          <a:p>
            <a:r>
              <a:rPr lang="en-ZW" dirty="0">
                <a:solidFill>
                  <a:srgbClr val="000000"/>
                </a:solidFill>
                <a:effectLst/>
                <a:latin typeface="Arial" panose="020B0604020202020204" pitchFamily="34" charset="0"/>
                <a:ea typeface="Calibri" panose="020F0502020204030204" pitchFamily="34" charset="0"/>
              </a:rPr>
              <a:t>To reduce fuel poverty, the </a:t>
            </a:r>
            <a:r>
              <a:rPr lang="en-ZW" dirty="0">
                <a:effectLst/>
                <a:latin typeface="Arial" panose="020B0604020202020204" pitchFamily="34" charset="0"/>
                <a:ea typeface="Calibri" panose="020F0502020204030204" pitchFamily="34" charset="0"/>
              </a:rPr>
              <a:t>Department for Energy and Climate Change (DECC) published a fuel poverty strategy which included: a requirement of energy companies to encourage measures which enhance the ability for those experiencing fuel poverty to heat their homes such as upgrading radiators (Ofgem, 2021); a £140 warm home discount to people in low-income households; and holding landlords legally account to meeting a minimum standard of energy in rented homes. </a:t>
            </a:r>
            <a:endParaRPr lang="en-ZW" dirty="0"/>
          </a:p>
        </p:txBody>
      </p:sp>
    </p:spTree>
    <p:extLst>
      <p:ext uri="{BB962C8B-B14F-4D97-AF65-F5344CB8AC3E}">
        <p14:creationId xmlns:p14="http://schemas.microsoft.com/office/powerpoint/2010/main" val="1389009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2955E-E29A-32D3-7CD4-B7C166074E8F}"/>
              </a:ext>
            </a:extLst>
          </p:cNvPr>
          <p:cNvSpPr>
            <a:spLocks noGrp="1"/>
          </p:cNvSpPr>
          <p:nvPr>
            <p:ph type="title"/>
          </p:nvPr>
        </p:nvSpPr>
        <p:spPr/>
        <p:txBody>
          <a:bodyPr/>
          <a:lstStyle/>
          <a:p>
            <a:r>
              <a:rPr lang="en-GB" dirty="0"/>
              <a:t>            Conclusion </a:t>
            </a:r>
            <a:endParaRPr lang="en-ZW" dirty="0"/>
          </a:p>
        </p:txBody>
      </p:sp>
      <p:sp>
        <p:nvSpPr>
          <p:cNvPr id="3" name="Content Placeholder 2">
            <a:extLst>
              <a:ext uri="{FF2B5EF4-FFF2-40B4-BE49-F238E27FC236}">
                <a16:creationId xmlns:a16="http://schemas.microsoft.com/office/drawing/2014/main" id="{15A38B05-10E7-6BD6-172D-CB0BF92BFCA7}"/>
              </a:ext>
            </a:extLst>
          </p:cNvPr>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The NHS has been under strain from both a lack of supplies and from overcrowding in A&amp;E as a result of poor health, particularly during the winter months with colds and flu, as well as from patients' poor housing conditions, which also affects their health. The government would be working on the Autumn Statement and the Levelling Up programmes since they help individuals in need, such as low-income single parents. Housing charities are having a difficult time as more individuals become homeless during and after the pandemic due to an increase in living conditions and rising costs.</a:t>
            </a:r>
            <a:endParaRPr lang="en-ZW"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3164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EC22E-4056-DD85-C25D-B3909F24BA86}"/>
              </a:ext>
            </a:extLst>
          </p:cNvPr>
          <p:cNvSpPr>
            <a:spLocks noGrp="1"/>
          </p:cNvSpPr>
          <p:nvPr>
            <p:ph type="title"/>
          </p:nvPr>
        </p:nvSpPr>
        <p:spPr/>
        <p:txBody>
          <a:bodyPr/>
          <a:lstStyle/>
          <a:p>
            <a:r>
              <a:rPr lang="en-GB" dirty="0"/>
              <a:t>           Referencing </a:t>
            </a:r>
            <a:endParaRPr lang="en-ZW" dirty="0"/>
          </a:p>
        </p:txBody>
      </p:sp>
      <p:sp>
        <p:nvSpPr>
          <p:cNvPr id="3" name="Content Placeholder 2">
            <a:extLst>
              <a:ext uri="{FF2B5EF4-FFF2-40B4-BE49-F238E27FC236}">
                <a16:creationId xmlns:a16="http://schemas.microsoft.com/office/drawing/2014/main" id="{565A1A0B-EFB2-6654-810F-950A7C0BF7D9}"/>
              </a:ext>
            </a:extLst>
          </p:cNvPr>
          <p:cNvSpPr>
            <a:spLocks noGrp="1"/>
          </p:cNvSpPr>
          <p:nvPr>
            <p:ph idx="1"/>
          </p:nvPr>
        </p:nvSpPr>
        <p:spPr>
          <a:xfrm>
            <a:off x="1063752" y="2222205"/>
            <a:ext cx="9767777" cy="3794335"/>
          </a:xfrm>
        </p:spPr>
        <p:txBody>
          <a:bodyPr>
            <a:normAutofit/>
          </a:bodyPr>
          <a:lstStyle/>
          <a:p>
            <a:r>
              <a:rPr lang="en-GB" sz="1800" dirty="0">
                <a:effectLst/>
                <a:latin typeface="Arial" panose="020B0604020202020204" pitchFamily="34" charset="0"/>
                <a:cs typeface="Arial" panose="020B0604020202020204" pitchFamily="34" charset="0"/>
              </a:rPr>
              <a:t>Allard , M. and </a:t>
            </a:r>
            <a:r>
              <a:rPr lang="en-GB" sz="1800" dirty="0" err="1">
                <a:effectLst/>
                <a:latin typeface="Arial" panose="020B0604020202020204" pitchFamily="34" charset="0"/>
                <a:cs typeface="Arial" panose="020B0604020202020204" pitchFamily="34" charset="0"/>
              </a:rPr>
              <a:t>Downie</a:t>
            </a:r>
            <a:r>
              <a:rPr lang="en-GB" sz="1800" dirty="0">
                <a:effectLst/>
                <a:latin typeface="Arial" panose="020B0604020202020204" pitchFamily="34" charset="0"/>
                <a:cs typeface="Arial" panose="020B0604020202020204" pitchFamily="34" charset="0"/>
              </a:rPr>
              <a:t>, M. (no date) </a:t>
            </a:r>
            <a:r>
              <a:rPr lang="en-GB" sz="1800" i="1" dirty="0">
                <a:effectLst/>
                <a:latin typeface="Arial" panose="020B0604020202020204" pitchFamily="34" charset="0"/>
                <a:cs typeface="Arial" panose="020B0604020202020204" pitchFamily="34" charset="0"/>
              </a:rPr>
              <a:t>I don't know what the Winter's going to bring: Experiences of homelessness during a cost of living crisis</a:t>
            </a:r>
            <a:r>
              <a:rPr lang="en-GB" sz="1800" dirty="0">
                <a:effectLst/>
                <a:latin typeface="Arial" panose="020B0604020202020204" pitchFamily="34" charset="0"/>
                <a:cs typeface="Arial" panose="020B0604020202020204" pitchFamily="34" charset="0"/>
              </a:rPr>
              <a:t>, </a:t>
            </a:r>
            <a:r>
              <a:rPr lang="en-GB" sz="1800" i="1" dirty="0">
                <a:effectLst/>
                <a:latin typeface="Arial" panose="020B0604020202020204" pitchFamily="34" charset="0"/>
                <a:cs typeface="Arial" panose="020B0604020202020204" pitchFamily="34" charset="0"/>
              </a:rPr>
              <a:t>Crisis</a:t>
            </a:r>
            <a:r>
              <a:rPr lang="en-GB" sz="1800" dirty="0">
                <a:effectLst/>
                <a:latin typeface="Arial" panose="020B0604020202020204" pitchFamily="34" charset="0"/>
                <a:cs typeface="Arial" panose="020B0604020202020204" pitchFamily="34" charset="0"/>
              </a:rPr>
              <a:t>. Available at: https://www.crisis.org.uk/ending-homelessness/homelessness-knowledge-hub/cost-of-homelessness/experiences-of-homelessness-during-a-cost-of-living-crisis/ (Accessed: April 18, 2023). </a:t>
            </a:r>
          </a:p>
          <a:p>
            <a:r>
              <a:rPr lang="en-GB" sz="1800" dirty="0">
                <a:effectLst/>
                <a:latin typeface="Arial" panose="020B0604020202020204" pitchFamily="34" charset="0"/>
                <a:cs typeface="Arial" panose="020B0604020202020204" pitchFamily="34" charset="0"/>
              </a:rPr>
              <a:t>Baker , W. </a:t>
            </a:r>
            <a:r>
              <a:rPr lang="en-GB" sz="1800" i="1" dirty="0">
                <a:effectLst/>
                <a:latin typeface="Arial" panose="020B0604020202020204" pitchFamily="34" charset="0"/>
                <a:cs typeface="Arial" panose="020B0604020202020204" pitchFamily="34" charset="0"/>
              </a:rPr>
              <a:t>et al.</a:t>
            </a:r>
            <a:r>
              <a:rPr lang="en-GB" sz="1800" dirty="0">
                <a:effectLst/>
                <a:latin typeface="Arial" panose="020B0604020202020204" pitchFamily="34" charset="0"/>
                <a:cs typeface="Arial" panose="020B0604020202020204" pitchFamily="34" charset="0"/>
              </a:rPr>
              <a:t> (2020) </a:t>
            </a:r>
            <a:r>
              <a:rPr lang="en-GB" sz="1800" i="1" dirty="0">
                <a:effectLst/>
                <a:latin typeface="Arial" panose="020B0604020202020204" pitchFamily="34" charset="0"/>
                <a:cs typeface="Arial" panose="020B0604020202020204" pitchFamily="34" charset="0"/>
              </a:rPr>
              <a:t>Sheffield Hallam University</a:t>
            </a:r>
            <a:r>
              <a:rPr lang="en-GB" sz="1800" dirty="0">
                <a:effectLst/>
                <a:latin typeface="Arial" panose="020B0604020202020204" pitchFamily="34" charset="0"/>
                <a:cs typeface="Arial" panose="020B0604020202020204" pitchFamily="34" charset="0"/>
              </a:rPr>
              <a:t>. Available at: </a:t>
            </a:r>
            <a:r>
              <a:rPr lang="en-GB" sz="1800" dirty="0">
                <a:effectLst/>
                <a:latin typeface="Arial" panose="020B0604020202020204" pitchFamily="34" charset="0"/>
                <a:cs typeface="Arial" panose="020B0604020202020204" pitchFamily="34" charset="0"/>
                <a:hlinkClick r:id="rId2"/>
              </a:rPr>
              <a:t>https://extra.shu.ac.uk/ppp-online/wp-content/uploads/2020/05/stuck-home-cold-covid-19-fuel-poor.pdf</a:t>
            </a:r>
            <a:r>
              <a:rPr lang="en-GB" sz="1800" dirty="0">
                <a:effectLst/>
                <a:latin typeface="Arial" panose="020B0604020202020204" pitchFamily="34" charset="0"/>
                <a:cs typeface="Arial" panose="020B0604020202020204" pitchFamily="34" charset="0"/>
              </a:rPr>
              <a:t> (Accessed: April 18, 2023). </a:t>
            </a:r>
          </a:p>
          <a:p>
            <a:r>
              <a:rPr lang="en-GB" sz="1800" dirty="0">
                <a:effectLst/>
                <a:latin typeface="Arial" panose="020B0604020202020204" pitchFamily="34" charset="0"/>
                <a:cs typeface="Arial" panose="020B0604020202020204" pitchFamily="34" charset="0"/>
              </a:rPr>
              <a:t>Centre for better Ageing (no date) </a:t>
            </a:r>
            <a:r>
              <a:rPr lang="en-GB" sz="1800" i="1" dirty="0">
                <a:effectLst/>
                <a:latin typeface="Arial" panose="020B0604020202020204" pitchFamily="34" charset="0"/>
                <a:cs typeface="Arial" panose="020B0604020202020204" pitchFamily="34" charset="0"/>
              </a:rPr>
              <a:t>Homes, health how poor-quality and covid-19 the pandemic - ageing better</a:t>
            </a:r>
            <a:r>
              <a:rPr lang="en-GB" sz="1800" dirty="0">
                <a:effectLst/>
                <a:latin typeface="Arial" panose="020B0604020202020204" pitchFamily="34" charset="0"/>
                <a:cs typeface="Arial" panose="020B0604020202020204" pitchFamily="34" charset="0"/>
              </a:rPr>
              <a:t>. Available at: https://ageing-better.org.uk/sites/default/files/2020-09/Homes-health-and-COVID-19.pdf (Accessed: April 18, 2023). </a:t>
            </a:r>
          </a:p>
          <a:p>
            <a:endParaRPr lang="en-GB" sz="1800" dirty="0">
              <a:effectLst/>
              <a:latin typeface="Arial" panose="020B0604020202020204" pitchFamily="34" charset="0"/>
              <a:cs typeface="Arial" panose="020B0604020202020204" pitchFamily="34" charset="0"/>
            </a:endParaRPr>
          </a:p>
          <a:p>
            <a:pPr marL="0" indent="0">
              <a:buNone/>
            </a:pPr>
            <a:endParaRPr lang="en-GB" sz="1800" dirty="0">
              <a:effectLst/>
              <a:latin typeface="Arial" panose="020B0604020202020204" pitchFamily="34" charset="0"/>
              <a:cs typeface="Arial" panose="020B0604020202020204" pitchFamily="34" charset="0"/>
            </a:endParaRPr>
          </a:p>
          <a:p>
            <a:pPr marL="0" indent="0">
              <a:buNone/>
            </a:pPr>
            <a:endParaRPr lang="en-GB" sz="1600" dirty="0">
              <a:effectLst/>
            </a:endParaRPr>
          </a:p>
          <a:p>
            <a:pPr marL="0" indent="0">
              <a:buNone/>
            </a:pPr>
            <a:endParaRPr lang="en-GB" sz="1600" dirty="0">
              <a:effectLst/>
              <a:latin typeface="Arial" panose="020B0604020202020204" pitchFamily="34" charset="0"/>
              <a:cs typeface="Arial" panose="020B0604020202020204" pitchFamily="34" charset="0"/>
            </a:endParaRPr>
          </a:p>
          <a:p>
            <a:pPr marL="0" indent="0">
              <a:buNone/>
            </a:pPr>
            <a:endParaRPr lang="en-ZW"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effectLst/>
            </a:endParaRPr>
          </a:p>
          <a:p>
            <a:endParaRPr lang="en-ZW" dirty="0"/>
          </a:p>
        </p:txBody>
      </p:sp>
    </p:spTree>
    <p:extLst>
      <p:ext uri="{BB962C8B-B14F-4D97-AF65-F5344CB8AC3E}">
        <p14:creationId xmlns:p14="http://schemas.microsoft.com/office/powerpoint/2010/main" val="42894361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4A468-C395-0EF6-41AF-DC44D7B67177}"/>
              </a:ext>
            </a:extLst>
          </p:cNvPr>
          <p:cNvSpPr>
            <a:spLocks noGrp="1"/>
          </p:cNvSpPr>
          <p:nvPr>
            <p:ph type="title"/>
          </p:nvPr>
        </p:nvSpPr>
        <p:spPr/>
        <p:txBody>
          <a:bodyPr/>
          <a:lstStyle/>
          <a:p>
            <a:r>
              <a:rPr lang="en-GB" dirty="0"/>
              <a:t>              Reference </a:t>
            </a:r>
            <a:endParaRPr lang="en-ZW" dirty="0"/>
          </a:p>
        </p:txBody>
      </p:sp>
      <p:sp>
        <p:nvSpPr>
          <p:cNvPr id="3" name="Content Placeholder 2">
            <a:extLst>
              <a:ext uri="{FF2B5EF4-FFF2-40B4-BE49-F238E27FC236}">
                <a16:creationId xmlns:a16="http://schemas.microsoft.com/office/drawing/2014/main" id="{5F6F12D2-9AE1-5BA8-B0EC-CB5A1DBA9B1E}"/>
              </a:ext>
            </a:extLst>
          </p:cNvPr>
          <p:cNvSpPr>
            <a:spLocks noGrp="1"/>
          </p:cNvSpPr>
          <p:nvPr>
            <p:ph idx="1"/>
          </p:nvPr>
        </p:nvSpPr>
        <p:spPr>
          <a:xfrm>
            <a:off x="893135" y="2243470"/>
            <a:ext cx="10504968" cy="3838352"/>
          </a:xfrm>
        </p:spPr>
        <p:txBody>
          <a:bodyPr>
            <a:normAutofit/>
          </a:bodyPr>
          <a:lstStyle/>
          <a:p>
            <a:r>
              <a:rPr lang="en-GB" sz="1800" dirty="0">
                <a:effectLst/>
                <a:latin typeface="Arial" panose="020B0604020202020204" pitchFamily="34" charset="0"/>
                <a:cs typeface="Arial" panose="020B0604020202020204" pitchFamily="34" charset="0"/>
              </a:rPr>
              <a:t>England, P.H. (2014) </a:t>
            </a:r>
            <a:r>
              <a:rPr lang="en-GB" sz="1800" i="1" dirty="0">
                <a:effectLst/>
                <a:latin typeface="Arial" panose="020B0604020202020204" pitchFamily="34" charset="0"/>
                <a:cs typeface="Arial" panose="020B0604020202020204" pitchFamily="34" charset="0"/>
              </a:rPr>
              <a:t>Local action on health inequalities: Fuel Poverty and cold home-related health problems</a:t>
            </a:r>
            <a:r>
              <a:rPr lang="en-GB" sz="1800" dirty="0">
                <a:effectLst/>
                <a:latin typeface="Arial" panose="020B0604020202020204" pitchFamily="34" charset="0"/>
                <a:cs typeface="Arial" panose="020B0604020202020204" pitchFamily="34" charset="0"/>
              </a:rPr>
              <a:t>, </a:t>
            </a:r>
            <a:r>
              <a:rPr lang="en-GB" sz="1800" i="1" dirty="0">
                <a:effectLst/>
                <a:latin typeface="Arial" panose="020B0604020202020204" pitchFamily="34" charset="0"/>
                <a:cs typeface="Arial" panose="020B0604020202020204" pitchFamily="34" charset="0"/>
              </a:rPr>
              <a:t>Institute of Health Equity</a:t>
            </a:r>
            <a:r>
              <a:rPr lang="en-GB" sz="1800" dirty="0">
                <a:effectLst/>
                <a:latin typeface="Arial" panose="020B0604020202020204" pitchFamily="34" charset="0"/>
                <a:cs typeface="Arial" panose="020B0604020202020204" pitchFamily="34" charset="0"/>
              </a:rPr>
              <a:t>. Available </a:t>
            </a:r>
            <a:r>
              <a:rPr lang="en-GB" sz="1800" dirty="0" err="1">
                <a:effectLst/>
                <a:latin typeface="Arial" panose="020B0604020202020204" pitchFamily="34" charset="0"/>
                <a:cs typeface="Arial" panose="020B0604020202020204" pitchFamily="34" charset="0"/>
              </a:rPr>
              <a:t>at:https</a:t>
            </a:r>
            <a:r>
              <a:rPr lang="en-GB" sz="1800" dirty="0">
                <a:effectLst/>
                <a:latin typeface="Arial" panose="020B0604020202020204" pitchFamily="34" charset="0"/>
                <a:cs typeface="Arial" panose="020B0604020202020204" pitchFamily="34" charset="0"/>
              </a:rPr>
              <a:t>://www.instituteofhealthequity.org/resources-reports/local-action-on-health-inequalities-fuel-poverty-and-cold-home-related-health-problems (Accessed: April 18, 2023). </a:t>
            </a:r>
          </a:p>
          <a:p>
            <a:r>
              <a:rPr lang="en-GB" sz="1800" dirty="0">
                <a:effectLst/>
                <a:latin typeface="Arial" panose="020B0604020202020204" pitchFamily="34" charset="0"/>
                <a:cs typeface="Arial" panose="020B0604020202020204" pitchFamily="34" charset="0"/>
              </a:rPr>
              <a:t>Haq, S.N. (2022) </a:t>
            </a:r>
            <a:r>
              <a:rPr lang="en-GB" sz="1800" i="1" dirty="0">
                <a:effectLst/>
                <a:latin typeface="Arial" panose="020B0604020202020204" pitchFamily="34" charset="0"/>
                <a:cs typeface="Arial" panose="020B0604020202020204" pitchFamily="34" charset="0"/>
              </a:rPr>
              <a:t>'life or Death:' as Britons Buckle under the cost of living crisis, many resort to 'warm banks' for heat this winter</a:t>
            </a:r>
            <a:r>
              <a:rPr lang="en-GB" sz="1800" dirty="0">
                <a:effectLst/>
                <a:latin typeface="Arial" panose="020B0604020202020204" pitchFamily="34" charset="0"/>
                <a:cs typeface="Arial" panose="020B0604020202020204" pitchFamily="34" charset="0"/>
              </a:rPr>
              <a:t>, </a:t>
            </a:r>
            <a:r>
              <a:rPr lang="en-GB" sz="1800" i="1" dirty="0">
                <a:effectLst/>
                <a:latin typeface="Arial" panose="020B0604020202020204" pitchFamily="34" charset="0"/>
                <a:cs typeface="Arial" panose="020B0604020202020204" pitchFamily="34" charset="0"/>
              </a:rPr>
              <a:t>CNN</a:t>
            </a:r>
            <a:r>
              <a:rPr lang="en-GB" sz="1800" dirty="0">
                <a:effectLst/>
                <a:latin typeface="Arial" panose="020B0604020202020204" pitchFamily="34" charset="0"/>
                <a:cs typeface="Arial" panose="020B0604020202020204" pitchFamily="34" charset="0"/>
              </a:rPr>
              <a:t>. Cable News Network. Available at: https://edition.cnn.com/2022/12/25/uk/warm-banks-cost-of-living-crisis-intl-gbr-cmd/index.html (Accessed: April 19, 2023). </a:t>
            </a:r>
          </a:p>
          <a:p>
            <a:r>
              <a:rPr lang="en-ZW" sz="1800" dirty="0">
                <a:effectLst/>
                <a:latin typeface="Arial" panose="020B0604020202020204" pitchFamily="34" charset="0"/>
                <a:ea typeface="Calibri" panose="020F0502020204030204" pitchFamily="34" charset="0"/>
                <a:cs typeface="Arial" panose="020B0604020202020204" pitchFamily="34" charset="0"/>
              </a:rPr>
              <a:t>Ofgem (2021) </a:t>
            </a:r>
            <a:r>
              <a:rPr lang="en-ZW" sz="1800" i="1" dirty="0">
                <a:effectLst/>
                <a:latin typeface="Arial" panose="020B0604020202020204" pitchFamily="34" charset="0"/>
                <a:ea typeface="Calibri" panose="020F0502020204030204" pitchFamily="34" charset="0"/>
                <a:cs typeface="Arial" panose="020B0604020202020204" pitchFamily="34" charset="0"/>
              </a:rPr>
              <a:t>Energy Company Obligation (ECO). Ofgem</a:t>
            </a:r>
            <a:r>
              <a:rPr lang="en-ZW" sz="1800" dirty="0">
                <a:effectLst/>
                <a:latin typeface="Arial" panose="020B0604020202020204" pitchFamily="34" charset="0"/>
                <a:ea typeface="Calibri" panose="020F0502020204030204" pitchFamily="34" charset="0"/>
                <a:cs typeface="Arial" panose="020B0604020202020204" pitchFamily="34" charset="0"/>
              </a:rPr>
              <a:t>. Available at: https://www. ofgem.gov.uk/environmental-and-social-schemes/</a:t>
            </a:r>
            <a:r>
              <a:rPr lang="en-ZW" sz="1800" dirty="0" err="1">
                <a:effectLst/>
                <a:latin typeface="Arial" panose="020B0604020202020204" pitchFamily="34" charset="0"/>
                <a:ea typeface="Calibri" panose="020F0502020204030204" pitchFamily="34" charset="0"/>
                <a:cs typeface="Arial" panose="020B0604020202020204" pitchFamily="34" charset="0"/>
              </a:rPr>
              <a:t>energycompany</a:t>
            </a:r>
            <a:r>
              <a:rPr lang="en-ZW" sz="1800" dirty="0">
                <a:effectLst/>
                <a:latin typeface="Arial" panose="020B0604020202020204" pitchFamily="34" charset="0"/>
                <a:ea typeface="Calibri" panose="020F0502020204030204" pitchFamily="34" charset="0"/>
                <a:cs typeface="Arial" panose="020B0604020202020204" pitchFamily="34" charset="0"/>
              </a:rPr>
              <a:t>-obligation-eco (Accessed: 1 December 2022)</a:t>
            </a:r>
            <a:endParaRPr lang="en-GB" sz="1800" dirty="0">
              <a:effectLst/>
              <a:latin typeface="Arial" panose="020B0604020202020204" pitchFamily="34" charset="0"/>
              <a:cs typeface="Arial" panose="020B0604020202020204" pitchFamily="34" charset="0"/>
            </a:endParaRPr>
          </a:p>
          <a:p>
            <a:endParaRPr lang="en-ZW" sz="1800" dirty="0">
              <a:effectLst/>
              <a:latin typeface="Arial" panose="020B0604020202020204" pitchFamily="34" charset="0"/>
              <a:ea typeface="Calibri" panose="020F0502020204030204" pitchFamily="34" charset="0"/>
              <a:cs typeface="Arial" panose="020B0604020202020204" pitchFamily="34" charset="0"/>
            </a:endParaRPr>
          </a:p>
          <a:p>
            <a:endParaRPr lang="en-GB" sz="1700" dirty="0">
              <a:effectLst/>
              <a:latin typeface="Arial" panose="020B0604020202020204" pitchFamily="34" charset="0"/>
              <a:cs typeface="Arial" panose="020B0604020202020204" pitchFamily="34" charset="0"/>
            </a:endParaRPr>
          </a:p>
          <a:p>
            <a:endParaRPr lang="en-GB" dirty="0">
              <a:effectLst/>
            </a:endParaRPr>
          </a:p>
          <a:p>
            <a:endParaRPr lang="en-GB" dirty="0">
              <a:effectLst/>
            </a:endParaRPr>
          </a:p>
          <a:p>
            <a:endParaRPr lang="en-GB" dirty="0">
              <a:effectLst/>
            </a:endParaRPr>
          </a:p>
          <a:p>
            <a:endParaRPr lang="en-ZW" dirty="0"/>
          </a:p>
        </p:txBody>
      </p:sp>
    </p:spTree>
    <p:extLst>
      <p:ext uri="{BB962C8B-B14F-4D97-AF65-F5344CB8AC3E}">
        <p14:creationId xmlns:p14="http://schemas.microsoft.com/office/powerpoint/2010/main" val="3138878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8040A-5C76-0B64-CF76-EEBD066D4ACC}"/>
              </a:ext>
            </a:extLst>
          </p:cNvPr>
          <p:cNvSpPr>
            <a:spLocks noGrp="1"/>
          </p:cNvSpPr>
          <p:nvPr>
            <p:ph type="title"/>
          </p:nvPr>
        </p:nvSpPr>
        <p:spPr/>
        <p:txBody>
          <a:bodyPr/>
          <a:lstStyle/>
          <a:p>
            <a:r>
              <a:rPr lang="en-GB" dirty="0"/>
              <a:t>                    Referencing </a:t>
            </a:r>
            <a:endParaRPr lang="en-ZW" dirty="0"/>
          </a:p>
        </p:txBody>
      </p:sp>
      <p:sp>
        <p:nvSpPr>
          <p:cNvPr id="3" name="Content Placeholder 2">
            <a:extLst>
              <a:ext uri="{FF2B5EF4-FFF2-40B4-BE49-F238E27FC236}">
                <a16:creationId xmlns:a16="http://schemas.microsoft.com/office/drawing/2014/main" id="{5A4B8F23-298D-0EA5-0C4D-7AC4EB365FF0}"/>
              </a:ext>
            </a:extLst>
          </p:cNvPr>
          <p:cNvSpPr>
            <a:spLocks noGrp="1"/>
          </p:cNvSpPr>
          <p:nvPr>
            <p:ph idx="1"/>
          </p:nvPr>
        </p:nvSpPr>
        <p:spPr/>
        <p:txBody>
          <a:bodyPr/>
          <a:lstStyle/>
          <a:p>
            <a:r>
              <a:rPr lang="en-GB" sz="1800" dirty="0" err="1">
                <a:effectLst/>
                <a:latin typeface="Arial" panose="020B0604020202020204" pitchFamily="34" charset="0"/>
                <a:cs typeface="Arial" panose="020B0604020202020204" pitchFamily="34" charset="0"/>
              </a:rPr>
              <a:t>Taske</a:t>
            </a:r>
            <a:r>
              <a:rPr lang="en-GB" sz="1800" dirty="0">
                <a:effectLst/>
                <a:latin typeface="Arial" panose="020B0604020202020204" pitchFamily="34" charset="0"/>
                <a:cs typeface="Arial" panose="020B0604020202020204" pitchFamily="34" charset="0"/>
              </a:rPr>
              <a:t>, N. </a:t>
            </a:r>
            <a:r>
              <a:rPr lang="en-GB" sz="1800" i="1" dirty="0">
                <a:effectLst/>
                <a:latin typeface="Arial" panose="020B0604020202020204" pitchFamily="34" charset="0"/>
                <a:cs typeface="Arial" panose="020B0604020202020204" pitchFamily="34" charset="0"/>
              </a:rPr>
              <a:t>et al.</a:t>
            </a:r>
            <a:r>
              <a:rPr lang="en-GB" sz="1800" dirty="0">
                <a:effectLst/>
                <a:latin typeface="Arial" panose="020B0604020202020204" pitchFamily="34" charset="0"/>
                <a:cs typeface="Arial" panose="020B0604020202020204" pitchFamily="34" charset="0"/>
              </a:rPr>
              <a:t> (2005) </a:t>
            </a:r>
            <a:r>
              <a:rPr lang="en-GB" sz="1800" i="1" dirty="0">
                <a:effectLst/>
                <a:latin typeface="Arial" panose="020B0604020202020204" pitchFamily="34" charset="0"/>
                <a:cs typeface="Arial" panose="020B0604020202020204" pitchFamily="34" charset="0"/>
              </a:rPr>
              <a:t>Housing and Public Health: A review of reviews of interventions for ...</a:t>
            </a:r>
            <a:r>
              <a:rPr lang="en-GB" sz="1800" dirty="0">
                <a:effectLst/>
                <a:latin typeface="Arial" panose="020B0604020202020204" pitchFamily="34" charset="0"/>
                <a:cs typeface="Arial" panose="020B0604020202020204" pitchFamily="34" charset="0"/>
              </a:rPr>
              <a:t>, </a:t>
            </a:r>
            <a:r>
              <a:rPr lang="en-GB" sz="1800" i="1" dirty="0">
                <a:effectLst/>
                <a:latin typeface="Arial" panose="020B0604020202020204" pitchFamily="34" charset="0"/>
                <a:cs typeface="Arial" panose="020B0604020202020204" pitchFamily="34" charset="0"/>
              </a:rPr>
              <a:t>National Institute for Health and Clinical Excellence </a:t>
            </a:r>
            <a:r>
              <a:rPr lang="en-GB" sz="1800" dirty="0">
                <a:effectLst/>
                <a:latin typeface="Arial" panose="020B0604020202020204" pitchFamily="34" charset="0"/>
                <a:cs typeface="Arial" panose="020B0604020202020204" pitchFamily="34" charset="0"/>
              </a:rPr>
              <a:t>. Available at: https://www.walthamforest.gov.uk/sites/default/files/2021-12/ke42-housing-and-public-health-interventions.pdf (Accessed: April 18, 2023). </a:t>
            </a:r>
          </a:p>
          <a:p>
            <a:r>
              <a:rPr lang="en-GB" sz="1800" dirty="0">
                <a:effectLst/>
                <a:latin typeface="Arial" panose="020B0604020202020204" pitchFamily="34" charset="0"/>
                <a:cs typeface="Arial" panose="020B0604020202020204" pitchFamily="34" charset="0"/>
              </a:rPr>
              <a:t>Weal,, R. (2022) </a:t>
            </a:r>
            <a:r>
              <a:rPr lang="en-GB" sz="1800" i="1" dirty="0">
                <a:effectLst/>
                <a:latin typeface="Arial" panose="020B0604020202020204" pitchFamily="34" charset="0"/>
                <a:cs typeface="Arial" panose="020B0604020202020204" pitchFamily="34" charset="0"/>
              </a:rPr>
              <a:t>The true cost of living exec summary - the trussell trust</a:t>
            </a:r>
            <a:r>
              <a:rPr lang="en-GB" sz="1800" dirty="0">
                <a:effectLst/>
                <a:latin typeface="Arial" panose="020B0604020202020204" pitchFamily="34" charset="0"/>
                <a:cs typeface="Arial" panose="020B0604020202020204" pitchFamily="34" charset="0"/>
              </a:rPr>
              <a:t>, </a:t>
            </a:r>
            <a:r>
              <a:rPr lang="en-GB" sz="1800" i="1" dirty="0">
                <a:effectLst/>
                <a:latin typeface="Arial" panose="020B0604020202020204" pitchFamily="34" charset="0"/>
                <a:cs typeface="Arial" panose="020B0604020202020204" pitchFamily="34" charset="0"/>
              </a:rPr>
              <a:t>The true cost of living</a:t>
            </a:r>
            <a:r>
              <a:rPr lang="en-GB" sz="1800" dirty="0">
                <a:effectLst/>
                <a:latin typeface="Arial" panose="020B0604020202020204" pitchFamily="34" charset="0"/>
                <a:cs typeface="Arial" panose="020B0604020202020204" pitchFamily="34" charset="0"/>
              </a:rPr>
              <a:t>. Available at: https://www.trusselltrust.org/wp-content/uploads/sites/2/2022/03/The-true-cost-of-living-executive-summary.pdf (Accessed: April 19, 2023). </a:t>
            </a:r>
          </a:p>
          <a:p>
            <a:endParaRPr lang="en-ZW" dirty="0"/>
          </a:p>
        </p:txBody>
      </p:sp>
    </p:spTree>
    <p:extLst>
      <p:ext uri="{BB962C8B-B14F-4D97-AF65-F5344CB8AC3E}">
        <p14:creationId xmlns:p14="http://schemas.microsoft.com/office/powerpoint/2010/main" val="292918368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975FBC4-9D33-46BE-911D-419763BA9AF9}">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294F055B-D391-44D3-A87A-BCD07BD5A31C}">
  <ds:schemaRefs>
    <ds:schemaRef ds:uri="http://schemas.microsoft.com/sharepoint/v3/contenttype/forms"/>
  </ds:schemaRefs>
</ds:datastoreItem>
</file>

<file path=customXml/itemProps3.xml><?xml version="1.0" encoding="utf-8"?>
<ds:datastoreItem xmlns:ds="http://schemas.openxmlformats.org/officeDocument/2006/customXml" ds:itemID="{26DBD101-FC0A-4B21-82B0-57CAA7AEEC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TM03090434[[fn=Wood Type]]</Template>
  <TotalTime>1627</TotalTime>
  <Words>1404</Words>
  <Application>Microsoft Office PowerPoint</Application>
  <PresentationFormat>Widescreen</PresentationFormat>
  <Paragraphs>39</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Rockwell</vt:lpstr>
      <vt:lpstr>Rockwell Condensed</vt:lpstr>
      <vt:lpstr>Times New Roman</vt:lpstr>
      <vt:lpstr>Wingdings</vt:lpstr>
      <vt:lpstr>Wood Type</vt:lpstr>
      <vt:lpstr>            Housing                  and               Health </vt:lpstr>
      <vt:lpstr>Introduction </vt:lpstr>
      <vt:lpstr>        The Current Situation </vt:lpstr>
      <vt:lpstr>        National Health-Promotion Strategies</vt:lpstr>
      <vt:lpstr> Rising cost of living in  England                                   during winter</vt:lpstr>
      <vt:lpstr>                                        Recommendation </vt:lpstr>
      <vt:lpstr>            Conclusion </vt:lpstr>
      <vt:lpstr>           Referencing </vt:lpstr>
      <vt:lpstr>              Reference </vt:lpstr>
      <vt:lpstr>                    Referencing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Housing   and  Health</dc:title>
  <dc:creator>Rukudzo Mupemhi</dc:creator>
  <cp:lastModifiedBy>Rukudzo Mupemhi</cp:lastModifiedBy>
  <cp:revision>2</cp:revision>
  <dcterms:created xsi:type="dcterms:W3CDTF">2023-04-17T23:13:02Z</dcterms:created>
  <dcterms:modified xsi:type="dcterms:W3CDTF">2023-04-19T02:20:12Z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