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73" r:id="rId3"/>
    <p:sldId id="274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87" r:id="rId17"/>
    <p:sldId id="288" r:id="rId18"/>
    <p:sldId id="289" r:id="rId19"/>
    <p:sldId id="290" r:id="rId20"/>
    <p:sldId id="291" r:id="rId21"/>
    <p:sldId id="292" r:id="rId22"/>
    <p:sldId id="293" r:id="rId23"/>
    <p:sldId id="294" r:id="rId24"/>
    <p:sldId id="295" r:id="rId25"/>
    <p:sldId id="296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153D8D-CED4-F047-9D87-974383BC87DE}" v="6" dt="2025-11-30T20:37:28.3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407"/>
    <p:restoredTop sz="94691"/>
  </p:normalViewPr>
  <p:slideViewPr>
    <p:cSldViewPr snapToGrid="0">
      <p:cViewPr varScale="1">
        <p:scale>
          <a:sx n="77" d="100"/>
          <a:sy n="77" d="100"/>
        </p:scale>
        <p:origin x="208" y="7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1E343C-3F72-41E4-83D6-5FBB09E99E98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AFAC214-C37C-460B-B277-08771F455030}">
      <dgm:prSet custT="1"/>
      <dgm:spPr/>
      <dgm:t>
        <a:bodyPr/>
        <a:lstStyle/>
        <a:p>
          <a:r>
            <a:rPr lang="en-US" sz="1200" dirty="0"/>
            <a:t>. Amazon. (2025) Leadership Principles. Available at: https://</a:t>
          </a:r>
          <a:r>
            <a:rPr lang="en-US" sz="1200" dirty="0" err="1"/>
            <a:t>www.aboutamazon.com</a:t>
          </a:r>
          <a:r>
            <a:rPr lang="en-US" sz="1200" dirty="0"/>
            <a:t>/about-us/leadership-principles</a:t>
          </a:r>
        </a:p>
      </dgm:t>
    </dgm:pt>
    <dgm:pt modelId="{B222536B-E949-4031-94AB-53F9A219A290}" type="parTrans" cxnId="{36CB163E-D3CF-4DF2-B23B-E4D260D6560C}">
      <dgm:prSet/>
      <dgm:spPr/>
      <dgm:t>
        <a:bodyPr/>
        <a:lstStyle/>
        <a:p>
          <a:endParaRPr lang="en-US"/>
        </a:p>
      </dgm:t>
    </dgm:pt>
    <dgm:pt modelId="{78EE95BC-1CC4-4A6C-939F-7F4A186ED54A}" type="sibTrans" cxnId="{36CB163E-D3CF-4DF2-B23B-E4D260D6560C}">
      <dgm:prSet/>
      <dgm:spPr/>
      <dgm:t>
        <a:bodyPr/>
        <a:lstStyle/>
        <a:p>
          <a:endParaRPr lang="en-US"/>
        </a:p>
      </dgm:t>
    </dgm:pt>
    <dgm:pt modelId="{2A58CAE1-A5D8-42A2-BDFD-2248D7E5E73B}">
      <dgm:prSet custT="1"/>
      <dgm:spPr/>
      <dgm:t>
        <a:bodyPr/>
        <a:lstStyle/>
        <a:p>
          <a:r>
            <a:rPr lang="en-US" sz="1200" dirty="0"/>
            <a:t>Amazon. (2025) Career Choice Program. Available at: https://</a:t>
          </a:r>
          <a:r>
            <a:rPr lang="en-US" sz="1200" dirty="0" err="1"/>
            <a:t>www.aboutamazon.com</a:t>
          </a:r>
          <a:r>
            <a:rPr lang="en-US" sz="1200" dirty="0"/>
            <a:t>/workplace/career-choice</a:t>
          </a:r>
        </a:p>
      </dgm:t>
    </dgm:pt>
    <dgm:pt modelId="{D2B96F53-AEDE-49A4-98B9-7000DCD676B4}" type="parTrans" cxnId="{6A000A5F-FBE4-4C9E-8308-DF41A95AB309}">
      <dgm:prSet/>
      <dgm:spPr/>
      <dgm:t>
        <a:bodyPr/>
        <a:lstStyle/>
        <a:p>
          <a:endParaRPr lang="en-US"/>
        </a:p>
      </dgm:t>
    </dgm:pt>
    <dgm:pt modelId="{F2C504ED-1DA1-4B7D-95F7-895DD7992264}" type="sibTrans" cxnId="{6A000A5F-FBE4-4C9E-8308-DF41A95AB309}">
      <dgm:prSet/>
      <dgm:spPr/>
      <dgm:t>
        <a:bodyPr/>
        <a:lstStyle/>
        <a:p>
          <a:endParaRPr lang="en-US"/>
        </a:p>
      </dgm:t>
    </dgm:pt>
    <dgm:pt modelId="{B6109CF1-441A-40B5-AEF6-34935EF5FA50}">
      <dgm:prSet custT="1"/>
      <dgm:spPr/>
      <dgm:t>
        <a:bodyPr/>
        <a:lstStyle/>
        <a:p>
          <a:r>
            <a:rPr lang="en-US" sz="1200" dirty="0"/>
            <a:t>George, K. (2019) ‘Managing a global team at Amazon’, HRD Connect, 2 January. Available at: https://</a:t>
          </a:r>
          <a:r>
            <a:rPr lang="en-US" sz="1200" dirty="0" err="1"/>
            <a:t>www.hrdconnect.com</a:t>
          </a:r>
          <a:r>
            <a:rPr lang="en-US" sz="1200" dirty="0"/>
            <a:t>/2019/01/02/managing-a-global-team-at-amazon/</a:t>
          </a:r>
        </a:p>
      </dgm:t>
    </dgm:pt>
    <dgm:pt modelId="{7294A46B-D907-42ED-8358-52495CC91B93}" type="parTrans" cxnId="{2AEDCAD4-9B87-47D5-8482-9D485FEBCA4E}">
      <dgm:prSet/>
      <dgm:spPr/>
      <dgm:t>
        <a:bodyPr/>
        <a:lstStyle/>
        <a:p>
          <a:endParaRPr lang="en-US"/>
        </a:p>
      </dgm:t>
    </dgm:pt>
    <dgm:pt modelId="{15906949-5A9A-456B-BC09-11E3D5EA2DA0}" type="sibTrans" cxnId="{2AEDCAD4-9B87-47D5-8482-9D485FEBCA4E}">
      <dgm:prSet/>
      <dgm:spPr/>
      <dgm:t>
        <a:bodyPr/>
        <a:lstStyle/>
        <a:p>
          <a:endParaRPr lang="en-US"/>
        </a:p>
      </dgm:t>
    </dgm:pt>
    <dgm:pt modelId="{0AA2B96E-C408-445D-B051-2A26CC62935B}">
      <dgm:prSet custT="1"/>
      <dgm:spPr/>
      <dgm:t>
        <a:bodyPr/>
        <a:lstStyle/>
        <a:p>
          <a:r>
            <a:rPr lang="en-US" sz="1200" dirty="0" err="1"/>
            <a:t>PerformYard</a:t>
          </a:r>
          <a:r>
            <a:rPr lang="en-US" sz="1200" dirty="0"/>
            <a:t>. (2024) How Does Amazon Do Performance Management? Available at: https://</a:t>
          </a:r>
          <a:r>
            <a:rPr lang="en-US" sz="1200" dirty="0" err="1"/>
            <a:t>www.performyard.com</a:t>
          </a:r>
          <a:r>
            <a:rPr lang="en-US" sz="1200" dirty="0"/>
            <a:t>/articles/how-does-amazon-do-performance-management</a:t>
          </a:r>
        </a:p>
      </dgm:t>
    </dgm:pt>
    <dgm:pt modelId="{7BAC414E-F2F3-496A-B700-5DFCDC5094D1}" type="parTrans" cxnId="{0426D2AC-2673-463B-94D7-3266C8681E98}">
      <dgm:prSet/>
      <dgm:spPr/>
      <dgm:t>
        <a:bodyPr/>
        <a:lstStyle/>
        <a:p>
          <a:endParaRPr lang="en-US"/>
        </a:p>
      </dgm:t>
    </dgm:pt>
    <dgm:pt modelId="{A4A4AAFC-3D3D-4AE6-B5E9-A9BDC0921E38}" type="sibTrans" cxnId="{0426D2AC-2673-463B-94D7-3266C8681E98}">
      <dgm:prSet/>
      <dgm:spPr/>
      <dgm:t>
        <a:bodyPr/>
        <a:lstStyle/>
        <a:p>
          <a:endParaRPr lang="en-US"/>
        </a:p>
      </dgm:t>
    </dgm:pt>
    <dgm:pt modelId="{A9D75172-4AB8-4B5A-906B-78F040DFD1EB}">
      <dgm:prSet custT="1"/>
      <dgm:spPr/>
      <dgm:t>
        <a:bodyPr/>
        <a:lstStyle/>
        <a:p>
          <a:r>
            <a:rPr lang="en-US" sz="1050" dirty="0"/>
            <a:t>Amazing Workplaces. (2024) Amazon’s Strategic HR: A Success Blueprint. Available at: https://</a:t>
          </a:r>
          <a:r>
            <a:rPr lang="en-US" sz="1050" dirty="0" err="1"/>
            <a:t>amazingworkplaces.co</a:t>
          </a:r>
          <a:r>
            <a:rPr lang="en-US" sz="1050" dirty="0"/>
            <a:t>/mastering-people-management-how-amazon-drives-success-through-strategic-hr-practices/</a:t>
          </a:r>
        </a:p>
      </dgm:t>
    </dgm:pt>
    <dgm:pt modelId="{3D12A565-13D1-4506-BA31-BD470E82ED02}" type="parTrans" cxnId="{8B70E4D6-6B2C-448D-A3B0-BDE7F04225B6}">
      <dgm:prSet/>
      <dgm:spPr/>
      <dgm:t>
        <a:bodyPr/>
        <a:lstStyle/>
        <a:p>
          <a:endParaRPr lang="en-US"/>
        </a:p>
      </dgm:t>
    </dgm:pt>
    <dgm:pt modelId="{F1C5A3DB-DEA1-49ED-AB62-A2D8AB7AC84A}" type="sibTrans" cxnId="{8B70E4D6-6B2C-448D-A3B0-BDE7F04225B6}">
      <dgm:prSet/>
      <dgm:spPr/>
      <dgm:t>
        <a:bodyPr/>
        <a:lstStyle/>
        <a:p>
          <a:endParaRPr lang="en-US"/>
        </a:p>
      </dgm:t>
    </dgm:pt>
    <dgm:pt modelId="{7D88ABF4-857A-41A3-B1AF-41A1A8B1E9CB}">
      <dgm:prSet custT="1"/>
      <dgm:spPr/>
      <dgm:t>
        <a:bodyPr/>
        <a:lstStyle/>
        <a:p>
          <a:r>
            <a:rPr lang="en-US" sz="1200" dirty="0"/>
            <a:t>ResearchGate Author(s). (2024) ‘Amazon’s Human Resource Management Strategies: Performance, Training and Rewards’. Available at: https://</a:t>
          </a:r>
          <a:r>
            <a:rPr lang="en-US" sz="1200" dirty="0" err="1"/>
            <a:t>www.researchgate.net</a:t>
          </a:r>
          <a:r>
            <a:rPr lang="en-US" sz="1200" dirty="0"/>
            <a:t>/publication/387021275_Amazon%27s_Human_Resource_Management_Strategies_Performance_Training_and_Rewards</a:t>
          </a:r>
        </a:p>
      </dgm:t>
    </dgm:pt>
    <dgm:pt modelId="{D1DFE935-0863-495F-9503-CC5958F26363}" type="parTrans" cxnId="{F7549343-C82D-49EE-8187-1E9D778D319B}">
      <dgm:prSet/>
      <dgm:spPr/>
      <dgm:t>
        <a:bodyPr/>
        <a:lstStyle/>
        <a:p>
          <a:endParaRPr lang="en-US"/>
        </a:p>
      </dgm:t>
    </dgm:pt>
    <dgm:pt modelId="{8137A134-E11C-4D89-91D0-8E623A99DCB7}" type="sibTrans" cxnId="{F7549343-C82D-49EE-8187-1E9D778D319B}">
      <dgm:prSet/>
      <dgm:spPr/>
      <dgm:t>
        <a:bodyPr/>
        <a:lstStyle/>
        <a:p>
          <a:endParaRPr lang="en-US"/>
        </a:p>
      </dgm:t>
    </dgm:pt>
    <dgm:pt modelId="{74544435-575E-4C6C-9FCC-9F7620EA2952}">
      <dgm:prSet custT="1"/>
      <dgm:spPr/>
      <dgm:t>
        <a:bodyPr/>
        <a:lstStyle/>
        <a:p>
          <a:r>
            <a:rPr lang="en-US" sz="1200" dirty="0"/>
            <a:t>UWTSD Digital Services. (no date) Harvard Referencing Handbook v1.3. Available at: https://</a:t>
          </a:r>
          <a:r>
            <a:rPr lang="en-US" sz="1200" dirty="0" err="1"/>
            <a:t>digitalservices.uwtsd.ac.uk</a:t>
          </a:r>
          <a:r>
            <a:rPr lang="en-US" sz="1200" dirty="0"/>
            <a:t>/library/academic-and-</a:t>
          </a:r>
          <a:r>
            <a:rPr lang="en-US" sz="1200" dirty="0" err="1"/>
            <a:t>infoskills</a:t>
          </a:r>
          <a:r>
            <a:rPr lang="en-US" sz="1200" dirty="0"/>
            <a:t>/referencing-handbooks/</a:t>
          </a:r>
        </a:p>
      </dgm:t>
    </dgm:pt>
    <dgm:pt modelId="{43914164-AB53-4F0B-B11B-3FBC1326B224}" type="parTrans" cxnId="{20A31753-BAD1-4E84-96D0-835C403DBAEA}">
      <dgm:prSet/>
      <dgm:spPr/>
      <dgm:t>
        <a:bodyPr/>
        <a:lstStyle/>
        <a:p>
          <a:endParaRPr lang="en-US"/>
        </a:p>
      </dgm:t>
    </dgm:pt>
    <dgm:pt modelId="{A28130A7-16FC-472C-A138-A43DB9766116}" type="sibTrans" cxnId="{20A31753-BAD1-4E84-96D0-835C403DBAEA}">
      <dgm:prSet/>
      <dgm:spPr/>
      <dgm:t>
        <a:bodyPr/>
        <a:lstStyle/>
        <a:p>
          <a:endParaRPr lang="en-US"/>
        </a:p>
      </dgm:t>
    </dgm:pt>
    <dgm:pt modelId="{EB0AFFB2-6457-F94C-9963-0B5D281A421F}" type="pres">
      <dgm:prSet presAssocID="{561E343C-3F72-41E4-83D6-5FBB09E99E98}" presName="linear" presStyleCnt="0">
        <dgm:presLayoutVars>
          <dgm:animLvl val="lvl"/>
          <dgm:resizeHandles val="exact"/>
        </dgm:presLayoutVars>
      </dgm:prSet>
      <dgm:spPr/>
    </dgm:pt>
    <dgm:pt modelId="{614942BF-44AB-7A45-91E3-30949B2E43ED}" type="pres">
      <dgm:prSet presAssocID="{BAFAC214-C37C-460B-B277-08771F455030}" presName="parentText" presStyleLbl="node1" presStyleIdx="0" presStyleCnt="7" custLinFactY="-35959" custLinFactNeighborY="-100000">
        <dgm:presLayoutVars>
          <dgm:chMax val="0"/>
          <dgm:bulletEnabled val="1"/>
        </dgm:presLayoutVars>
      </dgm:prSet>
      <dgm:spPr/>
    </dgm:pt>
    <dgm:pt modelId="{0FCB7ECD-537B-244E-AAE9-CC9AF5E0878A}" type="pres">
      <dgm:prSet presAssocID="{78EE95BC-1CC4-4A6C-939F-7F4A186ED54A}" presName="spacer" presStyleCnt="0"/>
      <dgm:spPr/>
    </dgm:pt>
    <dgm:pt modelId="{BC272049-8795-5E43-A9B5-BB830EED4979}" type="pres">
      <dgm:prSet presAssocID="{2A58CAE1-A5D8-42A2-BDFD-2248D7E5E73B}" presName="parentText" presStyleLbl="node1" presStyleIdx="1" presStyleCnt="7" custLinFactY="-35957" custLinFactNeighborX="30" custLinFactNeighborY="-100000">
        <dgm:presLayoutVars>
          <dgm:chMax val="0"/>
          <dgm:bulletEnabled val="1"/>
        </dgm:presLayoutVars>
      </dgm:prSet>
      <dgm:spPr/>
    </dgm:pt>
    <dgm:pt modelId="{1F2D48BA-D5C0-9642-ACB3-050E8D13C7F7}" type="pres">
      <dgm:prSet presAssocID="{F2C504ED-1DA1-4B7D-95F7-895DD7992264}" presName="spacer" presStyleCnt="0"/>
      <dgm:spPr/>
    </dgm:pt>
    <dgm:pt modelId="{242A8AFE-CFFC-754E-9E46-916BEBBF0599}" type="pres">
      <dgm:prSet presAssocID="{B6109CF1-441A-40B5-AEF6-34935EF5FA50}" presName="parentText" presStyleLbl="node1" presStyleIdx="2" presStyleCnt="7" custLinFactY="-33462" custLinFactNeighborY="-100000">
        <dgm:presLayoutVars>
          <dgm:chMax val="0"/>
          <dgm:bulletEnabled val="1"/>
        </dgm:presLayoutVars>
      </dgm:prSet>
      <dgm:spPr/>
    </dgm:pt>
    <dgm:pt modelId="{9EC55B48-740D-4941-B947-6187ED9DD012}" type="pres">
      <dgm:prSet presAssocID="{15906949-5A9A-456B-BC09-11E3D5EA2DA0}" presName="spacer" presStyleCnt="0"/>
      <dgm:spPr/>
    </dgm:pt>
    <dgm:pt modelId="{A75D934B-5BE4-0043-A529-E6D30BCF1B59}" type="pres">
      <dgm:prSet presAssocID="{0AA2B96E-C408-445D-B051-2A26CC62935B}" presName="parentText" presStyleLbl="node1" presStyleIdx="3" presStyleCnt="7" custLinFactY="-30967" custLinFactNeighborY="-100000">
        <dgm:presLayoutVars>
          <dgm:chMax val="0"/>
          <dgm:bulletEnabled val="1"/>
        </dgm:presLayoutVars>
      </dgm:prSet>
      <dgm:spPr/>
    </dgm:pt>
    <dgm:pt modelId="{76C5AAED-2638-A846-8D4D-9902F2958E65}" type="pres">
      <dgm:prSet presAssocID="{A4A4AAFC-3D3D-4AE6-B5E9-A9BDC0921E38}" presName="spacer" presStyleCnt="0"/>
      <dgm:spPr/>
    </dgm:pt>
    <dgm:pt modelId="{AE570A0C-161C-E64C-A66A-B997889CA282}" type="pres">
      <dgm:prSet presAssocID="{A9D75172-4AB8-4B5A-906B-78F040DFD1EB}" presName="parentText" presStyleLbl="node1" presStyleIdx="4" presStyleCnt="7" custLinFactY="-28472" custLinFactNeighborX="30" custLinFactNeighborY="-100000">
        <dgm:presLayoutVars>
          <dgm:chMax val="0"/>
          <dgm:bulletEnabled val="1"/>
        </dgm:presLayoutVars>
      </dgm:prSet>
      <dgm:spPr/>
    </dgm:pt>
    <dgm:pt modelId="{BC72D41F-057D-9346-A3D8-1189C7C4E19F}" type="pres">
      <dgm:prSet presAssocID="{F1C5A3DB-DEA1-49ED-AB62-A2D8AB7AC84A}" presName="spacer" presStyleCnt="0"/>
      <dgm:spPr/>
    </dgm:pt>
    <dgm:pt modelId="{50202B93-EA2C-D746-BE70-D8080243561F}" type="pres">
      <dgm:prSet presAssocID="{7D88ABF4-857A-41A3-B1AF-41A1A8B1E9CB}" presName="parentText" presStyleLbl="node1" presStyleIdx="5" presStyleCnt="7" custScaleY="175376" custLinFactY="-26816" custLinFactNeighborY="-100000">
        <dgm:presLayoutVars>
          <dgm:chMax val="0"/>
          <dgm:bulletEnabled val="1"/>
        </dgm:presLayoutVars>
      </dgm:prSet>
      <dgm:spPr/>
    </dgm:pt>
    <dgm:pt modelId="{C7D21EAD-FDAF-AC46-BB88-58C6F68C937E}" type="pres">
      <dgm:prSet presAssocID="{8137A134-E11C-4D89-91D0-8E623A99DCB7}" presName="spacer" presStyleCnt="0"/>
      <dgm:spPr/>
    </dgm:pt>
    <dgm:pt modelId="{050A9F57-C74E-A342-A69D-3FD04C17486E}" type="pres">
      <dgm:prSet presAssocID="{74544435-575E-4C6C-9FCC-9F7620EA2952}" presName="parentText" presStyleLbl="node1" presStyleIdx="6" presStyleCnt="7" custLinFactY="-23484" custLinFactNeighborY="-100000">
        <dgm:presLayoutVars>
          <dgm:chMax val="0"/>
          <dgm:bulletEnabled val="1"/>
        </dgm:presLayoutVars>
      </dgm:prSet>
      <dgm:spPr/>
    </dgm:pt>
  </dgm:ptLst>
  <dgm:cxnLst>
    <dgm:cxn modelId="{F4FC3F14-8C12-BB49-85DA-25ED2F5B27C5}" type="presOf" srcId="{BAFAC214-C37C-460B-B277-08771F455030}" destId="{614942BF-44AB-7A45-91E3-30949B2E43ED}" srcOrd="0" destOrd="0" presId="urn:microsoft.com/office/officeart/2005/8/layout/vList2"/>
    <dgm:cxn modelId="{20E9AC1A-FFC7-754F-B8D2-B61E499BCBAC}" type="presOf" srcId="{7D88ABF4-857A-41A3-B1AF-41A1A8B1E9CB}" destId="{50202B93-EA2C-D746-BE70-D8080243561F}" srcOrd="0" destOrd="0" presId="urn:microsoft.com/office/officeart/2005/8/layout/vList2"/>
    <dgm:cxn modelId="{36CB163E-D3CF-4DF2-B23B-E4D260D6560C}" srcId="{561E343C-3F72-41E4-83D6-5FBB09E99E98}" destId="{BAFAC214-C37C-460B-B277-08771F455030}" srcOrd="0" destOrd="0" parTransId="{B222536B-E949-4031-94AB-53F9A219A290}" sibTransId="{78EE95BC-1CC4-4A6C-939F-7F4A186ED54A}"/>
    <dgm:cxn modelId="{F7549343-C82D-49EE-8187-1E9D778D319B}" srcId="{561E343C-3F72-41E4-83D6-5FBB09E99E98}" destId="{7D88ABF4-857A-41A3-B1AF-41A1A8B1E9CB}" srcOrd="5" destOrd="0" parTransId="{D1DFE935-0863-495F-9503-CC5958F26363}" sibTransId="{8137A134-E11C-4D89-91D0-8E623A99DCB7}"/>
    <dgm:cxn modelId="{8B4C8950-F8E3-BF40-AE7F-8968C1E7D3E0}" type="presOf" srcId="{561E343C-3F72-41E4-83D6-5FBB09E99E98}" destId="{EB0AFFB2-6457-F94C-9963-0B5D281A421F}" srcOrd="0" destOrd="0" presId="urn:microsoft.com/office/officeart/2005/8/layout/vList2"/>
    <dgm:cxn modelId="{20A31753-BAD1-4E84-96D0-835C403DBAEA}" srcId="{561E343C-3F72-41E4-83D6-5FBB09E99E98}" destId="{74544435-575E-4C6C-9FCC-9F7620EA2952}" srcOrd="6" destOrd="0" parTransId="{43914164-AB53-4F0B-B11B-3FBC1326B224}" sibTransId="{A28130A7-16FC-472C-A138-A43DB9766116}"/>
    <dgm:cxn modelId="{E7983257-C816-AE41-AEBB-8A8E56FAB219}" type="presOf" srcId="{2A58CAE1-A5D8-42A2-BDFD-2248D7E5E73B}" destId="{BC272049-8795-5E43-A9B5-BB830EED4979}" srcOrd="0" destOrd="0" presId="urn:microsoft.com/office/officeart/2005/8/layout/vList2"/>
    <dgm:cxn modelId="{6A000A5F-FBE4-4C9E-8308-DF41A95AB309}" srcId="{561E343C-3F72-41E4-83D6-5FBB09E99E98}" destId="{2A58CAE1-A5D8-42A2-BDFD-2248D7E5E73B}" srcOrd="1" destOrd="0" parTransId="{D2B96F53-AEDE-49A4-98B9-7000DCD676B4}" sibTransId="{F2C504ED-1DA1-4B7D-95F7-895DD7992264}"/>
    <dgm:cxn modelId="{2078B469-27A3-8A4A-8486-C193F5A6ED41}" type="presOf" srcId="{0AA2B96E-C408-445D-B051-2A26CC62935B}" destId="{A75D934B-5BE4-0043-A529-E6D30BCF1B59}" srcOrd="0" destOrd="0" presId="urn:microsoft.com/office/officeart/2005/8/layout/vList2"/>
    <dgm:cxn modelId="{A8B0E46D-458D-D841-B2F9-180EEF0BEDF1}" type="presOf" srcId="{B6109CF1-441A-40B5-AEF6-34935EF5FA50}" destId="{242A8AFE-CFFC-754E-9E46-916BEBBF0599}" srcOrd="0" destOrd="0" presId="urn:microsoft.com/office/officeart/2005/8/layout/vList2"/>
    <dgm:cxn modelId="{0426D2AC-2673-463B-94D7-3266C8681E98}" srcId="{561E343C-3F72-41E4-83D6-5FBB09E99E98}" destId="{0AA2B96E-C408-445D-B051-2A26CC62935B}" srcOrd="3" destOrd="0" parTransId="{7BAC414E-F2F3-496A-B700-5DFCDC5094D1}" sibTransId="{A4A4AAFC-3D3D-4AE6-B5E9-A9BDC0921E38}"/>
    <dgm:cxn modelId="{619D66B7-B65C-564B-AE78-5488F4F2B429}" type="presOf" srcId="{A9D75172-4AB8-4B5A-906B-78F040DFD1EB}" destId="{AE570A0C-161C-E64C-A66A-B997889CA282}" srcOrd="0" destOrd="0" presId="urn:microsoft.com/office/officeart/2005/8/layout/vList2"/>
    <dgm:cxn modelId="{2AEDCAD4-9B87-47D5-8482-9D485FEBCA4E}" srcId="{561E343C-3F72-41E4-83D6-5FBB09E99E98}" destId="{B6109CF1-441A-40B5-AEF6-34935EF5FA50}" srcOrd="2" destOrd="0" parTransId="{7294A46B-D907-42ED-8358-52495CC91B93}" sibTransId="{15906949-5A9A-456B-BC09-11E3D5EA2DA0}"/>
    <dgm:cxn modelId="{8B70E4D6-6B2C-448D-A3B0-BDE7F04225B6}" srcId="{561E343C-3F72-41E4-83D6-5FBB09E99E98}" destId="{A9D75172-4AB8-4B5A-906B-78F040DFD1EB}" srcOrd="4" destOrd="0" parTransId="{3D12A565-13D1-4506-BA31-BD470E82ED02}" sibTransId="{F1C5A3DB-DEA1-49ED-AB62-A2D8AB7AC84A}"/>
    <dgm:cxn modelId="{8CF4C0FB-B426-604C-98ED-5DA6BA5913F5}" type="presOf" srcId="{74544435-575E-4C6C-9FCC-9F7620EA2952}" destId="{050A9F57-C74E-A342-A69D-3FD04C17486E}" srcOrd="0" destOrd="0" presId="urn:microsoft.com/office/officeart/2005/8/layout/vList2"/>
    <dgm:cxn modelId="{0D934655-04F2-A041-B7B9-80495BCDD3FB}" type="presParOf" srcId="{EB0AFFB2-6457-F94C-9963-0B5D281A421F}" destId="{614942BF-44AB-7A45-91E3-30949B2E43ED}" srcOrd="0" destOrd="0" presId="urn:microsoft.com/office/officeart/2005/8/layout/vList2"/>
    <dgm:cxn modelId="{CBD80301-AADD-294F-ABBD-57B983E89B45}" type="presParOf" srcId="{EB0AFFB2-6457-F94C-9963-0B5D281A421F}" destId="{0FCB7ECD-537B-244E-AAE9-CC9AF5E0878A}" srcOrd="1" destOrd="0" presId="urn:microsoft.com/office/officeart/2005/8/layout/vList2"/>
    <dgm:cxn modelId="{4FF12014-48CD-4F4D-869C-6A50F4B6C163}" type="presParOf" srcId="{EB0AFFB2-6457-F94C-9963-0B5D281A421F}" destId="{BC272049-8795-5E43-A9B5-BB830EED4979}" srcOrd="2" destOrd="0" presId="urn:microsoft.com/office/officeart/2005/8/layout/vList2"/>
    <dgm:cxn modelId="{701564FB-7DFA-8E45-B450-D67F7A02001A}" type="presParOf" srcId="{EB0AFFB2-6457-F94C-9963-0B5D281A421F}" destId="{1F2D48BA-D5C0-9642-ACB3-050E8D13C7F7}" srcOrd="3" destOrd="0" presId="urn:microsoft.com/office/officeart/2005/8/layout/vList2"/>
    <dgm:cxn modelId="{470C24BF-865D-2749-A672-CF596EB14B9E}" type="presParOf" srcId="{EB0AFFB2-6457-F94C-9963-0B5D281A421F}" destId="{242A8AFE-CFFC-754E-9E46-916BEBBF0599}" srcOrd="4" destOrd="0" presId="urn:microsoft.com/office/officeart/2005/8/layout/vList2"/>
    <dgm:cxn modelId="{44C11DB2-29AA-684D-AEAB-7F8A57897FC0}" type="presParOf" srcId="{EB0AFFB2-6457-F94C-9963-0B5D281A421F}" destId="{9EC55B48-740D-4941-B947-6187ED9DD012}" srcOrd="5" destOrd="0" presId="urn:microsoft.com/office/officeart/2005/8/layout/vList2"/>
    <dgm:cxn modelId="{1E60A4C5-9158-F44A-931E-56347089BA45}" type="presParOf" srcId="{EB0AFFB2-6457-F94C-9963-0B5D281A421F}" destId="{A75D934B-5BE4-0043-A529-E6D30BCF1B59}" srcOrd="6" destOrd="0" presId="urn:microsoft.com/office/officeart/2005/8/layout/vList2"/>
    <dgm:cxn modelId="{1DE6DA1A-53DE-C44C-A55A-F17237A148ED}" type="presParOf" srcId="{EB0AFFB2-6457-F94C-9963-0B5D281A421F}" destId="{76C5AAED-2638-A846-8D4D-9902F2958E65}" srcOrd="7" destOrd="0" presId="urn:microsoft.com/office/officeart/2005/8/layout/vList2"/>
    <dgm:cxn modelId="{1518AA9C-AAEE-604F-A273-ECD7A37D32E4}" type="presParOf" srcId="{EB0AFFB2-6457-F94C-9963-0B5D281A421F}" destId="{AE570A0C-161C-E64C-A66A-B997889CA282}" srcOrd="8" destOrd="0" presId="urn:microsoft.com/office/officeart/2005/8/layout/vList2"/>
    <dgm:cxn modelId="{D7B154C8-E208-2D43-B8B8-EBB59FD545DD}" type="presParOf" srcId="{EB0AFFB2-6457-F94C-9963-0B5D281A421F}" destId="{BC72D41F-057D-9346-A3D8-1189C7C4E19F}" srcOrd="9" destOrd="0" presId="urn:microsoft.com/office/officeart/2005/8/layout/vList2"/>
    <dgm:cxn modelId="{1131823A-19A9-E846-BFB7-FAF0D551EFC6}" type="presParOf" srcId="{EB0AFFB2-6457-F94C-9963-0B5D281A421F}" destId="{50202B93-EA2C-D746-BE70-D8080243561F}" srcOrd="10" destOrd="0" presId="urn:microsoft.com/office/officeart/2005/8/layout/vList2"/>
    <dgm:cxn modelId="{D131E104-8953-E743-B8E2-4E14E1856906}" type="presParOf" srcId="{EB0AFFB2-6457-F94C-9963-0B5D281A421F}" destId="{C7D21EAD-FDAF-AC46-BB88-58C6F68C937E}" srcOrd="11" destOrd="0" presId="urn:microsoft.com/office/officeart/2005/8/layout/vList2"/>
    <dgm:cxn modelId="{14CB2497-6C0E-F44D-A566-4745F81D3080}" type="presParOf" srcId="{EB0AFFB2-6457-F94C-9963-0B5D281A421F}" destId="{050A9F57-C74E-A342-A69D-3FD04C17486E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4942BF-44AB-7A45-91E3-30949B2E43ED}">
      <dsp:nvSpPr>
        <dsp:cNvPr id="0" name=""/>
        <dsp:cNvSpPr/>
      </dsp:nvSpPr>
      <dsp:spPr>
        <a:xfrm>
          <a:off x="0" y="1424882"/>
          <a:ext cx="6949440" cy="33303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. Amazon. (2025) Leadership Principles. Available at: https://</a:t>
          </a:r>
          <a:r>
            <a:rPr lang="en-US" sz="1200" kern="1200" dirty="0" err="1"/>
            <a:t>www.aboutamazon.com</a:t>
          </a:r>
          <a:r>
            <a:rPr lang="en-US" sz="1200" kern="1200" dirty="0"/>
            <a:t>/about-us/leadership-principles</a:t>
          </a:r>
        </a:p>
      </dsp:txBody>
      <dsp:txXfrm>
        <a:off x="16257" y="1441139"/>
        <a:ext cx="6916926" cy="300520"/>
      </dsp:txXfrm>
    </dsp:sp>
    <dsp:sp modelId="{BC272049-8795-5E43-A9B5-BB830EED4979}">
      <dsp:nvSpPr>
        <dsp:cNvPr id="0" name=""/>
        <dsp:cNvSpPr/>
      </dsp:nvSpPr>
      <dsp:spPr>
        <a:xfrm>
          <a:off x="0" y="1772309"/>
          <a:ext cx="6949440" cy="333034"/>
        </a:xfrm>
        <a:prstGeom prst="roundRect">
          <a:avLst/>
        </a:prstGeom>
        <a:solidFill>
          <a:schemeClr val="accent5">
            <a:hueOff val="1519055"/>
            <a:satOff val="-684"/>
            <a:lumOff val="-8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Amazon. (2025) Career Choice Program. Available at: https://</a:t>
          </a:r>
          <a:r>
            <a:rPr lang="en-US" sz="1200" kern="1200" dirty="0" err="1"/>
            <a:t>www.aboutamazon.com</a:t>
          </a:r>
          <a:r>
            <a:rPr lang="en-US" sz="1200" kern="1200" dirty="0"/>
            <a:t>/workplace/career-choice</a:t>
          </a:r>
        </a:p>
      </dsp:txBody>
      <dsp:txXfrm>
        <a:off x="16257" y="1788566"/>
        <a:ext cx="6916926" cy="300520"/>
      </dsp:txXfrm>
    </dsp:sp>
    <dsp:sp modelId="{242A8AFE-CFFC-754E-9E46-916BEBBF0599}">
      <dsp:nvSpPr>
        <dsp:cNvPr id="0" name=""/>
        <dsp:cNvSpPr/>
      </dsp:nvSpPr>
      <dsp:spPr>
        <a:xfrm>
          <a:off x="0" y="2128039"/>
          <a:ext cx="6949440" cy="333034"/>
        </a:xfrm>
        <a:prstGeom prst="roundRect">
          <a:avLst/>
        </a:prstGeom>
        <a:solidFill>
          <a:schemeClr val="accent5">
            <a:hueOff val="3038109"/>
            <a:satOff val="-1368"/>
            <a:lumOff val="-16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George, K. (2019) ‘Managing a global team at Amazon’, HRD Connect, 2 January. Available at: https://</a:t>
          </a:r>
          <a:r>
            <a:rPr lang="en-US" sz="1200" kern="1200" dirty="0" err="1"/>
            <a:t>www.hrdconnect.com</a:t>
          </a:r>
          <a:r>
            <a:rPr lang="en-US" sz="1200" kern="1200" dirty="0"/>
            <a:t>/2019/01/02/managing-a-global-team-at-amazon/</a:t>
          </a:r>
        </a:p>
      </dsp:txBody>
      <dsp:txXfrm>
        <a:off x="16257" y="2144296"/>
        <a:ext cx="6916926" cy="300520"/>
      </dsp:txXfrm>
    </dsp:sp>
    <dsp:sp modelId="{A75D934B-5BE4-0043-A529-E6D30BCF1B59}">
      <dsp:nvSpPr>
        <dsp:cNvPr id="0" name=""/>
        <dsp:cNvSpPr/>
      </dsp:nvSpPr>
      <dsp:spPr>
        <a:xfrm>
          <a:off x="0" y="2483769"/>
          <a:ext cx="6949440" cy="333034"/>
        </a:xfrm>
        <a:prstGeom prst="roundRect">
          <a:avLst/>
        </a:prstGeom>
        <a:solidFill>
          <a:schemeClr val="accent5">
            <a:hueOff val="4557164"/>
            <a:satOff val="-2052"/>
            <a:lumOff val="-25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 err="1"/>
            <a:t>PerformYard</a:t>
          </a:r>
          <a:r>
            <a:rPr lang="en-US" sz="1200" kern="1200" dirty="0"/>
            <a:t>. (2024) How Does Amazon Do Performance Management? Available at: https://</a:t>
          </a:r>
          <a:r>
            <a:rPr lang="en-US" sz="1200" kern="1200" dirty="0" err="1"/>
            <a:t>www.performyard.com</a:t>
          </a:r>
          <a:r>
            <a:rPr lang="en-US" sz="1200" kern="1200" dirty="0"/>
            <a:t>/articles/how-does-amazon-do-performance-management</a:t>
          </a:r>
        </a:p>
      </dsp:txBody>
      <dsp:txXfrm>
        <a:off x="16257" y="2500026"/>
        <a:ext cx="6916926" cy="300520"/>
      </dsp:txXfrm>
    </dsp:sp>
    <dsp:sp modelId="{AE570A0C-161C-E64C-A66A-B997889CA282}">
      <dsp:nvSpPr>
        <dsp:cNvPr id="0" name=""/>
        <dsp:cNvSpPr/>
      </dsp:nvSpPr>
      <dsp:spPr>
        <a:xfrm>
          <a:off x="0" y="2839500"/>
          <a:ext cx="6949440" cy="333034"/>
        </a:xfrm>
        <a:prstGeom prst="roundRect">
          <a:avLst/>
        </a:prstGeom>
        <a:solidFill>
          <a:schemeClr val="accent5">
            <a:hueOff val="6076219"/>
            <a:satOff val="-2736"/>
            <a:lumOff val="-33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50" kern="1200" dirty="0"/>
            <a:t>Amazing Workplaces. (2024) Amazon’s Strategic HR: A Success Blueprint. Available at: https://</a:t>
          </a:r>
          <a:r>
            <a:rPr lang="en-US" sz="1050" kern="1200" dirty="0" err="1"/>
            <a:t>amazingworkplaces.co</a:t>
          </a:r>
          <a:r>
            <a:rPr lang="en-US" sz="1050" kern="1200" dirty="0"/>
            <a:t>/mastering-people-management-how-amazon-drives-success-through-strategic-hr-practices/</a:t>
          </a:r>
        </a:p>
      </dsp:txBody>
      <dsp:txXfrm>
        <a:off x="16257" y="2855757"/>
        <a:ext cx="6916926" cy="300520"/>
      </dsp:txXfrm>
    </dsp:sp>
    <dsp:sp modelId="{50202B93-EA2C-D746-BE70-D8080243561F}">
      <dsp:nvSpPr>
        <dsp:cNvPr id="0" name=""/>
        <dsp:cNvSpPr/>
      </dsp:nvSpPr>
      <dsp:spPr>
        <a:xfrm>
          <a:off x="0" y="3192436"/>
          <a:ext cx="6949440" cy="584063"/>
        </a:xfrm>
        <a:prstGeom prst="roundRect">
          <a:avLst/>
        </a:prstGeom>
        <a:solidFill>
          <a:schemeClr val="accent5">
            <a:hueOff val="7595273"/>
            <a:satOff val="-3420"/>
            <a:lumOff val="-42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ResearchGate Author(s). (2024) ‘Amazon’s Human Resource Management Strategies: Performance, Training and Rewards’. Available at: https://</a:t>
          </a:r>
          <a:r>
            <a:rPr lang="en-US" sz="1200" kern="1200" dirty="0" err="1"/>
            <a:t>www.researchgate.net</a:t>
          </a:r>
          <a:r>
            <a:rPr lang="en-US" sz="1200" kern="1200" dirty="0"/>
            <a:t>/publication/387021275_Amazon%27s_Human_Resource_Management_Strategies_Performance_Training_and_Rewards</a:t>
          </a:r>
        </a:p>
      </dsp:txBody>
      <dsp:txXfrm>
        <a:off x="28512" y="3220948"/>
        <a:ext cx="6892416" cy="527039"/>
      </dsp:txXfrm>
    </dsp:sp>
    <dsp:sp modelId="{050A9F57-C74E-A342-A69D-3FD04C17486E}">
      <dsp:nvSpPr>
        <dsp:cNvPr id="0" name=""/>
        <dsp:cNvSpPr/>
      </dsp:nvSpPr>
      <dsp:spPr>
        <a:xfrm>
          <a:off x="0" y="3801982"/>
          <a:ext cx="6949440" cy="333034"/>
        </a:xfrm>
        <a:prstGeom prst="roundRect">
          <a:avLst/>
        </a:prstGeom>
        <a:solidFill>
          <a:schemeClr val="accent5">
            <a:hueOff val="9114327"/>
            <a:satOff val="-4104"/>
            <a:lumOff val="-50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UWTSD Digital Services. (no date) Harvard Referencing Handbook v1.3. Available at: https://</a:t>
          </a:r>
          <a:r>
            <a:rPr lang="en-US" sz="1200" kern="1200" dirty="0" err="1"/>
            <a:t>digitalservices.uwtsd.ac.uk</a:t>
          </a:r>
          <a:r>
            <a:rPr lang="en-US" sz="1200" kern="1200" dirty="0"/>
            <a:t>/library/academic-and-</a:t>
          </a:r>
          <a:r>
            <a:rPr lang="en-US" sz="1200" kern="1200" dirty="0" err="1"/>
            <a:t>infoskills</a:t>
          </a:r>
          <a:r>
            <a:rPr lang="en-US" sz="1200" kern="1200" dirty="0"/>
            <a:t>/referencing-handbooks/</a:t>
          </a:r>
        </a:p>
      </dsp:txBody>
      <dsp:txXfrm>
        <a:off x="16257" y="3818239"/>
        <a:ext cx="6916926" cy="3005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1047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7" orient="horz" pos="2160">
          <p15:clr>
            <a:srgbClr val="FBAE40"/>
          </p15:clr>
        </p15:guide>
        <p15:guide id="8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845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0960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11/30/25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586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11/30/25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8693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11/30/25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2625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11/30/25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319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11/30/25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515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11/30/25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0979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7348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1954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107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7" orient="horz" pos="2160">
          <p15:clr>
            <a:srgbClr val="F26B43"/>
          </p15:clr>
        </p15:guide>
        <p15:guide id="8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nnessean.com/story/tech/news/2016/11/23/amazon-looking-expand-online-tickets-business/94341422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cs/amazon-ikona-aplikace-symbol-2183855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5906801" y="603503"/>
            <a:ext cx="5897271" cy="215632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 b="1" kern="12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HR Challenges in Global </a:t>
            </a:r>
            <a:r>
              <a:rPr lang="en-US" sz="2400" b="1" kern="1200" dirty="0" err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Organisations</a:t>
            </a:r>
            <a:br>
              <a:rPr lang="en-US" sz="2000" b="1" i="1" kern="12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</a:br>
            <a:br>
              <a:rPr lang="en-US" sz="2000" b="1" i="1" kern="12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</a:br>
            <a:r>
              <a:rPr lang="en-US" sz="2000" b="1" kern="12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MAS UNITY - AMAZON</a:t>
            </a:r>
            <a:br>
              <a:rPr lang="en-US" sz="2000" b="1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000" b="1" i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2" name="Picture 11" descr="A close-up of a logo&#10;&#10;AI-generated content may be incorrect.">
            <a:extLst>
              <a:ext uri="{FF2B5EF4-FFF2-40B4-BE49-F238E27FC236}">
                <a16:creationId xmlns:a16="http://schemas.microsoft.com/office/drawing/2014/main" id="{63AF89A3-8A3B-A78E-5071-E08E7F9A38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1" y="0"/>
            <a:ext cx="5735005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A5B4405-1030-520D-0D26-AD174B595E14}"/>
              </a:ext>
            </a:extLst>
          </p:cNvPr>
          <p:cNvSpPr txBox="1"/>
          <p:nvPr/>
        </p:nvSpPr>
        <p:spPr>
          <a:xfrm>
            <a:off x="5906802" y="3077369"/>
            <a:ext cx="6113402" cy="1960141"/>
          </a:xfrm>
          <a:prstGeom prst="rect">
            <a:avLst/>
          </a:prstGeom>
          <a:scene3d>
            <a:camera prst="orthographicFront"/>
            <a:lightRig rig="threePt" dir="t"/>
          </a:scene3d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US" b="1" dirty="0">
                <a:solidFill>
                  <a:srgbClr val="002060"/>
                </a:solidFill>
              </a:rPr>
              <a:t>STUDENTS NAME                                  STUDENTS ID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US" b="1" dirty="0">
                <a:solidFill>
                  <a:srgbClr val="002060"/>
                </a:solidFill>
              </a:rPr>
              <a:t>Asma Begum                                                 2503534 Sultana Akter                                                 2422835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US" b="1" dirty="0">
                <a:solidFill>
                  <a:srgbClr val="002060"/>
                </a:solidFill>
              </a:rPr>
              <a:t>Miraz Mohammad Emon                             2503793</a:t>
            </a:r>
          </a:p>
        </p:txBody>
      </p:sp>
    </p:spTree>
    <p:extLst>
      <p:ext uri="{BB962C8B-B14F-4D97-AF65-F5344CB8AC3E}">
        <p14:creationId xmlns:p14="http://schemas.microsoft.com/office/powerpoint/2010/main" val="12965021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207B083-EAC0-A5BB-C369-C9589EC7F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3749763" y="457112"/>
            <a:ext cx="10872216" cy="1527048"/>
          </a:xfrm>
        </p:spPr>
        <p:txBody>
          <a:bodyPr anchor="b">
            <a:norm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Presentation Outline</a:t>
            </a:r>
          </a:p>
        </p:txBody>
      </p:sp>
      <p:pic>
        <p:nvPicPr>
          <p:cNvPr id="8" name="Picture 7" descr="A logo with a smile and circles&#10;&#10;AI-generated content may be incorrect.">
            <a:extLst>
              <a:ext uri="{FF2B5EF4-FFF2-40B4-BE49-F238E27FC236}">
                <a16:creationId xmlns:a16="http://schemas.microsoft.com/office/drawing/2014/main" id="{CAD92457-6625-51F2-6D20-06CAEC0180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14678" y="2441274"/>
            <a:ext cx="4218720" cy="3817941"/>
          </a:xfrm>
          <a:prstGeom prst="rect">
            <a:avLst/>
          </a:prstGeom>
        </p:spPr>
      </p:pic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096000" y="2441273"/>
            <a:ext cx="5385816" cy="3817942"/>
          </a:xfrm>
        </p:spPr>
        <p:txBody>
          <a:bodyPr anchor="t">
            <a:normAutofit/>
          </a:bodyPr>
          <a:lstStyle/>
          <a:p>
            <a:r>
              <a:rPr lang="en-US" sz="1800" b="1"/>
              <a:t>Introduction to Amazon </a:t>
            </a:r>
          </a:p>
          <a:p>
            <a:r>
              <a:rPr lang="en-US" sz="1800" b="1"/>
              <a:t>Topic 1 : Training &amp; Development  </a:t>
            </a:r>
          </a:p>
          <a:p>
            <a:r>
              <a:rPr lang="en-US" sz="1800" b="1"/>
              <a:t>Topic 2 : Performance Management </a:t>
            </a:r>
          </a:p>
          <a:p>
            <a:r>
              <a:rPr lang="en-US" sz="1800" b="1"/>
              <a:t>Topic 3 : HR Technology &amp; Digital Transformation</a:t>
            </a:r>
          </a:p>
          <a:p>
            <a:r>
              <a:rPr lang="en-US" sz="1800" b="1"/>
              <a:t>Conclusion </a:t>
            </a:r>
          </a:p>
          <a:p>
            <a:r>
              <a:rPr lang="en-US" sz="1800" b="1"/>
              <a:t>Reference</a:t>
            </a:r>
          </a:p>
        </p:txBody>
      </p:sp>
    </p:spTree>
    <p:extLst>
      <p:ext uri="{BB962C8B-B14F-4D97-AF65-F5344CB8AC3E}">
        <p14:creationId xmlns:p14="http://schemas.microsoft.com/office/powerpoint/2010/main" val="20409110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/>
          </a:bodyPr>
          <a:lstStyle/>
          <a:p>
            <a:r>
              <a:rPr lang="en-US" sz="2500" dirty="0">
                <a:solidFill>
                  <a:srgbClr val="002060"/>
                </a:solidFill>
              </a:rPr>
              <a:t>Introduction - HR Challenges in Global Organisations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>
            <a:normAutofit/>
          </a:bodyPr>
          <a:lstStyle/>
          <a:p>
            <a:pPr lvl="0"/>
            <a:r>
              <a:rPr lang="en-US" sz="1800" dirty="0"/>
              <a:t>Amazon: Global e-commerce &amp; cloud leader (Amazon, 2025)</a:t>
            </a:r>
          </a:p>
          <a:p>
            <a:pPr lvl="0"/>
            <a:r>
              <a:rPr lang="en-US" sz="1800" dirty="0"/>
              <a:t>1.5+ million employees worldwide (George, 2019)</a:t>
            </a:r>
          </a:p>
          <a:p>
            <a:pPr lvl="0"/>
            <a:r>
              <a:rPr lang="en-US" sz="1800" dirty="0"/>
              <a:t>Key HR focus areas: Technology, Training, Performance (ResearchGate, 2024)</a:t>
            </a:r>
          </a:p>
        </p:txBody>
      </p:sp>
      <p:pic>
        <p:nvPicPr>
          <p:cNvPr id="6" name="Picture 5" descr="Mobile device with apps">
            <a:extLst>
              <a:ext uri="{FF2B5EF4-FFF2-40B4-BE49-F238E27FC236}">
                <a16:creationId xmlns:a16="http://schemas.microsoft.com/office/drawing/2014/main" id="{B8DF39D1-426F-554B-2EE2-BFA2E1F770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982" r="-2" b="-2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23478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12648" y="603504"/>
            <a:ext cx="3259265" cy="3354134"/>
          </a:xfrm>
        </p:spPr>
        <p:txBody>
          <a:bodyPr anchor="b">
            <a:normAutofit/>
          </a:bodyPr>
          <a:lstStyle/>
          <a:p>
            <a:pPr algn="ctr"/>
            <a:r>
              <a:rPr lang="en-US" sz="3300" dirty="0">
                <a:solidFill>
                  <a:srgbClr val="002060"/>
                </a:solidFill>
              </a:rPr>
              <a:t>Training &amp; Development at Amazon</a:t>
            </a:r>
          </a:p>
        </p:txBody>
      </p:sp>
      <p:pic>
        <p:nvPicPr>
          <p:cNvPr id="5" name="Content Placeholder 4" descr="Pen pointing to a graph on a screen">
            <a:extLst>
              <a:ext uri="{FF2B5EF4-FFF2-40B4-BE49-F238E27FC236}">
                <a16:creationId xmlns:a16="http://schemas.microsoft.com/office/drawing/2014/main" id="{7CA9EAC8-B4CD-7EB1-D76D-1E38295540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3413" y="0"/>
            <a:ext cx="7748588" cy="6858000"/>
          </a:xfrm>
        </p:spPr>
      </p:pic>
    </p:spTree>
    <p:extLst>
      <p:ext uri="{BB962C8B-B14F-4D97-AF65-F5344CB8AC3E}">
        <p14:creationId xmlns:p14="http://schemas.microsoft.com/office/powerpoint/2010/main" val="28498885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5861199" y="786310"/>
            <a:ext cx="4621553" cy="1360728"/>
          </a:xfrm>
        </p:spPr>
        <p:txBody>
          <a:bodyPr anchor="b">
            <a:norm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Current HR Policies &amp; Practices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199060" y="2355458"/>
            <a:ext cx="4621553" cy="3159018"/>
          </a:xfrm>
        </p:spPr>
        <p:txBody>
          <a:bodyPr>
            <a:normAutofit/>
          </a:bodyPr>
          <a:lstStyle/>
          <a:p>
            <a:pPr lvl="0"/>
            <a:r>
              <a:rPr lang="en-US" sz="1800" dirty="0"/>
              <a:t>Career Choice </a:t>
            </a:r>
            <a:r>
              <a:rPr lang="en-US" sz="1800" dirty="0" err="1"/>
              <a:t>programme</a:t>
            </a:r>
            <a:r>
              <a:rPr lang="en-US" sz="1800" dirty="0"/>
              <a:t> (95% tuition) (Amazon, 2025)</a:t>
            </a:r>
          </a:p>
          <a:p>
            <a:pPr lvl="0"/>
            <a:r>
              <a:rPr lang="en-US" sz="1800" dirty="0"/>
              <a:t>Leadership development </a:t>
            </a:r>
            <a:r>
              <a:rPr lang="en-US" sz="1800" dirty="0" err="1"/>
              <a:t>programmes</a:t>
            </a:r>
            <a:r>
              <a:rPr lang="en-US" sz="1800" dirty="0"/>
              <a:t> (ResearchGate, 2024)</a:t>
            </a:r>
          </a:p>
          <a:p>
            <a:pPr lvl="0"/>
            <a:r>
              <a:rPr lang="en-US" sz="1800" dirty="0"/>
              <a:t>On-the-job training (robotics, machinery) (George, 2019)</a:t>
            </a:r>
          </a:p>
          <a:p>
            <a:pPr lvl="0"/>
            <a:r>
              <a:rPr lang="en-US" sz="1800" dirty="0"/>
              <a:t>Learning Portal &amp; technical apprenticeships (Amazon, 2025)</a:t>
            </a:r>
          </a:p>
        </p:txBody>
      </p:sp>
      <p:pic>
        <p:nvPicPr>
          <p:cNvPr id="8" name="Graphic 7" descr="Diploma Roll">
            <a:extLst>
              <a:ext uri="{FF2B5EF4-FFF2-40B4-BE49-F238E27FC236}">
                <a16:creationId xmlns:a16="http://schemas.microsoft.com/office/drawing/2014/main" id="{D21455DC-CCC6-4156-F6E7-19D4795234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7593" y="8863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039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12648" y="1114923"/>
            <a:ext cx="5483352" cy="1360728"/>
          </a:xfrm>
        </p:spPr>
        <p:txBody>
          <a:bodyPr anchor="b">
            <a:normAutofit/>
          </a:bodyPr>
          <a:lstStyle/>
          <a:p>
            <a:pPr algn="ctr"/>
            <a:r>
              <a:rPr lang="en-US" dirty="0">
                <a:solidFill>
                  <a:srgbClr val="002060"/>
                </a:solidFill>
              </a:rPr>
              <a:t>Role of Line Managers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/>
          </a:bodyPr>
          <a:lstStyle/>
          <a:p>
            <a:pPr lvl="0"/>
            <a:r>
              <a:rPr lang="en-US" sz="1800" dirty="0"/>
              <a:t>Identify skill gaps (ResearchGate, 2024)</a:t>
            </a:r>
          </a:p>
          <a:p>
            <a:pPr lvl="0"/>
            <a:r>
              <a:rPr lang="en-US" sz="1800" dirty="0"/>
              <a:t>Recommend training </a:t>
            </a:r>
            <a:r>
              <a:rPr lang="en-US" sz="1800" dirty="0" err="1"/>
              <a:t>programmes</a:t>
            </a:r>
            <a:r>
              <a:rPr lang="en-US" sz="1800" dirty="0"/>
              <a:t> (George, 2019)</a:t>
            </a:r>
          </a:p>
          <a:p>
            <a:pPr lvl="0"/>
            <a:r>
              <a:rPr lang="en-US" sz="1800" dirty="0"/>
              <a:t>Motivate employees &amp; coach post-training (Amazon, 2025)</a:t>
            </a:r>
          </a:p>
        </p:txBody>
      </p:sp>
      <p:pic>
        <p:nvPicPr>
          <p:cNvPr id="8" name="Graphic 7" descr="Office Worker">
            <a:extLst>
              <a:ext uri="{FF2B5EF4-FFF2-40B4-BE49-F238E27FC236}">
                <a16:creationId xmlns:a16="http://schemas.microsoft.com/office/drawing/2014/main" id="{5A7991AF-C676-8458-A6DA-56C0527B9A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96111" y="7720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9151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570536" y="434559"/>
            <a:ext cx="4621553" cy="1360728"/>
          </a:xfrm>
        </p:spPr>
        <p:txBody>
          <a:bodyPr anchor="b">
            <a:norm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Strategic Alignment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570536" y="2332321"/>
            <a:ext cx="5259514" cy="3159018"/>
          </a:xfrm>
        </p:spPr>
        <p:txBody>
          <a:bodyPr>
            <a:normAutofit/>
          </a:bodyPr>
          <a:lstStyle/>
          <a:p>
            <a:pPr lvl="0"/>
            <a:r>
              <a:rPr lang="en-US" sz="2400" dirty="0"/>
              <a:t>Training supports operational goals &amp; innovation (</a:t>
            </a:r>
            <a:r>
              <a:rPr lang="en-US" sz="2400" dirty="0" err="1"/>
              <a:t>PerformYard</a:t>
            </a:r>
            <a:r>
              <a:rPr lang="en-US" sz="2400" dirty="0"/>
              <a:t>, 2024)</a:t>
            </a:r>
          </a:p>
          <a:p>
            <a:pPr lvl="0"/>
            <a:r>
              <a:rPr lang="en-US" sz="2400" dirty="0"/>
              <a:t>Prepares employees for evolving roles (Amazon, 2025)</a:t>
            </a:r>
          </a:p>
        </p:txBody>
      </p:sp>
      <p:pic>
        <p:nvPicPr>
          <p:cNvPr id="8" name="Graphic 7" descr="Robot">
            <a:extLst>
              <a:ext uri="{FF2B5EF4-FFF2-40B4-BE49-F238E27FC236}">
                <a16:creationId xmlns:a16="http://schemas.microsoft.com/office/drawing/2014/main" id="{ECCBBB4D-C953-0BFD-2DB9-3FD0C17ECE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74520" y="71487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3330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1274374" y="555010"/>
            <a:ext cx="4621553" cy="1360728"/>
          </a:xfrm>
        </p:spPr>
        <p:txBody>
          <a:bodyPr anchor="b">
            <a:normAutofit/>
          </a:bodyPr>
          <a:lstStyle/>
          <a:p>
            <a:pPr algn="ctr"/>
            <a:r>
              <a:rPr lang="en-US" dirty="0">
                <a:solidFill>
                  <a:srgbClr val="002060"/>
                </a:solidFill>
              </a:rPr>
              <a:t>Key HR Challenges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1269878" y="2241146"/>
            <a:ext cx="5445247" cy="3159018"/>
          </a:xfrm>
        </p:spPr>
        <p:txBody>
          <a:bodyPr>
            <a:noAutofit/>
          </a:bodyPr>
          <a:lstStyle/>
          <a:p>
            <a:pPr lvl="0"/>
            <a:r>
              <a:rPr lang="en-US" dirty="0"/>
              <a:t>High turnover (George, 2019)</a:t>
            </a:r>
          </a:p>
          <a:p>
            <a:pPr lvl="0"/>
            <a:r>
              <a:rPr lang="en-US" dirty="0"/>
              <a:t>Preference for short-term earnings (ResearchGate, 2024)</a:t>
            </a:r>
          </a:p>
          <a:p>
            <a:pPr lvl="0"/>
            <a:r>
              <a:rPr lang="en-US" dirty="0"/>
              <a:t>High-pressure environment (</a:t>
            </a:r>
            <a:r>
              <a:rPr lang="en-US" dirty="0" err="1"/>
              <a:t>PerformYard</a:t>
            </a:r>
            <a:r>
              <a:rPr lang="en-US" dirty="0"/>
              <a:t>, 2024)</a:t>
            </a:r>
          </a:p>
          <a:p>
            <a:pPr lvl="0"/>
            <a:r>
              <a:rPr lang="en-US" dirty="0"/>
              <a:t>Skills mismatch across regions (Amazing Workplaces, 2024)</a:t>
            </a:r>
          </a:p>
          <a:p>
            <a:pPr lvl="0"/>
            <a:r>
              <a:rPr lang="en-US" dirty="0"/>
              <a:t>Rapid technology changes (Amazon, 2025)</a:t>
            </a:r>
          </a:p>
        </p:txBody>
      </p:sp>
      <p:pic>
        <p:nvPicPr>
          <p:cNvPr id="8" name="Graphic 7" descr="Office Worker">
            <a:extLst>
              <a:ext uri="{FF2B5EF4-FFF2-40B4-BE49-F238E27FC236}">
                <a16:creationId xmlns:a16="http://schemas.microsoft.com/office/drawing/2014/main" id="{E1D1F0A5-C9FF-07A1-B66A-365824A957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96074" y="11149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459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5234201" y="471986"/>
            <a:ext cx="6667287" cy="1360728"/>
          </a:xfrm>
        </p:spPr>
        <p:txBody>
          <a:bodyPr anchor="b">
            <a:norm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Practical Recommendations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096000" y="2012558"/>
            <a:ext cx="5448300" cy="3159018"/>
          </a:xfrm>
        </p:spPr>
        <p:txBody>
          <a:bodyPr>
            <a:normAutofit lnSpcReduction="10000"/>
          </a:bodyPr>
          <a:lstStyle/>
          <a:p>
            <a:pPr lvl="0"/>
            <a:r>
              <a:rPr lang="en-US" dirty="0" err="1"/>
              <a:t>Personalised</a:t>
            </a:r>
            <a:r>
              <a:rPr lang="en-US" dirty="0"/>
              <a:t> learning plans (ResearchGate, 2024)</a:t>
            </a:r>
          </a:p>
          <a:p>
            <a:pPr lvl="0"/>
            <a:r>
              <a:rPr lang="en-US" dirty="0"/>
              <a:t>On-site coaching &amp; mentoring (Amazon, 2025)</a:t>
            </a:r>
          </a:p>
          <a:p>
            <a:pPr lvl="0"/>
            <a:r>
              <a:rPr lang="en-US" dirty="0"/>
              <a:t>Incentives for training completion (</a:t>
            </a:r>
            <a:r>
              <a:rPr lang="en-US" dirty="0" err="1"/>
              <a:t>PerformYard</a:t>
            </a:r>
            <a:r>
              <a:rPr lang="en-US" dirty="0"/>
              <a:t>, 2024)</a:t>
            </a:r>
          </a:p>
          <a:p>
            <a:pPr lvl="0"/>
            <a:r>
              <a:rPr lang="en-US" dirty="0"/>
              <a:t>Adjust workloads for learning (Amazon, 2025)</a:t>
            </a:r>
          </a:p>
        </p:txBody>
      </p:sp>
      <p:pic>
        <p:nvPicPr>
          <p:cNvPr id="8" name="Graphic 7" descr="Light Bulb and Gear">
            <a:extLst>
              <a:ext uri="{FF2B5EF4-FFF2-40B4-BE49-F238E27FC236}">
                <a16:creationId xmlns:a16="http://schemas.microsoft.com/office/drawing/2014/main" id="{3E81F56F-42EC-F33D-5E14-AE33158994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5411" y="929186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18139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B65F7F7-2FCE-8F01-53DE-15C39342B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1731821" y="501345"/>
            <a:ext cx="8728364" cy="6892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>
                <a:solidFill>
                  <a:srgbClr val="002060"/>
                </a:solidFill>
              </a:rPr>
              <a:t>Summary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1731821" y="1427012"/>
            <a:ext cx="8728363" cy="418780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pPr marL="0" lvl="0" indent="0" algn="ctr">
              <a:buNone/>
            </a:pPr>
            <a:r>
              <a:rPr lang="en-US" dirty="0"/>
              <a:t>Training ensures a skilled, motivated, adaptable workforce (George, 2019)</a:t>
            </a:r>
          </a:p>
        </p:txBody>
      </p:sp>
      <p:pic>
        <p:nvPicPr>
          <p:cNvPr id="8" name="Graphic 7" descr="Teacher">
            <a:extLst>
              <a:ext uri="{FF2B5EF4-FFF2-40B4-BE49-F238E27FC236}">
                <a16:creationId xmlns:a16="http://schemas.microsoft.com/office/drawing/2014/main" id="{03F284E6-A464-00AA-328F-945ED443E9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10000" y="1782115"/>
            <a:ext cx="4572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7892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12648" y="603504"/>
            <a:ext cx="3553412" cy="3811334"/>
          </a:xfrm>
        </p:spPr>
        <p:txBody>
          <a:bodyPr anchor="b">
            <a:noAutofit/>
          </a:bodyPr>
          <a:lstStyle/>
          <a:p>
            <a:pPr algn="ctr"/>
            <a:r>
              <a:rPr lang="en-US" sz="4000" dirty="0">
                <a:solidFill>
                  <a:srgbClr val="002060"/>
                </a:solidFill>
              </a:rPr>
              <a:t>Performance Management at Amazon</a:t>
            </a:r>
          </a:p>
        </p:txBody>
      </p:sp>
      <p:pic>
        <p:nvPicPr>
          <p:cNvPr id="5" name="Picture 4" descr="Countdown in film frame">
            <a:extLst>
              <a:ext uri="{FF2B5EF4-FFF2-40B4-BE49-F238E27FC236}">
                <a16:creationId xmlns:a16="http://schemas.microsoft.com/office/drawing/2014/main" id="{B74B9892-A676-69A0-DFE1-2B94C0A752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4286" y="42864"/>
            <a:ext cx="7837714" cy="6815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92960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207B083-EAC0-A5BB-C369-C9589EC7F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14677" y="603504"/>
            <a:ext cx="10872216" cy="1527048"/>
          </a:xfrm>
        </p:spPr>
        <p:txBody>
          <a:bodyPr anchor="b">
            <a:norm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Current HR Policies &amp; Practices</a:t>
            </a:r>
          </a:p>
        </p:txBody>
      </p:sp>
      <p:pic>
        <p:nvPicPr>
          <p:cNvPr id="8" name="Graphic 7" descr="Target">
            <a:extLst>
              <a:ext uri="{FF2B5EF4-FFF2-40B4-BE49-F238E27FC236}">
                <a16:creationId xmlns:a16="http://schemas.microsoft.com/office/drawing/2014/main" id="{FFE67159-AD2E-3899-8E2C-30634696C8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4678" y="2441274"/>
            <a:ext cx="3817941" cy="3817941"/>
          </a:xfrm>
          <a:prstGeom prst="rect">
            <a:avLst/>
          </a:prstGeom>
        </p:spPr>
      </p:pic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096000" y="2441273"/>
            <a:ext cx="5385816" cy="3817942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OKRs for goal-setting (George, 2019)</a:t>
            </a:r>
          </a:p>
          <a:p>
            <a:pPr lvl="0"/>
            <a:r>
              <a:rPr lang="en-US" dirty="0"/>
              <a:t>Continuous performance reviews (ResearchGate, 2024)</a:t>
            </a:r>
          </a:p>
          <a:p>
            <a:pPr lvl="0"/>
            <a:r>
              <a:rPr lang="en-US" dirty="0"/>
              <a:t>Data-driven metrics &amp; rewards (Amazon, 2025)</a:t>
            </a:r>
          </a:p>
        </p:txBody>
      </p:sp>
    </p:spTree>
    <p:extLst>
      <p:ext uri="{BB962C8B-B14F-4D97-AF65-F5344CB8AC3E}">
        <p14:creationId xmlns:p14="http://schemas.microsoft.com/office/powerpoint/2010/main" val="14404681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12648" y="737549"/>
            <a:ext cx="6078438" cy="1360728"/>
          </a:xfrm>
        </p:spPr>
        <p:txBody>
          <a:bodyPr anchor="b">
            <a:norm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Role of Line Managers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12648" y="2584058"/>
            <a:ext cx="5786376" cy="315901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Break down OKRs into daily tasks (George, 2019)</a:t>
            </a:r>
          </a:p>
          <a:p>
            <a:pPr lvl="0"/>
            <a:r>
              <a:rPr lang="en-US" dirty="0"/>
              <a:t>Conduct feedback sessions (</a:t>
            </a:r>
            <a:r>
              <a:rPr lang="en-US" dirty="0" err="1"/>
              <a:t>PerformYard</a:t>
            </a:r>
            <a:r>
              <a:rPr lang="en-US" dirty="0"/>
              <a:t>, 2024)</a:t>
            </a:r>
          </a:p>
          <a:p>
            <a:pPr lvl="0"/>
            <a:r>
              <a:rPr lang="en-US" dirty="0"/>
              <a:t>Coaching &amp; support for underperformers (ResearchGate, 2024)</a:t>
            </a:r>
          </a:p>
        </p:txBody>
      </p:sp>
      <p:pic>
        <p:nvPicPr>
          <p:cNvPr id="8" name="Graphic 7" descr="Decision chart">
            <a:extLst>
              <a:ext uri="{FF2B5EF4-FFF2-40B4-BE49-F238E27FC236}">
                <a16:creationId xmlns:a16="http://schemas.microsoft.com/office/drawing/2014/main" id="{7F3217EF-BEFF-E217-4060-AA27C7BC61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99024" y="9117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4500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4833218" y="465003"/>
            <a:ext cx="5225182" cy="1360728"/>
          </a:xfrm>
        </p:spPr>
        <p:txBody>
          <a:bodyPr anchor="b">
            <a:norm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Strategic Alignment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223464" y="1994004"/>
            <a:ext cx="5489565" cy="315901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Align employee goals with company objectives (George, 2019)</a:t>
            </a:r>
          </a:p>
          <a:p>
            <a:pPr lvl="0"/>
            <a:r>
              <a:rPr lang="en-US" dirty="0"/>
              <a:t>Promotes accountability &amp; efficiency (Amazon, 2025)</a:t>
            </a:r>
          </a:p>
        </p:txBody>
      </p:sp>
      <p:pic>
        <p:nvPicPr>
          <p:cNvPr id="8" name="Graphic 7" descr="Arrow Circle">
            <a:extLst>
              <a:ext uri="{FF2B5EF4-FFF2-40B4-BE49-F238E27FC236}">
                <a16:creationId xmlns:a16="http://schemas.microsoft.com/office/drawing/2014/main" id="{A8078225-C643-C349-07D7-5C4B76FCAE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2988" y="679494"/>
            <a:ext cx="5329869" cy="5329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7204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1474447" y="926237"/>
            <a:ext cx="4621553" cy="1360728"/>
          </a:xfrm>
        </p:spPr>
        <p:txBody>
          <a:bodyPr anchor="b">
            <a:normAutofit/>
          </a:bodyPr>
          <a:lstStyle/>
          <a:p>
            <a:pPr algn="ctr"/>
            <a:r>
              <a:rPr lang="en-US" dirty="0">
                <a:solidFill>
                  <a:srgbClr val="002060"/>
                </a:solidFill>
              </a:rPr>
              <a:t>Key HR Challenges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12648" y="2584058"/>
            <a:ext cx="6281638" cy="315901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High-pressure → burnout (</a:t>
            </a:r>
            <a:r>
              <a:rPr lang="en-US" dirty="0" err="1"/>
              <a:t>PerformYard</a:t>
            </a:r>
            <a:r>
              <a:rPr lang="en-US" dirty="0"/>
              <a:t>, 2024)</a:t>
            </a:r>
          </a:p>
          <a:p>
            <a:pPr lvl="0"/>
            <a:r>
              <a:rPr lang="en-US" dirty="0"/>
              <a:t>Algorithmic monitoring → fairness concerns (Amazing Workplaces, 2024)</a:t>
            </a:r>
          </a:p>
          <a:p>
            <a:pPr lvl="0"/>
            <a:r>
              <a:rPr lang="en-US" dirty="0"/>
              <a:t>Metrics overlook personal/contextual factors (ResearchGate, 2024)</a:t>
            </a:r>
          </a:p>
          <a:p>
            <a:pPr lvl="0"/>
            <a:r>
              <a:rPr lang="en-US" dirty="0"/>
              <a:t>Cultural differences (George, 2019)</a:t>
            </a:r>
          </a:p>
        </p:txBody>
      </p:sp>
      <p:pic>
        <p:nvPicPr>
          <p:cNvPr id="8" name="Graphic 7" descr="Fire">
            <a:extLst>
              <a:ext uri="{FF2B5EF4-FFF2-40B4-BE49-F238E27FC236}">
                <a16:creationId xmlns:a16="http://schemas.microsoft.com/office/drawing/2014/main" id="{A4E3880F-C27D-DD5D-6957-F311D32586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96074" y="11149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9227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5384800" y="476674"/>
            <a:ext cx="6705600" cy="1360728"/>
          </a:xfrm>
        </p:spPr>
        <p:txBody>
          <a:bodyPr anchor="b">
            <a:norm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Practical Recommendations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5871786" y="2314076"/>
            <a:ext cx="6033054" cy="3883524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US" dirty="0"/>
              <a:t>Human-</a:t>
            </a:r>
            <a:r>
              <a:rPr lang="en-US" dirty="0" err="1"/>
              <a:t>centred</a:t>
            </a:r>
            <a:r>
              <a:rPr lang="en-US" dirty="0"/>
              <a:t> evaluation (Amazing Workplaces, 2024)</a:t>
            </a:r>
          </a:p>
          <a:p>
            <a:pPr lvl="0"/>
            <a:r>
              <a:rPr lang="en-US" dirty="0"/>
              <a:t>Include well-being &amp; teamwork metrics (</a:t>
            </a:r>
            <a:r>
              <a:rPr lang="en-US" dirty="0" err="1"/>
              <a:t>PerformYard</a:t>
            </a:r>
            <a:r>
              <a:rPr lang="en-US" dirty="0"/>
              <a:t>, 2024)</a:t>
            </a:r>
          </a:p>
          <a:p>
            <a:pPr lvl="0"/>
            <a:r>
              <a:rPr lang="en-US" dirty="0"/>
              <a:t>Supportive feedback &amp; coaching (ResearchGate, 2024)</a:t>
            </a:r>
          </a:p>
          <a:p>
            <a:pPr lvl="0"/>
            <a:r>
              <a:rPr lang="en-US" dirty="0"/>
              <a:t>Reduce over-reliance on automation (Amazon, 2025)</a:t>
            </a:r>
          </a:p>
          <a:p>
            <a:pPr lvl="0"/>
            <a:r>
              <a:rPr lang="en-US" dirty="0"/>
              <a:t>Conduct fairness audits (Amazing Workplaces, 2024)</a:t>
            </a:r>
          </a:p>
        </p:txBody>
      </p:sp>
      <p:pic>
        <p:nvPicPr>
          <p:cNvPr id="8" name="Graphic 7" descr="Group Success">
            <a:extLst>
              <a:ext uri="{FF2B5EF4-FFF2-40B4-BE49-F238E27FC236}">
                <a16:creationId xmlns:a16="http://schemas.microsoft.com/office/drawing/2014/main" id="{CB9873DB-BF46-4BAF-DE8D-24312CD4E6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7160" y="870994"/>
            <a:ext cx="5473094" cy="5473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66611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pPr algn="ctr"/>
            <a:r>
              <a:rPr lang="en-US" dirty="0">
                <a:solidFill>
                  <a:srgbClr val="002060"/>
                </a:solidFill>
              </a:rPr>
              <a:t>Summary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12648" y="2584058"/>
            <a:ext cx="5283279" cy="315901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Performance management complements training &amp; technology (George, 2019)</a:t>
            </a:r>
          </a:p>
          <a:p>
            <a:pPr lvl="0"/>
            <a:r>
              <a:rPr lang="en-US" dirty="0"/>
              <a:t>Ensures global efficiency &amp; employee satisfaction (</a:t>
            </a:r>
            <a:r>
              <a:rPr lang="en-US" dirty="0" err="1"/>
              <a:t>PerformYard</a:t>
            </a:r>
            <a:r>
              <a:rPr lang="en-US" dirty="0"/>
              <a:t>, 2024)</a:t>
            </a:r>
          </a:p>
        </p:txBody>
      </p:sp>
      <p:pic>
        <p:nvPicPr>
          <p:cNvPr id="8" name="Graphic 7" descr="Office Worker">
            <a:extLst>
              <a:ext uri="{FF2B5EF4-FFF2-40B4-BE49-F238E27FC236}">
                <a16:creationId xmlns:a16="http://schemas.microsoft.com/office/drawing/2014/main" id="{F10CEE2C-8AAD-414B-2414-C6C2C3AEB6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96074" y="11149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598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304800" y="168084"/>
            <a:ext cx="4447750" cy="4665182"/>
          </a:xfrm>
        </p:spPr>
        <p:txBody>
          <a:bodyPr anchor="b">
            <a:normAutofit/>
          </a:bodyPr>
          <a:lstStyle/>
          <a:p>
            <a:pPr algn="ctr"/>
            <a:r>
              <a:rPr lang="en-US" sz="4000" dirty="0">
                <a:solidFill>
                  <a:srgbClr val="002060"/>
                </a:solidFill>
              </a:rPr>
              <a:t>HR Technology</a:t>
            </a:r>
            <a:br>
              <a:rPr lang="en-US" sz="4000" dirty="0">
                <a:solidFill>
                  <a:srgbClr val="002060"/>
                </a:solidFill>
              </a:rPr>
            </a:br>
            <a:r>
              <a:rPr lang="en-US" sz="4000" dirty="0">
                <a:solidFill>
                  <a:srgbClr val="002060"/>
                </a:solidFill>
              </a:rPr>
              <a:t> &amp; Digital Transformation at Amazon</a:t>
            </a:r>
          </a:p>
        </p:txBody>
      </p:sp>
      <p:pic>
        <p:nvPicPr>
          <p:cNvPr id="6" name="Picture 5" descr="Aerial view of a city skyline">
            <a:extLst>
              <a:ext uri="{FF2B5EF4-FFF2-40B4-BE49-F238E27FC236}">
                <a16:creationId xmlns:a16="http://schemas.microsoft.com/office/drawing/2014/main" id="{8AB2E7A8-CC89-AFCE-28C1-76B76EB8DB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520" r="14076" b="4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58599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5663622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Current HR Policies &amp; Practices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5663622" y="2584058"/>
            <a:ext cx="5283279" cy="3159018"/>
          </a:xfrm>
        </p:spPr>
        <p:txBody>
          <a:bodyPr>
            <a:normAutofit/>
          </a:bodyPr>
          <a:lstStyle/>
          <a:p>
            <a:pPr lvl="0"/>
            <a:r>
              <a:rPr lang="en-US" sz="1800" dirty="0"/>
              <a:t>AI-based recruitment (George, 2019)</a:t>
            </a:r>
          </a:p>
          <a:p>
            <a:pPr lvl="0"/>
            <a:r>
              <a:rPr lang="en-US" sz="1800" dirty="0"/>
              <a:t>Workforce planning with machine learning (ResearchGate, 2024)</a:t>
            </a:r>
          </a:p>
          <a:p>
            <a:pPr lvl="0"/>
            <a:r>
              <a:rPr lang="en-US" sz="1800" dirty="0"/>
              <a:t>HR chatbots &amp; automation in fulfilment </a:t>
            </a:r>
            <a:r>
              <a:rPr lang="en-US" sz="1800" dirty="0" err="1"/>
              <a:t>centres</a:t>
            </a:r>
            <a:r>
              <a:rPr lang="en-US" sz="1800" dirty="0"/>
              <a:t> (Amazon, 2025)</a:t>
            </a:r>
          </a:p>
        </p:txBody>
      </p:sp>
      <p:pic>
        <p:nvPicPr>
          <p:cNvPr id="8" name="Graphic 7" descr="Chat Bubble">
            <a:extLst>
              <a:ext uri="{FF2B5EF4-FFF2-40B4-BE49-F238E27FC236}">
                <a16:creationId xmlns:a16="http://schemas.microsoft.com/office/drawing/2014/main" id="{6850438A-7505-8913-3079-BEBC7D4CF8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4185" y="11149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0639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Role of Line Managers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>
            <a:normAutofit/>
          </a:bodyPr>
          <a:lstStyle/>
          <a:p>
            <a:pPr lvl="0"/>
            <a:r>
              <a:rPr lang="en-US" sz="1800" dirty="0"/>
              <a:t>Monitor dashboards for performance (George, 2019)</a:t>
            </a:r>
          </a:p>
          <a:p>
            <a:pPr lvl="0"/>
            <a:r>
              <a:rPr lang="en-US" sz="1800" dirty="0"/>
              <a:t>Approve schedules &amp; allocate tasks (ResearchGate, 2024)</a:t>
            </a:r>
          </a:p>
          <a:p>
            <a:pPr lvl="0"/>
            <a:r>
              <a:rPr lang="en-US" sz="1800" dirty="0"/>
              <a:t>Support employees with digital tools (Amazon, 2025)</a:t>
            </a:r>
          </a:p>
        </p:txBody>
      </p:sp>
      <p:pic>
        <p:nvPicPr>
          <p:cNvPr id="6" name="Picture 5" descr="Magnifying glass showing decling performance">
            <a:extLst>
              <a:ext uri="{FF2B5EF4-FFF2-40B4-BE49-F238E27FC236}">
                <a16:creationId xmlns:a16="http://schemas.microsoft.com/office/drawing/2014/main" id="{F5D05BD2-B49D-7B95-0063-6E2B81E238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701" r="6995" b="-3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1436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070023" y="839151"/>
            <a:ext cx="4621553" cy="1360728"/>
          </a:xfrm>
        </p:spPr>
        <p:txBody>
          <a:bodyPr anchor="b">
            <a:norm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Strategic Alignment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070023" y="2584058"/>
            <a:ext cx="5018891" cy="315901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Technology supports global growth &amp; efficiency (George, 2019)</a:t>
            </a:r>
          </a:p>
          <a:p>
            <a:pPr lvl="0"/>
            <a:r>
              <a:rPr lang="en-US" dirty="0"/>
              <a:t>Workforce planning aligns with company goals (ResearchGate, 2024)</a:t>
            </a:r>
          </a:p>
        </p:txBody>
      </p:sp>
      <p:pic>
        <p:nvPicPr>
          <p:cNvPr id="8" name="Graphic 7" descr="Business Growth">
            <a:extLst>
              <a:ext uri="{FF2B5EF4-FFF2-40B4-BE49-F238E27FC236}">
                <a16:creationId xmlns:a16="http://schemas.microsoft.com/office/drawing/2014/main" id="{D9C0F1EC-D0A2-A96A-5DA7-C56EC24345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03086" y="11149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75580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/>
          </a:bodyPr>
          <a:lstStyle/>
          <a:p>
            <a:pPr algn="ctr"/>
            <a:r>
              <a:rPr lang="en-US" dirty="0">
                <a:solidFill>
                  <a:srgbClr val="002060"/>
                </a:solidFill>
              </a:rPr>
              <a:t>Key HR Challenges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12648" y="2212848"/>
            <a:ext cx="3843238" cy="4122420"/>
          </a:xfrm>
        </p:spPr>
        <p:txBody>
          <a:bodyPr>
            <a:normAutofit/>
          </a:bodyPr>
          <a:lstStyle/>
          <a:p>
            <a:pPr lvl="0"/>
            <a:r>
              <a:rPr lang="en-US" sz="1800" dirty="0"/>
              <a:t>Over-reliance on automation → stress (</a:t>
            </a:r>
            <a:r>
              <a:rPr lang="en-US" sz="1800" dirty="0" err="1"/>
              <a:t>PerformYard</a:t>
            </a:r>
            <a:r>
              <a:rPr lang="en-US" sz="1800" dirty="0"/>
              <a:t>, 2024)</a:t>
            </a:r>
          </a:p>
          <a:p>
            <a:pPr lvl="0"/>
            <a:r>
              <a:rPr lang="en-US" sz="1800" dirty="0"/>
              <a:t>AI bias &amp; privacy concerns (Amazing Workplaces, 2024)</a:t>
            </a:r>
          </a:p>
          <a:p>
            <a:pPr lvl="0"/>
            <a:r>
              <a:rPr lang="en-US" sz="1800" dirty="0"/>
              <a:t>Digital literacy gaps (Amazon, 2025)</a:t>
            </a:r>
          </a:p>
        </p:txBody>
      </p:sp>
      <p:pic>
        <p:nvPicPr>
          <p:cNvPr id="6" name="Picture 5" descr="An abstract design with lines and financial symbols">
            <a:extLst>
              <a:ext uri="{FF2B5EF4-FFF2-40B4-BE49-F238E27FC236}">
                <a16:creationId xmlns:a16="http://schemas.microsoft.com/office/drawing/2014/main" id="{34BA12F9-2540-A136-4F85-3E1A35FAC7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566" r="17188" b="3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4735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5779737" y="1114923"/>
            <a:ext cx="4621553" cy="1360728"/>
          </a:xfrm>
        </p:spPr>
        <p:txBody>
          <a:bodyPr anchor="b">
            <a:normAutofit/>
          </a:bodyPr>
          <a:lstStyle/>
          <a:p>
            <a:pPr algn="ctr"/>
            <a:r>
              <a:rPr lang="en-US" dirty="0">
                <a:solidFill>
                  <a:srgbClr val="002060"/>
                </a:solidFill>
              </a:rPr>
              <a:t>Practical Recommendations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5779737" y="2584058"/>
            <a:ext cx="4621553" cy="3159018"/>
          </a:xfrm>
        </p:spPr>
        <p:txBody>
          <a:bodyPr>
            <a:normAutofit/>
          </a:bodyPr>
          <a:lstStyle/>
          <a:p>
            <a:pPr lvl="0"/>
            <a:r>
              <a:rPr lang="en-US" sz="1800" dirty="0"/>
              <a:t>Conduct AI bias audits (Amazing Workplaces, 2024)</a:t>
            </a:r>
          </a:p>
          <a:p>
            <a:pPr lvl="0"/>
            <a:r>
              <a:rPr lang="en-US" sz="1800" dirty="0"/>
              <a:t>Strengthen digital literacy training (Amazon, 2025)</a:t>
            </a:r>
          </a:p>
          <a:p>
            <a:pPr lvl="0"/>
            <a:r>
              <a:rPr lang="en-US" sz="1800" dirty="0"/>
              <a:t>Combine human + automated evaluation (</a:t>
            </a:r>
            <a:r>
              <a:rPr lang="en-US" sz="1800" dirty="0" err="1"/>
              <a:t>PerformYard</a:t>
            </a:r>
            <a:r>
              <a:rPr lang="en-US" sz="1800" dirty="0"/>
              <a:t>, 2024)</a:t>
            </a:r>
          </a:p>
          <a:p>
            <a:pPr lvl="0"/>
            <a:r>
              <a:rPr lang="en-US" sz="1800" dirty="0"/>
              <a:t>Clear privacy policies (Amazon, 2025)</a:t>
            </a:r>
          </a:p>
        </p:txBody>
      </p:sp>
      <p:pic>
        <p:nvPicPr>
          <p:cNvPr id="8" name="Graphic 7" descr="Robot">
            <a:extLst>
              <a:ext uri="{FF2B5EF4-FFF2-40B4-BE49-F238E27FC236}">
                <a16:creationId xmlns:a16="http://schemas.microsoft.com/office/drawing/2014/main" id="{AFBA71B0-1F3B-5EAC-269D-CED1FE73F0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8359" y="1013325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5200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B65F7F7-2FCE-8F01-53DE-15C39342B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1731821" y="501345"/>
            <a:ext cx="8728364" cy="6892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>
                <a:solidFill>
                  <a:srgbClr val="002060"/>
                </a:solidFill>
              </a:rPr>
              <a:t>Summary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1731821" y="1401373"/>
            <a:ext cx="8728363" cy="993479"/>
          </a:xfrm>
        </p:spPr>
        <p:txBody>
          <a:bodyPr vert="horz" lIns="91440" tIns="45720" rIns="91440" bIns="45720" rtlCol="0">
            <a:noAutofit/>
          </a:bodyPr>
          <a:lstStyle/>
          <a:p>
            <a:pPr marL="0" lvl="0" indent="0" algn="ctr">
              <a:lnSpc>
                <a:spcPct val="110000"/>
              </a:lnSpc>
              <a:buNone/>
            </a:pPr>
            <a:r>
              <a:rPr lang="en-US" dirty="0"/>
              <a:t>Technology improves HR efficiency (George, 2019)Prepares employees for training &amp; performance</a:t>
            </a:r>
          </a:p>
        </p:txBody>
      </p:sp>
      <p:pic>
        <p:nvPicPr>
          <p:cNvPr id="8" name="Graphic 7" descr="Office Worker">
            <a:extLst>
              <a:ext uri="{FF2B5EF4-FFF2-40B4-BE49-F238E27FC236}">
                <a16:creationId xmlns:a16="http://schemas.microsoft.com/office/drawing/2014/main" id="{86894AA6-EEE4-DF7D-5D2E-D8EABE4C18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10000" y="1782115"/>
            <a:ext cx="4572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85275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pPr algn="ctr"/>
            <a:br>
              <a:rPr lang="en-US" dirty="0">
                <a:solidFill>
                  <a:srgbClr val="002060"/>
                </a:solidFill>
              </a:rPr>
            </a:br>
            <a:br>
              <a:rPr lang="en-US" dirty="0">
                <a:solidFill>
                  <a:srgbClr val="002060"/>
                </a:solidFill>
              </a:rPr>
            </a:br>
            <a:br>
              <a:rPr lang="en-US" dirty="0">
                <a:solidFill>
                  <a:srgbClr val="002060"/>
                </a:solidFill>
              </a:rPr>
            </a:br>
            <a:br>
              <a:rPr lang="en-US" dirty="0">
                <a:solidFill>
                  <a:srgbClr val="002060"/>
                </a:solidFill>
              </a:rPr>
            </a:br>
            <a:br>
              <a:rPr lang="en-US" dirty="0">
                <a:solidFill>
                  <a:srgbClr val="002060"/>
                </a:solidFill>
              </a:rPr>
            </a:br>
            <a:r>
              <a:rPr lang="en-US" sz="4000" dirty="0">
                <a:solidFill>
                  <a:srgbClr val="002060"/>
                </a:solidFill>
              </a:rPr>
              <a:t>References</a:t>
            </a:r>
            <a:endParaRPr lang="en-US" dirty="0">
              <a:solidFill>
                <a:srgbClr val="002060"/>
              </a:solidFill>
            </a:endParaRPr>
          </a:p>
        </p:txBody>
      </p:sp>
      <p:graphicFrame>
        <p:nvGraphicFramePr>
          <p:cNvPr id="6" name="Content Placeholder">
            <a:extLst>
              <a:ext uri="{FF2B5EF4-FFF2-40B4-BE49-F238E27FC236}">
                <a16:creationId xmlns:a16="http://schemas.microsoft.com/office/drawing/2014/main" id="{CC9FF680-80E5-01B6-9FB6-A7293F099E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7471030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5698910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910</Words>
  <Application>Microsoft Macintosh PowerPoint</Application>
  <PresentationFormat>Widescreen</PresentationFormat>
  <Paragraphs>98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Arial</vt:lpstr>
      <vt:lpstr>Neue Haas Grotesk Text Pro</vt:lpstr>
      <vt:lpstr>VanillaVTI</vt:lpstr>
      <vt:lpstr>HR Challenges in Global Organisations  MAS UNITY - AMAZON </vt:lpstr>
      <vt:lpstr>Presentation Outline</vt:lpstr>
      <vt:lpstr>Introduction - HR Challenges in Global Organisations</vt:lpstr>
      <vt:lpstr>Training &amp; Development at Amazon</vt:lpstr>
      <vt:lpstr>Current HR Policies &amp; Practices</vt:lpstr>
      <vt:lpstr>Role of Line Managers</vt:lpstr>
      <vt:lpstr>Strategic Alignment</vt:lpstr>
      <vt:lpstr>Key HR Challenges</vt:lpstr>
      <vt:lpstr>Practical Recommendations</vt:lpstr>
      <vt:lpstr>Summary</vt:lpstr>
      <vt:lpstr>Performance Management at Amazon</vt:lpstr>
      <vt:lpstr>Current HR Policies &amp; Practices</vt:lpstr>
      <vt:lpstr>Role of Line Managers</vt:lpstr>
      <vt:lpstr>Strategic Alignment</vt:lpstr>
      <vt:lpstr>Key HR Challenges</vt:lpstr>
      <vt:lpstr>Practical Recommendations</vt:lpstr>
      <vt:lpstr>Summary</vt:lpstr>
      <vt:lpstr>HR Technology  &amp; Digital Transformation at Amazon</vt:lpstr>
      <vt:lpstr>Current HR Policies &amp; Practices</vt:lpstr>
      <vt:lpstr>Role of Line Managers</vt:lpstr>
      <vt:lpstr>Strategic Alignment</vt:lpstr>
      <vt:lpstr>Key HR Challenges</vt:lpstr>
      <vt:lpstr>Practical Recommendations</vt:lpstr>
      <vt:lpstr>Summary</vt:lpstr>
      <vt:lpstr>    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Asma Begum</dc:creator>
  <cp:lastModifiedBy>Asma Begum (2503534)</cp:lastModifiedBy>
  <cp:revision>2</cp:revision>
  <dcterms:created xsi:type="dcterms:W3CDTF">2025-11-27T20:49:42Z</dcterms:created>
  <dcterms:modified xsi:type="dcterms:W3CDTF">2025-11-30T20:46:26Z</dcterms:modified>
</cp:coreProperties>
</file>