
<file path=[Content_Types].xml><?xml version="1.0" encoding="utf-8"?>
<Types xmlns="http://schemas.openxmlformats.org/package/2006/content-types">
  <Default Extension="gif" ContentType="image/gif"/>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338" r:id="rId3"/>
    <p:sldId id="314" r:id="rId4"/>
    <p:sldId id="337" r:id="rId5"/>
    <p:sldId id="315" r:id="rId6"/>
    <p:sldId id="349" r:id="rId7"/>
    <p:sldId id="348" r:id="rId8"/>
    <p:sldId id="346" r:id="rId9"/>
    <p:sldId id="347" r:id="rId10"/>
    <p:sldId id="339" r:id="rId11"/>
    <p:sldId id="320" r:id="rId12"/>
    <p:sldId id="324" r:id="rId13"/>
    <p:sldId id="325" r:id="rId14"/>
    <p:sldId id="333" r:id="rId15"/>
    <p:sldId id="321" r:id="rId16"/>
    <p:sldId id="331" r:id="rId17"/>
    <p:sldId id="330" r:id="rId18"/>
    <p:sldId id="332" r:id="rId19"/>
    <p:sldId id="322" r:id="rId20"/>
    <p:sldId id="335" r:id="rId21"/>
    <p:sldId id="336" r:id="rId22"/>
    <p:sldId id="334" r:id="rId23"/>
    <p:sldId id="328" r:id="rId24"/>
    <p:sldId id="343" r:id="rId25"/>
    <p:sldId id="344" r:id="rId26"/>
    <p:sldId id="345" r:id="rId27"/>
    <p:sldId id="323" r:id="rId28"/>
    <p:sldId id="341" r:id="rId29"/>
    <p:sldId id="340" r:id="rId30"/>
    <p:sldId id="342" r:id="rId31"/>
    <p:sldId id="327" r:id="rId32"/>
    <p:sldId id="317" r:id="rId3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20"/>
    <p:restoredTop sz="94663"/>
  </p:normalViewPr>
  <p:slideViewPr>
    <p:cSldViewPr snapToGrid="0" snapToObjects="1">
      <p:cViewPr varScale="1">
        <p:scale>
          <a:sx n="105" d="100"/>
          <a:sy n="105" d="100"/>
        </p:scale>
        <p:origin x="304"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915128" y="1788454"/>
            <a:ext cx="8361229" cy="2098226"/>
          </a:xfrm>
        </p:spPr>
        <p:txBody>
          <a:bodyPr anchor="b">
            <a:noAutofit/>
          </a:bodyPr>
          <a:lstStyle>
            <a:lvl1pPr algn="ctr">
              <a:defRPr sz="7200" cap="all" baseline="0">
                <a:solidFill>
                  <a:schemeClr val="tx2"/>
                </a:solidFill>
              </a:defRPr>
            </a:lvl1pPr>
          </a:lstStyle>
          <a:p>
            <a:r>
              <a:rPr lang="en-US"/>
              <a:t>Click to edit Master title style</a:t>
            </a:r>
            <a:endParaRPr lang="en-US" dirty="0"/>
          </a:p>
        </p:txBody>
      </p:sp>
      <p:sp>
        <p:nvSpPr>
          <p:cNvPr id="3" name="Subtitle 2"/>
          <p:cNvSpPr>
            <a:spLocks noGrp="1"/>
          </p:cNvSpPr>
          <p:nvPr>
            <p:ph type="subTitle" idx="1"/>
          </p:nvPr>
        </p:nvSpPr>
        <p:spPr>
          <a:xfrm>
            <a:off x="2679906" y="3956279"/>
            <a:ext cx="6831673" cy="1086237"/>
          </a:xfrm>
        </p:spPr>
        <p:txBody>
          <a:bodyPr>
            <a:normAutofit/>
          </a:bodyPr>
          <a:lstStyle>
            <a:lvl1pPr marL="0" indent="0" algn="ctr">
              <a:lnSpc>
                <a:spcPct val="112000"/>
              </a:lnSpc>
              <a:spcBef>
                <a:spcPts val="0"/>
              </a:spcBef>
              <a:spcAft>
                <a:spcPts val="0"/>
              </a:spcAft>
              <a:buNone/>
              <a:defRPr sz="23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52858" y="6453386"/>
            <a:ext cx="1607944" cy="404614"/>
          </a:xfrm>
        </p:spPr>
        <p:txBody>
          <a:bodyPr/>
          <a:lstStyle>
            <a:lvl1pPr>
              <a:defRPr baseline="0">
                <a:solidFill>
                  <a:schemeClr val="tx2"/>
                </a:solidFill>
              </a:defRPr>
            </a:lvl1pPr>
          </a:lstStyle>
          <a:p>
            <a:fld id="{87DE6118-2437-4B30-8E3C-4D2BE6020583}" type="datetimeFigureOut">
              <a:rPr lang="en-US" dirty="0"/>
              <a:pPr/>
              <a:t>10/15/19</a:t>
            </a:fld>
            <a:endParaRPr lang="en-US" dirty="0"/>
          </a:p>
        </p:txBody>
      </p:sp>
      <p:sp>
        <p:nvSpPr>
          <p:cNvPr id="5" name="Footer Placeholder 4"/>
          <p:cNvSpPr>
            <a:spLocks noGrp="1"/>
          </p:cNvSpPr>
          <p:nvPr>
            <p:ph type="ftr" sz="quarter" idx="11"/>
          </p:nvPr>
        </p:nvSpPr>
        <p:spPr>
          <a:xfrm>
            <a:off x="2584054" y="6453386"/>
            <a:ext cx="7023377" cy="404614"/>
          </a:xfrm>
        </p:spPr>
        <p:txBody>
          <a:bodyPr/>
          <a:lstStyle>
            <a:lvl1pPr algn="ctr">
              <a:defRPr baseline="0">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baseline="0">
                <a:solidFill>
                  <a:schemeClr val="tx2"/>
                </a:solidFill>
              </a:defRPr>
            </a:lvl1pPr>
          </a:lstStyle>
          <a:p>
            <a:fld id="{69E57DC2-970A-4B3E-BB1C-7A09969E49DF}" type="slidenum">
              <a:rPr lang="en-US" dirty="0"/>
              <a:pPr/>
              <a:t>‹#›</a:t>
            </a:fld>
            <a:endParaRPr lang="en-US" dirty="0"/>
          </a:p>
        </p:txBody>
      </p:sp>
      <p:grpSp>
        <p:nvGrpSpPr>
          <p:cNvPr id="7" name="Group 6"/>
          <p:cNvGrpSpPr/>
          <p:nvPr/>
        </p:nvGrpSpPr>
        <p:grpSpPr>
          <a:xfrm>
            <a:off x="752858" y="744469"/>
            <a:ext cx="10674117" cy="5349671"/>
            <a:chOff x="752858" y="744469"/>
            <a:chExt cx="10674117" cy="5349671"/>
          </a:xfrm>
        </p:grpSpPr>
        <p:sp>
          <p:nvSpPr>
            <p:cNvPr id="11" name="Freeform 6"/>
            <p:cNvSpPr/>
            <p:nvPr/>
          </p:nvSpPr>
          <p:spPr bwMode="auto">
            <a:xfrm>
              <a:off x="8151962" y="1685652"/>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14" name="Freeform 6"/>
            <p:cNvSpPr/>
            <p:nvPr/>
          </p:nvSpPr>
          <p:spPr bwMode="auto">
            <a:xfrm flipH="1" flipV="1">
              <a:off x="752858" y="744469"/>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gr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65025" y="1301360"/>
            <a:ext cx="9612971" cy="2852737"/>
          </a:xfrm>
        </p:spPr>
        <p:txBody>
          <a:bodyPr anchor="b">
            <a:normAutofit/>
          </a:bodyPr>
          <a:lstStyle>
            <a:lvl1pPr algn="r">
              <a:defRPr sz="7200" cap="all"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765025" y="4216328"/>
            <a:ext cx="9612971" cy="1143324"/>
          </a:xfrm>
        </p:spPr>
        <p:txBody>
          <a:bodyPr/>
          <a:lstStyle>
            <a:lvl1pPr marL="0" indent="0" algn="r">
              <a:lnSpc>
                <a:spcPct val="112000"/>
              </a:lnSpc>
              <a:spcBef>
                <a:spcPts val="0"/>
              </a:spcBef>
              <a:spcAft>
                <a:spcPts val="0"/>
              </a:spcAft>
              <a:buNone/>
              <a:defRPr sz="24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38908" y="6453386"/>
            <a:ext cx="1622409" cy="404614"/>
          </a:xfrm>
        </p:spPr>
        <p:txBody>
          <a:bodyPr/>
          <a:lstStyle>
            <a:lvl1pPr>
              <a:defRPr>
                <a:solidFill>
                  <a:schemeClr val="tx2"/>
                </a:solidFill>
              </a:defRPr>
            </a:lvl1pPr>
          </a:lstStyle>
          <a:p>
            <a:fld id="{87DE6118-2437-4B30-8E3C-4D2BE6020583}" type="datetimeFigureOut">
              <a:rPr lang="en-US" dirty="0"/>
              <a:pPr/>
              <a:t>10/15/19</a:t>
            </a:fld>
            <a:endParaRPr lang="en-US" dirty="0"/>
          </a:p>
        </p:txBody>
      </p:sp>
      <p:sp>
        <p:nvSpPr>
          <p:cNvPr id="5" name="Footer Placeholder 4"/>
          <p:cNvSpPr>
            <a:spLocks noGrp="1"/>
          </p:cNvSpPr>
          <p:nvPr>
            <p:ph type="ftr" sz="quarter" idx="11"/>
          </p:nvPr>
        </p:nvSpPr>
        <p:spPr>
          <a:xfrm>
            <a:off x="2584312" y="6453386"/>
            <a:ext cx="7023377" cy="404614"/>
          </a:xfrm>
        </p:spPr>
        <p:txBody>
          <a:bodyPr/>
          <a:lstStyle>
            <a:lvl1pPr algn="ctr">
              <a:defRPr>
                <a:solidFill>
                  <a:schemeClr val="tx2"/>
                </a:solidFill>
              </a:defRPr>
            </a:lvl1pPr>
          </a:lstStyle>
          <a:p>
            <a:endParaRPr lang="en-US" dirty="0"/>
          </a:p>
        </p:txBody>
      </p:sp>
      <p:sp>
        <p:nvSpPr>
          <p:cNvPr id="6" name="Slide Number Placeholder 5"/>
          <p:cNvSpPr>
            <a:spLocks noGrp="1"/>
          </p:cNvSpPr>
          <p:nvPr>
            <p:ph type="sldNum" sz="quarter" idx="12"/>
          </p:nvPr>
        </p:nvSpPr>
        <p:spPr>
          <a:xfrm>
            <a:off x="9830683"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7" name="Freeform 6" title="Crop Mark"/>
          <p:cNvSpPr/>
          <p:nvPr/>
        </p:nvSpPr>
        <p:spPr bwMode="auto">
          <a:xfrm>
            <a:off x="8151962" y="1685652"/>
            <a:ext cx="3275013" cy="4408488"/>
          </a:xfrm>
          <a:custGeom>
            <a:avLst/>
            <a:gdLst/>
            <a:ahLst/>
            <a:cxnLst/>
            <a:rect l="0" t="0" r="r" b="b"/>
            <a:pathLst>
              <a:path w="4125" h="5554">
                <a:moveTo>
                  <a:pt x="3614" y="0"/>
                </a:moveTo>
                <a:lnTo>
                  <a:pt x="4125" y="0"/>
                </a:lnTo>
                <a:lnTo>
                  <a:pt x="4125" y="5554"/>
                </a:lnTo>
                <a:lnTo>
                  <a:pt x="0" y="5554"/>
                </a:lnTo>
                <a:lnTo>
                  <a:pt x="0" y="5074"/>
                </a:lnTo>
                <a:lnTo>
                  <a:pt x="3614" y="5074"/>
                </a:lnTo>
                <a:lnTo>
                  <a:pt x="3614" y="0"/>
                </a:lnTo>
                <a:close/>
              </a:path>
            </a:pathLst>
          </a:custGeom>
          <a:solidFill>
            <a:schemeClr val="tx2"/>
          </a:solidFill>
          <a:ln w="0">
            <a:noFill/>
            <a:prstDash val="solid"/>
            <a:round/>
            <a:headEnd/>
            <a:tailEnd/>
          </a:ln>
        </p:spPr>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tx2"/>
                </a:solidFill>
              </a:defRPr>
            </a:lvl1pPr>
          </a:lstStyle>
          <a:p>
            <a:r>
              <a:rPr lang="en-US"/>
              <a:t>Click to edit Master title style</a:t>
            </a:r>
            <a:endParaRPr lang="en-US" dirty="0"/>
          </a:p>
        </p:txBody>
      </p:sp>
      <p:sp>
        <p:nvSpPr>
          <p:cNvPr id="3" name="Content Placeholder 2"/>
          <p:cNvSpPr>
            <a:spLocks noGrp="1"/>
          </p:cNvSpPr>
          <p:nvPr>
            <p:ph sz="half" idx="1"/>
          </p:nvPr>
        </p:nvSpPr>
        <p:spPr>
          <a:xfrm>
            <a:off x="1371600" y="2285999"/>
            <a:ext cx="4447786" cy="3581401"/>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525403" y="2285999"/>
            <a:ext cx="4447786" cy="3581401"/>
          </a:xfrm>
        </p:spPr>
        <p:txBody>
          <a:bodyPr/>
          <a:lstStyle>
            <a:lvl1pPr>
              <a:defRPr>
                <a:solidFill>
                  <a:schemeClr val="tx2"/>
                </a:solidFill>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dirty="0"/>
              <a:t>10/15/19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371600" y="685800"/>
            <a:ext cx="9601200" cy="1485900"/>
          </a:xfrm>
        </p:spPr>
        <p:txBody>
          <a:bodyPr/>
          <a:lstStyle>
            <a:lvl1pPr>
              <a:defRPr>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1371600"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371600"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525014" y="2340864"/>
            <a:ext cx="4443984" cy="823912"/>
          </a:xfrm>
        </p:spPr>
        <p:txBody>
          <a:bodyPr anchor="b">
            <a:noAutofit/>
          </a:bodyPr>
          <a:lstStyle>
            <a:lvl1pPr marL="0" indent="0">
              <a:lnSpc>
                <a:spcPct val="84000"/>
              </a:lnSpc>
              <a:spcBef>
                <a:spcPts val="0"/>
              </a:spcBef>
              <a:spcAft>
                <a:spcPts val="0"/>
              </a:spcAft>
              <a:buNone/>
              <a:defRPr sz="3000" b="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25014" y="3305207"/>
            <a:ext cx="4443984" cy="2562193"/>
          </a:xfrm>
        </p:spPr>
        <p:txBody>
          <a:bodyPr/>
          <a:lstStyle>
            <a:lvl1pPr>
              <a:defRPr baseline="0">
                <a:solidFill>
                  <a:schemeClr val="tx2"/>
                </a:solidFill>
              </a:defRPr>
            </a:lvl1pPr>
            <a:lvl2pPr>
              <a:defRPr baseline="0">
                <a:solidFill>
                  <a:schemeClr val="tx2"/>
                </a:solidFill>
              </a:defRPr>
            </a:lvl2pPr>
            <a:lvl3pPr>
              <a:defRPr baseline="0">
                <a:solidFill>
                  <a:schemeClr val="tx2"/>
                </a:solidFill>
              </a:defRPr>
            </a:lvl3pPr>
            <a:lvl4pPr>
              <a:defRPr baseline="0">
                <a:solidFill>
                  <a:schemeClr val="tx2"/>
                </a:solidFill>
              </a:defRPr>
            </a:lvl4pPr>
            <a:lvl5pPr>
              <a:defRPr baseline="0">
                <a:solidFill>
                  <a:schemeClr val="tx2"/>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dirty="0"/>
              <a:t>10/15/19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dirty="0"/>
              <a:t>10/15/19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dirty="0"/>
              <a:t>10/15/19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Autofit/>
          </a:bodyPr>
          <a:lstStyle>
            <a:lvl1pPr>
              <a:lnSpc>
                <a:spcPct val="84000"/>
              </a:lnSpc>
              <a:defRPr sz="4800" baseline="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6256020" y="685801"/>
            <a:ext cx="5212080" cy="5175250"/>
          </a:xfrm>
        </p:spPr>
        <p:txBody>
          <a:bodyPr/>
          <a:lstStyle>
            <a:lvl1pPr>
              <a:defRPr sz="2000"/>
            </a:lvl1pPr>
            <a:lvl2pPr>
              <a:defRPr sz="2000"/>
            </a:lvl2pPr>
            <a:lvl3pPr>
              <a:defRPr sz="1800"/>
            </a:lvl3pPr>
            <a:lvl4pPr>
              <a:defRPr sz="18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23900" y="2856344"/>
            <a:ext cx="3855720" cy="3011056"/>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10/15/19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title="Background Shape"/>
          <p:cNvSpPr/>
          <p:nvPr/>
        </p:nvSpPr>
        <p:spPr>
          <a:xfrm>
            <a:off x="0" y="376"/>
            <a:ext cx="5303520" cy="685762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723900" y="685800"/>
            <a:ext cx="3855720" cy="2157884"/>
          </a:xfrm>
        </p:spPr>
        <p:txBody>
          <a:bodyPr anchor="t">
            <a:normAutofit/>
          </a:bodyPr>
          <a:lstStyle>
            <a:lvl1pPr>
              <a:lnSpc>
                <a:spcPct val="84000"/>
              </a:lnSpc>
              <a:defRPr sz="4800" baseline="0"/>
            </a:lvl1pPr>
          </a:lstStyle>
          <a:p>
            <a:r>
              <a:rPr lang="en-US"/>
              <a:t>Click to edit Master title style</a:t>
            </a:r>
            <a:endParaRPr lang="en-US" dirty="0"/>
          </a:p>
        </p:txBody>
      </p:sp>
      <p:sp>
        <p:nvSpPr>
          <p:cNvPr id="3" name="Picture Placeholder 2"/>
          <p:cNvSpPr>
            <a:spLocks noGrp="1" noChangeAspect="1"/>
          </p:cNvSpPr>
          <p:nvPr>
            <p:ph type="pic" idx="1"/>
          </p:nvPr>
        </p:nvSpPr>
        <p:spPr>
          <a:xfrm>
            <a:off x="5532120" y="0"/>
            <a:ext cx="6659880" cy="6857999"/>
          </a:xfrm>
        </p:spPr>
        <p:txBody>
          <a:bodyPr anchor="t">
            <a:normAutofit/>
          </a:bodyPr>
          <a:lstStyle>
            <a:lvl1pPr marL="0" indent="0">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723900" y="2855968"/>
            <a:ext cx="3855720" cy="3011432"/>
          </a:xfrm>
        </p:spPr>
        <p:txBody>
          <a:bodyPr/>
          <a:lstStyle>
            <a:lvl1pPr marL="0" indent="0">
              <a:lnSpc>
                <a:spcPct val="113000"/>
              </a:lnSpc>
              <a:spcBef>
                <a:spcPts val="0"/>
              </a:spcBef>
              <a:spcAft>
                <a:spcPts val="1500"/>
              </a:spcAft>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23900" y="6453386"/>
            <a:ext cx="1204572" cy="404614"/>
          </a:xfrm>
        </p:spPr>
        <p:txBody>
          <a:bodyPr/>
          <a:lstStyle>
            <a:lvl1pPr>
              <a:defRPr>
                <a:solidFill>
                  <a:schemeClr val="tx2"/>
                </a:solidFill>
              </a:defRPr>
            </a:lvl1pPr>
          </a:lstStyle>
          <a:p>
            <a:fld id="{87DE6118-2437-4B30-8E3C-4D2BE6020583}" type="datetimeFigureOut">
              <a:rPr lang="en-US" dirty="0"/>
              <a:pPr/>
              <a:t>10/15/19</a:t>
            </a:fld>
            <a:endParaRPr lang="en-US" dirty="0"/>
          </a:p>
        </p:txBody>
      </p:sp>
      <p:sp>
        <p:nvSpPr>
          <p:cNvPr id="6" name="Footer Placeholder 5"/>
          <p:cNvSpPr>
            <a:spLocks noGrp="1"/>
          </p:cNvSpPr>
          <p:nvPr>
            <p:ph type="ftr" sz="quarter" idx="11"/>
          </p:nvPr>
        </p:nvSpPr>
        <p:spPr>
          <a:xfrm>
            <a:off x="2205945" y="6453386"/>
            <a:ext cx="2373675" cy="404614"/>
          </a:xfrm>
        </p:spPr>
        <p:txBody>
          <a:bodyPr/>
          <a:lstStyle>
            <a:lvl1pPr>
              <a:defRPr>
                <a:solidFill>
                  <a:schemeClr val="tx2"/>
                </a:solidFill>
              </a:defRPr>
            </a:lvl1pPr>
          </a:lstStyle>
          <a:p>
            <a:endParaRPr lang="en-US" dirty="0"/>
          </a:p>
        </p:txBody>
      </p:sp>
      <p:sp>
        <p:nvSpPr>
          <p:cNvPr id="7" name="Slide Number Placeholder 6"/>
          <p:cNvSpPr>
            <a:spLocks noGrp="1"/>
          </p:cNvSpPr>
          <p:nvPr>
            <p:ph type="sldNum" sz="quarter" idx="12"/>
          </p:nvPr>
        </p:nvSpPr>
        <p:spPr>
          <a:xfrm>
            <a:off x="9883140" y="6453386"/>
            <a:ext cx="1596292" cy="404614"/>
          </a:xfrm>
        </p:spPr>
        <p:txBody>
          <a:bodyPr/>
          <a:lstStyle>
            <a:lvl1pPr>
              <a:defRPr>
                <a:solidFill>
                  <a:schemeClr val="tx2"/>
                </a:solidFill>
              </a:defRPr>
            </a:lvl1pPr>
          </a:lstStyle>
          <a:p>
            <a:fld id="{69E57DC2-970A-4B3E-BB1C-7A09969E49DF}" type="slidenum">
              <a:rPr lang="en-US" dirty="0"/>
              <a:pPr/>
              <a:t>‹#›</a:t>
            </a:fld>
            <a:endParaRPr lang="en-US" dirty="0"/>
          </a:p>
        </p:txBody>
      </p:sp>
      <p:sp>
        <p:nvSpPr>
          <p:cNvPr id="9" name="Rectangle 8" title="Divider Bar"/>
          <p:cNvSpPr/>
          <p:nvPr/>
        </p:nvSpPr>
        <p:spPr>
          <a:xfrm>
            <a:off x="5303520"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371600" y="2295525"/>
            <a:ext cx="9601200" cy="35718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596561" y="624156"/>
            <a:ext cx="1565766" cy="524324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371600" y="624156"/>
            <a:ext cx="8179641" cy="52432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dirty="0"/>
              <a:t>10/15/19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9E57DC2-970A-4B3E-BB1C-7A09969E49DF}"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371600" y="685800"/>
            <a:ext cx="9601200" cy="14859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371600" y="2286000"/>
            <a:ext cx="9601200" cy="35814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390650" y="6453386"/>
            <a:ext cx="1204572" cy="404614"/>
          </a:xfrm>
          <a:prstGeom prst="rect">
            <a:avLst/>
          </a:prstGeom>
        </p:spPr>
        <p:txBody>
          <a:bodyPr vert="horz" lIns="91440" tIns="45720" rIns="91440" bIns="45720" rtlCol="0" anchor="ctr"/>
          <a:lstStyle>
            <a:lvl1pPr algn="l">
              <a:defRPr sz="1200" baseline="0">
                <a:solidFill>
                  <a:schemeClr val="tx2"/>
                </a:solidFill>
              </a:defRPr>
            </a:lvl1pPr>
          </a:lstStyle>
          <a:p>
            <a:fld id="{87DE6118-2437-4B30-8E3C-4D2BE6020583}" type="datetimeFigureOut">
              <a:rPr lang="en-US" dirty="0"/>
              <a:pPr/>
              <a:t>10/15/19</a:t>
            </a:fld>
            <a:endParaRPr lang="en-US" dirty="0"/>
          </a:p>
        </p:txBody>
      </p:sp>
      <p:sp>
        <p:nvSpPr>
          <p:cNvPr id="5" name="Footer Placeholder 4"/>
          <p:cNvSpPr>
            <a:spLocks noGrp="1"/>
          </p:cNvSpPr>
          <p:nvPr>
            <p:ph type="ftr" sz="quarter" idx="3"/>
          </p:nvPr>
        </p:nvSpPr>
        <p:spPr>
          <a:xfrm>
            <a:off x="2893564" y="6453386"/>
            <a:ext cx="6280830" cy="404614"/>
          </a:xfrm>
          <a:prstGeom prst="rect">
            <a:avLst/>
          </a:prstGeom>
        </p:spPr>
        <p:txBody>
          <a:bodyPr vert="horz" lIns="91440" tIns="45720" rIns="91440" bIns="45720" rtlCol="0" anchor="ctr"/>
          <a:lstStyle>
            <a:lvl1pPr algn="l">
              <a:defRPr sz="1200" baseline="0">
                <a:solidFill>
                  <a:schemeClr val="tx2"/>
                </a:solidFill>
              </a:defRPr>
            </a:lvl1pPr>
          </a:lstStyle>
          <a:p>
            <a:endParaRPr lang="en-US" dirty="0"/>
          </a:p>
        </p:txBody>
      </p:sp>
      <p:sp>
        <p:nvSpPr>
          <p:cNvPr id="6" name="Slide Number Placeholder 5"/>
          <p:cNvSpPr>
            <a:spLocks noGrp="1"/>
          </p:cNvSpPr>
          <p:nvPr>
            <p:ph type="sldNum" sz="quarter" idx="4"/>
          </p:nvPr>
        </p:nvSpPr>
        <p:spPr>
          <a:xfrm>
            <a:off x="9472736" y="6453386"/>
            <a:ext cx="1596292" cy="404614"/>
          </a:xfrm>
          <a:prstGeom prst="rect">
            <a:avLst/>
          </a:prstGeom>
        </p:spPr>
        <p:txBody>
          <a:bodyPr vert="horz" lIns="91440" tIns="45720" rIns="91440" bIns="45720" rtlCol="0" anchor="ctr"/>
          <a:lstStyle>
            <a:lvl1pPr algn="r">
              <a:defRPr sz="1200" baseline="0">
                <a:solidFill>
                  <a:schemeClr val="tx2"/>
                </a:solidFill>
              </a:defRPr>
            </a:lvl1pPr>
          </a:lstStyle>
          <a:p>
            <a:fld id="{69E57DC2-970A-4B3E-BB1C-7A09969E49DF}" type="slidenum">
              <a:rPr lang="en-US" dirty="0"/>
              <a:pPr/>
              <a:t>‹#›</a:t>
            </a:fld>
            <a:endParaRPr lang="en-US" dirty="0"/>
          </a:p>
        </p:txBody>
      </p:sp>
      <p:sp>
        <p:nvSpPr>
          <p:cNvPr id="9" name="Rectangle 8" title="Side bar"/>
          <p:cNvSpPr/>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89000"/>
        </a:lnSpc>
        <a:spcBef>
          <a:spcPct val="0"/>
        </a:spcBef>
        <a:buNone/>
        <a:defRPr sz="4400" kern="1200" baseline="0">
          <a:solidFill>
            <a:schemeClr val="tx2"/>
          </a:solidFill>
          <a:latin typeface="+mj-lt"/>
          <a:ea typeface="+mj-ea"/>
          <a:cs typeface="+mj-cs"/>
        </a:defRPr>
      </a:lvl1pPr>
    </p:titleStyle>
    <p:bodyStyle>
      <a:lvl1pPr marL="384048" indent="-384048" algn="l" defTabSz="914400" rtl="0" eaLnBrk="1" latinLnBrk="0" hangingPunct="1">
        <a:lnSpc>
          <a:spcPct val="94000"/>
        </a:lnSpc>
        <a:spcBef>
          <a:spcPts val="1000"/>
        </a:spcBef>
        <a:spcAft>
          <a:spcPts val="200"/>
        </a:spcAft>
        <a:buFont typeface="Franklin Gothic Book" panose="020B0503020102020204" pitchFamily="34" charset="0"/>
        <a:buChar char="■"/>
        <a:defRPr sz="2000" kern="1200" baseline="0">
          <a:solidFill>
            <a:schemeClr val="tx2"/>
          </a:solidFill>
          <a:latin typeface="+mn-lt"/>
          <a:ea typeface="+mn-ea"/>
          <a:cs typeface="+mn-cs"/>
        </a:defRPr>
      </a:lvl1pPr>
      <a:lvl2pPr marL="914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2000" i="1" kern="1200" baseline="0">
          <a:solidFill>
            <a:schemeClr val="tx2"/>
          </a:solidFill>
          <a:latin typeface="+mn-lt"/>
          <a:ea typeface="+mn-ea"/>
          <a:cs typeface="+mn-cs"/>
        </a:defRPr>
      </a:lvl2pPr>
      <a:lvl3pPr marL="1371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kern="1200" baseline="0">
          <a:solidFill>
            <a:schemeClr val="tx2"/>
          </a:solidFill>
          <a:latin typeface="+mn-lt"/>
          <a:ea typeface="+mn-ea"/>
          <a:cs typeface="+mn-cs"/>
        </a:defRPr>
      </a:lvl3pPr>
      <a:lvl4pPr marL="1828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800" i="1" kern="1200" baseline="0">
          <a:solidFill>
            <a:schemeClr val="tx2"/>
          </a:solidFill>
          <a:latin typeface="+mn-lt"/>
          <a:ea typeface="+mn-ea"/>
          <a:cs typeface="+mn-cs"/>
        </a:defRPr>
      </a:lvl4pPr>
      <a:lvl5pPr marL="22860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kern="1200" baseline="0">
          <a:solidFill>
            <a:schemeClr val="tx2"/>
          </a:solidFill>
          <a:latin typeface="+mn-lt"/>
          <a:ea typeface="+mn-ea"/>
          <a:cs typeface="+mn-cs"/>
        </a:defRPr>
      </a:lvl5pPr>
      <a:lvl6pPr marL="27432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600" i="1" kern="1200" baseline="0">
          <a:solidFill>
            <a:schemeClr val="tx2"/>
          </a:solidFill>
          <a:latin typeface="+mn-lt"/>
          <a:ea typeface="+mn-ea"/>
          <a:cs typeface="+mn-cs"/>
        </a:defRPr>
      </a:lvl6pPr>
      <a:lvl7pPr marL="32004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7pPr>
      <a:lvl8pPr marL="36576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i="1" kern="1200" baseline="0">
          <a:solidFill>
            <a:schemeClr val="tx2"/>
          </a:solidFill>
          <a:latin typeface="+mn-lt"/>
          <a:ea typeface="+mn-ea"/>
          <a:cs typeface="+mn-cs"/>
        </a:defRPr>
      </a:lvl8pPr>
      <a:lvl9pPr marL="4114800" indent="-384048" algn="l" defTabSz="914400" rtl="0" eaLnBrk="1" latinLnBrk="0" hangingPunct="1">
        <a:lnSpc>
          <a:spcPct val="94000"/>
        </a:lnSpc>
        <a:spcBef>
          <a:spcPts val="500"/>
        </a:spcBef>
        <a:spcAft>
          <a:spcPts val="200"/>
        </a:spcAft>
        <a:buFont typeface="Franklin Gothic Book" panose="020B0503020102020204" pitchFamily="34" charset="0"/>
        <a:buChar char="■"/>
        <a:defRPr sz="1400" kern="1200" baseline="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3" orient="horz" pos="1368">
          <p15:clr>
            <a:srgbClr val="F26B43"/>
          </p15:clr>
        </p15:guide>
        <p15:guide id="4" orient="horz" pos="1440">
          <p15:clr>
            <a:srgbClr val="F26B43"/>
          </p15:clr>
        </p15:guide>
        <p15:guide id="6" orient="horz" pos="3696">
          <p15:clr>
            <a:srgbClr val="F26B43"/>
          </p15:clr>
        </p15:guide>
        <p15:guide id="7" orient="horz" pos="432">
          <p15:clr>
            <a:srgbClr val="F26B43"/>
          </p15:clr>
        </p15:guide>
        <p15:guide id="8" orient="horz" pos="1512">
          <p15:clr>
            <a:srgbClr val="F26B43"/>
          </p15:clr>
        </p15:guide>
        <p15:guide id="9" pos="6912">
          <p15:clr>
            <a:srgbClr val="F26B43"/>
          </p15:clr>
        </p15:guide>
        <p15:guide id="10" pos="936">
          <p15:clr>
            <a:srgbClr val="F26B43"/>
          </p15:clr>
        </p15:guide>
        <p15:guide id="11" pos="864">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8" Type="http://schemas.openxmlformats.org/officeDocument/2006/relationships/hyperlink" Target="https://www.neumann.com/homestudio/en/tlm-103" TargetMode="External"/><Relationship Id="rId13" Type="http://schemas.openxmlformats.org/officeDocument/2006/relationships/hyperlink" Target="https://www.akg.com/Microphones/Condenser%20Microphones/C1000_S.html" TargetMode="External"/><Relationship Id="rId18" Type="http://schemas.openxmlformats.org/officeDocument/2006/relationships/hyperlink" Target="https://audixusa.com/docs_12/units/DP7.shtml" TargetMode="External"/><Relationship Id="rId3" Type="http://schemas.openxmlformats.org/officeDocument/2006/relationships/hyperlink" Target="https://www.shure.co.uk/products/microphones/sm57" TargetMode="External"/><Relationship Id="rId21" Type="http://schemas.openxmlformats.org/officeDocument/2006/relationships/hyperlink" Target="http://cdn.soundfield.com/assets/downloads/manual/SPS422B-manual.pdf" TargetMode="External"/><Relationship Id="rId7" Type="http://schemas.openxmlformats.org/officeDocument/2006/relationships/hyperlink" Target="https://www.audio-technica.com/cms/wired_mics/194ac5d60380d624/index.html" TargetMode="External"/><Relationship Id="rId12" Type="http://schemas.openxmlformats.org/officeDocument/2006/relationships/hyperlink" Target="https://www.akg.com/on/demandware.static/-/Sites-masterCatalog_Harman/default/dw2c49da55/pdfs/AKG_C414XLS_C414XLII_Manual.pdf" TargetMode="External"/><Relationship Id="rId17" Type="http://schemas.openxmlformats.org/officeDocument/2006/relationships/hyperlink" Target="https://www.akg.com/Microphones/Condenser%20Microphones/C451B.html" TargetMode="External"/><Relationship Id="rId2" Type="http://schemas.openxmlformats.org/officeDocument/2006/relationships/hyperlink" Target="https://www.shure.co.uk/products/microphones/sm58" TargetMode="External"/><Relationship Id="rId16" Type="http://schemas.openxmlformats.org/officeDocument/2006/relationships/hyperlink" Target="https://www.rode.com/microphones/ntg-2" TargetMode="External"/><Relationship Id="rId20" Type="http://schemas.openxmlformats.org/officeDocument/2006/relationships/hyperlink" Target="https://audixusa.com/docs_12/units/ADX60.shtml" TargetMode="External"/><Relationship Id="rId1" Type="http://schemas.openxmlformats.org/officeDocument/2006/relationships/slideLayout" Target="../slideLayouts/slideLayout1.xml"/><Relationship Id="rId6" Type="http://schemas.openxmlformats.org/officeDocument/2006/relationships/hyperlink" Target="https://www.audio-technica.com/cms/wired_mics/9b6aac05c5aca887/index.html" TargetMode="External"/><Relationship Id="rId11" Type="http://schemas.openxmlformats.org/officeDocument/2006/relationships/hyperlink" Target="https://mpe.berklee.edu/documents/studio/manuals/microphone/AKG%20D112/AKG%20D112.pdf" TargetMode="External"/><Relationship Id="rId5" Type="http://schemas.openxmlformats.org/officeDocument/2006/relationships/hyperlink" Target="https://www.audio-technica.com/cms/wired_mics/9da35d460627c96c/index.html" TargetMode="External"/><Relationship Id="rId15" Type="http://schemas.openxmlformats.org/officeDocument/2006/relationships/hyperlink" Target="https://media63.musictribe.com/media/PLM/data/docs/P0190/B-2%20PRO_P0190_M_EN.pdf" TargetMode="External"/><Relationship Id="rId10" Type="http://schemas.openxmlformats.org/officeDocument/2006/relationships/hyperlink" Target="https://cadaudio.com/products/gxl-series/gxl1200" TargetMode="External"/><Relationship Id="rId19" Type="http://schemas.openxmlformats.org/officeDocument/2006/relationships/hyperlink" Target="https://www.astonmics.com/EN/product/mics/spirit" TargetMode="External"/><Relationship Id="rId4" Type="http://schemas.openxmlformats.org/officeDocument/2006/relationships/hyperlink" Target="https://www.shure.co.uk/products/microphones/beta_52a" TargetMode="External"/><Relationship Id="rId9" Type="http://schemas.openxmlformats.org/officeDocument/2006/relationships/hyperlink" Target="http://recordinghacks.com/microphones/CAD/e300" TargetMode="External"/><Relationship Id="rId14" Type="http://schemas.openxmlformats.org/officeDocument/2006/relationships/hyperlink" Target="http://readwork.narod.ru/beyerdynamicMCE93.PDF"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4.gif"/><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6.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0.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2" Type="http://schemas.openxmlformats.org/officeDocument/2006/relationships/hyperlink" Target="https://www.teachmeaudio.com/recording/sound-reproduction/recording-considerations/#inverse" TargetMode="External"/><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915385" y="2172635"/>
            <a:ext cx="8361229" cy="2512729"/>
          </a:xfrm>
        </p:spPr>
        <p:txBody>
          <a:bodyPr/>
          <a:lstStyle/>
          <a:p>
            <a:r>
              <a:rPr lang="en-US" sz="6000" b="1" dirty="0"/>
              <a:t>Live and Studio recording: </a:t>
            </a:r>
            <a:br>
              <a:rPr lang="en-US" sz="6000" b="1" dirty="0"/>
            </a:br>
            <a:r>
              <a:rPr lang="en-US" sz="6000" b="1" dirty="0"/>
              <a:t>Week 2</a:t>
            </a:r>
          </a:p>
        </p:txBody>
      </p:sp>
    </p:spTree>
    <p:extLst>
      <p:ext uri="{BB962C8B-B14F-4D97-AF65-F5344CB8AC3E}">
        <p14:creationId xmlns:p14="http://schemas.microsoft.com/office/powerpoint/2010/main" val="174069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072896" y="1097280"/>
            <a:ext cx="9851135" cy="4588610"/>
          </a:xfrm>
        </p:spPr>
        <p:txBody>
          <a:bodyPr/>
          <a:lstStyle/>
          <a:p>
            <a:r>
              <a:rPr lang="en-US" sz="5400" b="1" dirty="0"/>
              <a:t>Swansea </a:t>
            </a:r>
            <a:r>
              <a:rPr lang="en-US" sz="5400" b="1" dirty="0" err="1"/>
              <a:t>Philharmonia</a:t>
            </a:r>
            <a:r>
              <a:rPr lang="en-US" sz="5400" b="1" dirty="0"/>
              <a:t> Symphony Orchestra </a:t>
            </a:r>
            <a:br>
              <a:rPr lang="en-US" sz="5400" b="1" dirty="0"/>
            </a:br>
            <a:r>
              <a:rPr lang="en-US" sz="5400" b="1" dirty="0"/>
              <a:t>at St Mary’s Church</a:t>
            </a:r>
            <a:br>
              <a:rPr lang="en-US" sz="5400" b="1" dirty="0"/>
            </a:br>
            <a:br>
              <a:rPr lang="en-US" sz="5400" b="1" dirty="0"/>
            </a:br>
            <a:r>
              <a:rPr lang="en-US" sz="4000" dirty="0"/>
              <a:t>Rehearsal Recording: 02/12/2019 </a:t>
            </a:r>
            <a:br>
              <a:rPr lang="en-US" sz="4000" dirty="0"/>
            </a:br>
            <a:r>
              <a:rPr lang="en-US" sz="4000" dirty="0"/>
              <a:t>Concert Recording: 09/12/2019</a:t>
            </a:r>
          </a:p>
        </p:txBody>
      </p:sp>
    </p:spTree>
    <p:extLst>
      <p:ext uri="{BB962C8B-B14F-4D97-AF65-F5344CB8AC3E}">
        <p14:creationId xmlns:p14="http://schemas.microsoft.com/office/powerpoint/2010/main" val="2446855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9809" y="1406044"/>
            <a:ext cx="9832368" cy="1672119"/>
          </a:xfrm>
        </p:spPr>
        <p:txBody>
          <a:bodyPr/>
          <a:lstStyle/>
          <a:p>
            <a:br>
              <a:rPr lang="en-US" sz="6000" b="1" dirty="0"/>
            </a:br>
            <a:r>
              <a:rPr lang="en-US" sz="6000" b="1" dirty="0"/>
              <a:t>recording opportunity: 10</a:t>
            </a:r>
            <a:r>
              <a:rPr lang="en-US" sz="6000" b="1" baseline="30000" dirty="0"/>
              <a:t>th</a:t>
            </a:r>
            <a:r>
              <a:rPr lang="en-US" sz="6000" b="1" dirty="0"/>
              <a:t> December</a:t>
            </a:r>
          </a:p>
        </p:txBody>
      </p:sp>
      <p:sp>
        <p:nvSpPr>
          <p:cNvPr id="5" name="TextBox 4">
            <a:extLst>
              <a:ext uri="{FF2B5EF4-FFF2-40B4-BE49-F238E27FC236}">
                <a16:creationId xmlns:a16="http://schemas.microsoft.com/office/drawing/2014/main" id="{652DBBCA-F870-404C-8EFD-5EFFA6FB527A}"/>
              </a:ext>
            </a:extLst>
          </p:cNvPr>
          <p:cNvSpPr txBox="1"/>
          <p:nvPr/>
        </p:nvSpPr>
        <p:spPr>
          <a:xfrm>
            <a:off x="1179809" y="3429000"/>
            <a:ext cx="9832368" cy="1569660"/>
          </a:xfrm>
          <a:prstGeom prst="rect">
            <a:avLst/>
          </a:prstGeom>
          <a:noFill/>
        </p:spPr>
        <p:txBody>
          <a:bodyPr wrap="square" rtlCol="0">
            <a:spAutoFit/>
          </a:bodyPr>
          <a:lstStyle/>
          <a:p>
            <a:pPr algn="ctr"/>
            <a:r>
              <a:rPr lang="en-GB" sz="2400" dirty="0"/>
              <a:t>Brass Ensemble at the BBC Hall:</a:t>
            </a:r>
          </a:p>
          <a:p>
            <a:pPr algn="ctr"/>
            <a:r>
              <a:rPr lang="en-GB" sz="2400" dirty="0"/>
              <a:t>2 x Bb Trumpet/Cornet</a:t>
            </a:r>
          </a:p>
          <a:p>
            <a:pPr algn="ctr"/>
            <a:r>
              <a:rPr lang="en-GB" sz="2400" dirty="0"/>
              <a:t>Bb Trombone</a:t>
            </a:r>
          </a:p>
          <a:p>
            <a:pPr algn="ctr"/>
            <a:r>
              <a:rPr lang="en-GB" sz="2400" dirty="0"/>
              <a:t>Eb Tuba</a:t>
            </a:r>
            <a:endParaRPr lang="en-GB" dirty="0"/>
          </a:p>
        </p:txBody>
      </p:sp>
    </p:spTree>
    <p:extLst>
      <p:ext uri="{BB962C8B-B14F-4D97-AF65-F5344CB8AC3E}">
        <p14:creationId xmlns:p14="http://schemas.microsoft.com/office/powerpoint/2010/main" val="297919834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58240" y="1333654"/>
            <a:ext cx="9838943" cy="4190692"/>
          </a:xfrm>
        </p:spPr>
        <p:txBody>
          <a:bodyPr/>
          <a:lstStyle/>
          <a:p>
            <a:r>
              <a:rPr lang="en-US" sz="6000" b="1" dirty="0"/>
              <a:t>Assignment Deadline: 10/01/2020</a:t>
            </a:r>
            <a:br>
              <a:rPr lang="en-US" sz="6000" b="1" dirty="0"/>
            </a:br>
            <a:br>
              <a:rPr lang="en-US" sz="6000" b="1" dirty="0"/>
            </a:br>
            <a:r>
              <a:rPr lang="en-US" sz="6000" dirty="0"/>
              <a:t>estimate of eight working weeks left</a:t>
            </a:r>
          </a:p>
        </p:txBody>
      </p:sp>
    </p:spTree>
    <p:extLst>
      <p:ext uri="{BB962C8B-B14F-4D97-AF65-F5344CB8AC3E}">
        <p14:creationId xmlns:p14="http://schemas.microsoft.com/office/powerpoint/2010/main" val="6556519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CB73C468-D875-4A8E-A540-E43BF8232D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1">
            <a:schemeClr val="lt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6744594" y="2587673"/>
            <a:ext cx="4798243" cy="1682654"/>
          </a:xfrm>
        </p:spPr>
        <p:txBody>
          <a:bodyPr>
            <a:noAutofit/>
          </a:bodyPr>
          <a:lstStyle/>
          <a:p>
            <a:r>
              <a:rPr lang="en-US" sz="6000" b="1" dirty="0"/>
              <a:t>Progress REPORT</a:t>
            </a:r>
          </a:p>
        </p:txBody>
      </p:sp>
      <p:sp>
        <p:nvSpPr>
          <p:cNvPr id="22" name="Freeform 6">
            <a:extLst>
              <a:ext uri="{FF2B5EF4-FFF2-40B4-BE49-F238E27FC236}">
                <a16:creationId xmlns:a16="http://schemas.microsoft.com/office/drawing/2014/main" id="{B4734F2F-19FC-4D35-9BDE-5CEAD57D9B5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3027878" y="2016617"/>
            <a:ext cx="3275013" cy="4408488"/>
          </a:xfrm>
          <a:custGeom>
            <a:avLst/>
            <a:gdLst/>
            <a:ahLst/>
            <a:cxnLst/>
            <a:rect l="l" t="t" r="r" b="b"/>
            <a:pathLst>
              <a:path w="10000" h="10000">
                <a:moveTo>
                  <a:pt x="8761" y="0"/>
                </a:moveTo>
                <a:lnTo>
                  <a:pt x="10000" y="0"/>
                </a:lnTo>
                <a:lnTo>
                  <a:pt x="10000" y="10000"/>
                </a:lnTo>
                <a:lnTo>
                  <a:pt x="0" y="10000"/>
                </a:lnTo>
                <a:lnTo>
                  <a:pt x="0" y="9126"/>
                </a:lnTo>
                <a:lnTo>
                  <a:pt x="8761" y="9127"/>
                </a:lnTo>
                <a:lnTo>
                  <a:pt x="8761" y="0"/>
                </a:lnTo>
                <a:close/>
              </a:path>
            </a:pathLst>
          </a:custGeom>
          <a:solidFill>
            <a:schemeClr val="tx2"/>
          </a:solidFill>
          <a:ln w="0">
            <a:noFill/>
            <a:prstDash val="solid"/>
            <a:round/>
            <a:headEnd/>
            <a:tailEnd/>
          </a:ln>
        </p:spPr>
      </p:sp>
      <p:sp>
        <p:nvSpPr>
          <p:cNvPr id="28" name="Freeform 6">
            <a:extLst>
              <a:ext uri="{FF2B5EF4-FFF2-40B4-BE49-F238E27FC236}">
                <a16:creationId xmlns:a16="http://schemas.microsoft.com/office/drawing/2014/main" id="{D97A8A26-FD96-4968-A34A-727382AC7E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H="1" flipV="1">
            <a:off x="649163" y="634028"/>
            <a:ext cx="3275668" cy="4408488"/>
          </a:xfrm>
          <a:custGeom>
            <a:avLst/>
            <a:gdLst/>
            <a:ahLst/>
            <a:cxnLst/>
            <a:rect l="l" t="t" r="r" b="b"/>
            <a:pathLst>
              <a:path w="10002" h="10000">
                <a:moveTo>
                  <a:pt x="8763" y="0"/>
                </a:moveTo>
                <a:lnTo>
                  <a:pt x="10002" y="0"/>
                </a:lnTo>
                <a:lnTo>
                  <a:pt x="10002" y="10000"/>
                </a:lnTo>
                <a:lnTo>
                  <a:pt x="2" y="10000"/>
                </a:lnTo>
                <a:cubicBezTo>
                  <a:pt x="-2" y="9698"/>
                  <a:pt x="4" y="9427"/>
                  <a:pt x="0" y="9125"/>
                </a:cubicBezTo>
                <a:lnTo>
                  <a:pt x="8763" y="9128"/>
                </a:lnTo>
                <a:lnTo>
                  <a:pt x="8763" y="0"/>
                </a:lnTo>
                <a:close/>
              </a:path>
            </a:pathLst>
          </a:custGeom>
          <a:solidFill>
            <a:schemeClr val="tx2"/>
          </a:solidFill>
          <a:ln w="0">
            <a:noFill/>
            <a:prstDash val="solid"/>
            <a:round/>
            <a:headEnd/>
            <a:tailEnd/>
          </a:ln>
        </p:spPr>
      </p:sp>
      <p:pic>
        <p:nvPicPr>
          <p:cNvPr id="8" name="Picture 7">
            <a:extLst>
              <a:ext uri="{FF2B5EF4-FFF2-40B4-BE49-F238E27FC236}">
                <a16:creationId xmlns:a16="http://schemas.microsoft.com/office/drawing/2014/main" id="{F1863894-16A1-1244-B928-86D8C3C45C00}"/>
              </a:ext>
            </a:extLst>
          </p:cNvPr>
          <p:cNvPicPr>
            <a:picLocks noChangeAspect="1"/>
          </p:cNvPicPr>
          <p:nvPr/>
        </p:nvPicPr>
        <p:blipFill rotWithShape="1">
          <a:blip r:embed="rId2"/>
          <a:srcRect b="9762"/>
          <a:stretch/>
        </p:blipFill>
        <p:spPr>
          <a:xfrm>
            <a:off x="1371403" y="2319303"/>
            <a:ext cx="4207669" cy="2419409"/>
          </a:xfrm>
          <a:prstGeom prst="rect">
            <a:avLst/>
          </a:prstGeom>
        </p:spPr>
      </p:pic>
    </p:spTree>
    <p:extLst>
      <p:ext uri="{BB962C8B-B14F-4D97-AF65-F5344CB8AC3E}">
        <p14:creationId xmlns:p14="http://schemas.microsoft.com/office/powerpoint/2010/main" val="326190588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6528" y="1282959"/>
            <a:ext cx="9838943" cy="4292081"/>
          </a:xfrm>
        </p:spPr>
        <p:txBody>
          <a:bodyPr/>
          <a:lstStyle/>
          <a:p>
            <a:r>
              <a:rPr lang="en-US" sz="5400" b="1" dirty="0"/>
              <a:t>Portable Recording equipment: </a:t>
            </a:r>
            <a:br>
              <a:rPr lang="en-US" sz="5400" b="1" dirty="0"/>
            </a:br>
            <a:br>
              <a:rPr lang="en-US" sz="5400" b="1" dirty="0"/>
            </a:br>
            <a:r>
              <a:rPr lang="en-US" sz="5400" b="1" dirty="0"/>
              <a:t>- 2 x </a:t>
            </a:r>
            <a:r>
              <a:rPr lang="en-US" sz="4800" b="1" dirty="0"/>
              <a:t>Zoom H4N </a:t>
            </a:r>
            <a:r>
              <a:rPr lang="en-US" sz="4800" dirty="0"/>
              <a:t>stereo Recorder</a:t>
            </a:r>
            <a:br>
              <a:rPr lang="en-US" sz="4800" dirty="0"/>
            </a:br>
            <a:r>
              <a:rPr lang="en-US" sz="4800" dirty="0"/>
              <a:t>- </a:t>
            </a:r>
            <a:r>
              <a:rPr lang="en-US" sz="4800" b="1" dirty="0" err="1"/>
              <a:t>Edirol</a:t>
            </a:r>
            <a:r>
              <a:rPr lang="en-US" sz="4800" b="1" dirty="0"/>
              <a:t> r44</a:t>
            </a:r>
            <a:r>
              <a:rPr lang="en-US" sz="4800" dirty="0"/>
              <a:t> four channel recorder </a:t>
            </a:r>
          </a:p>
        </p:txBody>
      </p:sp>
    </p:spTree>
    <p:extLst>
      <p:ext uri="{BB962C8B-B14F-4D97-AF65-F5344CB8AC3E}">
        <p14:creationId xmlns:p14="http://schemas.microsoft.com/office/powerpoint/2010/main" val="35435961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6528" y="1333157"/>
            <a:ext cx="9838943" cy="4191685"/>
          </a:xfrm>
        </p:spPr>
        <p:txBody>
          <a:bodyPr/>
          <a:lstStyle/>
          <a:p>
            <a:r>
              <a:rPr lang="en-US" sz="6000" b="1" dirty="0"/>
              <a:t>Portable Recording rig</a:t>
            </a:r>
            <a:br>
              <a:rPr lang="en-US" sz="6000" b="1" dirty="0"/>
            </a:br>
            <a:br>
              <a:rPr lang="en-US" sz="6000" b="1" dirty="0"/>
            </a:br>
            <a:r>
              <a:rPr lang="en-US" sz="6000" b="1" dirty="0"/>
              <a:t>8 Channel audio interface &amp; </a:t>
            </a:r>
            <a:br>
              <a:rPr lang="en-US" sz="6000" b="1" dirty="0"/>
            </a:br>
            <a:r>
              <a:rPr lang="en-US" sz="6000" b="1" dirty="0" err="1"/>
              <a:t>Imac</a:t>
            </a:r>
            <a:endParaRPr lang="en-US" sz="6000" dirty="0"/>
          </a:p>
        </p:txBody>
      </p:sp>
    </p:spTree>
    <p:extLst>
      <p:ext uri="{BB962C8B-B14F-4D97-AF65-F5344CB8AC3E}">
        <p14:creationId xmlns:p14="http://schemas.microsoft.com/office/powerpoint/2010/main" val="283534299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6528" y="2154251"/>
            <a:ext cx="9838943" cy="2549498"/>
          </a:xfrm>
        </p:spPr>
        <p:txBody>
          <a:bodyPr/>
          <a:lstStyle/>
          <a:p>
            <a:r>
              <a:rPr lang="en-US" sz="6000" b="1" dirty="0"/>
              <a:t>Week 2: </a:t>
            </a:r>
            <a:br>
              <a:rPr lang="en-US" sz="6000" b="1" dirty="0"/>
            </a:br>
            <a:r>
              <a:rPr lang="en-US" sz="6000" b="1" dirty="0"/>
              <a:t>Stereo Microphone Techniques  </a:t>
            </a:r>
            <a:endParaRPr lang="en-US" sz="6000" dirty="0"/>
          </a:p>
        </p:txBody>
      </p:sp>
    </p:spTree>
    <p:extLst>
      <p:ext uri="{BB962C8B-B14F-4D97-AF65-F5344CB8AC3E}">
        <p14:creationId xmlns:p14="http://schemas.microsoft.com/office/powerpoint/2010/main" val="21480054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6528" y="2994317"/>
            <a:ext cx="9838943" cy="869365"/>
          </a:xfrm>
        </p:spPr>
        <p:txBody>
          <a:bodyPr/>
          <a:lstStyle/>
          <a:p>
            <a:r>
              <a:rPr lang="en-US" sz="6000" b="1" dirty="0"/>
              <a:t>Microphone List</a:t>
            </a:r>
            <a:endParaRPr lang="en-US" sz="6000" dirty="0"/>
          </a:p>
        </p:txBody>
      </p:sp>
    </p:spTree>
    <p:extLst>
      <p:ext uri="{BB962C8B-B14F-4D97-AF65-F5344CB8AC3E}">
        <p14:creationId xmlns:p14="http://schemas.microsoft.com/office/powerpoint/2010/main" val="369500532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A6EC888-B85F-410F-B430-06583E94BE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F8240C3-AA7A-4675-B08A-687C8BF5D5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B98FE5FF-6839-4B2B-BA4F-78C87E8EDE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17E82A2-6E5A-4DC5-921D-8ABC19E53E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Table 4">
            <a:extLst>
              <a:ext uri="{FF2B5EF4-FFF2-40B4-BE49-F238E27FC236}">
                <a16:creationId xmlns:a16="http://schemas.microsoft.com/office/drawing/2014/main" id="{8A9C6108-BEFE-504B-9C84-4482FA799574}"/>
              </a:ext>
            </a:extLst>
          </p:cNvPr>
          <p:cNvGraphicFramePr>
            <a:graphicFrameLocks noGrp="1"/>
          </p:cNvGraphicFramePr>
          <p:nvPr>
            <p:extLst>
              <p:ext uri="{D42A27DB-BD31-4B8C-83A1-F6EECF244321}">
                <p14:modId xmlns:p14="http://schemas.microsoft.com/office/powerpoint/2010/main" val="1346448839"/>
              </p:ext>
            </p:extLst>
          </p:nvPr>
        </p:nvGraphicFramePr>
        <p:xfrm>
          <a:off x="1213678" y="1123527"/>
          <a:ext cx="9764641" cy="4742181"/>
        </p:xfrm>
        <a:graphic>
          <a:graphicData uri="http://schemas.openxmlformats.org/drawingml/2006/table">
            <a:tbl>
              <a:tblPr firstRow="1" bandRow="1">
                <a:tableStyleId>{5C22544A-7EE6-4342-B048-85BDC9FD1C3A}</a:tableStyleId>
              </a:tblPr>
              <a:tblGrid>
                <a:gridCol w="1609030">
                  <a:extLst>
                    <a:ext uri="{9D8B030D-6E8A-4147-A177-3AD203B41FA5}">
                      <a16:colId xmlns:a16="http://schemas.microsoft.com/office/drawing/2014/main" val="3159696409"/>
                    </a:ext>
                  </a:extLst>
                </a:gridCol>
                <a:gridCol w="1869067">
                  <a:extLst>
                    <a:ext uri="{9D8B030D-6E8A-4147-A177-3AD203B41FA5}">
                      <a16:colId xmlns:a16="http://schemas.microsoft.com/office/drawing/2014/main" val="4290373551"/>
                    </a:ext>
                  </a:extLst>
                </a:gridCol>
                <a:gridCol w="570566">
                  <a:extLst>
                    <a:ext uri="{9D8B030D-6E8A-4147-A177-3AD203B41FA5}">
                      <a16:colId xmlns:a16="http://schemas.microsoft.com/office/drawing/2014/main" val="194543071"/>
                    </a:ext>
                  </a:extLst>
                </a:gridCol>
                <a:gridCol w="5715978">
                  <a:extLst>
                    <a:ext uri="{9D8B030D-6E8A-4147-A177-3AD203B41FA5}">
                      <a16:colId xmlns:a16="http://schemas.microsoft.com/office/drawing/2014/main" val="3997717681"/>
                    </a:ext>
                  </a:extLst>
                </a:gridCol>
              </a:tblGrid>
              <a:tr h="203804">
                <a:tc>
                  <a:txBody>
                    <a:bodyPr/>
                    <a:lstStyle/>
                    <a:p>
                      <a:pPr algn="l" fontAlgn="b"/>
                      <a:r>
                        <a:rPr lang="en-GB" sz="1100" u="none" strike="noStrike">
                          <a:effectLst/>
                        </a:rPr>
                        <a:t>Microphone</a:t>
                      </a:r>
                      <a:endParaRPr lang="en-GB" sz="1100" b="1" i="0" u="none" strike="noStrike">
                        <a:solidFill>
                          <a:srgbClr val="000000"/>
                        </a:solidFill>
                        <a:effectLst/>
                        <a:latin typeface="Calibri" panose="020F0502020204030204" pitchFamily="34" charset="0"/>
                      </a:endParaRPr>
                    </a:p>
                  </a:txBody>
                  <a:tcPr marL="5889" marR="5889" marT="5889" marB="0" anchor="b"/>
                </a:tc>
                <a:tc>
                  <a:txBody>
                    <a:bodyPr/>
                    <a:lstStyle/>
                    <a:p>
                      <a:pPr algn="l" fontAlgn="b"/>
                      <a:r>
                        <a:rPr lang="en-GB" sz="1100" u="none" strike="noStrike" dirty="0">
                          <a:effectLst/>
                        </a:rPr>
                        <a:t>Class/Polar Pattern</a:t>
                      </a:r>
                      <a:endParaRPr lang="en-GB" sz="1100" b="1" i="0" u="none" strike="noStrike" dirty="0">
                        <a:solidFill>
                          <a:srgbClr val="000000"/>
                        </a:solidFill>
                        <a:effectLst/>
                        <a:latin typeface="Calibri" panose="020F0502020204030204" pitchFamily="34" charset="0"/>
                      </a:endParaRPr>
                    </a:p>
                  </a:txBody>
                  <a:tcPr marL="5889" marR="5889" marT="5889" marB="0" anchor="b"/>
                </a:tc>
                <a:tc>
                  <a:txBody>
                    <a:bodyPr/>
                    <a:lstStyle/>
                    <a:p>
                      <a:pPr algn="l" fontAlgn="b"/>
                      <a:r>
                        <a:rPr lang="en-GB" sz="1100" u="none" strike="noStrike">
                          <a:effectLst/>
                        </a:rPr>
                        <a:t>Number</a:t>
                      </a:r>
                      <a:endParaRPr lang="en-GB" sz="1100" b="1" i="0" u="none" strike="noStrike">
                        <a:solidFill>
                          <a:srgbClr val="000000"/>
                        </a:solidFill>
                        <a:effectLst/>
                        <a:latin typeface="Calibri" panose="020F0502020204030204" pitchFamily="34" charset="0"/>
                      </a:endParaRPr>
                    </a:p>
                  </a:txBody>
                  <a:tcPr marL="5889" marR="5889" marT="5889" marB="0" anchor="b"/>
                </a:tc>
                <a:tc>
                  <a:txBody>
                    <a:bodyPr/>
                    <a:lstStyle/>
                    <a:p>
                      <a:pPr algn="l" fontAlgn="b"/>
                      <a:r>
                        <a:rPr lang="en-GB" sz="1100" u="none" strike="noStrike">
                          <a:effectLst/>
                        </a:rPr>
                        <a:t>More Information </a:t>
                      </a:r>
                      <a:endParaRPr lang="en-GB" sz="1100" b="1" i="0" u="none" strike="noStrike">
                        <a:solidFill>
                          <a:srgbClr val="000000"/>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17893825"/>
                  </a:ext>
                </a:extLst>
              </a:tr>
              <a:tr h="203804">
                <a:tc>
                  <a:txBody>
                    <a:bodyPr/>
                    <a:lstStyle/>
                    <a:p>
                      <a:pPr algn="l" fontAlgn="b"/>
                      <a:r>
                        <a:rPr lang="en-GB" sz="1000" u="none" strike="noStrike">
                          <a:effectLst/>
                        </a:rPr>
                        <a:t>Shure SM58</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Dynamic Microphone</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5</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2"/>
                        </a:rPr>
                        <a:t>https://www.shure.co.uk/products/microphones/sm58</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340307280"/>
                  </a:ext>
                </a:extLst>
              </a:tr>
              <a:tr h="203804">
                <a:tc>
                  <a:txBody>
                    <a:bodyPr/>
                    <a:lstStyle/>
                    <a:p>
                      <a:pPr algn="l" fontAlgn="b"/>
                      <a:r>
                        <a:rPr lang="en-GB" sz="1000" u="none" strike="noStrike">
                          <a:effectLst/>
                        </a:rPr>
                        <a:t>Shure SM57</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Dynamic Microphone</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5</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3"/>
                        </a:rPr>
                        <a:t>https://www.shure.co.uk/products/microphones/sm57</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739355692"/>
                  </a:ext>
                </a:extLst>
              </a:tr>
              <a:tr h="203804">
                <a:tc>
                  <a:txBody>
                    <a:bodyPr/>
                    <a:lstStyle/>
                    <a:p>
                      <a:pPr algn="l" fontAlgn="b"/>
                      <a:r>
                        <a:rPr lang="en-GB" sz="1000" u="none" strike="noStrike">
                          <a:effectLst/>
                        </a:rPr>
                        <a:t>Shure Beta 52</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Kick Drums and Bass Instruments</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1</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4"/>
                        </a:rPr>
                        <a:t>https://www.shure.co.uk/products/microphones/beta_52a</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725815566"/>
                  </a:ext>
                </a:extLst>
              </a:tr>
              <a:tr h="203804">
                <a:tc>
                  <a:txBody>
                    <a:bodyPr/>
                    <a:lstStyle/>
                    <a:p>
                      <a:pPr algn="l" fontAlgn="b"/>
                      <a:r>
                        <a:rPr lang="en-GB" sz="1000" u="none" strike="noStrike">
                          <a:effectLst/>
                        </a:rPr>
                        <a:t>Audio Technica AT4033a</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Cardiod 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5"/>
                        </a:rPr>
                        <a:t>https://www.audio-technica.com/cms/wired_mics/9da35d460627c96c/index.html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862823604"/>
                  </a:ext>
                </a:extLst>
              </a:tr>
              <a:tr h="203804">
                <a:tc>
                  <a:txBody>
                    <a:bodyPr/>
                    <a:lstStyle/>
                    <a:p>
                      <a:pPr algn="l" fontAlgn="b"/>
                      <a:r>
                        <a:rPr lang="en-GB" sz="1000" u="none" strike="noStrike">
                          <a:effectLst/>
                        </a:rPr>
                        <a:t>Audio Technica AT4040</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Cardiod Condenser </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6"/>
                        </a:rPr>
                        <a:t>https://www.audio-technica.com/cms/wired_mics/9b6aac05c5aca887/index.html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2277141313"/>
                  </a:ext>
                </a:extLst>
              </a:tr>
              <a:tr h="203804">
                <a:tc>
                  <a:txBody>
                    <a:bodyPr/>
                    <a:lstStyle/>
                    <a:p>
                      <a:pPr algn="l" fontAlgn="b"/>
                      <a:r>
                        <a:rPr lang="en-GB" sz="1000" u="none" strike="noStrike">
                          <a:effectLst/>
                        </a:rPr>
                        <a:t>Audio Technica AT4050</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Multi Pattern Condenser</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Broken</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7"/>
                        </a:rPr>
                        <a:t>https://www.audio-technica.com/cms/wired_mics/194ac5d60380d624/index.html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048524256"/>
                  </a:ext>
                </a:extLst>
              </a:tr>
              <a:tr h="203804">
                <a:tc>
                  <a:txBody>
                    <a:bodyPr/>
                    <a:lstStyle/>
                    <a:p>
                      <a:pPr algn="l" fontAlgn="b"/>
                      <a:r>
                        <a:rPr lang="en-GB" sz="1000" u="none" strike="noStrike">
                          <a:effectLst/>
                        </a:rPr>
                        <a:t>Neumann TLM 103</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8"/>
                        </a:rPr>
                        <a:t>https://www.neumann.com/homestudio/en/tlm-103</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41957782"/>
                  </a:ext>
                </a:extLst>
              </a:tr>
              <a:tr h="203804">
                <a:tc>
                  <a:txBody>
                    <a:bodyPr/>
                    <a:lstStyle/>
                    <a:p>
                      <a:pPr algn="l" fontAlgn="b"/>
                      <a:r>
                        <a:rPr lang="en-GB" sz="1000" u="none" strike="noStrike">
                          <a:effectLst/>
                        </a:rPr>
                        <a:t>CAD E300</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Multi Pattern 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1</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9"/>
                        </a:rPr>
                        <a:t>http://recordinghacks.com/microphones/CAD/e300</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860541147"/>
                  </a:ext>
                </a:extLst>
              </a:tr>
              <a:tr h="203804">
                <a:tc>
                  <a:txBody>
                    <a:bodyPr/>
                    <a:lstStyle/>
                    <a:p>
                      <a:pPr algn="l" fontAlgn="b"/>
                      <a:r>
                        <a:rPr lang="en-GB" sz="1000" u="none" strike="noStrike">
                          <a:effectLst/>
                        </a:rPr>
                        <a:t>CAD GXL1200</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Cardiod</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0"/>
                        </a:rPr>
                        <a:t>https://cadaudio.com/products/gxl-series/gxl1200</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815361240"/>
                  </a:ext>
                </a:extLst>
              </a:tr>
              <a:tr h="366270">
                <a:tc>
                  <a:txBody>
                    <a:bodyPr/>
                    <a:lstStyle/>
                    <a:p>
                      <a:pPr algn="l" fontAlgn="b"/>
                      <a:r>
                        <a:rPr lang="en-GB" sz="1000" u="none" strike="noStrike">
                          <a:effectLst/>
                        </a:rPr>
                        <a:t>AKG D112</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Kick Drum </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1"/>
                        </a:rPr>
                        <a:t>https://mpe.berklee.edu/documents/studio/manuals/microphone/AKG%20D112/AKG%20D112.pdf</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2788155513"/>
                  </a:ext>
                </a:extLst>
              </a:tr>
              <a:tr h="366270">
                <a:tc>
                  <a:txBody>
                    <a:bodyPr/>
                    <a:lstStyle/>
                    <a:p>
                      <a:pPr algn="l" fontAlgn="b"/>
                      <a:r>
                        <a:rPr lang="en-GB" sz="1000" u="none" strike="noStrike">
                          <a:effectLst/>
                        </a:rPr>
                        <a:t>AKG C414B</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Multi Pattern 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2"/>
                        </a:rPr>
                        <a:t>https://www.akg.com/on/demandware.static/-/Sites-masterCatalog_Harman/default/dw2c49da55/pdfs/AKG_C414XLS_C414XLII_Manual.pdf</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059073589"/>
                  </a:ext>
                </a:extLst>
              </a:tr>
              <a:tr h="203804">
                <a:tc>
                  <a:txBody>
                    <a:bodyPr/>
                    <a:lstStyle/>
                    <a:p>
                      <a:pPr algn="l" fontAlgn="b"/>
                      <a:r>
                        <a:rPr lang="en-GB" sz="1000" u="none" strike="noStrike">
                          <a:effectLst/>
                        </a:rPr>
                        <a:t>AKG C1000</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Small Diaphram Condenser </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3"/>
                        </a:rPr>
                        <a:t>https://www.akg.com/Microphones/Condenser%20Microphones/C1000_S.html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2854243783"/>
                  </a:ext>
                </a:extLst>
              </a:tr>
              <a:tr h="203804">
                <a:tc>
                  <a:txBody>
                    <a:bodyPr/>
                    <a:lstStyle/>
                    <a:p>
                      <a:pPr algn="l" fontAlgn="b"/>
                      <a:r>
                        <a:rPr lang="en-GB" sz="1000" u="none" strike="noStrike">
                          <a:effectLst/>
                        </a:rPr>
                        <a:t>Beyerdynamic MCE93</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Large Diaphram Condenser </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5</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none" strike="noStrike" dirty="0">
                          <a:effectLst/>
                          <a:hlinkClick r:id="rId14"/>
                        </a:rPr>
                        <a:t> http://</a:t>
                      </a:r>
                      <a:r>
                        <a:rPr lang="en-GB" sz="1100" u="none" strike="noStrike" dirty="0" err="1">
                          <a:effectLst/>
                          <a:hlinkClick r:id="rId14"/>
                        </a:rPr>
                        <a:t>readwork.narod.ru</a:t>
                      </a:r>
                      <a:r>
                        <a:rPr lang="en-GB" sz="1100" u="none" strike="noStrike" dirty="0">
                          <a:effectLst/>
                          <a:hlinkClick r:id="rId14"/>
                        </a:rPr>
                        <a:t>/beyerdynamicMCE93.PDF</a:t>
                      </a:r>
                      <a:endParaRPr lang="en-GB" sz="1100" b="0" i="0" u="none" strike="noStrike" dirty="0">
                        <a:solidFill>
                          <a:srgbClr val="000000"/>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596456074"/>
                  </a:ext>
                </a:extLst>
              </a:tr>
              <a:tr h="203804">
                <a:tc>
                  <a:txBody>
                    <a:bodyPr/>
                    <a:lstStyle/>
                    <a:p>
                      <a:pPr algn="l" fontAlgn="b"/>
                      <a:r>
                        <a:rPr lang="en-GB" sz="1000" u="none" strike="noStrike">
                          <a:effectLst/>
                        </a:rPr>
                        <a:t>Behringer B2Pro</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Large Duel-Diaphram 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1</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5"/>
                        </a:rPr>
                        <a:t>https://media63.musictribe.com/media/PLM/data/docs/P0190/B-2%20PRO_P0190_M_EN.pdf</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537860940"/>
                  </a:ext>
                </a:extLst>
              </a:tr>
              <a:tr h="203804">
                <a:tc>
                  <a:txBody>
                    <a:bodyPr/>
                    <a:lstStyle/>
                    <a:p>
                      <a:pPr algn="l" fontAlgn="b"/>
                      <a:r>
                        <a:rPr lang="en-GB" sz="1000" u="none" strike="noStrike">
                          <a:effectLst/>
                        </a:rPr>
                        <a:t>Rode NTG2</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dirty="0">
                          <a:effectLst/>
                        </a:rPr>
                        <a:t>Shotgun Condenser Microphone</a:t>
                      </a:r>
                      <a:endParaRPr lang="en-GB" sz="1000" b="1" i="0" u="none" strike="noStrike" dirty="0">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6"/>
                        </a:rPr>
                        <a:t>https://www.rode.com/microphones/ntg-2</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3911296078"/>
                  </a:ext>
                </a:extLst>
              </a:tr>
              <a:tr h="203804">
                <a:tc>
                  <a:txBody>
                    <a:bodyPr/>
                    <a:lstStyle/>
                    <a:p>
                      <a:pPr algn="l" fontAlgn="b"/>
                      <a:r>
                        <a:rPr lang="en-GB" sz="1000" u="none" strike="noStrike">
                          <a:effectLst/>
                        </a:rPr>
                        <a:t>AKG C451B</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Small Diaghpram Condenser</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7"/>
                        </a:rPr>
                        <a:t>https://www.akg.com/Microphones/Condenser%20Microphones/C451B.html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529084196"/>
                  </a:ext>
                </a:extLst>
              </a:tr>
              <a:tr h="203804">
                <a:tc>
                  <a:txBody>
                    <a:bodyPr/>
                    <a:lstStyle/>
                    <a:p>
                      <a:pPr algn="l" fontAlgn="b"/>
                      <a:r>
                        <a:rPr lang="en-GB" sz="1000" u="none" strike="noStrike">
                          <a:effectLst/>
                        </a:rPr>
                        <a:t>Audix DP7 Drum Mic Kit</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Drum Mic Set</a:t>
                      </a:r>
                      <a:endParaRPr lang="en-GB" sz="1000" b="0"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1</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8"/>
                        </a:rPr>
                        <a:t>https://audixusa.com/docs_12/units/DP7.shtml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2723722338"/>
                  </a:ext>
                </a:extLst>
              </a:tr>
              <a:tr h="203804">
                <a:tc>
                  <a:txBody>
                    <a:bodyPr/>
                    <a:lstStyle/>
                    <a:p>
                      <a:pPr algn="l" fontAlgn="b"/>
                      <a:r>
                        <a:rPr lang="en-GB" sz="1000" u="none" strike="noStrike">
                          <a:effectLst/>
                        </a:rPr>
                        <a:t>Aston Spirit</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Large Diaphram Condenser </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19"/>
                        </a:rPr>
                        <a:t>https://www.astonmics.com/EN/product/mics/spirit</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349608121"/>
                  </a:ext>
                </a:extLst>
              </a:tr>
              <a:tr h="203804">
                <a:tc>
                  <a:txBody>
                    <a:bodyPr/>
                    <a:lstStyle/>
                    <a:p>
                      <a:pPr algn="l" fontAlgn="b"/>
                      <a:r>
                        <a:rPr lang="en-GB" sz="1000" u="none" strike="noStrike">
                          <a:effectLst/>
                        </a:rPr>
                        <a:t>Audix ADX60 Boundary Mic </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Boundary Condenser Microphone</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2</a:t>
                      </a:r>
                      <a:endParaRPr lang="en-GB" sz="1000" b="0" i="0" u="none" strike="noStrike">
                        <a:solidFill>
                          <a:srgbClr val="000000"/>
                        </a:solidFill>
                        <a:effectLst/>
                        <a:latin typeface="Inherit"/>
                      </a:endParaRPr>
                    </a:p>
                  </a:txBody>
                  <a:tcPr marL="5889" marR="5889" marT="5889" marB="0" anchor="b"/>
                </a:tc>
                <a:tc>
                  <a:txBody>
                    <a:bodyPr/>
                    <a:lstStyle/>
                    <a:p>
                      <a:pPr algn="l" fontAlgn="b"/>
                      <a:r>
                        <a:rPr lang="en-GB" sz="1100" u="sng" strike="noStrike">
                          <a:effectLst/>
                          <a:hlinkClick r:id="rId20"/>
                        </a:rPr>
                        <a:t>https://audixusa.com/docs_12/units/ADX60.shtml</a:t>
                      </a:r>
                      <a:endParaRPr lang="en-GB" sz="1100" b="0" i="0" u="sng" strike="noStrike">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1018764652"/>
                  </a:ext>
                </a:extLst>
              </a:tr>
              <a:tr h="203804">
                <a:tc>
                  <a:txBody>
                    <a:bodyPr/>
                    <a:lstStyle/>
                    <a:p>
                      <a:pPr algn="l" fontAlgn="b"/>
                      <a:r>
                        <a:rPr lang="en-GB" sz="1000" u="none" strike="noStrike">
                          <a:effectLst/>
                        </a:rPr>
                        <a:t>Soundfield SPS422</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l" fontAlgn="b"/>
                      <a:r>
                        <a:rPr lang="en-GB" sz="1000" u="none" strike="noStrike">
                          <a:effectLst/>
                        </a:rPr>
                        <a:t>Ambisonic Microphone</a:t>
                      </a:r>
                      <a:endParaRPr lang="en-GB" sz="1000" b="1" i="0" u="none" strike="noStrike">
                        <a:solidFill>
                          <a:srgbClr val="201F1E"/>
                        </a:solidFill>
                        <a:effectLst/>
                        <a:latin typeface="Calibri" panose="020F0502020204030204" pitchFamily="34" charset="0"/>
                      </a:endParaRPr>
                    </a:p>
                  </a:txBody>
                  <a:tcPr marL="5889" marR="5889" marT="5889" marB="0" anchor="b"/>
                </a:tc>
                <a:tc>
                  <a:txBody>
                    <a:bodyPr/>
                    <a:lstStyle/>
                    <a:p>
                      <a:pPr algn="r" fontAlgn="b"/>
                      <a:r>
                        <a:rPr lang="en-GB" sz="1000" u="none" strike="noStrike">
                          <a:effectLst/>
                        </a:rPr>
                        <a:t>1</a:t>
                      </a:r>
                      <a:endParaRPr lang="en-GB" sz="1000" b="0" i="0" u="none" strike="noStrike">
                        <a:solidFill>
                          <a:srgbClr val="000000"/>
                        </a:solidFill>
                        <a:effectLst/>
                        <a:latin typeface="Arial" panose="020B0604020202020204" pitchFamily="34" charset="0"/>
                      </a:endParaRPr>
                    </a:p>
                  </a:txBody>
                  <a:tcPr marL="5889" marR="5889" marT="5889" marB="0" anchor="b"/>
                </a:tc>
                <a:tc>
                  <a:txBody>
                    <a:bodyPr/>
                    <a:lstStyle/>
                    <a:p>
                      <a:pPr algn="l" fontAlgn="b"/>
                      <a:r>
                        <a:rPr lang="en-GB" sz="1100" u="sng" strike="noStrike" dirty="0">
                          <a:effectLst/>
                          <a:hlinkClick r:id="rId21"/>
                        </a:rPr>
                        <a:t>http://cdn.soundfield.com/assets/downloads/manual/SPS422B-manual.pdf</a:t>
                      </a:r>
                      <a:endParaRPr lang="en-GB" sz="1100" b="0" i="0" u="sng" strike="noStrike" dirty="0">
                        <a:solidFill>
                          <a:srgbClr val="0563C1"/>
                        </a:solidFill>
                        <a:effectLst/>
                        <a:latin typeface="Calibri" panose="020F0502020204030204" pitchFamily="34" charset="0"/>
                      </a:endParaRPr>
                    </a:p>
                  </a:txBody>
                  <a:tcPr marL="5889" marR="5889" marT="5889" marB="0" anchor="b"/>
                </a:tc>
                <a:extLst>
                  <a:ext uri="{0D108BD9-81ED-4DB2-BD59-A6C34878D82A}">
                    <a16:rowId xmlns:a16="http://schemas.microsoft.com/office/drawing/2014/main" val="2737164767"/>
                  </a:ext>
                </a:extLst>
              </a:tr>
            </a:tbl>
          </a:graphicData>
        </a:graphic>
      </p:graphicFrame>
    </p:spTree>
    <p:extLst>
      <p:ext uri="{BB962C8B-B14F-4D97-AF65-F5344CB8AC3E}">
        <p14:creationId xmlns:p14="http://schemas.microsoft.com/office/powerpoint/2010/main" val="11194042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915385" y="2139488"/>
            <a:ext cx="8361229" cy="2579024"/>
          </a:xfrm>
        </p:spPr>
        <p:txBody>
          <a:bodyPr/>
          <a:lstStyle/>
          <a:p>
            <a:r>
              <a:rPr lang="en-US" sz="6000" b="1" dirty="0"/>
              <a:t>Spaced Pair</a:t>
            </a:r>
            <a:br>
              <a:rPr lang="en-US" sz="6000" b="1" dirty="0"/>
            </a:br>
            <a:r>
              <a:rPr lang="en-US" sz="6000" b="1" dirty="0"/>
              <a:t>A-B Stereo Recording Technique</a:t>
            </a:r>
          </a:p>
        </p:txBody>
      </p:sp>
    </p:spTree>
    <p:extLst>
      <p:ext uri="{BB962C8B-B14F-4D97-AF65-F5344CB8AC3E}">
        <p14:creationId xmlns:p14="http://schemas.microsoft.com/office/powerpoint/2010/main" val="337249055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E5C2BB4-DCD8-A548-8125-841BADB0F370}"/>
              </a:ext>
            </a:extLst>
          </p:cNvPr>
          <p:cNvPicPr>
            <a:picLocks noChangeAspect="1"/>
          </p:cNvPicPr>
          <p:nvPr/>
        </p:nvPicPr>
        <p:blipFill rotWithShape="1">
          <a:blip r:embed="rId2"/>
          <a:srcRect t="5877" b="8522"/>
          <a:stretch/>
        </p:blipFill>
        <p:spPr>
          <a:xfrm>
            <a:off x="1557540" y="1236133"/>
            <a:ext cx="9076919" cy="4385733"/>
          </a:xfrm>
          <a:prstGeom prst="rect">
            <a:avLst/>
          </a:prstGeom>
        </p:spPr>
      </p:pic>
      <p:sp>
        <p:nvSpPr>
          <p:cNvPr id="7" name="TextBox 6">
            <a:extLst>
              <a:ext uri="{FF2B5EF4-FFF2-40B4-BE49-F238E27FC236}">
                <a16:creationId xmlns:a16="http://schemas.microsoft.com/office/drawing/2014/main" id="{1A5CE911-B161-CA44-8DF9-4CCCA313409E}"/>
              </a:ext>
            </a:extLst>
          </p:cNvPr>
          <p:cNvSpPr txBox="1"/>
          <p:nvPr/>
        </p:nvSpPr>
        <p:spPr>
          <a:xfrm>
            <a:off x="1179815" y="5160201"/>
            <a:ext cx="9832368" cy="461665"/>
          </a:xfrm>
          <a:prstGeom prst="rect">
            <a:avLst/>
          </a:prstGeom>
          <a:noFill/>
        </p:spPr>
        <p:txBody>
          <a:bodyPr wrap="square" rtlCol="0">
            <a:spAutoFit/>
          </a:bodyPr>
          <a:lstStyle/>
          <a:p>
            <a:pPr algn="ctr"/>
            <a:r>
              <a:rPr lang="en-GB" sz="2400" dirty="0"/>
              <a:t>Omnidirectional Microphones</a:t>
            </a:r>
            <a:endParaRPr lang="en-GB" dirty="0"/>
          </a:p>
        </p:txBody>
      </p:sp>
      <p:sp>
        <p:nvSpPr>
          <p:cNvPr id="5" name="TextBox 4">
            <a:extLst>
              <a:ext uri="{FF2B5EF4-FFF2-40B4-BE49-F238E27FC236}">
                <a16:creationId xmlns:a16="http://schemas.microsoft.com/office/drawing/2014/main" id="{A6D3103F-F312-DB46-9FA2-E6A6909B8BA4}"/>
              </a:ext>
            </a:extLst>
          </p:cNvPr>
          <p:cNvSpPr txBox="1"/>
          <p:nvPr/>
        </p:nvSpPr>
        <p:spPr>
          <a:xfrm>
            <a:off x="1179815" y="2505670"/>
            <a:ext cx="9832368" cy="461665"/>
          </a:xfrm>
          <a:prstGeom prst="rect">
            <a:avLst/>
          </a:prstGeom>
          <a:noFill/>
        </p:spPr>
        <p:txBody>
          <a:bodyPr wrap="square" rtlCol="0">
            <a:spAutoFit/>
          </a:bodyPr>
          <a:lstStyle/>
          <a:p>
            <a:pPr algn="ctr"/>
            <a:r>
              <a:rPr lang="en-GB" sz="2400" dirty="0"/>
              <a:t>40 – 60 cm</a:t>
            </a:r>
            <a:endParaRPr lang="en-GB" dirty="0"/>
          </a:p>
        </p:txBody>
      </p:sp>
    </p:spTree>
    <p:extLst>
      <p:ext uri="{BB962C8B-B14F-4D97-AF65-F5344CB8AC3E}">
        <p14:creationId xmlns:p14="http://schemas.microsoft.com/office/powerpoint/2010/main" val="30175540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5CE911-B161-CA44-8DF9-4CCCA313409E}"/>
              </a:ext>
            </a:extLst>
          </p:cNvPr>
          <p:cNvSpPr txBox="1"/>
          <p:nvPr/>
        </p:nvSpPr>
        <p:spPr>
          <a:xfrm>
            <a:off x="1179816" y="1690062"/>
            <a:ext cx="9832368" cy="3477875"/>
          </a:xfrm>
          <a:prstGeom prst="rect">
            <a:avLst/>
          </a:prstGeom>
          <a:noFill/>
        </p:spPr>
        <p:txBody>
          <a:bodyPr wrap="square" rtlCol="0">
            <a:spAutoFit/>
          </a:bodyPr>
          <a:lstStyle/>
          <a:p>
            <a:pPr algn="just"/>
            <a:r>
              <a:rPr lang="en-GB" sz="2000" dirty="0"/>
              <a:t>The spacing of the microphones introduces small differences in the time and phase information contained in the recorded audio signals. These differences occur because of the relative distance of the sound source to each of the microphones. </a:t>
            </a:r>
          </a:p>
          <a:p>
            <a:pPr algn="just"/>
            <a:endParaRPr lang="en-GB" sz="2000" dirty="0"/>
          </a:p>
          <a:p>
            <a:pPr algn="just"/>
            <a:r>
              <a:rPr lang="en-GB" sz="2000" dirty="0"/>
              <a:t>If the source is not in front of the microphones (off-axis), the wave will arrive on one microphone slightly before the other. When reproduced by two speakers, the synchronization of the reproduced signals determines the perceived direction.</a:t>
            </a:r>
          </a:p>
          <a:p>
            <a:pPr algn="just"/>
            <a:endParaRPr lang="en-GB" sz="2000" dirty="0"/>
          </a:p>
          <a:p>
            <a:pPr algn="just"/>
            <a:r>
              <a:rPr lang="en-GB" sz="2000" dirty="0"/>
              <a:t>In addition to the location of the sound sources, the signal also contains information about the acoustics of the recording location. The recorded time and phase differences serve as stereo cues to allow the listener to "capture the space" of the recording.</a:t>
            </a:r>
          </a:p>
        </p:txBody>
      </p:sp>
    </p:spTree>
    <p:extLst>
      <p:ext uri="{BB962C8B-B14F-4D97-AF65-F5344CB8AC3E}">
        <p14:creationId xmlns:p14="http://schemas.microsoft.com/office/powerpoint/2010/main" val="23461601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id="{AC3D1CAF-2156-3C4D-A874-D643B76CE4E9}"/>
              </a:ext>
            </a:extLst>
          </p:cNvPr>
          <p:cNvPicPr>
            <a:picLocks noChangeAspect="1"/>
          </p:cNvPicPr>
          <p:nvPr/>
        </p:nvPicPr>
        <p:blipFill rotWithShape="1">
          <a:blip r:embed="rId2"/>
          <a:srcRect l="986" r="10569" b="-1"/>
          <a:stretch/>
        </p:blipFill>
        <p:spPr>
          <a:xfrm>
            <a:off x="20" y="10"/>
            <a:ext cx="12191980" cy="6857990"/>
          </a:xfrm>
          <a:prstGeom prst="rect">
            <a:avLst/>
          </a:prstGeom>
        </p:spPr>
      </p:pic>
    </p:spTree>
    <p:extLst>
      <p:ext uri="{BB962C8B-B14F-4D97-AF65-F5344CB8AC3E}">
        <p14:creationId xmlns:p14="http://schemas.microsoft.com/office/powerpoint/2010/main" val="13342244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915385" y="2594553"/>
            <a:ext cx="8361229" cy="1668893"/>
          </a:xfrm>
        </p:spPr>
        <p:txBody>
          <a:bodyPr/>
          <a:lstStyle/>
          <a:p>
            <a:r>
              <a:rPr lang="en-US" sz="6000" b="1" dirty="0"/>
              <a:t>X-Y STEREO RECORDING TECHNIQUE</a:t>
            </a:r>
          </a:p>
        </p:txBody>
      </p:sp>
    </p:spTree>
    <p:extLst>
      <p:ext uri="{BB962C8B-B14F-4D97-AF65-F5344CB8AC3E}">
        <p14:creationId xmlns:p14="http://schemas.microsoft.com/office/powerpoint/2010/main" val="385236624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E6B334F1-3BD4-2E45-9971-7C95F150F433}"/>
              </a:ext>
            </a:extLst>
          </p:cNvPr>
          <p:cNvPicPr>
            <a:picLocks noChangeAspect="1"/>
          </p:cNvPicPr>
          <p:nvPr/>
        </p:nvPicPr>
        <p:blipFill rotWithShape="1">
          <a:blip r:embed="rId2"/>
          <a:srcRect l="3551" t="8159"/>
          <a:stretch/>
        </p:blipFill>
        <p:spPr>
          <a:xfrm>
            <a:off x="3652308" y="1195382"/>
            <a:ext cx="4887383" cy="4467236"/>
          </a:xfrm>
          <a:prstGeom prst="rect">
            <a:avLst/>
          </a:prstGeom>
        </p:spPr>
      </p:pic>
      <p:sp>
        <p:nvSpPr>
          <p:cNvPr id="9" name="TextBox 8">
            <a:extLst>
              <a:ext uri="{FF2B5EF4-FFF2-40B4-BE49-F238E27FC236}">
                <a16:creationId xmlns:a16="http://schemas.microsoft.com/office/drawing/2014/main" id="{907C29BA-045C-4547-9721-3143C107C63F}"/>
              </a:ext>
            </a:extLst>
          </p:cNvPr>
          <p:cNvSpPr txBox="1"/>
          <p:nvPr/>
        </p:nvSpPr>
        <p:spPr>
          <a:xfrm>
            <a:off x="1716390" y="5200953"/>
            <a:ext cx="1935918" cy="461665"/>
          </a:xfrm>
          <a:prstGeom prst="rect">
            <a:avLst/>
          </a:prstGeom>
          <a:noFill/>
        </p:spPr>
        <p:txBody>
          <a:bodyPr wrap="square" rtlCol="0">
            <a:spAutoFit/>
          </a:bodyPr>
          <a:lstStyle/>
          <a:p>
            <a:pPr algn="ctr"/>
            <a:r>
              <a:rPr lang="en-GB" sz="2400" dirty="0"/>
              <a:t>Right Output</a:t>
            </a:r>
            <a:endParaRPr lang="en-GB" dirty="0"/>
          </a:p>
        </p:txBody>
      </p:sp>
      <p:sp>
        <p:nvSpPr>
          <p:cNvPr id="10" name="TextBox 9">
            <a:extLst>
              <a:ext uri="{FF2B5EF4-FFF2-40B4-BE49-F238E27FC236}">
                <a16:creationId xmlns:a16="http://schemas.microsoft.com/office/drawing/2014/main" id="{9BFD624F-0D80-E54F-BB4C-43C23D2B2AAD}"/>
              </a:ext>
            </a:extLst>
          </p:cNvPr>
          <p:cNvSpPr txBox="1"/>
          <p:nvPr/>
        </p:nvSpPr>
        <p:spPr>
          <a:xfrm>
            <a:off x="8539691" y="5089304"/>
            <a:ext cx="1935918" cy="461665"/>
          </a:xfrm>
          <a:prstGeom prst="rect">
            <a:avLst/>
          </a:prstGeom>
          <a:noFill/>
        </p:spPr>
        <p:txBody>
          <a:bodyPr wrap="square" rtlCol="0">
            <a:spAutoFit/>
          </a:bodyPr>
          <a:lstStyle/>
          <a:p>
            <a:pPr algn="ctr"/>
            <a:r>
              <a:rPr lang="en-GB" sz="2400" dirty="0"/>
              <a:t>Left Output</a:t>
            </a:r>
            <a:endParaRPr lang="en-GB" dirty="0"/>
          </a:p>
        </p:txBody>
      </p:sp>
    </p:spTree>
    <p:extLst>
      <p:ext uri="{BB962C8B-B14F-4D97-AF65-F5344CB8AC3E}">
        <p14:creationId xmlns:p14="http://schemas.microsoft.com/office/powerpoint/2010/main" val="378441296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5CE911-B161-CA44-8DF9-4CCCA313409E}"/>
              </a:ext>
            </a:extLst>
          </p:cNvPr>
          <p:cNvSpPr txBox="1"/>
          <p:nvPr/>
        </p:nvSpPr>
        <p:spPr>
          <a:xfrm>
            <a:off x="1179816" y="1213008"/>
            <a:ext cx="9832368" cy="4431983"/>
          </a:xfrm>
          <a:prstGeom prst="rect">
            <a:avLst/>
          </a:prstGeom>
          <a:noFill/>
        </p:spPr>
        <p:txBody>
          <a:bodyPr wrap="square" rtlCol="0">
            <a:spAutoFit/>
          </a:bodyPr>
          <a:lstStyle/>
          <a:p>
            <a:pPr algn="just"/>
            <a:r>
              <a:rPr lang="en-GB" sz="2400" dirty="0"/>
              <a:t>XY stereo recording uses a coincident (matched) pair of directional or bidirectional microphones, hence the directional information is obtained solely from the level difference between signals. </a:t>
            </a:r>
          </a:p>
          <a:p>
            <a:pPr algn="just"/>
            <a:endParaRPr lang="en-GB" sz="2400" dirty="0"/>
          </a:p>
          <a:p>
            <a:pPr algn="just"/>
            <a:r>
              <a:rPr lang="en-GB" sz="2400" dirty="0"/>
              <a:t>In practice, “coincident” means that the microphone capsules must be placed close and slightly above each other. </a:t>
            </a:r>
          </a:p>
          <a:p>
            <a:pPr algn="just"/>
            <a:endParaRPr lang="en-GB" sz="2400" dirty="0"/>
          </a:p>
          <a:p>
            <a:pPr algn="just"/>
            <a:r>
              <a:rPr lang="en-GB" sz="2400" dirty="0"/>
              <a:t>The XY setup provides a stable directional image but produces a slightly weaker impression of space and reverb compared to the A-B setup. The stereo image (the placement of the instruments in the sonic environment) isn’t as wide or realistic as it is in real life. </a:t>
            </a:r>
          </a:p>
          <a:p>
            <a:pPr algn="ctr"/>
            <a:endParaRPr lang="en-GB" dirty="0"/>
          </a:p>
        </p:txBody>
      </p:sp>
    </p:spTree>
    <p:extLst>
      <p:ext uri="{BB962C8B-B14F-4D97-AF65-F5344CB8AC3E}">
        <p14:creationId xmlns:p14="http://schemas.microsoft.com/office/powerpoint/2010/main" val="266487754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id="{9D035EC5-4B11-5A4C-90D3-4B552B592246}"/>
              </a:ext>
            </a:extLst>
          </p:cNvPr>
          <p:cNvPicPr>
            <a:picLocks noChangeAspect="1"/>
          </p:cNvPicPr>
          <p:nvPr/>
        </p:nvPicPr>
        <p:blipFill rotWithShape="1">
          <a:blip r:embed="rId2"/>
          <a:srcRect t="17343" b="42579"/>
          <a:stretch/>
        </p:blipFill>
        <p:spPr>
          <a:xfrm>
            <a:off x="20" y="10"/>
            <a:ext cx="12191980" cy="6857990"/>
          </a:xfrm>
          <a:prstGeom prst="rect">
            <a:avLst/>
          </a:prstGeom>
        </p:spPr>
      </p:pic>
    </p:spTree>
    <p:extLst>
      <p:ext uri="{BB962C8B-B14F-4D97-AF65-F5344CB8AC3E}">
        <p14:creationId xmlns:p14="http://schemas.microsoft.com/office/powerpoint/2010/main" val="278011932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85334" y="2182551"/>
            <a:ext cx="9821332" cy="2492897"/>
          </a:xfrm>
        </p:spPr>
        <p:txBody>
          <a:bodyPr/>
          <a:lstStyle/>
          <a:p>
            <a:r>
              <a:rPr lang="en-US" sz="6000" b="1" dirty="0"/>
              <a:t>ORTF</a:t>
            </a:r>
            <a:br>
              <a:rPr lang="en-US" sz="6000" b="1" dirty="0"/>
            </a:br>
            <a:r>
              <a:rPr lang="en-US" sz="6000" b="1" dirty="0"/>
              <a:t>(Office de la radio et de la </a:t>
            </a:r>
            <a:r>
              <a:rPr lang="en-US" sz="6000" b="1" dirty="0" err="1"/>
              <a:t>Télévision</a:t>
            </a:r>
            <a:r>
              <a:rPr lang="en-US" sz="6000" b="1" dirty="0"/>
              <a:t> </a:t>
            </a:r>
            <a:r>
              <a:rPr lang="en-US" sz="6000" b="1" dirty="0" err="1"/>
              <a:t>française</a:t>
            </a:r>
            <a:r>
              <a:rPr lang="en-US" sz="6000" b="1" dirty="0"/>
              <a:t>)</a:t>
            </a:r>
          </a:p>
        </p:txBody>
      </p:sp>
    </p:spTree>
    <p:extLst>
      <p:ext uri="{BB962C8B-B14F-4D97-AF65-F5344CB8AC3E}">
        <p14:creationId xmlns:p14="http://schemas.microsoft.com/office/powerpoint/2010/main" val="220235462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CBE0FD8-20C0-D64F-B5E3-C15F34A60F50}"/>
              </a:ext>
            </a:extLst>
          </p:cNvPr>
          <p:cNvPicPr>
            <a:picLocks noChangeAspect="1"/>
          </p:cNvPicPr>
          <p:nvPr/>
        </p:nvPicPr>
        <p:blipFill>
          <a:blip r:embed="rId2"/>
          <a:stretch>
            <a:fillRect/>
          </a:stretch>
        </p:blipFill>
        <p:spPr>
          <a:xfrm>
            <a:off x="1876886" y="1126067"/>
            <a:ext cx="8438228" cy="4605866"/>
          </a:xfrm>
          <a:prstGeom prst="rect">
            <a:avLst/>
          </a:prstGeom>
        </p:spPr>
      </p:pic>
    </p:spTree>
    <p:extLst>
      <p:ext uri="{BB962C8B-B14F-4D97-AF65-F5344CB8AC3E}">
        <p14:creationId xmlns:p14="http://schemas.microsoft.com/office/powerpoint/2010/main" val="5994489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5CE911-B161-CA44-8DF9-4CCCA313409E}"/>
              </a:ext>
            </a:extLst>
          </p:cNvPr>
          <p:cNvSpPr txBox="1"/>
          <p:nvPr/>
        </p:nvSpPr>
        <p:spPr>
          <a:xfrm>
            <a:off x="1179816" y="1228397"/>
            <a:ext cx="9832368" cy="4401205"/>
          </a:xfrm>
          <a:prstGeom prst="rect">
            <a:avLst/>
          </a:prstGeom>
          <a:noFill/>
        </p:spPr>
        <p:txBody>
          <a:bodyPr wrap="square" rtlCol="0">
            <a:spAutoFit/>
          </a:bodyPr>
          <a:lstStyle/>
          <a:p>
            <a:pPr algn="just"/>
            <a:r>
              <a:rPr lang="en-GB" sz="2400" dirty="0"/>
              <a:t>ORTF combines both the volume difference provided as sound arrives on- and off-axis at two cardioid microphones spread to a 110° angle, as well as the timing difference as sound arrives at the two microphones spaced 17 cm apart.</a:t>
            </a:r>
          </a:p>
          <a:p>
            <a:pPr algn="just"/>
            <a:endParaRPr lang="en-GB" sz="800" dirty="0"/>
          </a:p>
          <a:p>
            <a:pPr algn="just"/>
            <a:r>
              <a:rPr lang="en-GB" sz="2400" dirty="0"/>
              <a:t>The microphones should be as similar as possible, preferably a frequency-matched pair of an identical type and model.</a:t>
            </a:r>
          </a:p>
          <a:p>
            <a:pPr algn="just"/>
            <a:endParaRPr lang="en-GB" sz="800" dirty="0"/>
          </a:p>
          <a:p>
            <a:pPr algn="just"/>
            <a:r>
              <a:rPr lang="en-GB" sz="2400" dirty="0"/>
              <a:t>The result is a realistic stereo field that has reasonable compatibility with mono playback. Since the cardioid polar pattern rejects off-axis sound, less of the ambient room characteristics is picked up. This means that the mics can be placed farther away from the sound sources, resulting in a blend that may be more appealing. </a:t>
            </a:r>
          </a:p>
        </p:txBody>
      </p:sp>
    </p:spTree>
    <p:extLst>
      <p:ext uri="{BB962C8B-B14F-4D97-AF65-F5344CB8AC3E}">
        <p14:creationId xmlns:p14="http://schemas.microsoft.com/office/powerpoint/2010/main" val="293578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id="{CD9FB6B3-37C3-5D4C-A523-D6185E77C7BB}"/>
              </a:ext>
            </a:extLst>
          </p:cNvPr>
          <p:cNvPicPr>
            <a:picLocks noChangeAspect="1"/>
          </p:cNvPicPr>
          <p:nvPr/>
        </p:nvPicPr>
        <p:blipFill rotWithShape="1">
          <a:blip r:embed="rId2"/>
          <a:srcRect t="2540" b="22460"/>
          <a:stretch/>
        </p:blipFill>
        <p:spPr>
          <a:xfrm>
            <a:off x="20" y="10"/>
            <a:ext cx="12191980" cy="6857990"/>
          </a:xfrm>
          <a:prstGeom prst="rect">
            <a:avLst/>
          </a:prstGeom>
        </p:spPr>
      </p:pic>
    </p:spTree>
    <p:extLst>
      <p:ext uri="{BB962C8B-B14F-4D97-AF65-F5344CB8AC3E}">
        <p14:creationId xmlns:p14="http://schemas.microsoft.com/office/powerpoint/2010/main" val="170282322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915385" y="3018930"/>
            <a:ext cx="8361229" cy="820139"/>
          </a:xfrm>
        </p:spPr>
        <p:txBody>
          <a:bodyPr/>
          <a:lstStyle/>
          <a:p>
            <a:r>
              <a:rPr lang="en-US" sz="6000" b="1" dirty="0"/>
              <a:t>Mid-Side stereo</a:t>
            </a:r>
          </a:p>
        </p:txBody>
      </p:sp>
    </p:spTree>
    <p:extLst>
      <p:ext uri="{BB962C8B-B14F-4D97-AF65-F5344CB8AC3E}">
        <p14:creationId xmlns:p14="http://schemas.microsoft.com/office/powerpoint/2010/main" val="28167162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2BC0383-57CD-6A48-A1F2-4304738B6EEF}"/>
              </a:ext>
            </a:extLst>
          </p:cNvPr>
          <p:cNvPicPr>
            <a:picLocks noChangeAspect="1"/>
          </p:cNvPicPr>
          <p:nvPr/>
        </p:nvPicPr>
        <p:blipFill rotWithShape="1">
          <a:blip r:embed="rId2"/>
          <a:srcRect l="31472" r="32337"/>
          <a:stretch/>
        </p:blipFill>
        <p:spPr>
          <a:xfrm>
            <a:off x="4068233" y="1245998"/>
            <a:ext cx="4055533" cy="4366004"/>
          </a:xfrm>
          <a:prstGeom prst="rect">
            <a:avLst/>
          </a:prstGeom>
        </p:spPr>
      </p:pic>
    </p:spTree>
    <p:extLst>
      <p:ext uri="{BB962C8B-B14F-4D97-AF65-F5344CB8AC3E}">
        <p14:creationId xmlns:p14="http://schemas.microsoft.com/office/powerpoint/2010/main" val="160671797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1A5CE911-B161-CA44-8DF9-4CCCA313409E}"/>
              </a:ext>
            </a:extLst>
          </p:cNvPr>
          <p:cNvSpPr txBox="1"/>
          <p:nvPr/>
        </p:nvSpPr>
        <p:spPr>
          <a:xfrm>
            <a:off x="1179816" y="1105287"/>
            <a:ext cx="9832368" cy="4647426"/>
          </a:xfrm>
          <a:prstGeom prst="rect">
            <a:avLst/>
          </a:prstGeom>
          <a:noFill/>
        </p:spPr>
        <p:txBody>
          <a:bodyPr wrap="square" rtlCol="0">
            <a:spAutoFit/>
          </a:bodyPr>
          <a:lstStyle/>
          <a:p>
            <a:pPr algn="just"/>
            <a:r>
              <a:rPr lang="en-GB" dirty="0"/>
              <a:t>MS Stereo combines two different microphone characteristics and a special matrix to create the stereo image and localization. M is an abbreviation for Mid, and S for Side.</a:t>
            </a:r>
          </a:p>
          <a:p>
            <a:pPr algn="just"/>
            <a:endParaRPr lang="en-GB" dirty="0"/>
          </a:p>
          <a:p>
            <a:pPr algn="ctr"/>
            <a:r>
              <a:rPr lang="en-GB" dirty="0"/>
              <a:t>In the basic setup, a cardioid microphone capsule pointing forward provides the M signal. A bi-directional microphone (figure-of-eight) positioned at the same point but angled 90° provides the Side-signal. The positive lobe of the bi-directional microphone is pointing left. It is not possible to monitor the stereo signal correctly without applying an MS-matrix. To obtain the left / right stereo image, the M- and the S-signals are processed by simple addition and subtraction:</a:t>
            </a:r>
            <a:br>
              <a:rPr lang="en-GB" dirty="0"/>
            </a:br>
            <a:br>
              <a:rPr lang="en-GB" dirty="0"/>
            </a:br>
            <a:r>
              <a:rPr lang="en-GB" dirty="0"/>
              <a:t>L = M + S</a:t>
            </a:r>
            <a:br>
              <a:rPr lang="en-GB" dirty="0"/>
            </a:br>
            <a:r>
              <a:rPr lang="en-GB" dirty="0"/>
              <a:t>R = M – S</a:t>
            </a:r>
          </a:p>
          <a:p>
            <a:pPr algn="ctr"/>
            <a:endParaRPr lang="en-GB" sz="800" dirty="0"/>
          </a:p>
          <a:p>
            <a:pPr algn="ctr"/>
            <a:r>
              <a:rPr lang="en-GB" dirty="0"/>
              <a:t>If using a mixer, feed the M-signal (the cardioid microphone) to one input and set the pan-pot to the </a:t>
            </a:r>
            <a:r>
              <a:rPr lang="en-GB" dirty="0" err="1"/>
              <a:t>center</a:t>
            </a:r>
            <a:r>
              <a:rPr lang="en-GB" dirty="0"/>
              <a:t>-position (providing an equal amount of the M-signal on the left and right channel). The S-signal from the bi-directional microphone is split equally into two parts. One part is fed into a channel and panned fully left. The other part is fed into another channel – phase inverted – and panned fully right. </a:t>
            </a:r>
          </a:p>
        </p:txBody>
      </p:sp>
    </p:spTree>
    <p:extLst>
      <p:ext uri="{BB962C8B-B14F-4D97-AF65-F5344CB8AC3E}">
        <p14:creationId xmlns:p14="http://schemas.microsoft.com/office/powerpoint/2010/main" val="20892123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a:extLst>
              <a:ext uri="{FF2B5EF4-FFF2-40B4-BE49-F238E27FC236}">
                <a16:creationId xmlns:a16="http://schemas.microsoft.com/office/drawing/2014/main" id="{E0FDBC02-48C1-48B7-BF61-2D10CC72F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4462AAD0-42E1-4737-9C88-868AC0C1DD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B8A582B3-A3B3-49D5-BBF0-98FEA4C2F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4668"/>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EE143F64-D44C-4123-A2E1-FEC1C3F30C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17DB13B9-D0D4-4393-AFAB-2B39448B22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826240" y="6494325"/>
            <a:ext cx="365760" cy="365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3FB9CE9B-AC9A-AA44-9D65-73918D636D79}"/>
              </a:ext>
            </a:extLst>
          </p:cNvPr>
          <p:cNvPicPr>
            <a:picLocks noChangeAspect="1"/>
          </p:cNvPicPr>
          <p:nvPr/>
        </p:nvPicPr>
        <p:blipFill rotWithShape="1">
          <a:blip r:embed="rId2"/>
          <a:srcRect r="1" b="26826"/>
          <a:stretch/>
        </p:blipFill>
        <p:spPr>
          <a:xfrm>
            <a:off x="160867" y="160867"/>
            <a:ext cx="11870265" cy="6536266"/>
          </a:xfrm>
          <a:prstGeom prst="rect">
            <a:avLst/>
          </a:prstGeom>
        </p:spPr>
      </p:pic>
    </p:spTree>
    <p:extLst>
      <p:ext uri="{BB962C8B-B14F-4D97-AF65-F5344CB8AC3E}">
        <p14:creationId xmlns:p14="http://schemas.microsoft.com/office/powerpoint/2010/main" val="15474268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176528" y="3018930"/>
            <a:ext cx="9838943" cy="820139"/>
          </a:xfrm>
        </p:spPr>
        <p:txBody>
          <a:bodyPr/>
          <a:lstStyle/>
          <a:p>
            <a:r>
              <a:rPr lang="en-US" sz="6000" b="1" dirty="0" err="1"/>
              <a:t>Blumlein</a:t>
            </a:r>
            <a:r>
              <a:rPr lang="en-US" sz="6000" b="1" dirty="0"/>
              <a:t> Pair</a:t>
            </a:r>
          </a:p>
        </p:txBody>
      </p:sp>
    </p:spTree>
    <p:extLst>
      <p:ext uri="{BB962C8B-B14F-4D97-AF65-F5344CB8AC3E}">
        <p14:creationId xmlns:p14="http://schemas.microsoft.com/office/powerpoint/2010/main" val="345838254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ACC1C4E-455B-6542-B258-3A93CDFE4004}"/>
              </a:ext>
            </a:extLst>
          </p:cNvPr>
          <p:cNvPicPr>
            <a:picLocks noChangeAspect="1"/>
          </p:cNvPicPr>
          <p:nvPr/>
        </p:nvPicPr>
        <p:blipFill rotWithShape="1">
          <a:blip r:embed="rId2"/>
          <a:srcRect l="35063" t="9488" r="33715" b="6301"/>
          <a:stretch/>
        </p:blipFill>
        <p:spPr>
          <a:xfrm>
            <a:off x="3890433" y="1191774"/>
            <a:ext cx="4411133" cy="4474451"/>
          </a:xfrm>
          <a:prstGeom prst="rect">
            <a:avLst/>
          </a:prstGeom>
        </p:spPr>
      </p:pic>
    </p:spTree>
    <p:extLst>
      <p:ext uri="{BB962C8B-B14F-4D97-AF65-F5344CB8AC3E}">
        <p14:creationId xmlns:p14="http://schemas.microsoft.com/office/powerpoint/2010/main" val="151571333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A4DD5357-0542-8049-95A0-5A2E8E93A327}"/>
              </a:ext>
            </a:extLst>
          </p:cNvPr>
          <p:cNvSpPr txBox="1"/>
          <p:nvPr/>
        </p:nvSpPr>
        <p:spPr>
          <a:xfrm>
            <a:off x="1179816" y="1202227"/>
            <a:ext cx="9832368" cy="4708981"/>
          </a:xfrm>
          <a:prstGeom prst="rect">
            <a:avLst/>
          </a:prstGeom>
          <a:noFill/>
        </p:spPr>
        <p:txBody>
          <a:bodyPr wrap="square" rtlCol="0">
            <a:spAutoFit/>
          </a:bodyPr>
          <a:lstStyle/>
          <a:p>
            <a:pPr algn="just"/>
            <a:r>
              <a:rPr lang="en-GB" sz="2000" dirty="0"/>
              <a:t>The </a:t>
            </a:r>
            <a:r>
              <a:rPr lang="en-GB" sz="2000" dirty="0" err="1"/>
              <a:t>Blumlein</a:t>
            </a:r>
            <a:r>
              <a:rPr lang="en-GB" sz="2000" dirty="0"/>
              <a:t> stereo setup is a coincidence (i.e. matched pair) stereo technique, which uses two bi-directional microphones (figure-of-eight) at the same point and angled at 90° to each other. The configuration is also known as the </a:t>
            </a:r>
            <a:r>
              <a:rPr lang="en-GB" sz="2000" dirty="0" err="1"/>
              <a:t>Blumlein</a:t>
            </a:r>
            <a:r>
              <a:rPr lang="en-GB" sz="2000" dirty="0"/>
              <a:t> Pair. </a:t>
            </a:r>
          </a:p>
          <a:p>
            <a:pPr algn="just"/>
            <a:endParaRPr lang="en-GB" sz="2000" dirty="0"/>
          </a:p>
          <a:p>
            <a:pPr algn="just"/>
            <a:r>
              <a:rPr lang="en-GB" sz="2000" dirty="0"/>
              <a:t>This stereo technique normally gives the best results when used at shorter distances to the sound source, as bi-directional microphones use pressure gradient transducer technology and, therefore, is under the influence of the proximity effect. At larger distances these microphones lose the low frequencies.</a:t>
            </a:r>
            <a:br>
              <a:rPr lang="en-GB" sz="2000" dirty="0"/>
            </a:br>
            <a:r>
              <a:rPr lang="en-GB" sz="2000" dirty="0"/>
              <a:t> </a:t>
            </a:r>
            <a:br>
              <a:rPr lang="en-GB" sz="2000" dirty="0"/>
            </a:br>
            <a:r>
              <a:rPr lang="en-GB" sz="2000" dirty="0"/>
              <a:t>The </a:t>
            </a:r>
            <a:r>
              <a:rPr lang="en-GB" sz="2000" dirty="0" err="1"/>
              <a:t>Blumlein</a:t>
            </a:r>
            <a:r>
              <a:rPr lang="en-GB" sz="2000" dirty="0"/>
              <a:t> stereo setup purely produces intensity-related stereo information. It has a higher channel separation than XY-stereo. The disadvantage is that sound sources located behind the stereo pair are also picked up and reproduced with inverted phase.</a:t>
            </a:r>
            <a:br>
              <a:rPr lang="en-GB" sz="2000" dirty="0"/>
            </a:br>
            <a:br>
              <a:rPr lang="en-GB" sz="2000" dirty="0"/>
            </a:br>
            <a:r>
              <a:rPr lang="en-GB" sz="2000" dirty="0"/>
              <a:t>The English engineer Alan Dower </a:t>
            </a:r>
            <a:r>
              <a:rPr lang="en-GB" sz="2000" dirty="0" err="1"/>
              <a:t>Blumlein</a:t>
            </a:r>
            <a:r>
              <a:rPr lang="en-GB" sz="2000" dirty="0"/>
              <a:t> invented this principle and it was first described in a patent from 1931.</a:t>
            </a:r>
          </a:p>
        </p:txBody>
      </p:sp>
    </p:spTree>
    <p:extLst>
      <p:ext uri="{BB962C8B-B14F-4D97-AF65-F5344CB8AC3E}">
        <p14:creationId xmlns:p14="http://schemas.microsoft.com/office/powerpoint/2010/main" val="504879658"/>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C5F79084-E805-48DA-8EAC-CD5FD493EE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8095" y="376"/>
            <a:ext cx="228600"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3" name="Picture 2">
            <a:extLst>
              <a:ext uri="{FF2B5EF4-FFF2-40B4-BE49-F238E27FC236}">
                <a16:creationId xmlns:a16="http://schemas.microsoft.com/office/drawing/2014/main" id="{0E6CA95B-7F85-C844-8E28-3BC3139B631C}"/>
              </a:ext>
            </a:extLst>
          </p:cNvPr>
          <p:cNvPicPr>
            <a:picLocks noChangeAspect="1"/>
          </p:cNvPicPr>
          <p:nvPr/>
        </p:nvPicPr>
        <p:blipFill rotWithShape="1">
          <a:blip r:embed="rId2"/>
          <a:srcRect t="3799" b="21201"/>
          <a:stretch/>
        </p:blipFill>
        <p:spPr>
          <a:xfrm>
            <a:off x="20" y="10"/>
            <a:ext cx="12191980" cy="6857990"/>
          </a:xfrm>
          <a:prstGeom prst="rect">
            <a:avLst/>
          </a:prstGeom>
        </p:spPr>
      </p:pic>
    </p:spTree>
    <p:extLst>
      <p:ext uri="{BB962C8B-B14F-4D97-AF65-F5344CB8AC3E}">
        <p14:creationId xmlns:p14="http://schemas.microsoft.com/office/powerpoint/2010/main" val="38211100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1915376" y="1822651"/>
            <a:ext cx="8361229" cy="836061"/>
          </a:xfrm>
        </p:spPr>
        <p:txBody>
          <a:bodyPr/>
          <a:lstStyle/>
          <a:p>
            <a:r>
              <a:rPr lang="en-US" sz="6000" b="1" dirty="0"/>
              <a:t>Useful information:</a:t>
            </a:r>
          </a:p>
        </p:txBody>
      </p:sp>
      <p:sp>
        <p:nvSpPr>
          <p:cNvPr id="3" name="TextBox 2">
            <a:extLst>
              <a:ext uri="{FF2B5EF4-FFF2-40B4-BE49-F238E27FC236}">
                <a16:creationId xmlns:a16="http://schemas.microsoft.com/office/drawing/2014/main" id="{D65CF7E4-05E3-8D4D-8400-7E2C3A0119DC}"/>
              </a:ext>
            </a:extLst>
          </p:cNvPr>
          <p:cNvSpPr txBox="1"/>
          <p:nvPr/>
        </p:nvSpPr>
        <p:spPr>
          <a:xfrm>
            <a:off x="1179807" y="3767211"/>
            <a:ext cx="9832368" cy="1107996"/>
          </a:xfrm>
          <a:prstGeom prst="rect">
            <a:avLst/>
          </a:prstGeom>
          <a:noFill/>
        </p:spPr>
        <p:txBody>
          <a:bodyPr wrap="square" rtlCol="0">
            <a:spAutoFit/>
          </a:bodyPr>
          <a:lstStyle/>
          <a:p>
            <a:pPr algn="ctr"/>
            <a:r>
              <a:rPr lang="en-GB" sz="2400" dirty="0">
                <a:hlinkClick r:id="rId2"/>
              </a:rPr>
              <a:t>https://www.teachmeaudio.com/recording/sound-reproduction/recording-considerations/#inverse</a:t>
            </a:r>
            <a:endParaRPr lang="en-GB" sz="2400" dirty="0"/>
          </a:p>
          <a:p>
            <a:pPr algn="ctr"/>
            <a:endParaRPr lang="en-GB" dirty="0"/>
          </a:p>
        </p:txBody>
      </p:sp>
    </p:spTree>
    <p:extLst>
      <p:ext uri="{BB962C8B-B14F-4D97-AF65-F5344CB8AC3E}">
        <p14:creationId xmlns:p14="http://schemas.microsoft.com/office/powerpoint/2010/main" val="329923819"/>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6E7A14-2293-8C4F-8853-BEDB3F319D2D}"/>
              </a:ext>
            </a:extLst>
          </p:cNvPr>
          <p:cNvSpPr>
            <a:spLocks noGrp="1"/>
          </p:cNvSpPr>
          <p:nvPr>
            <p:ph type="ctrTitle"/>
          </p:nvPr>
        </p:nvSpPr>
        <p:spPr>
          <a:xfrm>
            <a:off x="2286620" y="1568958"/>
            <a:ext cx="7618759" cy="3720084"/>
          </a:xfrm>
        </p:spPr>
        <p:txBody>
          <a:bodyPr/>
          <a:lstStyle/>
          <a:p>
            <a:r>
              <a:rPr lang="en-US" sz="5400" b="1" dirty="0"/>
              <a:t>Class Task: </a:t>
            </a:r>
            <a:br>
              <a:rPr lang="en-US" sz="5400" b="1" dirty="0"/>
            </a:br>
            <a:r>
              <a:rPr lang="en-US" sz="5400" b="1" dirty="0"/>
              <a:t>Use the microphone techniques explored to record the grand piano in the hall</a:t>
            </a:r>
          </a:p>
        </p:txBody>
      </p:sp>
    </p:spTree>
    <p:extLst>
      <p:ext uri="{BB962C8B-B14F-4D97-AF65-F5344CB8AC3E}">
        <p14:creationId xmlns:p14="http://schemas.microsoft.com/office/powerpoint/2010/main" val="2426250399"/>
      </p:ext>
    </p:extLst>
  </p:cSld>
  <p:clrMapOvr>
    <a:masterClrMapping/>
  </p:clrMapOvr>
</p:sld>
</file>

<file path=ppt/theme/theme1.xml><?xml version="1.0" encoding="utf-8"?>
<a:theme xmlns:a="http://schemas.openxmlformats.org/drawingml/2006/main" name="Crop">
  <a:themeElements>
    <a:clrScheme name="Crop">
      <a:dk1>
        <a:sysClr val="windowText" lastClr="000000"/>
      </a:dk1>
      <a:lt1>
        <a:sysClr val="window" lastClr="FFFFFF"/>
      </a:lt1>
      <a:dk2>
        <a:srgbClr val="191B0E"/>
      </a:dk2>
      <a:lt2>
        <a:srgbClr val="EFEDE3"/>
      </a:lt2>
      <a:accent1>
        <a:srgbClr val="8C8D86"/>
      </a:accent1>
      <a:accent2>
        <a:srgbClr val="E6C069"/>
      </a:accent2>
      <a:accent3>
        <a:srgbClr val="897B61"/>
      </a:accent3>
      <a:accent4>
        <a:srgbClr val="8DAB8E"/>
      </a:accent4>
      <a:accent5>
        <a:srgbClr val="77A2BB"/>
      </a:accent5>
      <a:accent6>
        <a:srgbClr val="E28394"/>
      </a:accent6>
      <a:hlink>
        <a:srgbClr val="77A2BB"/>
      </a:hlink>
      <a:folHlink>
        <a:srgbClr val="957A99"/>
      </a:folHlink>
    </a:clrScheme>
    <a:fontScheme name="Crop">
      <a:maj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B0503020102020204"/>
        <a:ea typeface=""/>
        <a:cs typeface=""/>
        <a:font script="Jpan" typeface="メイリオ"/>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Crop">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34925" cap="flat" cmpd="sng" algn="in">
          <a:solidFill>
            <a:schemeClr val="phClr"/>
          </a:solidFill>
          <a:prstDash val="solid"/>
        </a:ln>
        <a:ln w="19050" cap="flat" cmpd="sng" algn="in">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3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rop" id="{EC9488ED-E761-4D60-9AC4-764D1FE2C171}" vid="{CE19780C-D67D-4C13-9DE9-A52BC3BA51B4}"/>
    </a:ext>
  </a:extLst>
</a:theme>
</file>

<file path=docProps/app.xml><?xml version="1.0" encoding="utf-8"?>
<Properties xmlns="http://schemas.openxmlformats.org/officeDocument/2006/extended-properties" xmlns:vt="http://schemas.openxmlformats.org/officeDocument/2006/docPropsVTypes">
  <TotalTime>83</TotalTime>
  <Words>891</Words>
  <Application>Microsoft Macintosh PowerPoint</Application>
  <PresentationFormat>Widescreen</PresentationFormat>
  <Paragraphs>132</Paragraphs>
  <Slides>32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32</vt:i4>
      </vt:variant>
    </vt:vector>
  </HeadingPairs>
  <TitlesOfParts>
    <vt:vector size="37" baseType="lpstr">
      <vt:lpstr>Arial</vt:lpstr>
      <vt:lpstr>Calibri</vt:lpstr>
      <vt:lpstr>Franklin Gothic Book</vt:lpstr>
      <vt:lpstr>Inherit</vt:lpstr>
      <vt:lpstr>Crop</vt:lpstr>
      <vt:lpstr>Live and Studio recording:  Week 2</vt:lpstr>
      <vt:lpstr>Swansea Philharmonia Symphony Orchestra  at St Mary’s Church  Rehearsal Recording: 02/12/2019  Concert Recording: 09/12/2019</vt:lpstr>
      <vt:lpstr> recording opportunity: 10th December</vt:lpstr>
      <vt:lpstr>Assignment Deadline: 10/01/2020  estimate of eight working weeks left</vt:lpstr>
      <vt:lpstr>Progress REPORT</vt:lpstr>
      <vt:lpstr>Portable Recording equipment:   - 2 x Zoom H4N stereo Recorder - Edirol r44 four channel recorder </vt:lpstr>
      <vt:lpstr>Portable Recording rig  8 Channel audio interface &amp;  Imac</vt:lpstr>
      <vt:lpstr>Week 2:  Stereo Microphone Techniques  </vt:lpstr>
      <vt:lpstr>Microphone List</vt:lpstr>
      <vt:lpstr>PowerPoint Presentation</vt:lpstr>
      <vt:lpstr>Spaced Pair A-B Stereo Recording Technique</vt:lpstr>
      <vt:lpstr>PowerPoint Presentation</vt:lpstr>
      <vt:lpstr>PowerPoint Presentation</vt:lpstr>
      <vt:lpstr>PowerPoint Presentation</vt:lpstr>
      <vt:lpstr>X-Y STEREO RECORDING TECHNIQUE</vt:lpstr>
      <vt:lpstr>PowerPoint Presentation</vt:lpstr>
      <vt:lpstr>PowerPoint Presentation</vt:lpstr>
      <vt:lpstr>PowerPoint Presentation</vt:lpstr>
      <vt:lpstr>ORTF (Office de la radio et de la Télévision française)</vt:lpstr>
      <vt:lpstr>PowerPoint Presentation</vt:lpstr>
      <vt:lpstr>PowerPoint Presentation</vt:lpstr>
      <vt:lpstr>PowerPoint Presentation</vt:lpstr>
      <vt:lpstr>Mid-Side stereo</vt:lpstr>
      <vt:lpstr>PowerPoint Presentation</vt:lpstr>
      <vt:lpstr>PowerPoint Presentation</vt:lpstr>
      <vt:lpstr>PowerPoint Presentation</vt:lpstr>
      <vt:lpstr>Blumlein Pair</vt:lpstr>
      <vt:lpstr>PowerPoint Presentation</vt:lpstr>
      <vt:lpstr>PowerPoint Presentation</vt:lpstr>
      <vt:lpstr>PowerPoint Presentation</vt:lpstr>
      <vt:lpstr>Useful information:</vt:lpstr>
      <vt:lpstr>Class Task:  Use the microphone techniques explored to record the grand piano in the hall</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Live and Studio recording Week 2</dc:title>
  <dc:creator>David Bird</dc:creator>
  <cp:lastModifiedBy>David Bird</cp:lastModifiedBy>
  <cp:revision>23</cp:revision>
  <dcterms:created xsi:type="dcterms:W3CDTF">2019-10-15T08:59:46Z</dcterms:created>
  <dcterms:modified xsi:type="dcterms:W3CDTF">2019-10-15T10:22:59Z</dcterms:modified>
</cp:coreProperties>
</file>