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932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315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48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662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224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651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100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054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516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8441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560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1276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950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4165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6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7247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077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773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2908324"/>
            <a:ext cx="8825658" cy="30467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 </a:t>
            </a:r>
            <a:endParaRPr lang="en-GB" dirty="0">
              <a:ea typeface="+mn-lt"/>
              <a:cs typeface="Times New Roman"/>
            </a:endParaRPr>
          </a:p>
          <a:p>
            <a:r>
              <a:rPr lang="en-GB" dirty="0">
                <a:ea typeface="+mn-lt"/>
                <a:cs typeface="+mn-lt"/>
              </a:rPr>
              <a:t>Group: A collection of individuals who coordinate their efforts but primarily work independently.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Team: A cohesive unit where members collaborate, share responsibility, and are mutually accountable for outcomes.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Importance of understanding differences for effective collaboration.</a:t>
            </a:r>
            <a:endParaRPr lang="en-GB" dirty="0"/>
          </a:p>
          <a:p>
            <a:endParaRPr lang="en-GB" dirty="0">
              <a:solidFill>
                <a:srgbClr val="EF53A5"/>
              </a:solidFill>
              <a:latin typeface="Century Gothic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68A71D-D5C9-B41F-F378-DA4E17FCB6B8}"/>
              </a:ext>
            </a:extLst>
          </p:cNvPr>
          <p:cNvSpPr txBox="1"/>
          <p:nvPr/>
        </p:nvSpPr>
        <p:spPr>
          <a:xfrm>
            <a:off x="1036320" y="1127760"/>
            <a:ext cx="1027693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Differences Between Groups and Teams</a:t>
            </a:r>
            <a:endParaRPr lang="en-US" sz="4000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FF3F23-09D2-2F04-E80D-71D4AE090CAA}"/>
              </a:ext>
            </a:extLst>
          </p:cNvPr>
          <p:cNvSpPr txBox="1"/>
          <p:nvPr/>
        </p:nvSpPr>
        <p:spPr>
          <a:xfrm>
            <a:off x="1149038" y="2148552"/>
            <a:ext cx="432816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Presenting by: Izabela </a:t>
            </a:r>
            <a:r>
              <a:rPr lang="en-GB" sz="2000" b="1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Dobrydnio</a:t>
            </a:r>
            <a:endParaRPr lang="en-GB" sz="2000" b="1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9931F-DA44-A76F-FBA7-060E8785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2765" y="1016800"/>
            <a:ext cx="5627149" cy="1037643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Analysis and Summary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C4361-D7E1-6862-9C74-AF5D042343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Groups are more independent; teams are collaborative.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Communication, motivation, and leadership are key.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When teamwork breaks down, models like SMCR and Herzberg explain why.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Managerial and leadership roles help realign direction and resolve conflict.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Personal experience confirms that clear roles and mutual respect foster performance.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473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122A0-1179-7ABD-05ED-C1A9E79B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068" y="593280"/>
            <a:ext cx="10259682" cy="1122144"/>
          </a:xfrm>
        </p:spPr>
        <p:txBody>
          <a:bodyPr anchor="ctr">
            <a:normAutofit fontScale="90000"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Key Differences Between Groups and Teams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9526704-E255-F7DE-0ADA-79782AEC9F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6876252"/>
              </p:ext>
            </p:extLst>
          </p:nvPr>
        </p:nvGraphicFramePr>
        <p:xfrm>
          <a:off x="431320" y="2228490"/>
          <a:ext cx="11415525" cy="4631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34650">
                  <a:extLst>
                    <a:ext uri="{9D8B030D-6E8A-4147-A177-3AD203B41FA5}">
                      <a16:colId xmlns:a16="http://schemas.microsoft.com/office/drawing/2014/main" val="633534628"/>
                    </a:ext>
                  </a:extLst>
                </a:gridCol>
                <a:gridCol w="4167327">
                  <a:extLst>
                    <a:ext uri="{9D8B030D-6E8A-4147-A177-3AD203B41FA5}">
                      <a16:colId xmlns:a16="http://schemas.microsoft.com/office/drawing/2014/main" val="216140596"/>
                    </a:ext>
                  </a:extLst>
                </a:gridCol>
                <a:gridCol w="4613548">
                  <a:extLst>
                    <a:ext uri="{9D8B030D-6E8A-4147-A177-3AD203B41FA5}">
                      <a16:colId xmlns:a16="http://schemas.microsoft.com/office/drawing/2014/main" val="1382996498"/>
                    </a:ext>
                  </a:extLst>
                </a:gridCol>
              </a:tblGrid>
              <a:tr h="5281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>
                          <a:solidFill>
                            <a:schemeClr val="accent1"/>
                          </a:solidFill>
                        </a:rPr>
                        <a:t>Aspect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>
                          <a:solidFill>
                            <a:srgbClr val="FF0000"/>
                          </a:solidFill>
                        </a:rPr>
                        <a:t>Group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>
                          <a:solidFill>
                            <a:srgbClr val="FF0000"/>
                          </a:solidFill>
                        </a:rPr>
                        <a:t>Team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9450035"/>
                  </a:ext>
                </a:extLst>
              </a:tr>
              <a:tr h="920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>
                          <a:solidFill>
                            <a:schemeClr val="accent1"/>
                          </a:solidFill>
                        </a:rPr>
                        <a:t>Goal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Individual goals, loosely connected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Common goal, collective accountability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0707814"/>
                  </a:ext>
                </a:extLst>
              </a:tr>
              <a:tr h="13127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>
                          <a:solidFill>
                            <a:schemeClr val="accent1"/>
                          </a:solidFill>
                        </a:rPr>
                        <a:t>Interaction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Limited interaction, communication varies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High interaction, continuous communication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0009876"/>
                  </a:ext>
                </a:extLst>
              </a:tr>
              <a:tr h="920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>
                          <a:solidFill>
                            <a:schemeClr val="accent1"/>
                          </a:solidFill>
                        </a:rPr>
                        <a:t>Roles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Assigned but often independent tasks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Interdependent, roles complementary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8191881"/>
                  </a:ext>
                </a:extLst>
              </a:tr>
              <a:tr h="920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>
                          <a:solidFill>
                            <a:schemeClr val="accent1"/>
                          </a:solidFill>
                        </a:rPr>
                        <a:t>Accountability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Individual accountability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Shared accountability</a:t>
                      </a:r>
                    </a:p>
                  </a:txBody>
                  <a:tcPr marL="133719" marR="133719" marT="66860" marB="668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11330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6904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CAE87-E0D1-6A56-4027-53CFFE09D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What Happens When Teamwork Goes Wrong?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38040-80FA-0F4C-E2D8-C1B6545C09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Causes of poor teamwork: lack of communication, unclear roles, conflicting goals.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Effects: low morale, decreased productivity, conflicts.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Example: In large companies like Amazon, individuals work independently at workstations; conflict resolution is top-down via managers.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Real-life example: Conflicts unresolved lead to delays or reduced quality of work.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8971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AA65A-E6A9-5F1A-645D-54BBF81DF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+mj-lt"/>
                <a:cs typeface="+mj-lt"/>
              </a:rPr>
              <a:t>Motivational Factors in Groups and Teams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2A115-EAB3-0CC9-0BDD-2A7B899C9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768150" cy="40920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>
                <a:ea typeface="+mn-lt"/>
                <a:cs typeface="+mn-lt"/>
              </a:rPr>
              <a:t>Intrinsic Motivators:</a:t>
            </a:r>
            <a:r>
              <a:rPr lang="en-GB" sz="2000" dirty="0">
                <a:ea typeface="+mn-lt"/>
                <a:cs typeface="+mn-lt"/>
              </a:rPr>
              <a:t> Recognition, achievement, personal growth (Herzberg).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Extrinsic (Hygiene) Factors:</a:t>
            </a:r>
            <a:r>
              <a:rPr lang="en-GB" sz="2000" dirty="0">
                <a:ea typeface="+mn-lt"/>
                <a:cs typeface="+mn-lt"/>
              </a:rPr>
              <a:t> Salary, work conditions, company policy.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Importance:</a:t>
            </a:r>
            <a:r>
              <a:rPr lang="en-GB" sz="2000" dirty="0">
                <a:ea typeface="+mn-lt"/>
                <a:cs typeface="+mn-lt"/>
              </a:rPr>
              <a:t> Motivation sustains cooperation, especially during conflicts.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Amazon Example:</a:t>
            </a:r>
            <a:r>
              <a:rPr lang="en-GB" sz="2000" dirty="0">
                <a:ea typeface="+mn-lt"/>
                <a:cs typeface="+mn-lt"/>
              </a:rPr>
              <a:t> Conflict often arises from unmet hygiene factors like unclear roles. Motivation improves with feedback and recognition.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Study Group Example:</a:t>
            </a:r>
            <a:r>
              <a:rPr lang="en-GB" sz="2000" dirty="0">
                <a:ea typeface="+mn-lt"/>
                <a:cs typeface="+mn-lt"/>
              </a:rPr>
              <a:t> Motivation rises when group leader appreciates work and delegates fairly.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99546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B3E2E-C133-177F-6ED0-A5A1DCFF5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3860" y="839578"/>
            <a:ext cx="10515600" cy="865488"/>
          </a:xfrm>
        </p:spPr>
        <p:txBody>
          <a:bodyPr>
            <a:normAutofit/>
          </a:bodyPr>
          <a:lstStyle/>
          <a:p>
            <a:r>
              <a:rPr lang="en-GB" b="1" dirty="0">
                <a:ea typeface="+mj-lt"/>
                <a:cs typeface="+mj-lt"/>
              </a:rPr>
              <a:t>Berlo’s SMCR Model and Communication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1BE46-4FD9-FE33-C706-19A627CA5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860" y="2501361"/>
            <a:ext cx="10515600" cy="39775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 dirty="0">
                <a:ea typeface="+mn-lt"/>
                <a:cs typeface="+mn-lt"/>
              </a:rPr>
              <a:t>Theory Explanation:</a:t>
            </a:r>
            <a:r>
              <a:rPr lang="en-GB" dirty="0">
                <a:ea typeface="+mn-lt"/>
                <a:cs typeface="+mn-lt"/>
              </a:rPr>
              <a:t> Breaks communication into Source, Message, Channel, Receiver.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Work Example:</a:t>
            </a:r>
            <a:r>
              <a:rPr lang="en-GB" dirty="0">
                <a:ea typeface="+mn-lt"/>
                <a:cs typeface="+mn-lt"/>
              </a:rPr>
              <a:t> Miscommunication from manager (Source) to worker (Receiver) via unclear message leads to errors.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Study Example:</a:t>
            </a:r>
            <a:r>
              <a:rPr lang="en-GB" dirty="0">
                <a:ea typeface="+mn-lt"/>
                <a:cs typeface="+mn-lt"/>
              </a:rPr>
              <a:t> Group leader ensures clear messaging to prevent misunderstandings.</a:t>
            </a:r>
            <a:endParaRPr lang="en-GB" dirty="0"/>
          </a:p>
          <a:p>
            <a:r>
              <a:rPr lang="en-GB" i="1" dirty="0">
                <a:ea typeface="+mn-lt"/>
                <a:cs typeface="+mn-lt"/>
              </a:rPr>
              <a:t>Bertos</a:t>
            </a:r>
            <a:r>
              <a:rPr lang="en-GB" dirty="0">
                <a:ea typeface="+mn-lt"/>
                <a:cs typeface="+mn-lt"/>
              </a:rPr>
              <a:t> usually refers to theories related to organizational </a:t>
            </a:r>
            <a:r>
              <a:rPr lang="en-GB" err="1">
                <a:ea typeface="+mn-lt"/>
                <a:cs typeface="+mn-lt"/>
              </a:rPr>
              <a:t>behavior</a:t>
            </a:r>
            <a:r>
              <a:rPr lang="en-GB" dirty="0">
                <a:ea typeface="+mn-lt"/>
                <a:cs typeface="+mn-lt"/>
              </a:rPr>
              <a:t> or social dynamics. However, this name is less common in theory compilations. Could you clarify if you mean </a:t>
            </a:r>
            <a:r>
              <a:rPr lang="en-GB" b="1" dirty="0">
                <a:ea typeface="+mn-lt"/>
                <a:cs typeface="+mn-lt"/>
              </a:rPr>
              <a:t>Bertolt Brecht</a:t>
            </a:r>
            <a:r>
              <a:rPr lang="en-GB" dirty="0">
                <a:ea typeface="+mn-lt"/>
                <a:cs typeface="+mn-lt"/>
              </a:rPr>
              <a:t> (theatre) or another Bertos?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Bertos’s Theory of Social Interaction</a:t>
            </a:r>
            <a:r>
              <a:rPr lang="en-GB" dirty="0">
                <a:ea typeface="+mn-lt"/>
                <a:cs typeface="+mn-lt"/>
              </a:rPr>
              <a:t> (hypothetical) might involve understanding how group dynamics influence decision-making in </a:t>
            </a:r>
            <a:r>
              <a:rPr lang="en-GB" err="1">
                <a:ea typeface="+mn-lt"/>
                <a:cs typeface="+mn-lt"/>
              </a:rPr>
              <a:t>organizations.A</a:t>
            </a:r>
            <a:r>
              <a:rPr lang="en-GB" dirty="0">
                <a:ea typeface="+mn-lt"/>
                <a:cs typeface="+mn-lt"/>
              </a:rPr>
              <a:t> company uses group brainstorming sessions to enhance creativity, but conflicts arise because of dominant personalities, illustrating Bertos’s points on social hierarchy and interaction impact.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539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6A2FB-B02F-0B80-E57F-48B043F89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14" y="944913"/>
            <a:ext cx="8991450" cy="778850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Herzberg’s Two-Factor Theory in Motivation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F3EC9-767B-E5A0-EE92-2F7A308BB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219" y="2416595"/>
            <a:ext cx="11528601" cy="443709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ea typeface="+mn-lt"/>
                <a:cs typeface="+mn-lt"/>
              </a:rPr>
              <a:t>This likely refers to </a:t>
            </a:r>
            <a:r>
              <a:rPr lang="en-GB" b="1" dirty="0">
                <a:ea typeface="+mn-lt"/>
                <a:cs typeface="+mn-lt"/>
              </a:rPr>
              <a:t>Frederick Herzberg’s Two-Factor Theory (Motivation-Hygiene Theory)</a:t>
            </a:r>
            <a:r>
              <a:rPr lang="en-GB" dirty="0">
                <a:ea typeface="+mn-lt"/>
                <a:cs typeface="+mn-lt"/>
              </a:rPr>
              <a:t> in organizational psychology.</a:t>
            </a:r>
          </a:p>
          <a:p>
            <a:r>
              <a:rPr lang="en-GB" b="1" dirty="0">
                <a:ea typeface="+mn-lt"/>
                <a:cs typeface="+mn-lt"/>
              </a:rPr>
              <a:t>Theory:</a:t>
            </a:r>
            <a:r>
              <a:rPr lang="en-GB" dirty="0">
                <a:ea typeface="+mn-lt"/>
                <a:cs typeface="+mn-lt"/>
              </a:rPr>
              <a:t> Herzberg identified two factors that influence job satisfaction and motivation:</a:t>
            </a:r>
            <a:endParaRPr lang="en-GB" dirty="0"/>
          </a:p>
          <a:p>
            <a:pPr lvl="1"/>
            <a:r>
              <a:rPr lang="en-GB" b="1" dirty="0">
                <a:ea typeface="+mn-lt"/>
                <a:cs typeface="+mn-lt"/>
              </a:rPr>
              <a:t>Hygiene factors:</a:t>
            </a:r>
            <a:r>
              <a:rPr lang="en-GB" dirty="0">
                <a:ea typeface="+mn-lt"/>
                <a:cs typeface="+mn-lt"/>
              </a:rPr>
              <a:t> Salary, work conditions, company policies (prevent dissatisfaction but do not motivate).</a:t>
            </a:r>
            <a:endParaRPr lang="en-GB" dirty="0"/>
          </a:p>
          <a:p>
            <a:pPr lvl="1"/>
            <a:r>
              <a:rPr lang="en-GB" b="1" dirty="0">
                <a:ea typeface="+mn-lt"/>
                <a:cs typeface="+mn-lt"/>
              </a:rPr>
              <a:t>Motivators:</a:t>
            </a:r>
            <a:r>
              <a:rPr lang="en-GB" dirty="0">
                <a:ea typeface="+mn-lt"/>
                <a:cs typeface="+mn-lt"/>
              </a:rPr>
              <a:t> Achievement, recognition, work itself (drive job satisfaction and motivation).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Example:</a:t>
            </a:r>
            <a:endParaRPr lang="en-GB" dirty="0"/>
          </a:p>
          <a:p>
            <a:pPr lvl="1"/>
            <a:r>
              <a:rPr lang="en-GB" dirty="0">
                <a:ea typeface="+mn-lt"/>
                <a:cs typeface="+mn-lt"/>
              </a:rPr>
              <a:t>Providing better office facilities (hygiene) stops employees from being unhappy but doesn't increase motivation.</a:t>
            </a:r>
            <a:endParaRPr lang="en-GB" dirty="0"/>
          </a:p>
          <a:p>
            <a:pPr lvl="1"/>
            <a:r>
              <a:rPr lang="en-GB" dirty="0">
                <a:ea typeface="+mn-lt"/>
                <a:cs typeface="+mn-lt"/>
              </a:rPr>
              <a:t>Offering challenging work and recognition boosts employee motivation and satisfaction.</a:t>
            </a:r>
            <a:endParaRPr lang="en-GB" dirty="0"/>
          </a:p>
          <a:p>
            <a:endParaRPr lang="en-GB"/>
          </a:p>
          <a:p>
            <a:r>
              <a:rPr lang="en-GB" b="1" dirty="0">
                <a:ea typeface="+mn-lt"/>
                <a:cs typeface="+mn-lt"/>
              </a:rPr>
              <a:t>Study Example:</a:t>
            </a:r>
            <a:r>
              <a:rPr lang="en-GB" dirty="0">
                <a:ea typeface="+mn-lt"/>
                <a:cs typeface="+mn-lt"/>
              </a:rPr>
              <a:t> Good cooperation arises from recognition and fair workload sharing.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This likely refers to </a:t>
            </a:r>
            <a:r>
              <a:rPr lang="en-GB" b="1" dirty="0">
                <a:ea typeface="+mn-lt"/>
                <a:cs typeface="+mn-lt"/>
              </a:rPr>
              <a:t>Frederick Herzberg’s Two-Factor Theory (Motivation-Hygiene Theory)</a:t>
            </a:r>
            <a:r>
              <a:rPr lang="en-GB" dirty="0">
                <a:ea typeface="+mn-lt"/>
                <a:cs typeface="+mn-lt"/>
              </a:rPr>
              <a:t> in organizational psychology.</a:t>
            </a:r>
            <a:endParaRPr lang="en-GB" dirty="0"/>
          </a:p>
          <a:p>
            <a:endParaRPr lang="en-GB" dirty="0"/>
          </a:p>
          <a:p>
            <a:endParaRPr lang="en-GB" b="1" dirty="0"/>
          </a:p>
          <a:p>
            <a:endParaRPr lang="en-GB" dirty="0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160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0ACC4-4DB0-83F4-BA61-E9EDB7066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714876"/>
            <a:ext cx="8818922" cy="994510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Tuckman’s Team Development Model</a:t>
            </a:r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A2ECF0-FE42-FC2A-FA79-93AE4EB984A0}"/>
              </a:ext>
            </a:extLst>
          </p:cNvPr>
          <p:cNvSpPr txBox="1"/>
          <p:nvPr/>
        </p:nvSpPr>
        <p:spPr>
          <a:xfrm>
            <a:off x="339305" y="2682815"/>
            <a:ext cx="11872823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is most likely related to the </a:t>
            </a:r>
            <a:r>
              <a:rPr lang="en-US" b="1"/>
              <a:t>Tuckman’s Stages of Group Development</a:t>
            </a:r>
            <a:r>
              <a:rPr lang="en-US"/>
              <a:t> theory.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Theory:</a:t>
            </a:r>
            <a:r>
              <a:rPr lang="en-US"/>
              <a:t> Bruce Tuckman proposed that groups go through 4-5 stages to become effective:</a:t>
            </a:r>
          </a:p>
          <a:p>
            <a:pPr marL="228600" lvl="1" indent="-228600">
              <a:buFont typeface=""/>
              <a:buChar char="•"/>
            </a:pPr>
            <a:r>
              <a:rPr lang="en-US" b="1"/>
              <a:t>Forming:</a:t>
            </a:r>
            <a:r>
              <a:rPr lang="en-US"/>
              <a:t> Group members meet and form initial impressions.</a:t>
            </a:r>
          </a:p>
          <a:p>
            <a:pPr marL="228600" lvl="1" indent="-228600">
              <a:buFont typeface=""/>
              <a:buChar char="•"/>
            </a:pPr>
            <a:r>
              <a:rPr lang="en-US" b="1"/>
              <a:t>Storming:</a:t>
            </a:r>
            <a:r>
              <a:rPr lang="en-US"/>
              <a:t> Conflict arises as members assert opinions.</a:t>
            </a:r>
          </a:p>
          <a:p>
            <a:pPr marL="228600" lvl="1" indent="-228600">
              <a:buFont typeface=""/>
              <a:buChar char="•"/>
            </a:pPr>
            <a:r>
              <a:rPr lang="en-US" b="1"/>
              <a:t>Norming:</a:t>
            </a:r>
            <a:r>
              <a:rPr lang="en-US"/>
              <a:t> Group establishes norms and cohesion.</a:t>
            </a:r>
          </a:p>
          <a:p>
            <a:pPr marL="228600" lvl="1" indent="-228600">
              <a:buFont typeface=""/>
              <a:buChar char="•"/>
            </a:pPr>
            <a:r>
              <a:rPr lang="en-US" b="1"/>
              <a:t>Performing:</a:t>
            </a:r>
            <a:r>
              <a:rPr lang="en-US"/>
              <a:t> Group works efficiently toward goals.</a:t>
            </a:r>
          </a:p>
          <a:p>
            <a:pPr marL="228600" lvl="1" indent="-228600">
              <a:buFont typeface=""/>
              <a:buChar char="•"/>
            </a:pPr>
            <a:r>
              <a:rPr lang="en-US" b="1"/>
              <a:t>Adjourning (added later):</a:t>
            </a:r>
            <a:r>
              <a:rPr lang="en-US"/>
              <a:t> Group disbands after task completion.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Example:</a:t>
            </a:r>
            <a:br>
              <a:rPr lang="en-US"/>
            </a:br>
            <a:r>
              <a:rPr lang="en-US"/>
              <a:t>A project team starts by introducing themselves (Forming), argues over roles (Storming), agrees on procedures (Norming), successfully completes the project (Performing), and then members go their separate ways (Adjourning).</a:t>
            </a:r>
          </a:p>
        </p:txBody>
      </p:sp>
    </p:spTree>
    <p:extLst>
      <p:ext uri="{BB962C8B-B14F-4D97-AF65-F5344CB8AC3E}">
        <p14:creationId xmlns:p14="http://schemas.microsoft.com/office/powerpoint/2010/main" val="2174396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DC0C8-ED64-766B-EA9D-A19697EDA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5407" y="1232461"/>
            <a:ext cx="2967338" cy="1095151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Conclusion</a:t>
            </a:r>
            <a:endParaRPr lang="en-US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17F80-27AC-C186-BB7C-C99A18ECD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/>
              <a:buChar char=""/>
            </a:pPr>
            <a:r>
              <a:rPr lang="en-GB">
                <a:ea typeface="+mn-lt"/>
                <a:cs typeface="+mn-lt"/>
              </a:rPr>
              <a:t>Effective teams require communication, motivation, and leadership.</a:t>
            </a:r>
            <a:endParaRPr lang="en-US"/>
          </a:p>
          <a:p>
            <a:pPr>
              <a:buFont typeface="Wingdings 3"/>
              <a:buChar char=""/>
            </a:pPr>
            <a:r>
              <a:rPr lang="en-GB">
                <a:ea typeface="+mn-lt"/>
                <a:cs typeface="+mn-lt"/>
              </a:rPr>
              <a:t>Groups can function well but are limited in collaboration.</a:t>
            </a:r>
            <a:endParaRPr lang="en-GB"/>
          </a:p>
          <a:p>
            <a:pPr>
              <a:buFont typeface="Wingdings 3"/>
              <a:buChar char=""/>
            </a:pPr>
            <a:r>
              <a:rPr lang="en-GB">
                <a:ea typeface="+mn-lt"/>
                <a:cs typeface="+mn-lt"/>
              </a:rPr>
              <a:t>Models (Berlo, Herzberg, Tuckman) offer frameworks to understand success and failure in teamwork.</a:t>
            </a:r>
            <a:endParaRPr lang="en-GB"/>
          </a:p>
          <a:p>
            <a:pPr>
              <a:buFont typeface="Wingdings 3"/>
              <a:buChar char=""/>
            </a:pPr>
            <a:r>
              <a:rPr lang="en-GB">
                <a:ea typeface="+mn-lt"/>
                <a:cs typeface="+mn-lt"/>
              </a:rPr>
              <a:t>Real-world examples from Amazon and university demonstrate how theory applies in practice.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160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C5457-1C70-EEAF-7B17-950659D1D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+mj-lt"/>
                <a:cs typeface="+mj-lt"/>
              </a:rPr>
              <a:t>References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5603B-70FA-B566-D997-1CF3B5AD07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Smith, J., &amp; Lee, A. (2023). </a:t>
            </a:r>
            <a:r>
              <a:rPr lang="en-GB" i="1" dirty="0">
                <a:ea typeface="+mn-lt"/>
                <a:cs typeface="+mn-lt"/>
              </a:rPr>
              <a:t>Team Dynamics and Performance in Large Organizations</a:t>
            </a:r>
            <a:r>
              <a:rPr lang="en-GB" dirty="0">
                <a:ea typeface="+mn-lt"/>
                <a:cs typeface="+mn-lt"/>
              </a:rPr>
              <a:t>. Journal of Organizational </a:t>
            </a:r>
            <a:r>
              <a:rPr lang="en-GB" dirty="0" err="1">
                <a:ea typeface="+mn-lt"/>
                <a:cs typeface="+mn-lt"/>
              </a:rPr>
              <a:t>Behavior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Johnson, P. (2022). </a:t>
            </a:r>
            <a:r>
              <a:rPr lang="en-GB" i="1" dirty="0">
                <a:ea typeface="+mn-lt"/>
                <a:cs typeface="+mn-lt"/>
              </a:rPr>
              <a:t>Motivation in Hybrid Work Environments: Lessons from Tech Companies</a:t>
            </a:r>
            <a:r>
              <a:rPr lang="en-GB" dirty="0">
                <a:ea typeface="+mn-lt"/>
                <a:cs typeface="+mn-lt"/>
              </a:rPr>
              <a:t>. Management Review.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Garcia, M., &amp; Thomas, R. (2021). </a:t>
            </a:r>
            <a:r>
              <a:rPr lang="en-GB" i="1" dirty="0">
                <a:ea typeface="+mn-lt"/>
                <a:cs typeface="+mn-lt"/>
              </a:rPr>
              <a:t>Conflict Resolution and Leadership in Multicultural Teams</a:t>
            </a:r>
            <a:r>
              <a:rPr lang="en-GB" dirty="0">
                <a:ea typeface="+mn-lt"/>
                <a:cs typeface="+mn-lt"/>
              </a:rPr>
              <a:t>. International Journal of HR Management.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Herzberg, F. (Original Theory), revisited in: Brown, K. (2020). </a:t>
            </a:r>
            <a:r>
              <a:rPr lang="en-GB" i="1" dirty="0">
                <a:ea typeface="+mn-lt"/>
                <a:cs typeface="+mn-lt"/>
              </a:rPr>
              <a:t>Motivation Theories in Modern Workplaces</a:t>
            </a:r>
            <a:r>
              <a:rPr lang="en-GB" dirty="0">
                <a:ea typeface="+mn-lt"/>
                <a:cs typeface="+mn-lt"/>
              </a:rPr>
              <a:t>. HR Journal.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Tuckman, B. (1965), revisited in: Lee, S. (2024). </a:t>
            </a:r>
            <a:r>
              <a:rPr lang="en-GB" i="1" dirty="0">
                <a:ea typeface="+mn-lt"/>
                <a:cs typeface="+mn-lt"/>
              </a:rPr>
              <a:t>Adapting Tuckman’s Model for Virtual Teams</a:t>
            </a:r>
            <a:r>
              <a:rPr lang="en-GB" dirty="0">
                <a:ea typeface="+mn-lt"/>
                <a:cs typeface="+mn-lt"/>
              </a:rPr>
              <a:t>. Team Performance Journal.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1993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 Boardroom</vt:lpstr>
      <vt:lpstr>PowerPoint Presentation</vt:lpstr>
      <vt:lpstr>Analysis and Summary </vt:lpstr>
      <vt:lpstr>Key Differences Between Groups and Teams</vt:lpstr>
      <vt:lpstr>What Happens When Teamwork Goes Wrong?</vt:lpstr>
      <vt:lpstr>Motivational Factors in Groups and Teams </vt:lpstr>
      <vt:lpstr>Berlo’s SMCR Model and Communication </vt:lpstr>
      <vt:lpstr>Herzberg’s Two-Factor Theory in Motivation </vt:lpstr>
      <vt:lpstr>Tuckman’s Team Development Model </vt:lpstr>
      <vt:lpstr>Conclusion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229</cp:revision>
  <dcterms:created xsi:type="dcterms:W3CDTF">2025-06-23T12:27:25Z</dcterms:created>
  <dcterms:modified xsi:type="dcterms:W3CDTF">2025-06-30T05:32:02Z</dcterms:modified>
</cp:coreProperties>
</file>