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6" r:id="rId3"/>
    <p:sldId id="258" r:id="rId4"/>
    <p:sldId id="262"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7/1/22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741746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7/1/22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744688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7/1/22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2402904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7/1/22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076957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7/1/22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850950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7/1/22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958390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7/1/22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916427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7/1/22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782855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7/1/22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76587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832010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1843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7/1/22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303479536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asthma.org.uk/advice/severe-asthma/managing-severe-asthma/caring" TargetMode="External"/><Relationship Id="rId7" Type="http://schemas.openxmlformats.org/officeDocument/2006/relationships/hyperlink" Target="https://patient.info/news-and-features/the-respiratory-system" TargetMode="External"/><Relationship Id="rId2" Type="http://schemas.openxmlformats.org/officeDocument/2006/relationships/hyperlink" Target="https://community.aafa.org/blog/what-happens-in-your-airways-when-you-have-asthma" TargetMode="External"/><Relationship Id="rId1" Type="http://schemas.openxmlformats.org/officeDocument/2006/relationships/slideLayout" Target="../slideLayouts/slideLayout2.xml"/><Relationship Id="rId6" Type="http://schemas.openxmlformats.org/officeDocument/2006/relationships/hyperlink" Target="https://www.nhs.uk/conditions/asthma/" TargetMode="External"/><Relationship Id="rId5" Type="http://schemas.openxmlformats.org/officeDocument/2006/relationships/hyperlink" Target="https://www.mayoclinic.org/diseases-conditions/asthma/symptoms-causes/syc-20369653" TargetMode="External"/><Relationship Id="rId4" Type="http://schemas.openxmlformats.org/officeDocument/2006/relationships/hyperlink" Target="https://my.clevelandclinic.org/health/articles/21205-respiratory-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67B8-39C9-7497-0749-25A0CB5E625C}"/>
              </a:ext>
            </a:extLst>
          </p:cNvPr>
          <p:cNvSpPr>
            <a:spLocks noGrp="1"/>
          </p:cNvSpPr>
          <p:nvPr>
            <p:ph type="title"/>
          </p:nvPr>
        </p:nvSpPr>
        <p:spPr>
          <a:xfrm>
            <a:off x="804672" y="964692"/>
            <a:ext cx="5894832" cy="1188720"/>
          </a:xfrm>
        </p:spPr>
        <p:txBody>
          <a:bodyPr>
            <a:normAutofit/>
          </a:bodyPr>
          <a:lstStyle/>
          <a:p>
            <a:r>
              <a:rPr lang="en-GB" dirty="0"/>
              <a:t>Task 1 individual academic poster</a:t>
            </a:r>
            <a:endParaRPr lang="en-US" dirty="0"/>
          </a:p>
        </p:txBody>
      </p:sp>
      <p:sp>
        <p:nvSpPr>
          <p:cNvPr id="3" name="Content Placeholder 2">
            <a:extLst>
              <a:ext uri="{FF2B5EF4-FFF2-40B4-BE49-F238E27FC236}">
                <a16:creationId xmlns:a16="http://schemas.microsoft.com/office/drawing/2014/main" id="{1C9DDAC0-4CFA-C123-941B-85D1EE1C105E}"/>
              </a:ext>
            </a:extLst>
          </p:cNvPr>
          <p:cNvSpPr>
            <a:spLocks noGrp="1"/>
          </p:cNvSpPr>
          <p:nvPr>
            <p:ph idx="1"/>
          </p:nvPr>
        </p:nvSpPr>
        <p:spPr>
          <a:xfrm>
            <a:off x="803243" y="2638044"/>
            <a:ext cx="5963317" cy="3263206"/>
          </a:xfrm>
        </p:spPr>
        <p:txBody>
          <a:bodyPr>
            <a:normAutofit/>
          </a:bodyPr>
          <a:lstStyle/>
          <a:p>
            <a:pPr marL="0" indent="0">
              <a:buNone/>
            </a:pPr>
            <a:r>
              <a:rPr lang="en-GB" dirty="0"/>
              <a:t>BSc health and social care </a:t>
            </a:r>
          </a:p>
          <a:p>
            <a:pPr marL="0" indent="0">
              <a:buNone/>
            </a:pPr>
            <a:r>
              <a:rPr lang="en-GB" dirty="0"/>
              <a:t>Introduction to physiology </a:t>
            </a:r>
          </a:p>
          <a:p>
            <a:pPr marL="0" indent="0">
              <a:buNone/>
            </a:pPr>
            <a:r>
              <a:rPr lang="en-GB" dirty="0"/>
              <a:t>BMHP5003_BIRM</a:t>
            </a:r>
          </a:p>
          <a:p>
            <a:pPr marL="0" indent="0">
              <a:buNone/>
            </a:pPr>
            <a:r>
              <a:rPr lang="en-GB" dirty="0"/>
              <a:t>Mumtaz </a:t>
            </a:r>
            <a:r>
              <a:rPr lang="en-GB" dirty="0" err="1"/>
              <a:t>Goolam</a:t>
            </a:r>
            <a:r>
              <a:rPr lang="en-GB" dirty="0"/>
              <a:t> &amp; Muhammad </a:t>
            </a:r>
            <a:r>
              <a:rPr lang="en-GB" dirty="0" err="1"/>
              <a:t>Humza</a:t>
            </a:r>
            <a:r>
              <a:rPr lang="en-GB" dirty="0"/>
              <a:t> </a:t>
            </a:r>
            <a:r>
              <a:rPr lang="en-GB" dirty="0" err="1"/>
              <a:t>Saeed</a:t>
            </a:r>
            <a:r>
              <a:rPr lang="en-GB" dirty="0"/>
              <a:t> </a:t>
            </a:r>
          </a:p>
          <a:p>
            <a:pPr marL="0" indent="0">
              <a:buNone/>
            </a:pPr>
            <a:endParaRPr lang="en-GB" dirty="0"/>
          </a:p>
          <a:p>
            <a:pPr marL="0" indent="0">
              <a:buNone/>
            </a:pPr>
            <a:r>
              <a:rPr lang="en-GB" dirty="0"/>
              <a:t>By,</a:t>
            </a:r>
          </a:p>
          <a:p>
            <a:pPr marL="0" indent="0">
              <a:buNone/>
            </a:pPr>
            <a:r>
              <a:rPr lang="en-GB" dirty="0"/>
              <a:t>Parisle Edwards 2010405</a:t>
            </a:r>
          </a:p>
        </p:txBody>
      </p:sp>
      <p:sp>
        <p:nvSpPr>
          <p:cNvPr id="11" name="Rectangle 10">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7A3BD1F-66F0-5A64-DAC7-8433EA3DBF92}"/>
              </a:ext>
            </a:extLst>
          </p:cNvPr>
          <p:cNvPicPr>
            <a:picLocks noChangeAspect="1"/>
          </p:cNvPicPr>
          <p:nvPr/>
        </p:nvPicPr>
        <p:blipFill>
          <a:blip r:embed="rId2"/>
          <a:stretch>
            <a:fillRect/>
          </a:stretch>
        </p:blipFill>
        <p:spPr>
          <a:xfrm>
            <a:off x="7715890" y="1505993"/>
            <a:ext cx="3328416" cy="3853955"/>
          </a:xfrm>
          <a:prstGeom prst="rect">
            <a:avLst/>
          </a:prstGeom>
        </p:spPr>
      </p:pic>
      <p:sp>
        <p:nvSpPr>
          <p:cNvPr id="7" name="Content Placeholder 2">
            <a:extLst>
              <a:ext uri="{FF2B5EF4-FFF2-40B4-BE49-F238E27FC236}">
                <a16:creationId xmlns:a16="http://schemas.microsoft.com/office/drawing/2014/main" id="{EBF2BC83-F41B-B770-E3A1-33C737D8BA55}"/>
              </a:ext>
            </a:extLst>
          </p:cNvPr>
          <p:cNvSpPr>
            <a:spLocks noGrp="1"/>
          </p:cNvSpPr>
          <p:nvPr>
            <p:ph idx="1"/>
          </p:nvPr>
        </p:nvSpPr>
        <p:spPr>
          <a:xfrm>
            <a:off x="7551298" y="5909280"/>
            <a:ext cx="1883961" cy="541302"/>
          </a:xfrm>
        </p:spPr>
        <p:txBody>
          <a:bodyPr>
            <a:normAutofit/>
          </a:bodyPr>
          <a:lstStyle/>
          <a:p>
            <a:pPr marL="0" indent="0">
              <a:buNone/>
            </a:pPr>
            <a:r>
              <a:rPr lang="en-GB" dirty="0"/>
              <a:t>(Tidy, 2019)</a:t>
            </a:r>
          </a:p>
        </p:txBody>
      </p:sp>
    </p:spTree>
    <p:extLst>
      <p:ext uri="{BB962C8B-B14F-4D97-AF65-F5344CB8AC3E}">
        <p14:creationId xmlns:p14="http://schemas.microsoft.com/office/powerpoint/2010/main" val="708343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E7FA770A-6024-7462-1A42-4FD1B2FC4300}"/>
              </a:ext>
            </a:extLst>
          </p:cNvPr>
          <p:cNvSpPr>
            <a:spLocks noGrp="1"/>
          </p:cNvSpPr>
          <p:nvPr>
            <p:ph type="title"/>
          </p:nvPr>
        </p:nvSpPr>
        <p:spPr>
          <a:xfrm>
            <a:off x="643466" y="643467"/>
            <a:ext cx="6242719" cy="1728044"/>
          </a:xfrm>
          <a:noFill/>
          <a:ln>
            <a:solidFill>
              <a:schemeClr val="bg1"/>
            </a:solidFill>
          </a:ln>
        </p:spPr>
        <p:txBody>
          <a:bodyPr wrap="square">
            <a:normAutofit/>
          </a:bodyPr>
          <a:lstStyle/>
          <a:p>
            <a:br>
              <a:rPr lang="en-GB">
                <a:solidFill>
                  <a:schemeClr val="bg1"/>
                </a:solidFill>
              </a:rPr>
            </a:br>
            <a:r>
              <a:rPr lang="en-GB">
                <a:solidFill>
                  <a:schemeClr val="bg1"/>
                </a:solidFill>
              </a:rPr>
              <a:t>All about the respiratory system</a:t>
            </a:r>
            <a:endParaRPr lang="en-US">
              <a:solidFill>
                <a:schemeClr val="bg1"/>
              </a:solidFill>
            </a:endParaRPr>
          </a:p>
        </p:txBody>
      </p:sp>
      <p:sp>
        <p:nvSpPr>
          <p:cNvPr id="8" name="Content Placeholder 7">
            <a:extLst>
              <a:ext uri="{FF2B5EF4-FFF2-40B4-BE49-F238E27FC236}">
                <a16:creationId xmlns:a16="http://schemas.microsoft.com/office/drawing/2014/main" id="{C7735F82-A4DE-BFAA-C270-629D195F851A}"/>
              </a:ext>
            </a:extLst>
          </p:cNvPr>
          <p:cNvSpPr>
            <a:spLocks noGrp="1"/>
          </p:cNvSpPr>
          <p:nvPr>
            <p:ph idx="1"/>
          </p:nvPr>
        </p:nvSpPr>
        <p:spPr>
          <a:xfrm>
            <a:off x="8056998" y="5811262"/>
            <a:ext cx="2615288" cy="626758"/>
          </a:xfrm>
        </p:spPr>
        <p:txBody>
          <a:bodyPr>
            <a:normAutofit/>
          </a:bodyPr>
          <a:lstStyle/>
          <a:p>
            <a:pPr marL="0" indent="0">
              <a:buNone/>
            </a:pPr>
            <a:r>
              <a:rPr lang="en-GB" dirty="0">
                <a:solidFill>
                  <a:schemeClr val="tx1"/>
                </a:solidFill>
              </a:rPr>
              <a:t>(Tidy, 2019)</a:t>
            </a:r>
          </a:p>
        </p:txBody>
      </p:sp>
      <p:sp>
        <p:nvSpPr>
          <p:cNvPr id="4" name="Content Placeholder 7">
            <a:extLst>
              <a:ext uri="{FF2B5EF4-FFF2-40B4-BE49-F238E27FC236}">
                <a16:creationId xmlns:a16="http://schemas.microsoft.com/office/drawing/2014/main" id="{26172D94-37C4-31B7-F6EA-6FC63E3D01D5}"/>
              </a:ext>
            </a:extLst>
          </p:cNvPr>
          <p:cNvSpPr>
            <a:spLocks noGrp="1"/>
          </p:cNvSpPr>
          <p:nvPr>
            <p:ph idx="1"/>
          </p:nvPr>
        </p:nvSpPr>
        <p:spPr>
          <a:xfrm>
            <a:off x="795867" y="2790444"/>
            <a:ext cx="6242715" cy="3415622"/>
          </a:xfrm>
        </p:spPr>
        <p:txBody>
          <a:bodyPr>
            <a:normAutofit/>
          </a:bodyPr>
          <a:lstStyle/>
          <a:p>
            <a:r>
              <a:rPr lang="en-GB" dirty="0">
                <a:solidFill>
                  <a:schemeClr val="bg1"/>
                </a:solidFill>
              </a:rPr>
              <a:t>How the respiratory system works</a:t>
            </a:r>
          </a:p>
          <a:p>
            <a:r>
              <a:rPr lang="en-GB" dirty="0">
                <a:solidFill>
                  <a:schemeClr val="bg1"/>
                </a:solidFill>
              </a:rPr>
              <a:t>What disease affects the respiratory system</a:t>
            </a:r>
          </a:p>
          <a:p>
            <a:r>
              <a:rPr lang="en-GB" dirty="0">
                <a:solidFill>
                  <a:schemeClr val="bg1"/>
                </a:solidFill>
              </a:rPr>
              <a:t>What care can be given to help someone with a disease of the respiratory system.</a:t>
            </a:r>
          </a:p>
          <a:p>
            <a:r>
              <a:rPr lang="en-GB" dirty="0">
                <a:solidFill>
                  <a:schemeClr val="bg1"/>
                </a:solidFill>
              </a:rPr>
              <a:t>The network of organs and tissues that help you breath, the lungs and vessels work together to move oxygen throughout the body and clean out waste gases like carbon dioxide. (Cleveland clinic, 2020)</a:t>
            </a:r>
            <a:endParaRPr lang="en-US" dirty="0">
              <a:solidFill>
                <a:schemeClr val="bg1"/>
              </a:solidFill>
            </a:endParaRPr>
          </a:p>
          <a:p>
            <a:endParaRPr lang="en-US" dirty="0">
              <a:solidFill>
                <a:schemeClr val="bg1"/>
              </a:solidFill>
            </a:endParaRPr>
          </a:p>
        </p:txBody>
      </p:sp>
      <p:pic>
        <p:nvPicPr>
          <p:cNvPr id="10" name="Picture 9">
            <a:extLst>
              <a:ext uri="{FF2B5EF4-FFF2-40B4-BE49-F238E27FC236}">
                <a16:creationId xmlns:a16="http://schemas.microsoft.com/office/drawing/2014/main" id="{FC438D10-5154-8DD5-F6D6-A8A8A239B362}"/>
              </a:ext>
            </a:extLst>
          </p:cNvPr>
          <p:cNvPicPr>
            <a:picLocks noChangeAspect="1"/>
          </p:cNvPicPr>
          <p:nvPr/>
        </p:nvPicPr>
        <p:blipFill>
          <a:blip r:embed="rId2"/>
          <a:stretch>
            <a:fillRect/>
          </a:stretch>
        </p:blipFill>
        <p:spPr>
          <a:xfrm>
            <a:off x="7743034" y="314356"/>
            <a:ext cx="4448965" cy="5444654"/>
          </a:xfrm>
          <a:prstGeom prst="rect">
            <a:avLst/>
          </a:prstGeom>
        </p:spPr>
      </p:pic>
    </p:spTree>
    <p:extLst>
      <p:ext uri="{BB962C8B-B14F-4D97-AF65-F5344CB8AC3E}">
        <p14:creationId xmlns:p14="http://schemas.microsoft.com/office/powerpoint/2010/main" val="1736834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FD54A-A396-F786-E94D-94D681E64365}"/>
              </a:ext>
            </a:extLst>
          </p:cNvPr>
          <p:cNvSpPr>
            <a:spLocks noGrp="1"/>
          </p:cNvSpPr>
          <p:nvPr>
            <p:ph type="title"/>
          </p:nvPr>
        </p:nvSpPr>
        <p:spPr>
          <a:xfrm>
            <a:off x="650965" y="168496"/>
            <a:ext cx="6242719" cy="1728044"/>
          </a:xfrm>
          <a:noFill/>
          <a:ln>
            <a:solidFill>
              <a:schemeClr val="bg1"/>
            </a:solidFill>
          </a:ln>
        </p:spPr>
        <p:txBody>
          <a:bodyPr wrap="square">
            <a:normAutofit/>
          </a:bodyPr>
          <a:lstStyle/>
          <a:p>
            <a:r>
              <a:rPr lang="en-GB">
                <a:solidFill>
                  <a:schemeClr val="bg1"/>
                </a:solidFill>
              </a:rPr>
              <a:t>How asthma affects the respiratory system </a:t>
            </a:r>
            <a:endParaRPr lang="en-US">
              <a:solidFill>
                <a:schemeClr val="bg1"/>
              </a:solidFill>
            </a:endParaRPr>
          </a:p>
        </p:txBody>
      </p:sp>
      <p:sp>
        <p:nvSpPr>
          <p:cNvPr id="3" name="Content Placeholder 2">
            <a:extLst>
              <a:ext uri="{FF2B5EF4-FFF2-40B4-BE49-F238E27FC236}">
                <a16:creationId xmlns:a16="http://schemas.microsoft.com/office/drawing/2014/main" id="{1D1598B2-2241-B133-0A44-2CC511C25C16}"/>
              </a:ext>
            </a:extLst>
          </p:cNvPr>
          <p:cNvSpPr>
            <a:spLocks noGrp="1"/>
          </p:cNvSpPr>
          <p:nvPr>
            <p:ph idx="1"/>
          </p:nvPr>
        </p:nvSpPr>
        <p:spPr>
          <a:xfrm>
            <a:off x="643467" y="2065037"/>
            <a:ext cx="6242715" cy="4624468"/>
          </a:xfrm>
        </p:spPr>
        <p:txBody>
          <a:bodyPr>
            <a:normAutofit/>
          </a:bodyPr>
          <a:lstStyle/>
          <a:p>
            <a:r>
              <a:rPr lang="en-GB" dirty="0">
                <a:solidFill>
                  <a:schemeClr val="bg1"/>
                </a:solidFill>
              </a:rPr>
              <a:t>If you have asthma, the inside walls of the airways in your lungs can become inflamed and swollen, membranes in your airway linings may secrete excess mucus, this can cause asthma attacks. (Mayo clinic, 2022)</a:t>
            </a:r>
          </a:p>
          <a:p>
            <a:pPr marL="0" indent="0">
              <a:buNone/>
            </a:pPr>
            <a:r>
              <a:rPr lang="en-GB" dirty="0">
                <a:solidFill>
                  <a:schemeClr val="bg1"/>
                </a:solidFill>
              </a:rPr>
              <a:t>Main asthma symptoms:</a:t>
            </a:r>
          </a:p>
          <a:p>
            <a:r>
              <a:rPr lang="en-GB" dirty="0">
                <a:solidFill>
                  <a:schemeClr val="bg1"/>
                </a:solidFill>
              </a:rPr>
              <a:t>Wheezing when breathing </a:t>
            </a:r>
          </a:p>
          <a:p>
            <a:r>
              <a:rPr lang="en-GB" dirty="0">
                <a:solidFill>
                  <a:schemeClr val="bg1"/>
                </a:solidFill>
              </a:rPr>
              <a:t>Breathlessness </a:t>
            </a:r>
          </a:p>
          <a:p>
            <a:r>
              <a:rPr lang="en-GB" dirty="0">
                <a:solidFill>
                  <a:schemeClr val="bg1"/>
                </a:solidFill>
              </a:rPr>
              <a:t>Tight chest </a:t>
            </a:r>
          </a:p>
          <a:p>
            <a:r>
              <a:rPr lang="en-GB" dirty="0">
                <a:solidFill>
                  <a:schemeClr val="bg1"/>
                </a:solidFill>
              </a:rPr>
              <a:t>Coughing </a:t>
            </a:r>
          </a:p>
          <a:p>
            <a:pPr marL="0" indent="0">
              <a:buNone/>
            </a:pPr>
            <a:r>
              <a:rPr lang="en-GB" dirty="0">
                <a:solidFill>
                  <a:schemeClr val="bg1"/>
                </a:solidFill>
              </a:rPr>
              <a:t>(NHS, 2022)</a:t>
            </a:r>
            <a:endParaRPr lang="en-US" dirty="0">
              <a:solidFill>
                <a:schemeClr val="bg1"/>
              </a:solidFill>
            </a:endParaRPr>
          </a:p>
        </p:txBody>
      </p:sp>
      <p:pic>
        <p:nvPicPr>
          <p:cNvPr id="5" name="Picture 4">
            <a:extLst>
              <a:ext uri="{FF2B5EF4-FFF2-40B4-BE49-F238E27FC236}">
                <a16:creationId xmlns:a16="http://schemas.microsoft.com/office/drawing/2014/main" id="{3CC39734-614B-C05B-11D4-F8D074DE151D}"/>
              </a:ext>
            </a:extLst>
          </p:cNvPr>
          <p:cNvPicPr>
            <a:picLocks noChangeAspect="1"/>
          </p:cNvPicPr>
          <p:nvPr/>
        </p:nvPicPr>
        <p:blipFill>
          <a:blip r:embed="rId2"/>
          <a:stretch>
            <a:fillRect/>
          </a:stretch>
        </p:blipFill>
        <p:spPr>
          <a:xfrm>
            <a:off x="8119870" y="1801533"/>
            <a:ext cx="3428662" cy="3054102"/>
          </a:xfrm>
          <a:prstGeom prst="rect">
            <a:avLst/>
          </a:prstGeom>
        </p:spPr>
      </p:pic>
      <p:sp>
        <p:nvSpPr>
          <p:cNvPr id="6" name="TextBox 5">
            <a:extLst>
              <a:ext uri="{FF2B5EF4-FFF2-40B4-BE49-F238E27FC236}">
                <a16:creationId xmlns:a16="http://schemas.microsoft.com/office/drawing/2014/main" id="{0C9EC8E2-B8BA-25F3-D8E4-57015C00AB91}"/>
              </a:ext>
            </a:extLst>
          </p:cNvPr>
          <p:cNvSpPr txBox="1"/>
          <p:nvPr/>
        </p:nvSpPr>
        <p:spPr>
          <a:xfrm>
            <a:off x="7544652" y="4963915"/>
            <a:ext cx="4549485" cy="646331"/>
          </a:xfrm>
          <a:prstGeom prst="rect">
            <a:avLst/>
          </a:prstGeom>
          <a:noFill/>
        </p:spPr>
        <p:txBody>
          <a:bodyPr wrap="square" rtlCol="0">
            <a:spAutoFit/>
          </a:bodyPr>
          <a:lstStyle/>
          <a:p>
            <a:pPr algn="l"/>
            <a:r>
              <a:rPr lang="en-GB" dirty="0"/>
              <a:t>(Asthma and allergy foundation of America, 2021)</a:t>
            </a:r>
            <a:endParaRPr lang="en-US" dirty="0"/>
          </a:p>
        </p:txBody>
      </p:sp>
    </p:spTree>
    <p:extLst>
      <p:ext uri="{BB962C8B-B14F-4D97-AF65-F5344CB8AC3E}">
        <p14:creationId xmlns:p14="http://schemas.microsoft.com/office/powerpoint/2010/main" val="958532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3FBA2-957A-2525-5380-E8FDCC2913F9}"/>
              </a:ext>
            </a:extLst>
          </p:cNvPr>
          <p:cNvSpPr>
            <a:spLocks noGrp="1"/>
          </p:cNvSpPr>
          <p:nvPr>
            <p:ph type="title"/>
          </p:nvPr>
        </p:nvSpPr>
        <p:spPr/>
        <p:txBody>
          <a:bodyPr/>
          <a:lstStyle/>
          <a:p>
            <a:r>
              <a:rPr lang="en-GB" dirty="0"/>
              <a:t>Care for someone with asthma </a:t>
            </a:r>
            <a:endParaRPr lang="en-US" dirty="0"/>
          </a:p>
        </p:txBody>
      </p:sp>
      <p:sp>
        <p:nvSpPr>
          <p:cNvPr id="3" name="Content Placeholder 2">
            <a:extLst>
              <a:ext uri="{FF2B5EF4-FFF2-40B4-BE49-F238E27FC236}">
                <a16:creationId xmlns:a16="http://schemas.microsoft.com/office/drawing/2014/main" id="{E504801B-C604-165E-6BBE-60C00FA5F65F}"/>
              </a:ext>
            </a:extLst>
          </p:cNvPr>
          <p:cNvSpPr>
            <a:spLocks noGrp="1"/>
          </p:cNvSpPr>
          <p:nvPr>
            <p:ph idx="1"/>
          </p:nvPr>
        </p:nvSpPr>
        <p:spPr/>
        <p:txBody>
          <a:bodyPr>
            <a:normAutofit fontScale="92500" lnSpcReduction="20000"/>
          </a:bodyPr>
          <a:lstStyle/>
          <a:p>
            <a:pPr marL="0" indent="0">
              <a:buNone/>
            </a:pPr>
            <a:r>
              <a:rPr lang="en-GB" dirty="0"/>
              <a:t>There is different type of care you can do when caring for someone with asthma.</a:t>
            </a:r>
          </a:p>
          <a:p>
            <a:pPr marL="0" indent="0">
              <a:buNone/>
            </a:pPr>
            <a:r>
              <a:rPr lang="en-GB" dirty="0"/>
              <a:t>Caring with someone with severe asthma</a:t>
            </a:r>
          </a:p>
          <a:p>
            <a:r>
              <a:rPr lang="en-GB" dirty="0"/>
              <a:t>Exercises daily and motivation to keep active </a:t>
            </a:r>
          </a:p>
          <a:p>
            <a:r>
              <a:rPr lang="en-GB" dirty="0"/>
              <a:t>Help monitor their symptoms </a:t>
            </a:r>
          </a:p>
          <a:p>
            <a:r>
              <a:rPr lang="en-GB" dirty="0"/>
              <a:t>Give emotional support </a:t>
            </a:r>
          </a:p>
          <a:p>
            <a:r>
              <a:rPr lang="en-GB" dirty="0"/>
              <a:t>Knowing what to do in an emergency </a:t>
            </a:r>
          </a:p>
          <a:p>
            <a:pPr marL="0" indent="0">
              <a:buNone/>
            </a:pPr>
            <a:r>
              <a:rPr lang="en-GB" dirty="0"/>
              <a:t>(Asthma + lung uk, 2022)</a:t>
            </a:r>
          </a:p>
          <a:p>
            <a:r>
              <a:rPr lang="en-GB" dirty="0"/>
              <a:t>75% of people with severe asthma need regular emergency care</a:t>
            </a:r>
          </a:p>
          <a:p>
            <a:r>
              <a:rPr lang="en-GB" dirty="0"/>
              <a:t>Inhalers </a:t>
            </a:r>
          </a:p>
        </p:txBody>
      </p:sp>
    </p:spTree>
    <p:extLst>
      <p:ext uri="{BB962C8B-B14F-4D97-AF65-F5344CB8AC3E}">
        <p14:creationId xmlns:p14="http://schemas.microsoft.com/office/powerpoint/2010/main" val="2965669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FAF8D0B-C62D-2BCB-9B76-7568B64092EC}"/>
              </a:ext>
            </a:extLst>
          </p:cNvPr>
          <p:cNvSpPr>
            <a:spLocks noGrp="1"/>
          </p:cNvSpPr>
          <p:nvPr>
            <p:ph type="title"/>
          </p:nvPr>
        </p:nvSpPr>
        <p:spPr>
          <a:xfrm>
            <a:off x="264059" y="147365"/>
            <a:ext cx="11442575" cy="1188720"/>
          </a:xfrm>
        </p:spPr>
        <p:txBody>
          <a:bodyPr/>
          <a:lstStyle/>
          <a:p>
            <a:r>
              <a:rPr lang="en-GB" dirty="0"/>
              <a:t>References</a:t>
            </a:r>
            <a:endParaRPr lang="en-US" dirty="0"/>
          </a:p>
        </p:txBody>
      </p:sp>
      <p:sp>
        <p:nvSpPr>
          <p:cNvPr id="8" name="Text Placeholder 7">
            <a:extLst>
              <a:ext uri="{FF2B5EF4-FFF2-40B4-BE49-F238E27FC236}">
                <a16:creationId xmlns:a16="http://schemas.microsoft.com/office/drawing/2014/main" id="{E3DC9CAA-5E9F-8DE6-D767-B3A3742208C5}"/>
              </a:ext>
            </a:extLst>
          </p:cNvPr>
          <p:cNvSpPr>
            <a:spLocks noGrp="1"/>
          </p:cNvSpPr>
          <p:nvPr>
            <p:ph idx="1"/>
          </p:nvPr>
        </p:nvSpPr>
        <p:spPr>
          <a:xfrm>
            <a:off x="628713" y="1458614"/>
            <a:ext cx="10323465" cy="5042277"/>
          </a:xfrm>
        </p:spPr>
        <p:txBody>
          <a:bodyPr>
            <a:normAutofit fontScale="62500" lnSpcReduction="20000"/>
          </a:bodyPr>
          <a:lstStyle/>
          <a:p>
            <a:pPr marL="0" indent="0">
              <a:buNone/>
            </a:pPr>
            <a:r>
              <a:rPr lang="en-GB" dirty="0"/>
              <a:t>Asthma and allergy foundation of America. (2021) </a:t>
            </a:r>
            <a:r>
              <a:rPr lang="en-GB" i="1" dirty="0"/>
              <a:t>how do normal airways work?</a:t>
            </a:r>
          </a:p>
          <a:p>
            <a:pPr marL="0" indent="0">
              <a:buNone/>
            </a:pPr>
            <a:r>
              <a:rPr lang="en-GB" dirty="0"/>
              <a:t>Available at: </a:t>
            </a:r>
            <a:r>
              <a:rPr lang="en-GB" dirty="0">
                <a:hlinkClick r:id="rId2"/>
              </a:rPr>
              <a:t>https://community.aafa.org/blog/what-happens-in-your-airways-when-you-have-asthma</a:t>
            </a:r>
            <a:r>
              <a:rPr lang="en-GB" dirty="0"/>
              <a:t> </a:t>
            </a:r>
          </a:p>
          <a:p>
            <a:pPr marL="0" indent="0">
              <a:buNone/>
            </a:pPr>
            <a:r>
              <a:rPr lang="en-GB" dirty="0"/>
              <a:t>(Accessed: 28</a:t>
            </a:r>
            <a:r>
              <a:rPr lang="en-GB" baseline="30000" dirty="0"/>
              <a:t>th</a:t>
            </a:r>
            <a:r>
              <a:rPr lang="en-GB" dirty="0"/>
              <a:t> June 2022)</a:t>
            </a:r>
          </a:p>
          <a:p>
            <a:pPr marL="0" indent="0">
              <a:buNone/>
            </a:pPr>
            <a:r>
              <a:rPr lang="en-GB" dirty="0"/>
              <a:t>Asthma + lung uk (2022) </a:t>
            </a:r>
            <a:r>
              <a:rPr lang="en-GB" i="1" dirty="0"/>
              <a:t>caring for someone with severe asthma </a:t>
            </a:r>
          </a:p>
          <a:p>
            <a:pPr marL="0" indent="0">
              <a:buNone/>
            </a:pPr>
            <a:r>
              <a:rPr lang="en-GB" dirty="0"/>
              <a:t>Available at: </a:t>
            </a:r>
            <a:r>
              <a:rPr lang="en-GB" dirty="0">
                <a:hlinkClick r:id="rId3"/>
              </a:rPr>
              <a:t>https://www.asthma.org.uk/advice/severe-asthma/managing-severe-asthma/caring</a:t>
            </a:r>
            <a:r>
              <a:rPr lang="en-GB" dirty="0"/>
              <a:t> </a:t>
            </a:r>
          </a:p>
          <a:p>
            <a:pPr marL="0" indent="0">
              <a:buNone/>
            </a:pPr>
            <a:r>
              <a:rPr lang="en-GB" dirty="0"/>
              <a:t>(Accessed: 29</a:t>
            </a:r>
            <a:r>
              <a:rPr lang="en-GB" baseline="30000" dirty="0"/>
              <a:t>th</a:t>
            </a:r>
            <a:r>
              <a:rPr lang="en-GB" dirty="0"/>
              <a:t> June 2022)</a:t>
            </a:r>
          </a:p>
          <a:p>
            <a:pPr marL="0" indent="0">
              <a:buNone/>
            </a:pPr>
            <a:r>
              <a:rPr lang="en-GB" dirty="0"/>
              <a:t>Cleveland clinic. (2020) </a:t>
            </a:r>
            <a:r>
              <a:rPr lang="en-GB" i="1" dirty="0"/>
              <a:t>respiratory system </a:t>
            </a:r>
            <a:endParaRPr lang="en-GB" dirty="0"/>
          </a:p>
          <a:p>
            <a:pPr marL="0" indent="0">
              <a:buNone/>
            </a:pPr>
            <a:r>
              <a:rPr lang="en-GB" dirty="0"/>
              <a:t>Available at: </a:t>
            </a:r>
            <a:r>
              <a:rPr lang="en-GB" dirty="0">
                <a:hlinkClick r:id="rId4"/>
              </a:rPr>
              <a:t>https://</a:t>
            </a:r>
            <a:r>
              <a:rPr lang="en-GB" dirty="0" err="1">
                <a:hlinkClick r:id="rId4"/>
              </a:rPr>
              <a:t>my.clevelandclinic.org</a:t>
            </a:r>
            <a:r>
              <a:rPr lang="en-GB" dirty="0">
                <a:hlinkClick r:id="rId4"/>
              </a:rPr>
              <a:t>/health/articles/21205-respiratory-system</a:t>
            </a:r>
            <a:r>
              <a:rPr lang="en-GB" dirty="0"/>
              <a:t> </a:t>
            </a:r>
          </a:p>
          <a:p>
            <a:pPr marL="0" indent="0">
              <a:buNone/>
            </a:pPr>
            <a:r>
              <a:rPr lang="en-GB" dirty="0"/>
              <a:t>(Accessed: 29</a:t>
            </a:r>
            <a:r>
              <a:rPr lang="en-GB" baseline="30000" dirty="0"/>
              <a:t>th</a:t>
            </a:r>
            <a:r>
              <a:rPr lang="en-GB" dirty="0"/>
              <a:t> June 2022)</a:t>
            </a:r>
          </a:p>
          <a:p>
            <a:pPr marL="0" indent="0">
              <a:buNone/>
            </a:pPr>
            <a:r>
              <a:rPr lang="en-GB" dirty="0"/>
              <a:t>Mayo clinic, (2022)  </a:t>
            </a:r>
            <a:r>
              <a:rPr lang="en-GB" i="1" dirty="0"/>
              <a:t>Asthma </a:t>
            </a:r>
          </a:p>
          <a:p>
            <a:pPr marL="0" indent="0">
              <a:buNone/>
            </a:pPr>
            <a:r>
              <a:rPr lang="en-GB" dirty="0"/>
              <a:t>Available at: </a:t>
            </a:r>
            <a:r>
              <a:rPr lang="en-GB" dirty="0">
                <a:hlinkClick r:id="rId5"/>
              </a:rPr>
              <a:t>https://</a:t>
            </a:r>
            <a:r>
              <a:rPr lang="en-GB" dirty="0" err="1">
                <a:hlinkClick r:id="rId5"/>
              </a:rPr>
              <a:t>www.mayoclinic.org</a:t>
            </a:r>
            <a:r>
              <a:rPr lang="en-GB" dirty="0">
                <a:hlinkClick r:id="rId5"/>
              </a:rPr>
              <a:t>/diseases-conditions/asthma/symptoms-causes/</a:t>
            </a:r>
            <a:r>
              <a:rPr lang="en-GB" dirty="0" err="1">
                <a:hlinkClick r:id="rId5"/>
              </a:rPr>
              <a:t>syc-20369653</a:t>
            </a:r>
            <a:r>
              <a:rPr lang="en-GB" dirty="0"/>
              <a:t> </a:t>
            </a:r>
          </a:p>
          <a:p>
            <a:pPr marL="0" indent="0">
              <a:buNone/>
            </a:pPr>
            <a:r>
              <a:rPr lang="en-GB" dirty="0"/>
              <a:t>(Accessed: 27</a:t>
            </a:r>
            <a:r>
              <a:rPr lang="en-GB" baseline="30000" dirty="0"/>
              <a:t>th</a:t>
            </a:r>
            <a:r>
              <a:rPr lang="en-GB" dirty="0"/>
              <a:t> June 2022)</a:t>
            </a:r>
          </a:p>
          <a:p>
            <a:pPr marL="0" indent="0">
              <a:buNone/>
            </a:pPr>
            <a:r>
              <a:rPr lang="en-GB" dirty="0"/>
              <a:t>NHS, (2022)  </a:t>
            </a:r>
            <a:r>
              <a:rPr lang="en-GB" i="1" dirty="0"/>
              <a:t>Asthma </a:t>
            </a:r>
          </a:p>
          <a:p>
            <a:pPr marL="0" indent="0">
              <a:buNone/>
            </a:pPr>
            <a:r>
              <a:rPr lang="en-GB" dirty="0"/>
              <a:t>Available at: </a:t>
            </a:r>
            <a:r>
              <a:rPr lang="en-GB" dirty="0">
                <a:hlinkClick r:id="rId6"/>
              </a:rPr>
              <a:t>https://</a:t>
            </a:r>
            <a:r>
              <a:rPr lang="en-GB" dirty="0" err="1">
                <a:hlinkClick r:id="rId6"/>
              </a:rPr>
              <a:t>www.nhs.uk</a:t>
            </a:r>
            <a:r>
              <a:rPr lang="en-GB" dirty="0">
                <a:hlinkClick r:id="rId6"/>
              </a:rPr>
              <a:t>/conditions/asthma/</a:t>
            </a:r>
            <a:r>
              <a:rPr lang="en-GB" dirty="0"/>
              <a:t> </a:t>
            </a:r>
          </a:p>
          <a:p>
            <a:pPr marL="0" indent="0">
              <a:buNone/>
            </a:pPr>
            <a:r>
              <a:rPr lang="en-GB" dirty="0"/>
              <a:t>(Accessed 27</a:t>
            </a:r>
            <a:r>
              <a:rPr lang="en-GB" baseline="30000" dirty="0"/>
              <a:t>th</a:t>
            </a:r>
            <a:r>
              <a:rPr lang="en-GB" dirty="0"/>
              <a:t> June 2022)</a:t>
            </a:r>
          </a:p>
          <a:p>
            <a:pPr marL="0" indent="0">
              <a:buNone/>
            </a:pPr>
            <a:r>
              <a:rPr lang="en-GB" dirty="0"/>
              <a:t>Tidy, C (2019) </a:t>
            </a:r>
            <a:r>
              <a:rPr lang="en-GB" i="1" dirty="0"/>
              <a:t>how do the lungs and breathing work? </a:t>
            </a:r>
            <a:endParaRPr lang="en-GB" dirty="0"/>
          </a:p>
          <a:p>
            <a:pPr marL="0" indent="0">
              <a:buNone/>
            </a:pPr>
            <a:r>
              <a:rPr lang="en-GB" dirty="0"/>
              <a:t>Available at: </a:t>
            </a:r>
            <a:r>
              <a:rPr lang="en-GB" dirty="0">
                <a:hlinkClick r:id="rId7"/>
              </a:rPr>
              <a:t>https://patient.info/news-and-features/the-respiratory-system</a:t>
            </a:r>
            <a:r>
              <a:rPr lang="en-GB" dirty="0"/>
              <a:t> </a:t>
            </a:r>
          </a:p>
          <a:p>
            <a:pPr marL="0" indent="0">
              <a:buNone/>
            </a:pPr>
            <a:r>
              <a:rPr lang="en-GB" dirty="0"/>
              <a:t>(Accessed: 29</a:t>
            </a:r>
            <a:r>
              <a:rPr lang="en-GB" baseline="30000" dirty="0"/>
              <a:t>th</a:t>
            </a:r>
            <a:r>
              <a:rPr lang="en-GB" dirty="0"/>
              <a:t> June 2022)</a:t>
            </a:r>
            <a:endParaRPr lang="en-US" dirty="0"/>
          </a:p>
        </p:txBody>
      </p:sp>
    </p:spTree>
    <p:extLst>
      <p:ext uri="{BB962C8B-B14F-4D97-AF65-F5344CB8AC3E}">
        <p14:creationId xmlns:p14="http://schemas.microsoft.com/office/powerpoint/2010/main" val="326044764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Parcel</vt:lpstr>
      <vt:lpstr>Task 1 individual academic poster</vt:lpstr>
      <vt:lpstr> All about the respiratory system</vt:lpstr>
      <vt:lpstr>How asthma affects the respiratory system </vt:lpstr>
      <vt:lpstr>Care for someone with asthma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Jhghuj</dc:title>
  <dc:creator>Parisle Edwards (2010405)</dc:creator>
  <cp:lastModifiedBy>Parisle Edwards (2010405)</cp:lastModifiedBy>
  <cp:revision>3</cp:revision>
  <dcterms:created xsi:type="dcterms:W3CDTF">2022-06-17T08:08:37Z</dcterms:created>
  <dcterms:modified xsi:type="dcterms:W3CDTF">2022-07-01T13:37:36Z</dcterms:modified>
</cp:coreProperties>
</file>