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ink/ink1.xml" ContentType="application/inkml+xml"/>
  <Override PartName="/ppt/ink/ink2.xml" ContentType="application/inkml+xml"/>
  <Override PartName="/ppt/ink/ink3.xml" ContentType="application/inkml+xml"/>
  <Override PartName="/ppt/ink/ink4.xml" ContentType="application/inkml+xml"/>
  <Override PartName="/ppt/ink/ink5.xml" ContentType="application/inkml+xml"/>
  <Override PartName="/ppt/ink/ink6.xml" ContentType="application/inkml+xml"/>
  <Override PartName="/ppt/ink/ink7.xml" ContentType="application/inkml+xml"/>
  <Override PartName="/ppt/ink/ink8.xml" ContentType="application/inkml+xml"/>
  <Override PartName="/ppt/ink/ink9.xml" ContentType="application/inkml+xml"/>
  <Override PartName="/ppt/ink/ink10.xml" ContentType="application/inkml+xml"/>
  <Override PartName="/ppt/ink/ink11.xml" ContentType="application/inkml+xml"/>
  <Override PartName="/ppt/ink/ink12.xml" ContentType="application/inkml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8" r:id="rId1"/>
  </p:sldMasterIdLst>
  <p:sldIdLst>
    <p:sldId id="256" r:id="rId2"/>
    <p:sldId id="257" r:id="rId3"/>
    <p:sldId id="258" r:id="rId4"/>
    <p:sldId id="259" r:id="rId5"/>
    <p:sldId id="260" r:id="rId6"/>
    <p:sldId id="272" r:id="rId7"/>
    <p:sldId id="261" r:id="rId8"/>
    <p:sldId id="267" r:id="rId9"/>
    <p:sldId id="262" r:id="rId10"/>
    <p:sldId id="266" r:id="rId11"/>
    <p:sldId id="264" r:id="rId12"/>
    <p:sldId id="265" r:id="rId13"/>
    <p:sldId id="268" r:id="rId14"/>
    <p:sldId id="269" r:id="rId15"/>
    <p:sldId id="271" r:id="rId16"/>
    <p:sldId id="270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73B4685-C796-4BD1-8B46-139D07EC342C}" v="659" dt="2022-03-09T21:46:43.17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1809" autoAdjust="0"/>
    <p:restoredTop sz="95226" autoAdjust="0"/>
  </p:normalViewPr>
  <p:slideViewPr>
    <p:cSldViewPr snapToGrid="0">
      <p:cViewPr varScale="1">
        <p:scale>
          <a:sx n="82" d="100"/>
          <a:sy n="82" d="100"/>
        </p:scale>
        <p:origin x="408" y="-29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5/10/relationships/revisionInfo" Target="revisionInfo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D3BC2E8-EE4E-4D1D-90C2-33DF2B5B35D2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9CD22957-80C7-4D76-86F5-A9713B55CB99}">
      <dgm:prSet/>
      <dgm:spPr/>
      <dgm:t>
        <a:bodyPr/>
        <a:lstStyle/>
        <a:p>
          <a:r>
            <a:rPr lang="en-US" b="0" baseline="0" dirty="0"/>
            <a:t>The psychodynamic approach, appeared in the 19</a:t>
          </a:r>
          <a:r>
            <a:rPr lang="en-US" b="0" baseline="30000" dirty="0"/>
            <a:t>th</a:t>
          </a:r>
          <a:r>
            <a:rPr lang="en-US" b="0" baseline="0" dirty="0"/>
            <a:t> century, being developed by the famous psychiatrist Sigmund Freud (McLeod, 2017)</a:t>
          </a:r>
        </a:p>
      </dgm:t>
    </dgm:pt>
    <dgm:pt modelId="{AF4FCAB9-C9BD-4A19-B752-1319372731F0}" type="parTrans" cxnId="{BB8B2FCC-656C-4772-B49F-EEC3CDF4B74E}">
      <dgm:prSet/>
      <dgm:spPr/>
      <dgm:t>
        <a:bodyPr/>
        <a:lstStyle/>
        <a:p>
          <a:endParaRPr lang="en-US"/>
        </a:p>
      </dgm:t>
    </dgm:pt>
    <dgm:pt modelId="{51BCEE00-95E2-497C-8B84-C4139EBD25CD}" type="sibTrans" cxnId="{BB8B2FCC-656C-4772-B49F-EEC3CDF4B74E}">
      <dgm:prSet/>
      <dgm:spPr/>
      <dgm:t>
        <a:bodyPr/>
        <a:lstStyle/>
        <a:p>
          <a:endParaRPr lang="en-US"/>
        </a:p>
      </dgm:t>
    </dgm:pt>
    <dgm:pt modelId="{A1C2F1E5-FB99-4495-8EDD-9F329D0D6CEC}">
      <dgm:prSet/>
      <dgm:spPr/>
      <dgm:t>
        <a:bodyPr/>
        <a:lstStyle/>
        <a:p>
          <a:r>
            <a:rPr lang="en-US" b="0" baseline="0" dirty="0"/>
            <a:t>The psychodynamic approach  is based on the idea that the unconscious plays the most important role in the development of a person`s personality and behavior (McLeod, 2017)</a:t>
          </a:r>
        </a:p>
        <a:p>
          <a:endParaRPr lang="en-US" b="0" baseline="0" dirty="0"/>
        </a:p>
        <a:p>
          <a:endParaRPr lang="en-US" dirty="0"/>
        </a:p>
      </dgm:t>
    </dgm:pt>
    <dgm:pt modelId="{4D6BD448-9216-42F3-9FF8-FA5725CE39BB}" type="parTrans" cxnId="{C0359375-1A76-4541-8569-2BB0EBE22454}">
      <dgm:prSet/>
      <dgm:spPr/>
      <dgm:t>
        <a:bodyPr/>
        <a:lstStyle/>
        <a:p>
          <a:endParaRPr lang="en-US"/>
        </a:p>
      </dgm:t>
    </dgm:pt>
    <dgm:pt modelId="{829015B2-1461-466B-8429-8AC14059D47E}" type="sibTrans" cxnId="{C0359375-1A76-4541-8569-2BB0EBE22454}">
      <dgm:prSet/>
      <dgm:spPr/>
      <dgm:t>
        <a:bodyPr/>
        <a:lstStyle/>
        <a:p>
          <a:endParaRPr lang="en-US"/>
        </a:p>
      </dgm:t>
    </dgm:pt>
    <dgm:pt modelId="{6DD356B9-6B39-41B3-908D-9046565612C5}" type="pres">
      <dgm:prSet presAssocID="{FD3BC2E8-EE4E-4D1D-90C2-33DF2B5B35D2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623F5E00-C8FA-4FD2-9E8B-A761C1B2B9C5}" type="pres">
      <dgm:prSet presAssocID="{9CD22957-80C7-4D76-86F5-A9713B55CB99}" presName="hierRoot1" presStyleCnt="0"/>
      <dgm:spPr/>
    </dgm:pt>
    <dgm:pt modelId="{428879E9-2539-4CD8-AF2C-09A5BDABD5F1}" type="pres">
      <dgm:prSet presAssocID="{9CD22957-80C7-4D76-86F5-A9713B55CB99}" presName="composite" presStyleCnt="0"/>
      <dgm:spPr/>
    </dgm:pt>
    <dgm:pt modelId="{85BC308C-03E3-4467-AE2E-29B09819ADED}" type="pres">
      <dgm:prSet presAssocID="{9CD22957-80C7-4D76-86F5-A9713B55CB99}" presName="background" presStyleLbl="node0" presStyleIdx="0" presStyleCnt="2"/>
      <dgm:spPr/>
    </dgm:pt>
    <dgm:pt modelId="{DFBCE133-C3DF-403A-8B4D-50A158136E74}" type="pres">
      <dgm:prSet presAssocID="{9CD22957-80C7-4D76-86F5-A9713B55CB99}" presName="text" presStyleLbl="fgAcc0" presStyleIdx="0" presStyleCnt="2" custScaleX="123955" custScaleY="173959" custLinFactNeighborX="-15320" custLinFactNeighborY="-34480">
        <dgm:presLayoutVars>
          <dgm:chPref val="3"/>
        </dgm:presLayoutVars>
      </dgm:prSet>
      <dgm:spPr/>
    </dgm:pt>
    <dgm:pt modelId="{50AA4F1A-078F-44E9-9274-412E9B83EDD3}" type="pres">
      <dgm:prSet presAssocID="{9CD22957-80C7-4D76-86F5-A9713B55CB99}" presName="hierChild2" presStyleCnt="0"/>
      <dgm:spPr/>
    </dgm:pt>
    <dgm:pt modelId="{5E7E8A3D-9E49-4A0E-8731-B478CA68C846}" type="pres">
      <dgm:prSet presAssocID="{A1C2F1E5-FB99-4495-8EDD-9F329D0D6CEC}" presName="hierRoot1" presStyleCnt="0"/>
      <dgm:spPr/>
    </dgm:pt>
    <dgm:pt modelId="{295766E0-9261-41FC-985C-F410252B600B}" type="pres">
      <dgm:prSet presAssocID="{A1C2F1E5-FB99-4495-8EDD-9F329D0D6CEC}" presName="composite" presStyleCnt="0"/>
      <dgm:spPr/>
    </dgm:pt>
    <dgm:pt modelId="{F5CB6600-A620-4057-85E2-8EDE2A29B9FE}" type="pres">
      <dgm:prSet presAssocID="{A1C2F1E5-FB99-4495-8EDD-9F329D0D6CEC}" presName="background" presStyleLbl="node0" presStyleIdx="1" presStyleCnt="2"/>
      <dgm:spPr/>
    </dgm:pt>
    <dgm:pt modelId="{9A11B282-26D0-4B2D-87C6-36A02A6D71FA}" type="pres">
      <dgm:prSet presAssocID="{A1C2F1E5-FB99-4495-8EDD-9F329D0D6CEC}" presName="text" presStyleLbl="fgAcc0" presStyleIdx="1" presStyleCnt="2" custScaleX="144372" custScaleY="202624" custLinFactNeighborX="-24249" custLinFactNeighborY="-52425">
        <dgm:presLayoutVars>
          <dgm:chPref val="3"/>
        </dgm:presLayoutVars>
      </dgm:prSet>
      <dgm:spPr/>
    </dgm:pt>
    <dgm:pt modelId="{E470F8E3-15FA-435A-AC34-7A40CC5BBB58}" type="pres">
      <dgm:prSet presAssocID="{A1C2F1E5-FB99-4495-8EDD-9F329D0D6CEC}" presName="hierChild2" presStyleCnt="0"/>
      <dgm:spPr/>
    </dgm:pt>
  </dgm:ptLst>
  <dgm:cxnLst>
    <dgm:cxn modelId="{6575CA3D-BEFA-4E99-ADB4-7BF7F05146AD}" type="presOf" srcId="{9CD22957-80C7-4D76-86F5-A9713B55CB99}" destId="{DFBCE133-C3DF-403A-8B4D-50A158136E74}" srcOrd="0" destOrd="0" presId="urn:microsoft.com/office/officeart/2005/8/layout/hierarchy1"/>
    <dgm:cxn modelId="{C0359375-1A76-4541-8569-2BB0EBE22454}" srcId="{FD3BC2E8-EE4E-4D1D-90C2-33DF2B5B35D2}" destId="{A1C2F1E5-FB99-4495-8EDD-9F329D0D6CEC}" srcOrd="1" destOrd="0" parTransId="{4D6BD448-9216-42F3-9FF8-FA5725CE39BB}" sibTransId="{829015B2-1461-466B-8429-8AC14059D47E}"/>
    <dgm:cxn modelId="{F8C33F78-28E2-40DC-9F79-727081066C73}" type="presOf" srcId="{FD3BC2E8-EE4E-4D1D-90C2-33DF2B5B35D2}" destId="{6DD356B9-6B39-41B3-908D-9046565612C5}" srcOrd="0" destOrd="0" presId="urn:microsoft.com/office/officeart/2005/8/layout/hierarchy1"/>
    <dgm:cxn modelId="{BB8B2FCC-656C-4772-B49F-EEC3CDF4B74E}" srcId="{FD3BC2E8-EE4E-4D1D-90C2-33DF2B5B35D2}" destId="{9CD22957-80C7-4D76-86F5-A9713B55CB99}" srcOrd="0" destOrd="0" parTransId="{AF4FCAB9-C9BD-4A19-B752-1319372731F0}" sibTransId="{51BCEE00-95E2-497C-8B84-C4139EBD25CD}"/>
    <dgm:cxn modelId="{10BBFDD7-36EF-40E7-8DEB-2C991F6E93DC}" type="presOf" srcId="{A1C2F1E5-FB99-4495-8EDD-9F329D0D6CEC}" destId="{9A11B282-26D0-4B2D-87C6-36A02A6D71FA}" srcOrd="0" destOrd="0" presId="urn:microsoft.com/office/officeart/2005/8/layout/hierarchy1"/>
    <dgm:cxn modelId="{157BF916-4965-4E8D-BC51-23E8A3AD13AC}" type="presParOf" srcId="{6DD356B9-6B39-41B3-908D-9046565612C5}" destId="{623F5E00-C8FA-4FD2-9E8B-A761C1B2B9C5}" srcOrd="0" destOrd="0" presId="urn:microsoft.com/office/officeart/2005/8/layout/hierarchy1"/>
    <dgm:cxn modelId="{D791DAC7-36A6-4526-860E-A59823CE05F4}" type="presParOf" srcId="{623F5E00-C8FA-4FD2-9E8B-A761C1B2B9C5}" destId="{428879E9-2539-4CD8-AF2C-09A5BDABD5F1}" srcOrd="0" destOrd="0" presId="urn:microsoft.com/office/officeart/2005/8/layout/hierarchy1"/>
    <dgm:cxn modelId="{C8876376-94A1-4FAD-9278-765053665B7F}" type="presParOf" srcId="{428879E9-2539-4CD8-AF2C-09A5BDABD5F1}" destId="{85BC308C-03E3-4467-AE2E-29B09819ADED}" srcOrd="0" destOrd="0" presId="urn:microsoft.com/office/officeart/2005/8/layout/hierarchy1"/>
    <dgm:cxn modelId="{F6634B57-5D3C-4019-BEAF-861397A46E38}" type="presParOf" srcId="{428879E9-2539-4CD8-AF2C-09A5BDABD5F1}" destId="{DFBCE133-C3DF-403A-8B4D-50A158136E74}" srcOrd="1" destOrd="0" presId="urn:microsoft.com/office/officeart/2005/8/layout/hierarchy1"/>
    <dgm:cxn modelId="{919C21C3-3901-4017-8B21-717402F38757}" type="presParOf" srcId="{623F5E00-C8FA-4FD2-9E8B-A761C1B2B9C5}" destId="{50AA4F1A-078F-44E9-9274-412E9B83EDD3}" srcOrd="1" destOrd="0" presId="urn:microsoft.com/office/officeart/2005/8/layout/hierarchy1"/>
    <dgm:cxn modelId="{54244399-6C3A-4501-A6FB-146E204D8099}" type="presParOf" srcId="{6DD356B9-6B39-41B3-908D-9046565612C5}" destId="{5E7E8A3D-9E49-4A0E-8731-B478CA68C846}" srcOrd="1" destOrd="0" presId="urn:microsoft.com/office/officeart/2005/8/layout/hierarchy1"/>
    <dgm:cxn modelId="{51B52227-0A66-4169-BF7D-177943457AE6}" type="presParOf" srcId="{5E7E8A3D-9E49-4A0E-8731-B478CA68C846}" destId="{295766E0-9261-41FC-985C-F410252B600B}" srcOrd="0" destOrd="0" presId="urn:microsoft.com/office/officeart/2005/8/layout/hierarchy1"/>
    <dgm:cxn modelId="{866D442B-A10F-466A-BCC7-B073EDD4C660}" type="presParOf" srcId="{295766E0-9261-41FC-985C-F410252B600B}" destId="{F5CB6600-A620-4057-85E2-8EDE2A29B9FE}" srcOrd="0" destOrd="0" presId="urn:microsoft.com/office/officeart/2005/8/layout/hierarchy1"/>
    <dgm:cxn modelId="{C9934244-6AC1-403F-B7B4-D9655BB8DFB0}" type="presParOf" srcId="{295766E0-9261-41FC-985C-F410252B600B}" destId="{9A11B282-26D0-4B2D-87C6-36A02A6D71FA}" srcOrd="1" destOrd="0" presId="urn:microsoft.com/office/officeart/2005/8/layout/hierarchy1"/>
    <dgm:cxn modelId="{D88AD389-7EE2-488B-BD58-1BA51EA274F3}" type="presParOf" srcId="{5E7E8A3D-9E49-4A0E-8731-B478CA68C846}" destId="{E470F8E3-15FA-435A-AC34-7A40CC5BBB58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DCF3C7F3-0D2E-43AC-B389-A407DF721107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BCD86BFD-C028-489C-A8E7-93E7C55A5EB4}">
      <dgm:prSet/>
      <dgm:spPr/>
      <dgm:t>
        <a:bodyPr/>
        <a:lstStyle/>
        <a:p>
          <a:r>
            <a:rPr lang="en-US" b="0" baseline="0"/>
            <a:t>our feelings, actions and behavior are strongly influenced by unconscious</a:t>
          </a:r>
          <a:endParaRPr lang="en-US"/>
        </a:p>
      </dgm:t>
    </dgm:pt>
    <dgm:pt modelId="{E41B60DC-745D-4BFC-BEB4-BF7EFF20B836}" type="parTrans" cxnId="{2A186ED3-1FED-45D4-A06F-3682906EF98C}">
      <dgm:prSet/>
      <dgm:spPr/>
      <dgm:t>
        <a:bodyPr/>
        <a:lstStyle/>
        <a:p>
          <a:endParaRPr lang="en-US"/>
        </a:p>
      </dgm:t>
    </dgm:pt>
    <dgm:pt modelId="{8C3CA721-7AA2-4474-AE94-6A8FAD750B65}" type="sibTrans" cxnId="{2A186ED3-1FED-45D4-A06F-3682906EF98C}">
      <dgm:prSet/>
      <dgm:spPr/>
      <dgm:t>
        <a:bodyPr/>
        <a:lstStyle/>
        <a:p>
          <a:endParaRPr lang="en-US"/>
        </a:p>
      </dgm:t>
    </dgm:pt>
    <dgm:pt modelId="{344536FE-69D9-4F18-85A1-4B854DC0F977}">
      <dgm:prSet/>
      <dgm:spPr/>
      <dgm:t>
        <a:bodyPr/>
        <a:lstStyle/>
        <a:p>
          <a:r>
            <a:rPr lang="en-GB" b="0" baseline="0"/>
            <a:t>Our childhood experiences influence our life and behaviour as adults</a:t>
          </a:r>
          <a:endParaRPr lang="en-US"/>
        </a:p>
      </dgm:t>
    </dgm:pt>
    <dgm:pt modelId="{A7A40052-7C84-49CD-849E-4DD1B1926CC9}" type="parTrans" cxnId="{F0689A4D-10C4-4EA3-AE80-A303DA141B94}">
      <dgm:prSet/>
      <dgm:spPr/>
      <dgm:t>
        <a:bodyPr/>
        <a:lstStyle/>
        <a:p>
          <a:endParaRPr lang="en-US"/>
        </a:p>
      </dgm:t>
    </dgm:pt>
    <dgm:pt modelId="{D5829067-AD97-41C9-B966-1671FB6480C8}" type="sibTrans" cxnId="{F0689A4D-10C4-4EA3-AE80-A303DA141B94}">
      <dgm:prSet/>
      <dgm:spPr/>
      <dgm:t>
        <a:bodyPr/>
        <a:lstStyle/>
        <a:p>
          <a:endParaRPr lang="en-US"/>
        </a:p>
      </dgm:t>
    </dgm:pt>
    <dgm:pt modelId="{DEC4C224-66F5-4686-8DCA-3736CA878EA0}">
      <dgm:prSet/>
      <dgm:spPr/>
      <dgm:t>
        <a:bodyPr/>
        <a:lstStyle/>
        <a:p>
          <a:r>
            <a:rPr lang="en-GB" b="0" baseline="0" dirty="0"/>
            <a:t>our entire behaviour is determined by unconscious causes over which we have no control</a:t>
          </a:r>
          <a:endParaRPr lang="en-US" dirty="0"/>
        </a:p>
      </dgm:t>
    </dgm:pt>
    <dgm:pt modelId="{822D64C9-5601-4C25-9623-2E2321ADDF19}" type="parTrans" cxnId="{B43850E2-BF8E-445C-8A81-6F5390EB1B68}">
      <dgm:prSet/>
      <dgm:spPr/>
      <dgm:t>
        <a:bodyPr/>
        <a:lstStyle/>
        <a:p>
          <a:endParaRPr lang="en-US"/>
        </a:p>
      </dgm:t>
    </dgm:pt>
    <dgm:pt modelId="{BF6D5CF3-23E1-4B0D-8463-3AE5293AC5B5}" type="sibTrans" cxnId="{B43850E2-BF8E-445C-8A81-6F5390EB1B68}">
      <dgm:prSet/>
      <dgm:spPr/>
      <dgm:t>
        <a:bodyPr/>
        <a:lstStyle/>
        <a:p>
          <a:endParaRPr lang="en-US"/>
        </a:p>
      </dgm:t>
    </dgm:pt>
    <dgm:pt modelId="{DAC24F01-E92F-47B1-AA8E-C2178DEFBA6A}">
      <dgm:prSet/>
      <dgm:spPr/>
      <dgm:t>
        <a:bodyPr/>
        <a:lstStyle/>
        <a:p>
          <a:r>
            <a:rPr lang="en-GB" b="0" baseline="0" dirty="0"/>
            <a:t>The relationship with family members from childhood influences relationship as an adult             (Blatt and Luyten, 2009)</a:t>
          </a:r>
          <a:endParaRPr lang="en-US" dirty="0"/>
        </a:p>
      </dgm:t>
    </dgm:pt>
    <dgm:pt modelId="{C29146AA-509B-40C8-AA64-C2F969F3762C}" type="parTrans" cxnId="{3C7050F5-F018-448D-834D-CF89FA99C1D3}">
      <dgm:prSet/>
      <dgm:spPr/>
      <dgm:t>
        <a:bodyPr/>
        <a:lstStyle/>
        <a:p>
          <a:endParaRPr lang="en-US"/>
        </a:p>
      </dgm:t>
    </dgm:pt>
    <dgm:pt modelId="{04DA4A34-14F9-48AA-BD4A-73384349D09B}" type="sibTrans" cxnId="{3C7050F5-F018-448D-834D-CF89FA99C1D3}">
      <dgm:prSet/>
      <dgm:spPr/>
      <dgm:t>
        <a:bodyPr/>
        <a:lstStyle/>
        <a:p>
          <a:endParaRPr lang="en-US"/>
        </a:p>
      </dgm:t>
    </dgm:pt>
    <dgm:pt modelId="{B6A249F9-CFE0-46B7-8535-765A0DC8AB08}" type="pres">
      <dgm:prSet presAssocID="{DCF3C7F3-0D2E-43AC-B389-A407DF721107}" presName="linear" presStyleCnt="0">
        <dgm:presLayoutVars>
          <dgm:animLvl val="lvl"/>
          <dgm:resizeHandles val="exact"/>
        </dgm:presLayoutVars>
      </dgm:prSet>
      <dgm:spPr/>
    </dgm:pt>
    <dgm:pt modelId="{66E161E3-238F-45DC-9A9F-E62F502ECD1B}" type="pres">
      <dgm:prSet presAssocID="{BCD86BFD-C028-489C-A8E7-93E7C55A5EB4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A99810D7-BF26-4182-96BB-1243C48F6968}" type="pres">
      <dgm:prSet presAssocID="{8C3CA721-7AA2-4474-AE94-6A8FAD750B65}" presName="spacer" presStyleCnt="0"/>
      <dgm:spPr/>
    </dgm:pt>
    <dgm:pt modelId="{961EAFC7-8F5D-4AE7-9969-3EE9CD8392C1}" type="pres">
      <dgm:prSet presAssocID="{344536FE-69D9-4F18-85A1-4B854DC0F977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7FAF2783-B770-469C-B311-28D72B94A804}" type="pres">
      <dgm:prSet presAssocID="{D5829067-AD97-41C9-B966-1671FB6480C8}" presName="spacer" presStyleCnt="0"/>
      <dgm:spPr/>
    </dgm:pt>
    <dgm:pt modelId="{4F9D3913-1E35-4873-A3EB-E86BA92E335F}" type="pres">
      <dgm:prSet presAssocID="{DEC4C224-66F5-4686-8DCA-3736CA878EA0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2E5668D7-5464-4DA4-A401-10D45C034E04}" type="pres">
      <dgm:prSet presAssocID="{BF6D5CF3-23E1-4B0D-8463-3AE5293AC5B5}" presName="spacer" presStyleCnt="0"/>
      <dgm:spPr/>
    </dgm:pt>
    <dgm:pt modelId="{EDEDD2DE-A77B-4412-B16F-D0C7586E3925}" type="pres">
      <dgm:prSet presAssocID="{DAC24F01-E92F-47B1-AA8E-C2178DEFBA6A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D8731B0C-A93A-49E5-8531-8FB49A09A999}" type="presOf" srcId="{DAC24F01-E92F-47B1-AA8E-C2178DEFBA6A}" destId="{EDEDD2DE-A77B-4412-B16F-D0C7586E3925}" srcOrd="0" destOrd="0" presId="urn:microsoft.com/office/officeart/2005/8/layout/vList2"/>
    <dgm:cxn modelId="{1363F30D-C7EE-4A58-8C58-B1A95B1D1894}" type="presOf" srcId="{344536FE-69D9-4F18-85A1-4B854DC0F977}" destId="{961EAFC7-8F5D-4AE7-9969-3EE9CD8392C1}" srcOrd="0" destOrd="0" presId="urn:microsoft.com/office/officeart/2005/8/layout/vList2"/>
    <dgm:cxn modelId="{962CA330-95C4-4865-8D5C-1A04CA233FA3}" type="presOf" srcId="{DCF3C7F3-0D2E-43AC-B389-A407DF721107}" destId="{B6A249F9-CFE0-46B7-8535-765A0DC8AB08}" srcOrd="0" destOrd="0" presId="urn:microsoft.com/office/officeart/2005/8/layout/vList2"/>
    <dgm:cxn modelId="{11060766-FC96-491A-990E-071738B578E7}" type="presOf" srcId="{BCD86BFD-C028-489C-A8E7-93E7C55A5EB4}" destId="{66E161E3-238F-45DC-9A9F-E62F502ECD1B}" srcOrd="0" destOrd="0" presId="urn:microsoft.com/office/officeart/2005/8/layout/vList2"/>
    <dgm:cxn modelId="{F0689A4D-10C4-4EA3-AE80-A303DA141B94}" srcId="{DCF3C7F3-0D2E-43AC-B389-A407DF721107}" destId="{344536FE-69D9-4F18-85A1-4B854DC0F977}" srcOrd="1" destOrd="0" parTransId="{A7A40052-7C84-49CD-849E-4DD1B1926CC9}" sibTransId="{D5829067-AD97-41C9-B966-1671FB6480C8}"/>
    <dgm:cxn modelId="{2A186ED3-1FED-45D4-A06F-3682906EF98C}" srcId="{DCF3C7F3-0D2E-43AC-B389-A407DF721107}" destId="{BCD86BFD-C028-489C-A8E7-93E7C55A5EB4}" srcOrd="0" destOrd="0" parTransId="{E41B60DC-745D-4BFC-BEB4-BF7EFF20B836}" sibTransId="{8C3CA721-7AA2-4474-AE94-6A8FAD750B65}"/>
    <dgm:cxn modelId="{15A104E0-0718-4364-8FEB-C8B07CC00DE6}" type="presOf" srcId="{DEC4C224-66F5-4686-8DCA-3736CA878EA0}" destId="{4F9D3913-1E35-4873-A3EB-E86BA92E335F}" srcOrd="0" destOrd="0" presId="urn:microsoft.com/office/officeart/2005/8/layout/vList2"/>
    <dgm:cxn modelId="{B43850E2-BF8E-445C-8A81-6F5390EB1B68}" srcId="{DCF3C7F3-0D2E-43AC-B389-A407DF721107}" destId="{DEC4C224-66F5-4686-8DCA-3736CA878EA0}" srcOrd="2" destOrd="0" parTransId="{822D64C9-5601-4C25-9623-2E2321ADDF19}" sibTransId="{BF6D5CF3-23E1-4B0D-8463-3AE5293AC5B5}"/>
    <dgm:cxn modelId="{3C7050F5-F018-448D-834D-CF89FA99C1D3}" srcId="{DCF3C7F3-0D2E-43AC-B389-A407DF721107}" destId="{DAC24F01-E92F-47B1-AA8E-C2178DEFBA6A}" srcOrd="3" destOrd="0" parTransId="{C29146AA-509B-40C8-AA64-C2F969F3762C}" sibTransId="{04DA4A34-14F9-48AA-BD4A-73384349D09B}"/>
    <dgm:cxn modelId="{CDA55567-CFAE-4DAB-8DD8-7A6678037C2E}" type="presParOf" srcId="{B6A249F9-CFE0-46B7-8535-765A0DC8AB08}" destId="{66E161E3-238F-45DC-9A9F-E62F502ECD1B}" srcOrd="0" destOrd="0" presId="urn:microsoft.com/office/officeart/2005/8/layout/vList2"/>
    <dgm:cxn modelId="{87D90A67-AF57-45E3-BC32-332F058E7070}" type="presParOf" srcId="{B6A249F9-CFE0-46B7-8535-765A0DC8AB08}" destId="{A99810D7-BF26-4182-96BB-1243C48F6968}" srcOrd="1" destOrd="0" presId="urn:microsoft.com/office/officeart/2005/8/layout/vList2"/>
    <dgm:cxn modelId="{63EB8703-9D10-43DA-89B0-4A41FB21B675}" type="presParOf" srcId="{B6A249F9-CFE0-46B7-8535-765A0DC8AB08}" destId="{961EAFC7-8F5D-4AE7-9969-3EE9CD8392C1}" srcOrd="2" destOrd="0" presId="urn:microsoft.com/office/officeart/2005/8/layout/vList2"/>
    <dgm:cxn modelId="{31478C8E-AC8B-4A6F-803C-D71CF3AB69C4}" type="presParOf" srcId="{B6A249F9-CFE0-46B7-8535-765A0DC8AB08}" destId="{7FAF2783-B770-469C-B311-28D72B94A804}" srcOrd="3" destOrd="0" presId="urn:microsoft.com/office/officeart/2005/8/layout/vList2"/>
    <dgm:cxn modelId="{F08F3A89-6D38-4D96-8BFB-276A9B39E57B}" type="presParOf" srcId="{B6A249F9-CFE0-46B7-8535-765A0DC8AB08}" destId="{4F9D3913-1E35-4873-A3EB-E86BA92E335F}" srcOrd="4" destOrd="0" presId="urn:microsoft.com/office/officeart/2005/8/layout/vList2"/>
    <dgm:cxn modelId="{E7D15B97-94A3-4C62-864B-BECF314AD8C2}" type="presParOf" srcId="{B6A249F9-CFE0-46B7-8535-765A0DC8AB08}" destId="{2E5668D7-5464-4DA4-A401-10D45C034E04}" srcOrd="5" destOrd="0" presId="urn:microsoft.com/office/officeart/2005/8/layout/vList2"/>
    <dgm:cxn modelId="{6E8B01B8-7598-47FE-9A4B-684931EF81D7}" type="presParOf" srcId="{B6A249F9-CFE0-46B7-8535-765A0DC8AB08}" destId="{EDEDD2DE-A77B-4412-B16F-D0C7586E3925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46852D8B-6A58-48AD-AB28-5E2396FB1975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53286AED-873A-4A97-9CA5-78DA54AA0ED0}">
      <dgm:prSet/>
      <dgm:spPr/>
      <dgm:t>
        <a:bodyPr/>
        <a:lstStyle/>
        <a:p>
          <a:r>
            <a:rPr lang="en-US"/>
            <a:t>DEPRESSION</a:t>
          </a:r>
        </a:p>
      </dgm:t>
    </dgm:pt>
    <dgm:pt modelId="{86D45847-6AA4-4615-8DBE-3A233233EEE7}" type="parTrans" cxnId="{82785723-1F95-4C33-BE3F-A03C06311741}">
      <dgm:prSet/>
      <dgm:spPr/>
      <dgm:t>
        <a:bodyPr/>
        <a:lstStyle/>
        <a:p>
          <a:endParaRPr lang="en-US"/>
        </a:p>
      </dgm:t>
    </dgm:pt>
    <dgm:pt modelId="{ADF8CCF5-2A4F-46FF-81F5-462CDB0C3D02}" type="sibTrans" cxnId="{82785723-1F95-4C33-BE3F-A03C06311741}">
      <dgm:prSet/>
      <dgm:spPr/>
      <dgm:t>
        <a:bodyPr/>
        <a:lstStyle/>
        <a:p>
          <a:endParaRPr lang="en-US"/>
        </a:p>
      </dgm:t>
    </dgm:pt>
    <dgm:pt modelId="{1FF8B70C-7431-48D9-94F4-4FCCB1C8C2BE}">
      <dgm:prSet/>
      <dgm:spPr/>
      <dgm:t>
        <a:bodyPr/>
        <a:lstStyle/>
        <a:p>
          <a:r>
            <a:rPr lang="en-US"/>
            <a:t>ANXIETY</a:t>
          </a:r>
        </a:p>
      </dgm:t>
    </dgm:pt>
    <dgm:pt modelId="{5D9F1740-B4F1-4A3A-9161-B4FE6E30BC55}" type="parTrans" cxnId="{A7294339-1027-4C59-A16D-6F30D2EE8DCE}">
      <dgm:prSet/>
      <dgm:spPr/>
      <dgm:t>
        <a:bodyPr/>
        <a:lstStyle/>
        <a:p>
          <a:endParaRPr lang="en-US"/>
        </a:p>
      </dgm:t>
    </dgm:pt>
    <dgm:pt modelId="{09AC3FCD-724B-46D8-8C15-77594F2D9070}" type="sibTrans" cxnId="{A7294339-1027-4C59-A16D-6F30D2EE8DCE}">
      <dgm:prSet/>
      <dgm:spPr/>
      <dgm:t>
        <a:bodyPr/>
        <a:lstStyle/>
        <a:p>
          <a:endParaRPr lang="en-US"/>
        </a:p>
      </dgm:t>
    </dgm:pt>
    <dgm:pt modelId="{C17079A0-8FF5-40A7-A5D7-649FB0F6C29A}">
      <dgm:prSet/>
      <dgm:spPr/>
      <dgm:t>
        <a:bodyPr/>
        <a:lstStyle/>
        <a:p>
          <a:r>
            <a:rPr lang="en-US"/>
            <a:t>HYSTERIA</a:t>
          </a:r>
        </a:p>
      </dgm:t>
    </dgm:pt>
    <dgm:pt modelId="{12F4CC6A-3281-4448-81A8-E2B9BAE8560F}" type="parTrans" cxnId="{4E648943-8A11-492D-9AC6-203D15373236}">
      <dgm:prSet/>
      <dgm:spPr/>
      <dgm:t>
        <a:bodyPr/>
        <a:lstStyle/>
        <a:p>
          <a:endParaRPr lang="en-US"/>
        </a:p>
      </dgm:t>
    </dgm:pt>
    <dgm:pt modelId="{752C1F01-3A64-4EDA-A881-F25C286D3D07}" type="sibTrans" cxnId="{4E648943-8A11-492D-9AC6-203D15373236}">
      <dgm:prSet/>
      <dgm:spPr/>
      <dgm:t>
        <a:bodyPr/>
        <a:lstStyle/>
        <a:p>
          <a:endParaRPr lang="en-US"/>
        </a:p>
      </dgm:t>
    </dgm:pt>
    <dgm:pt modelId="{5C9024D2-EDC2-4D9B-A4D4-963796FFCB13}">
      <dgm:prSet/>
      <dgm:spPr/>
      <dgm:t>
        <a:bodyPr/>
        <a:lstStyle/>
        <a:p>
          <a:r>
            <a:rPr lang="en-US"/>
            <a:t>CHRONIC STRESS</a:t>
          </a:r>
        </a:p>
      </dgm:t>
    </dgm:pt>
    <dgm:pt modelId="{62572DAB-B4AE-4881-923C-91310D8B4F46}" type="parTrans" cxnId="{4E2C99C0-6466-445A-B7D5-D1EFB8613F03}">
      <dgm:prSet/>
      <dgm:spPr/>
      <dgm:t>
        <a:bodyPr/>
        <a:lstStyle/>
        <a:p>
          <a:endParaRPr lang="en-US"/>
        </a:p>
      </dgm:t>
    </dgm:pt>
    <dgm:pt modelId="{A4A5BCD7-B650-4DF0-A161-F0ACEF89B9EB}" type="sibTrans" cxnId="{4E2C99C0-6466-445A-B7D5-D1EFB8613F03}">
      <dgm:prSet/>
      <dgm:spPr/>
      <dgm:t>
        <a:bodyPr/>
        <a:lstStyle/>
        <a:p>
          <a:endParaRPr lang="en-US"/>
        </a:p>
      </dgm:t>
    </dgm:pt>
    <dgm:pt modelId="{FADA74C8-F180-4600-9BCA-6358801DD597}" type="pres">
      <dgm:prSet presAssocID="{46852D8B-6A58-48AD-AB28-5E2396FB1975}" presName="vert0" presStyleCnt="0">
        <dgm:presLayoutVars>
          <dgm:dir/>
          <dgm:animOne val="branch"/>
          <dgm:animLvl val="lvl"/>
        </dgm:presLayoutVars>
      </dgm:prSet>
      <dgm:spPr/>
    </dgm:pt>
    <dgm:pt modelId="{2FF961BA-1C04-4B0C-9C5B-BCE19D4C4403}" type="pres">
      <dgm:prSet presAssocID="{53286AED-873A-4A97-9CA5-78DA54AA0ED0}" presName="thickLine" presStyleLbl="alignNode1" presStyleIdx="0" presStyleCnt="4"/>
      <dgm:spPr/>
    </dgm:pt>
    <dgm:pt modelId="{5EA0DE09-DF54-4826-AE7D-64637E57B308}" type="pres">
      <dgm:prSet presAssocID="{53286AED-873A-4A97-9CA5-78DA54AA0ED0}" presName="horz1" presStyleCnt="0"/>
      <dgm:spPr/>
    </dgm:pt>
    <dgm:pt modelId="{CCBD047B-4349-4BCE-AED1-17B9B6EB538F}" type="pres">
      <dgm:prSet presAssocID="{53286AED-873A-4A97-9CA5-78DA54AA0ED0}" presName="tx1" presStyleLbl="revTx" presStyleIdx="0" presStyleCnt="4"/>
      <dgm:spPr/>
    </dgm:pt>
    <dgm:pt modelId="{0D950EAD-A97A-4B86-BA2E-1748591AFD2D}" type="pres">
      <dgm:prSet presAssocID="{53286AED-873A-4A97-9CA5-78DA54AA0ED0}" presName="vert1" presStyleCnt="0"/>
      <dgm:spPr/>
    </dgm:pt>
    <dgm:pt modelId="{A01BB94E-6ED8-4E61-B9B0-00CFBC2CC919}" type="pres">
      <dgm:prSet presAssocID="{1FF8B70C-7431-48D9-94F4-4FCCB1C8C2BE}" presName="thickLine" presStyleLbl="alignNode1" presStyleIdx="1" presStyleCnt="4"/>
      <dgm:spPr/>
    </dgm:pt>
    <dgm:pt modelId="{21C8E893-5FF2-4A51-B8F3-00AD89E765CB}" type="pres">
      <dgm:prSet presAssocID="{1FF8B70C-7431-48D9-94F4-4FCCB1C8C2BE}" presName="horz1" presStyleCnt="0"/>
      <dgm:spPr/>
    </dgm:pt>
    <dgm:pt modelId="{89B3907E-7487-4168-A25E-15390FA4B6A6}" type="pres">
      <dgm:prSet presAssocID="{1FF8B70C-7431-48D9-94F4-4FCCB1C8C2BE}" presName="tx1" presStyleLbl="revTx" presStyleIdx="1" presStyleCnt="4"/>
      <dgm:spPr/>
    </dgm:pt>
    <dgm:pt modelId="{F8F0661A-605E-4947-ADCE-5A2C5591BFD3}" type="pres">
      <dgm:prSet presAssocID="{1FF8B70C-7431-48D9-94F4-4FCCB1C8C2BE}" presName="vert1" presStyleCnt="0"/>
      <dgm:spPr/>
    </dgm:pt>
    <dgm:pt modelId="{C52A059A-F10D-4E63-8798-C25945F6A3DC}" type="pres">
      <dgm:prSet presAssocID="{C17079A0-8FF5-40A7-A5D7-649FB0F6C29A}" presName="thickLine" presStyleLbl="alignNode1" presStyleIdx="2" presStyleCnt="4"/>
      <dgm:spPr/>
    </dgm:pt>
    <dgm:pt modelId="{72D616F7-916B-400A-AA9E-65F61DA4ADF0}" type="pres">
      <dgm:prSet presAssocID="{C17079A0-8FF5-40A7-A5D7-649FB0F6C29A}" presName="horz1" presStyleCnt="0"/>
      <dgm:spPr/>
    </dgm:pt>
    <dgm:pt modelId="{2112EE99-463F-4BB5-A834-FFB2DE146F6D}" type="pres">
      <dgm:prSet presAssocID="{C17079A0-8FF5-40A7-A5D7-649FB0F6C29A}" presName="tx1" presStyleLbl="revTx" presStyleIdx="2" presStyleCnt="4"/>
      <dgm:spPr/>
    </dgm:pt>
    <dgm:pt modelId="{D7ED67B8-9D05-4AC4-97FB-D9A803A94E63}" type="pres">
      <dgm:prSet presAssocID="{C17079A0-8FF5-40A7-A5D7-649FB0F6C29A}" presName="vert1" presStyleCnt="0"/>
      <dgm:spPr/>
    </dgm:pt>
    <dgm:pt modelId="{BA8DC844-956B-41BA-BB6C-7984F70D867B}" type="pres">
      <dgm:prSet presAssocID="{5C9024D2-EDC2-4D9B-A4D4-963796FFCB13}" presName="thickLine" presStyleLbl="alignNode1" presStyleIdx="3" presStyleCnt="4"/>
      <dgm:spPr/>
    </dgm:pt>
    <dgm:pt modelId="{0233138E-193E-41CF-8FFC-02C87A5E4B9A}" type="pres">
      <dgm:prSet presAssocID="{5C9024D2-EDC2-4D9B-A4D4-963796FFCB13}" presName="horz1" presStyleCnt="0"/>
      <dgm:spPr/>
    </dgm:pt>
    <dgm:pt modelId="{3D47423E-3189-4182-B597-189919171DD5}" type="pres">
      <dgm:prSet presAssocID="{5C9024D2-EDC2-4D9B-A4D4-963796FFCB13}" presName="tx1" presStyleLbl="revTx" presStyleIdx="3" presStyleCnt="4"/>
      <dgm:spPr/>
    </dgm:pt>
    <dgm:pt modelId="{5BC683D3-C228-41C7-AFA7-F9D5A1AD1288}" type="pres">
      <dgm:prSet presAssocID="{5C9024D2-EDC2-4D9B-A4D4-963796FFCB13}" presName="vert1" presStyleCnt="0"/>
      <dgm:spPr/>
    </dgm:pt>
  </dgm:ptLst>
  <dgm:cxnLst>
    <dgm:cxn modelId="{94240806-E7FE-4B73-84FD-24FF3F5963B4}" type="presOf" srcId="{46852D8B-6A58-48AD-AB28-5E2396FB1975}" destId="{FADA74C8-F180-4600-9BCA-6358801DD597}" srcOrd="0" destOrd="0" presId="urn:microsoft.com/office/officeart/2008/layout/LinedList"/>
    <dgm:cxn modelId="{0EE80109-67EB-4C2D-8CDA-A4B2EF584DEC}" type="presOf" srcId="{5C9024D2-EDC2-4D9B-A4D4-963796FFCB13}" destId="{3D47423E-3189-4182-B597-189919171DD5}" srcOrd="0" destOrd="0" presId="urn:microsoft.com/office/officeart/2008/layout/LinedList"/>
    <dgm:cxn modelId="{82785723-1F95-4C33-BE3F-A03C06311741}" srcId="{46852D8B-6A58-48AD-AB28-5E2396FB1975}" destId="{53286AED-873A-4A97-9CA5-78DA54AA0ED0}" srcOrd="0" destOrd="0" parTransId="{86D45847-6AA4-4615-8DBE-3A233233EEE7}" sibTransId="{ADF8CCF5-2A4F-46FF-81F5-462CDB0C3D02}"/>
    <dgm:cxn modelId="{A7294339-1027-4C59-A16D-6F30D2EE8DCE}" srcId="{46852D8B-6A58-48AD-AB28-5E2396FB1975}" destId="{1FF8B70C-7431-48D9-94F4-4FCCB1C8C2BE}" srcOrd="1" destOrd="0" parTransId="{5D9F1740-B4F1-4A3A-9161-B4FE6E30BC55}" sibTransId="{09AC3FCD-724B-46D8-8C15-77594F2D9070}"/>
    <dgm:cxn modelId="{4E648943-8A11-492D-9AC6-203D15373236}" srcId="{46852D8B-6A58-48AD-AB28-5E2396FB1975}" destId="{C17079A0-8FF5-40A7-A5D7-649FB0F6C29A}" srcOrd="2" destOrd="0" parTransId="{12F4CC6A-3281-4448-81A8-E2B9BAE8560F}" sibTransId="{752C1F01-3A64-4EDA-A881-F25C286D3D07}"/>
    <dgm:cxn modelId="{64E8A671-0D62-4BDE-BC87-992B23A60089}" type="presOf" srcId="{1FF8B70C-7431-48D9-94F4-4FCCB1C8C2BE}" destId="{89B3907E-7487-4168-A25E-15390FA4B6A6}" srcOrd="0" destOrd="0" presId="urn:microsoft.com/office/officeart/2008/layout/LinedList"/>
    <dgm:cxn modelId="{74D1FBBA-41FF-4211-B0A7-D6ABD3C19700}" type="presOf" srcId="{53286AED-873A-4A97-9CA5-78DA54AA0ED0}" destId="{CCBD047B-4349-4BCE-AED1-17B9B6EB538F}" srcOrd="0" destOrd="0" presId="urn:microsoft.com/office/officeart/2008/layout/LinedList"/>
    <dgm:cxn modelId="{4E2C99C0-6466-445A-B7D5-D1EFB8613F03}" srcId="{46852D8B-6A58-48AD-AB28-5E2396FB1975}" destId="{5C9024D2-EDC2-4D9B-A4D4-963796FFCB13}" srcOrd="3" destOrd="0" parTransId="{62572DAB-B4AE-4881-923C-91310D8B4F46}" sibTransId="{A4A5BCD7-B650-4DF0-A161-F0ACEF89B9EB}"/>
    <dgm:cxn modelId="{04A93EFA-126C-458C-AE1F-C87B14D56D11}" type="presOf" srcId="{C17079A0-8FF5-40A7-A5D7-649FB0F6C29A}" destId="{2112EE99-463F-4BB5-A834-FFB2DE146F6D}" srcOrd="0" destOrd="0" presId="urn:microsoft.com/office/officeart/2008/layout/LinedList"/>
    <dgm:cxn modelId="{A0B7C636-79F2-49F8-A50F-B58E4CB32E37}" type="presParOf" srcId="{FADA74C8-F180-4600-9BCA-6358801DD597}" destId="{2FF961BA-1C04-4B0C-9C5B-BCE19D4C4403}" srcOrd="0" destOrd="0" presId="urn:microsoft.com/office/officeart/2008/layout/LinedList"/>
    <dgm:cxn modelId="{A84207E0-CF7A-4619-A366-4CEE7E2ED09C}" type="presParOf" srcId="{FADA74C8-F180-4600-9BCA-6358801DD597}" destId="{5EA0DE09-DF54-4826-AE7D-64637E57B308}" srcOrd="1" destOrd="0" presId="urn:microsoft.com/office/officeart/2008/layout/LinedList"/>
    <dgm:cxn modelId="{9C7D2294-4183-4F02-90CB-3138C99B22BC}" type="presParOf" srcId="{5EA0DE09-DF54-4826-AE7D-64637E57B308}" destId="{CCBD047B-4349-4BCE-AED1-17B9B6EB538F}" srcOrd="0" destOrd="0" presId="urn:microsoft.com/office/officeart/2008/layout/LinedList"/>
    <dgm:cxn modelId="{DEF65C8D-0D4D-44BC-9BC1-264405619E01}" type="presParOf" srcId="{5EA0DE09-DF54-4826-AE7D-64637E57B308}" destId="{0D950EAD-A97A-4B86-BA2E-1748591AFD2D}" srcOrd="1" destOrd="0" presId="urn:microsoft.com/office/officeart/2008/layout/LinedList"/>
    <dgm:cxn modelId="{692B50E8-00C2-4E3D-A859-38E251B4EB81}" type="presParOf" srcId="{FADA74C8-F180-4600-9BCA-6358801DD597}" destId="{A01BB94E-6ED8-4E61-B9B0-00CFBC2CC919}" srcOrd="2" destOrd="0" presId="urn:microsoft.com/office/officeart/2008/layout/LinedList"/>
    <dgm:cxn modelId="{C34ECFE0-FC95-4A33-BE0A-0F3236D7E43A}" type="presParOf" srcId="{FADA74C8-F180-4600-9BCA-6358801DD597}" destId="{21C8E893-5FF2-4A51-B8F3-00AD89E765CB}" srcOrd="3" destOrd="0" presId="urn:microsoft.com/office/officeart/2008/layout/LinedList"/>
    <dgm:cxn modelId="{F625E306-629A-4967-B83C-813C590D7128}" type="presParOf" srcId="{21C8E893-5FF2-4A51-B8F3-00AD89E765CB}" destId="{89B3907E-7487-4168-A25E-15390FA4B6A6}" srcOrd="0" destOrd="0" presId="urn:microsoft.com/office/officeart/2008/layout/LinedList"/>
    <dgm:cxn modelId="{F805E849-7A8F-4F21-9BAF-74AFE1E71642}" type="presParOf" srcId="{21C8E893-5FF2-4A51-B8F3-00AD89E765CB}" destId="{F8F0661A-605E-4947-ADCE-5A2C5591BFD3}" srcOrd="1" destOrd="0" presId="urn:microsoft.com/office/officeart/2008/layout/LinedList"/>
    <dgm:cxn modelId="{B7C54A62-A591-4EC9-80E6-AF403F3F39D5}" type="presParOf" srcId="{FADA74C8-F180-4600-9BCA-6358801DD597}" destId="{C52A059A-F10D-4E63-8798-C25945F6A3DC}" srcOrd="4" destOrd="0" presId="urn:microsoft.com/office/officeart/2008/layout/LinedList"/>
    <dgm:cxn modelId="{ED0A673E-D400-4D44-B323-F70DBB163092}" type="presParOf" srcId="{FADA74C8-F180-4600-9BCA-6358801DD597}" destId="{72D616F7-916B-400A-AA9E-65F61DA4ADF0}" srcOrd="5" destOrd="0" presId="urn:microsoft.com/office/officeart/2008/layout/LinedList"/>
    <dgm:cxn modelId="{97200171-8CCB-439F-9D42-36602A9DB65C}" type="presParOf" srcId="{72D616F7-916B-400A-AA9E-65F61DA4ADF0}" destId="{2112EE99-463F-4BB5-A834-FFB2DE146F6D}" srcOrd="0" destOrd="0" presId="urn:microsoft.com/office/officeart/2008/layout/LinedList"/>
    <dgm:cxn modelId="{8DB0292E-AF5A-4053-8AAA-2E286CF3836C}" type="presParOf" srcId="{72D616F7-916B-400A-AA9E-65F61DA4ADF0}" destId="{D7ED67B8-9D05-4AC4-97FB-D9A803A94E63}" srcOrd="1" destOrd="0" presId="urn:microsoft.com/office/officeart/2008/layout/LinedList"/>
    <dgm:cxn modelId="{A625E2BA-E55E-4F79-8C8B-442BA63CB150}" type="presParOf" srcId="{FADA74C8-F180-4600-9BCA-6358801DD597}" destId="{BA8DC844-956B-41BA-BB6C-7984F70D867B}" srcOrd="6" destOrd="0" presId="urn:microsoft.com/office/officeart/2008/layout/LinedList"/>
    <dgm:cxn modelId="{D7192E45-E20B-4D83-8A78-C9FDB49FCAB9}" type="presParOf" srcId="{FADA74C8-F180-4600-9BCA-6358801DD597}" destId="{0233138E-193E-41CF-8FFC-02C87A5E4B9A}" srcOrd="7" destOrd="0" presId="urn:microsoft.com/office/officeart/2008/layout/LinedList"/>
    <dgm:cxn modelId="{1B92E5EF-D22D-406D-9F20-ED9F4B4CB181}" type="presParOf" srcId="{0233138E-193E-41CF-8FFC-02C87A5E4B9A}" destId="{3D47423E-3189-4182-B597-189919171DD5}" srcOrd="0" destOrd="0" presId="urn:microsoft.com/office/officeart/2008/layout/LinedList"/>
    <dgm:cxn modelId="{0B9DE135-A726-4311-91A5-95BC4F31546E}" type="presParOf" srcId="{0233138E-193E-41CF-8FFC-02C87A5E4B9A}" destId="{5BC683D3-C228-41C7-AFA7-F9D5A1AD1288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4CAB552C-1E86-48D3-88E4-E800096B6025}" type="doc">
      <dgm:prSet loTypeId="urn:microsoft.com/office/officeart/2005/8/layout/default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187E76A1-A9E5-4611-8342-5FE6E078E9E9}">
      <dgm:prSet/>
      <dgm:spPr/>
      <dgm:t>
        <a:bodyPr/>
        <a:lstStyle/>
        <a:p>
          <a:r>
            <a:rPr lang="en-US" dirty="0"/>
            <a:t>Little Hans-with a phobia of horses-study a person over a long period of time</a:t>
          </a:r>
        </a:p>
      </dgm:t>
    </dgm:pt>
    <dgm:pt modelId="{EE2B52A5-53A6-4958-9924-F4A02B560937}" type="parTrans" cxnId="{CE2125F2-F6D6-46C6-8BBF-C21D9D615670}">
      <dgm:prSet/>
      <dgm:spPr/>
      <dgm:t>
        <a:bodyPr/>
        <a:lstStyle/>
        <a:p>
          <a:endParaRPr lang="en-US"/>
        </a:p>
      </dgm:t>
    </dgm:pt>
    <dgm:pt modelId="{B42874C5-365E-43D4-B9F8-2F1F2B65EC85}" type="sibTrans" cxnId="{CE2125F2-F6D6-46C6-8BBF-C21D9D615670}">
      <dgm:prSet/>
      <dgm:spPr/>
      <dgm:t>
        <a:bodyPr/>
        <a:lstStyle/>
        <a:p>
          <a:endParaRPr lang="en-US"/>
        </a:p>
      </dgm:t>
    </dgm:pt>
    <dgm:pt modelId="{AB48D58A-B7DA-4D1C-B414-60FED04F93F1}">
      <dgm:prSet/>
      <dgm:spPr/>
      <dgm:t>
        <a:bodyPr/>
        <a:lstStyle/>
        <a:p>
          <a:r>
            <a:rPr lang="en-US" dirty="0"/>
            <a:t>Anna O – with paralysis and hysteria-talking cure, was used hypnosis </a:t>
          </a:r>
        </a:p>
      </dgm:t>
    </dgm:pt>
    <dgm:pt modelId="{21D51A53-3536-4313-83B9-A246837646FB}" type="parTrans" cxnId="{B3D6D3A7-C3DB-4063-AEE6-BE825E3AC648}">
      <dgm:prSet/>
      <dgm:spPr/>
      <dgm:t>
        <a:bodyPr/>
        <a:lstStyle/>
        <a:p>
          <a:endParaRPr lang="en-US"/>
        </a:p>
      </dgm:t>
    </dgm:pt>
    <dgm:pt modelId="{87BBE514-13EB-4E09-8E76-0657465C96D6}" type="sibTrans" cxnId="{B3D6D3A7-C3DB-4063-AEE6-BE825E3AC648}">
      <dgm:prSet/>
      <dgm:spPr/>
      <dgm:t>
        <a:bodyPr/>
        <a:lstStyle/>
        <a:p>
          <a:endParaRPr lang="en-US"/>
        </a:p>
      </dgm:t>
    </dgm:pt>
    <dgm:pt modelId="{5D0BB095-66F8-49B4-B7BD-3B4A7766A34E}">
      <dgm:prSet/>
      <dgm:spPr/>
      <dgm:t>
        <a:bodyPr/>
        <a:lstStyle/>
        <a:p>
          <a:r>
            <a:rPr lang="en-US"/>
            <a:t>Dora- hysteria-Freud used dreams analysis technique  </a:t>
          </a:r>
        </a:p>
      </dgm:t>
    </dgm:pt>
    <dgm:pt modelId="{AD2C27CD-3FEA-49CB-8E05-F7887D983323}" type="parTrans" cxnId="{D1BEC705-C7AD-4DC1-A0AC-5770B2987A39}">
      <dgm:prSet/>
      <dgm:spPr/>
      <dgm:t>
        <a:bodyPr/>
        <a:lstStyle/>
        <a:p>
          <a:endParaRPr lang="en-US"/>
        </a:p>
      </dgm:t>
    </dgm:pt>
    <dgm:pt modelId="{204035F8-132C-422C-AA70-52E05F21348C}" type="sibTrans" cxnId="{D1BEC705-C7AD-4DC1-A0AC-5770B2987A39}">
      <dgm:prSet/>
      <dgm:spPr/>
      <dgm:t>
        <a:bodyPr/>
        <a:lstStyle/>
        <a:p>
          <a:endParaRPr lang="en-US"/>
        </a:p>
      </dgm:t>
    </dgm:pt>
    <dgm:pt modelId="{53DCB525-6F1F-40C8-A1FB-EB15D8521137}">
      <dgm:prSet/>
      <dgm:spPr/>
      <dgm:t>
        <a:bodyPr/>
        <a:lstStyle/>
        <a:p>
          <a:r>
            <a:rPr lang="en-US" dirty="0"/>
            <a:t>The Rat Man-with compulsive impulse and irrational fear-Freud used verbal association technique             </a:t>
          </a:r>
        </a:p>
        <a:p>
          <a:r>
            <a:rPr lang="en-US" dirty="0"/>
            <a:t>   (Borch-Jacobsen, 2021)</a:t>
          </a:r>
        </a:p>
        <a:p>
          <a:r>
            <a:rPr lang="en-US" dirty="0"/>
            <a:t>   </a:t>
          </a:r>
        </a:p>
      </dgm:t>
    </dgm:pt>
    <dgm:pt modelId="{B0387A1D-9AEF-4AE8-8FCE-BBC762786803}" type="parTrans" cxnId="{220E8439-A18D-4078-8752-5DBBFF90E96E}">
      <dgm:prSet/>
      <dgm:spPr/>
      <dgm:t>
        <a:bodyPr/>
        <a:lstStyle/>
        <a:p>
          <a:endParaRPr lang="en-US"/>
        </a:p>
      </dgm:t>
    </dgm:pt>
    <dgm:pt modelId="{FD6306EB-20F1-412B-A644-DFC180349052}" type="sibTrans" cxnId="{220E8439-A18D-4078-8752-5DBBFF90E96E}">
      <dgm:prSet/>
      <dgm:spPr/>
      <dgm:t>
        <a:bodyPr/>
        <a:lstStyle/>
        <a:p>
          <a:endParaRPr lang="en-US"/>
        </a:p>
      </dgm:t>
    </dgm:pt>
    <dgm:pt modelId="{55F37EAE-6E91-43AD-8E74-E457228A38DA}" type="pres">
      <dgm:prSet presAssocID="{4CAB552C-1E86-48D3-88E4-E800096B6025}" presName="diagram" presStyleCnt="0">
        <dgm:presLayoutVars>
          <dgm:dir/>
          <dgm:resizeHandles val="exact"/>
        </dgm:presLayoutVars>
      </dgm:prSet>
      <dgm:spPr/>
    </dgm:pt>
    <dgm:pt modelId="{0DD043D7-848B-45E7-A566-BBBD0DE24930}" type="pres">
      <dgm:prSet presAssocID="{187E76A1-A9E5-4611-8342-5FE6E078E9E9}" presName="node" presStyleLbl="node1" presStyleIdx="0" presStyleCnt="4" custScaleX="118248">
        <dgm:presLayoutVars>
          <dgm:bulletEnabled val="1"/>
        </dgm:presLayoutVars>
      </dgm:prSet>
      <dgm:spPr/>
    </dgm:pt>
    <dgm:pt modelId="{707B7052-E82B-4899-A47A-474226F991F1}" type="pres">
      <dgm:prSet presAssocID="{B42874C5-365E-43D4-B9F8-2F1F2B65EC85}" presName="sibTrans" presStyleCnt="0"/>
      <dgm:spPr/>
    </dgm:pt>
    <dgm:pt modelId="{99A6A806-4BF2-4C0F-AD33-9D9D16EEA243}" type="pres">
      <dgm:prSet presAssocID="{AB48D58A-B7DA-4D1C-B414-60FED04F93F1}" presName="node" presStyleLbl="node1" presStyleIdx="1" presStyleCnt="4" custScaleX="118899">
        <dgm:presLayoutVars>
          <dgm:bulletEnabled val="1"/>
        </dgm:presLayoutVars>
      </dgm:prSet>
      <dgm:spPr/>
    </dgm:pt>
    <dgm:pt modelId="{A1C5764F-74E0-4992-9E80-FEA14E54B447}" type="pres">
      <dgm:prSet presAssocID="{87BBE514-13EB-4E09-8E76-0657465C96D6}" presName="sibTrans" presStyleCnt="0"/>
      <dgm:spPr/>
    </dgm:pt>
    <dgm:pt modelId="{78A95695-116E-4B7C-AB49-200E22E260D4}" type="pres">
      <dgm:prSet presAssocID="{5D0BB095-66F8-49B4-B7BD-3B4A7766A34E}" presName="node" presStyleLbl="node1" presStyleIdx="2" presStyleCnt="4" custScaleX="117998">
        <dgm:presLayoutVars>
          <dgm:bulletEnabled val="1"/>
        </dgm:presLayoutVars>
      </dgm:prSet>
      <dgm:spPr/>
    </dgm:pt>
    <dgm:pt modelId="{6607CC86-F5A4-4A01-98A4-27F2CEA0D63E}" type="pres">
      <dgm:prSet presAssocID="{204035F8-132C-422C-AA70-52E05F21348C}" presName="sibTrans" presStyleCnt="0"/>
      <dgm:spPr/>
    </dgm:pt>
    <dgm:pt modelId="{08078A94-E555-450C-BB00-D31559EE2208}" type="pres">
      <dgm:prSet presAssocID="{53DCB525-6F1F-40C8-A1FB-EB15D8521137}" presName="node" presStyleLbl="node1" presStyleIdx="3" presStyleCnt="4" custScaleX="116634">
        <dgm:presLayoutVars>
          <dgm:bulletEnabled val="1"/>
        </dgm:presLayoutVars>
      </dgm:prSet>
      <dgm:spPr/>
    </dgm:pt>
  </dgm:ptLst>
  <dgm:cxnLst>
    <dgm:cxn modelId="{D1BEC705-C7AD-4DC1-A0AC-5770B2987A39}" srcId="{4CAB552C-1E86-48D3-88E4-E800096B6025}" destId="{5D0BB095-66F8-49B4-B7BD-3B4A7766A34E}" srcOrd="2" destOrd="0" parTransId="{AD2C27CD-3FEA-49CB-8E05-F7887D983323}" sibTransId="{204035F8-132C-422C-AA70-52E05F21348C}"/>
    <dgm:cxn modelId="{220E8439-A18D-4078-8752-5DBBFF90E96E}" srcId="{4CAB552C-1E86-48D3-88E4-E800096B6025}" destId="{53DCB525-6F1F-40C8-A1FB-EB15D8521137}" srcOrd="3" destOrd="0" parTransId="{B0387A1D-9AEF-4AE8-8FCE-BBC762786803}" sibTransId="{FD6306EB-20F1-412B-A644-DFC180349052}"/>
    <dgm:cxn modelId="{D3D7347F-4B0D-4138-9D27-6039EFCCB84D}" type="presOf" srcId="{187E76A1-A9E5-4611-8342-5FE6E078E9E9}" destId="{0DD043D7-848B-45E7-A566-BBBD0DE24930}" srcOrd="0" destOrd="0" presId="urn:microsoft.com/office/officeart/2005/8/layout/default"/>
    <dgm:cxn modelId="{B3D6D3A7-C3DB-4063-AEE6-BE825E3AC648}" srcId="{4CAB552C-1E86-48D3-88E4-E800096B6025}" destId="{AB48D58A-B7DA-4D1C-B414-60FED04F93F1}" srcOrd="1" destOrd="0" parTransId="{21D51A53-3536-4313-83B9-A246837646FB}" sibTransId="{87BBE514-13EB-4E09-8E76-0657465C96D6}"/>
    <dgm:cxn modelId="{63C0F5E1-8DCC-4D99-AF24-953E82B280EE}" type="presOf" srcId="{53DCB525-6F1F-40C8-A1FB-EB15D8521137}" destId="{08078A94-E555-450C-BB00-D31559EE2208}" srcOrd="0" destOrd="0" presId="urn:microsoft.com/office/officeart/2005/8/layout/default"/>
    <dgm:cxn modelId="{288CDCE5-5264-4D32-A064-D9FB9B1BABFD}" type="presOf" srcId="{4CAB552C-1E86-48D3-88E4-E800096B6025}" destId="{55F37EAE-6E91-43AD-8E74-E457228A38DA}" srcOrd="0" destOrd="0" presId="urn:microsoft.com/office/officeart/2005/8/layout/default"/>
    <dgm:cxn modelId="{47E76CE9-5D7B-45DA-B600-5C7D1F42835F}" type="presOf" srcId="{AB48D58A-B7DA-4D1C-B414-60FED04F93F1}" destId="{99A6A806-4BF2-4C0F-AD33-9D9D16EEA243}" srcOrd="0" destOrd="0" presId="urn:microsoft.com/office/officeart/2005/8/layout/default"/>
    <dgm:cxn modelId="{D03501EF-1DD1-414A-9860-8B0C8ED1A258}" type="presOf" srcId="{5D0BB095-66F8-49B4-B7BD-3B4A7766A34E}" destId="{78A95695-116E-4B7C-AB49-200E22E260D4}" srcOrd="0" destOrd="0" presId="urn:microsoft.com/office/officeart/2005/8/layout/default"/>
    <dgm:cxn modelId="{CE2125F2-F6D6-46C6-8BBF-C21D9D615670}" srcId="{4CAB552C-1E86-48D3-88E4-E800096B6025}" destId="{187E76A1-A9E5-4611-8342-5FE6E078E9E9}" srcOrd="0" destOrd="0" parTransId="{EE2B52A5-53A6-4958-9924-F4A02B560937}" sibTransId="{B42874C5-365E-43D4-B9F8-2F1F2B65EC85}"/>
    <dgm:cxn modelId="{A7AE8240-36B5-4972-9C37-55C9377A4FD1}" type="presParOf" srcId="{55F37EAE-6E91-43AD-8E74-E457228A38DA}" destId="{0DD043D7-848B-45E7-A566-BBBD0DE24930}" srcOrd="0" destOrd="0" presId="urn:microsoft.com/office/officeart/2005/8/layout/default"/>
    <dgm:cxn modelId="{6FDDAEEB-5CCE-4BD3-805E-4B65E881FCF6}" type="presParOf" srcId="{55F37EAE-6E91-43AD-8E74-E457228A38DA}" destId="{707B7052-E82B-4899-A47A-474226F991F1}" srcOrd="1" destOrd="0" presId="urn:microsoft.com/office/officeart/2005/8/layout/default"/>
    <dgm:cxn modelId="{13BA46C8-FE09-4D4E-B60F-C80D4CFB808C}" type="presParOf" srcId="{55F37EAE-6E91-43AD-8E74-E457228A38DA}" destId="{99A6A806-4BF2-4C0F-AD33-9D9D16EEA243}" srcOrd="2" destOrd="0" presId="urn:microsoft.com/office/officeart/2005/8/layout/default"/>
    <dgm:cxn modelId="{0371DADD-403D-4764-844D-1BA57F4AEE3F}" type="presParOf" srcId="{55F37EAE-6E91-43AD-8E74-E457228A38DA}" destId="{A1C5764F-74E0-4992-9E80-FEA14E54B447}" srcOrd="3" destOrd="0" presId="urn:microsoft.com/office/officeart/2005/8/layout/default"/>
    <dgm:cxn modelId="{8491532F-C060-411F-BE93-DE6A139877EE}" type="presParOf" srcId="{55F37EAE-6E91-43AD-8E74-E457228A38DA}" destId="{78A95695-116E-4B7C-AB49-200E22E260D4}" srcOrd="4" destOrd="0" presId="urn:microsoft.com/office/officeart/2005/8/layout/default"/>
    <dgm:cxn modelId="{4D8BDF6D-E536-47F0-AD30-AACF6CFBF8F4}" type="presParOf" srcId="{55F37EAE-6E91-43AD-8E74-E457228A38DA}" destId="{6607CC86-F5A4-4A01-98A4-27F2CEA0D63E}" srcOrd="5" destOrd="0" presId="urn:microsoft.com/office/officeart/2005/8/layout/default"/>
    <dgm:cxn modelId="{51FCAFF6-96E4-4C3D-B7B0-E3C149C00D6C}" type="presParOf" srcId="{55F37EAE-6E91-43AD-8E74-E457228A38DA}" destId="{08078A94-E555-450C-BB00-D31559EE2208}" srcOrd="6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5BC308C-03E3-4467-AE2E-29B09819ADED}">
      <dsp:nvSpPr>
        <dsp:cNvPr id="0" name=""/>
        <dsp:cNvSpPr/>
      </dsp:nvSpPr>
      <dsp:spPr>
        <a:xfrm>
          <a:off x="-430132" y="-408625"/>
          <a:ext cx="4798532" cy="427626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FBCE133-C3DF-403A-8B4D-50A158136E74}">
      <dsp:nvSpPr>
        <dsp:cNvPr id="0" name=""/>
        <dsp:cNvSpPr/>
      </dsp:nvSpPr>
      <dsp:spPr>
        <a:xfrm>
          <a:off x="0" y="0"/>
          <a:ext cx="4798532" cy="4276269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b="0" kern="1200" baseline="0" dirty="0"/>
            <a:t>The psychodynamic approach, appeared in the 19</a:t>
          </a:r>
          <a:r>
            <a:rPr lang="en-US" sz="3200" b="0" kern="1200" baseline="30000" dirty="0"/>
            <a:t>th</a:t>
          </a:r>
          <a:r>
            <a:rPr lang="en-US" sz="3200" b="0" kern="1200" baseline="0" dirty="0"/>
            <a:t> century, being developed by the famous psychiatrist Sigmund Freud (McLeod, 2017)</a:t>
          </a:r>
        </a:p>
      </dsp:txBody>
      <dsp:txXfrm>
        <a:off x="125248" y="125248"/>
        <a:ext cx="4548036" cy="4025773"/>
      </dsp:txXfrm>
    </dsp:sp>
    <dsp:sp modelId="{F5CB6600-A620-4057-85E2-8EDE2A29B9FE}">
      <dsp:nvSpPr>
        <dsp:cNvPr id="0" name=""/>
        <dsp:cNvSpPr/>
      </dsp:nvSpPr>
      <dsp:spPr>
        <a:xfrm>
          <a:off x="4722733" y="-408625"/>
          <a:ext cx="5588913" cy="498091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11B282-26D0-4B2D-87C6-36A02A6D71FA}">
      <dsp:nvSpPr>
        <dsp:cNvPr id="0" name=""/>
        <dsp:cNvSpPr/>
      </dsp:nvSpPr>
      <dsp:spPr>
        <a:xfrm>
          <a:off x="5152865" y="0"/>
          <a:ext cx="5588913" cy="498091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b="0" kern="1200" baseline="0" dirty="0"/>
            <a:t>The psychodynamic approach  is based on the idea that the unconscious plays the most important role in the development of a person`s personality and behavior (McLeod, 2017)</a:t>
          </a:r>
        </a:p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200" b="0" kern="1200" baseline="0" dirty="0"/>
        </a:p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200" kern="1200" dirty="0"/>
        </a:p>
      </dsp:txBody>
      <dsp:txXfrm>
        <a:off x="5298751" y="145886"/>
        <a:ext cx="5297141" cy="4689141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6E161E3-238F-45DC-9A9F-E62F502ECD1B}">
      <dsp:nvSpPr>
        <dsp:cNvPr id="0" name=""/>
        <dsp:cNvSpPr/>
      </dsp:nvSpPr>
      <dsp:spPr>
        <a:xfrm>
          <a:off x="0" y="67468"/>
          <a:ext cx="10635343" cy="11536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b="0" kern="1200" baseline="0"/>
            <a:t>our feelings, actions and behavior are strongly influenced by unconscious</a:t>
          </a:r>
          <a:endParaRPr lang="en-US" sz="2900" kern="1200"/>
        </a:p>
      </dsp:txBody>
      <dsp:txXfrm>
        <a:off x="56315" y="123783"/>
        <a:ext cx="10522713" cy="1040990"/>
      </dsp:txXfrm>
    </dsp:sp>
    <dsp:sp modelId="{961EAFC7-8F5D-4AE7-9969-3EE9CD8392C1}">
      <dsp:nvSpPr>
        <dsp:cNvPr id="0" name=""/>
        <dsp:cNvSpPr/>
      </dsp:nvSpPr>
      <dsp:spPr>
        <a:xfrm>
          <a:off x="0" y="1304608"/>
          <a:ext cx="10635343" cy="11536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b="0" kern="1200" baseline="0"/>
            <a:t>Our childhood experiences influence our life and behaviour as adults</a:t>
          </a:r>
          <a:endParaRPr lang="en-US" sz="2900" kern="1200"/>
        </a:p>
      </dsp:txBody>
      <dsp:txXfrm>
        <a:off x="56315" y="1360923"/>
        <a:ext cx="10522713" cy="1040990"/>
      </dsp:txXfrm>
    </dsp:sp>
    <dsp:sp modelId="{4F9D3913-1E35-4873-A3EB-E86BA92E335F}">
      <dsp:nvSpPr>
        <dsp:cNvPr id="0" name=""/>
        <dsp:cNvSpPr/>
      </dsp:nvSpPr>
      <dsp:spPr>
        <a:xfrm>
          <a:off x="0" y="2541748"/>
          <a:ext cx="10635343" cy="11536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b="0" kern="1200" baseline="0" dirty="0"/>
            <a:t>our entire behaviour is determined by unconscious causes over which we have no control</a:t>
          </a:r>
          <a:endParaRPr lang="en-US" sz="2900" kern="1200" dirty="0"/>
        </a:p>
      </dsp:txBody>
      <dsp:txXfrm>
        <a:off x="56315" y="2598063"/>
        <a:ext cx="10522713" cy="1040990"/>
      </dsp:txXfrm>
    </dsp:sp>
    <dsp:sp modelId="{EDEDD2DE-A77B-4412-B16F-D0C7586E3925}">
      <dsp:nvSpPr>
        <dsp:cNvPr id="0" name=""/>
        <dsp:cNvSpPr/>
      </dsp:nvSpPr>
      <dsp:spPr>
        <a:xfrm>
          <a:off x="0" y="3778888"/>
          <a:ext cx="10635343" cy="11536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b="0" kern="1200" baseline="0" dirty="0"/>
            <a:t>The relationship with family members from childhood influences relationship as an adult             (Blatt and Luyten, 2009)</a:t>
          </a:r>
          <a:endParaRPr lang="en-US" sz="2900" kern="1200" dirty="0"/>
        </a:p>
      </dsp:txBody>
      <dsp:txXfrm>
        <a:off x="56315" y="3835203"/>
        <a:ext cx="10522713" cy="104099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FF961BA-1C04-4B0C-9C5B-BCE19D4C4403}">
      <dsp:nvSpPr>
        <dsp:cNvPr id="0" name=""/>
        <dsp:cNvSpPr/>
      </dsp:nvSpPr>
      <dsp:spPr>
        <a:xfrm>
          <a:off x="0" y="0"/>
          <a:ext cx="6900512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CBD047B-4349-4BCE-AED1-17B9B6EB538F}">
      <dsp:nvSpPr>
        <dsp:cNvPr id="0" name=""/>
        <dsp:cNvSpPr/>
      </dsp:nvSpPr>
      <dsp:spPr>
        <a:xfrm>
          <a:off x="0" y="0"/>
          <a:ext cx="6900512" cy="13840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3840" tIns="243840" rIns="243840" bIns="243840" numCol="1" spcCol="1270" anchor="t" anchorCtr="0">
          <a:noAutofit/>
        </a:bodyPr>
        <a:lstStyle/>
        <a:p>
          <a:pPr marL="0" lvl="0" indent="0" algn="l" defTabSz="2844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6400" kern="1200"/>
            <a:t>DEPRESSION</a:t>
          </a:r>
        </a:p>
      </dsp:txBody>
      <dsp:txXfrm>
        <a:off x="0" y="0"/>
        <a:ext cx="6900512" cy="1384035"/>
      </dsp:txXfrm>
    </dsp:sp>
    <dsp:sp modelId="{A01BB94E-6ED8-4E61-B9B0-00CFBC2CC919}">
      <dsp:nvSpPr>
        <dsp:cNvPr id="0" name=""/>
        <dsp:cNvSpPr/>
      </dsp:nvSpPr>
      <dsp:spPr>
        <a:xfrm>
          <a:off x="0" y="1384035"/>
          <a:ext cx="6900512" cy="0"/>
        </a:xfrm>
        <a:prstGeom prst="line">
          <a:avLst/>
        </a:prstGeom>
        <a:solidFill>
          <a:schemeClr val="accent2">
            <a:hueOff val="-485121"/>
            <a:satOff val="-27976"/>
            <a:lumOff val="2876"/>
            <a:alphaOff val="0"/>
          </a:schemeClr>
        </a:solidFill>
        <a:ln w="12700" cap="flat" cmpd="sng" algn="ctr">
          <a:solidFill>
            <a:schemeClr val="accent2">
              <a:hueOff val="-485121"/>
              <a:satOff val="-27976"/>
              <a:lumOff val="2876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9B3907E-7487-4168-A25E-15390FA4B6A6}">
      <dsp:nvSpPr>
        <dsp:cNvPr id="0" name=""/>
        <dsp:cNvSpPr/>
      </dsp:nvSpPr>
      <dsp:spPr>
        <a:xfrm>
          <a:off x="0" y="1384035"/>
          <a:ext cx="6900512" cy="13840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3840" tIns="243840" rIns="243840" bIns="243840" numCol="1" spcCol="1270" anchor="t" anchorCtr="0">
          <a:noAutofit/>
        </a:bodyPr>
        <a:lstStyle/>
        <a:p>
          <a:pPr marL="0" lvl="0" indent="0" algn="l" defTabSz="2844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6400" kern="1200"/>
            <a:t>ANXIETY</a:t>
          </a:r>
        </a:p>
      </dsp:txBody>
      <dsp:txXfrm>
        <a:off x="0" y="1384035"/>
        <a:ext cx="6900512" cy="1384035"/>
      </dsp:txXfrm>
    </dsp:sp>
    <dsp:sp modelId="{C52A059A-F10D-4E63-8798-C25945F6A3DC}">
      <dsp:nvSpPr>
        <dsp:cNvPr id="0" name=""/>
        <dsp:cNvSpPr/>
      </dsp:nvSpPr>
      <dsp:spPr>
        <a:xfrm>
          <a:off x="0" y="2768070"/>
          <a:ext cx="6900512" cy="0"/>
        </a:xfrm>
        <a:prstGeom prst="line">
          <a:avLst/>
        </a:prstGeom>
        <a:solidFill>
          <a:schemeClr val="accent2">
            <a:hueOff val="-970242"/>
            <a:satOff val="-55952"/>
            <a:lumOff val="5752"/>
            <a:alphaOff val="0"/>
          </a:schemeClr>
        </a:solidFill>
        <a:ln w="12700" cap="flat" cmpd="sng" algn="ctr">
          <a:solidFill>
            <a:schemeClr val="accent2">
              <a:hueOff val="-970242"/>
              <a:satOff val="-55952"/>
              <a:lumOff val="575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112EE99-463F-4BB5-A834-FFB2DE146F6D}">
      <dsp:nvSpPr>
        <dsp:cNvPr id="0" name=""/>
        <dsp:cNvSpPr/>
      </dsp:nvSpPr>
      <dsp:spPr>
        <a:xfrm>
          <a:off x="0" y="2768070"/>
          <a:ext cx="6900512" cy="13840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3840" tIns="243840" rIns="243840" bIns="243840" numCol="1" spcCol="1270" anchor="t" anchorCtr="0">
          <a:noAutofit/>
        </a:bodyPr>
        <a:lstStyle/>
        <a:p>
          <a:pPr marL="0" lvl="0" indent="0" algn="l" defTabSz="2844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6400" kern="1200"/>
            <a:t>HYSTERIA</a:t>
          </a:r>
        </a:p>
      </dsp:txBody>
      <dsp:txXfrm>
        <a:off x="0" y="2768070"/>
        <a:ext cx="6900512" cy="1384035"/>
      </dsp:txXfrm>
    </dsp:sp>
    <dsp:sp modelId="{BA8DC844-956B-41BA-BB6C-7984F70D867B}">
      <dsp:nvSpPr>
        <dsp:cNvPr id="0" name=""/>
        <dsp:cNvSpPr/>
      </dsp:nvSpPr>
      <dsp:spPr>
        <a:xfrm>
          <a:off x="0" y="4152105"/>
          <a:ext cx="6900512" cy="0"/>
        </a:xfrm>
        <a:prstGeom prst="line">
          <a:avLst/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accent2">
              <a:hueOff val="-1455363"/>
              <a:satOff val="-83928"/>
              <a:lumOff val="862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D47423E-3189-4182-B597-189919171DD5}">
      <dsp:nvSpPr>
        <dsp:cNvPr id="0" name=""/>
        <dsp:cNvSpPr/>
      </dsp:nvSpPr>
      <dsp:spPr>
        <a:xfrm>
          <a:off x="0" y="4152105"/>
          <a:ext cx="6900512" cy="13840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3840" tIns="243840" rIns="243840" bIns="243840" numCol="1" spcCol="1270" anchor="t" anchorCtr="0">
          <a:noAutofit/>
        </a:bodyPr>
        <a:lstStyle/>
        <a:p>
          <a:pPr marL="0" lvl="0" indent="0" algn="l" defTabSz="2844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6400" kern="1200"/>
            <a:t>CHRONIC STRESS</a:t>
          </a:r>
        </a:p>
      </dsp:txBody>
      <dsp:txXfrm>
        <a:off x="0" y="4152105"/>
        <a:ext cx="6900512" cy="1384035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DD043D7-848B-45E7-A566-BBBD0DE24930}">
      <dsp:nvSpPr>
        <dsp:cNvPr id="0" name=""/>
        <dsp:cNvSpPr/>
      </dsp:nvSpPr>
      <dsp:spPr>
        <a:xfrm>
          <a:off x="448314" y="133"/>
          <a:ext cx="4602217" cy="2335202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Little Hans-with a phobia of horses-study a person over a long period of time</a:t>
          </a:r>
        </a:p>
      </dsp:txBody>
      <dsp:txXfrm>
        <a:off x="448314" y="133"/>
        <a:ext cx="4602217" cy="2335202"/>
      </dsp:txXfrm>
    </dsp:sp>
    <dsp:sp modelId="{99A6A806-4BF2-4C0F-AD33-9D9D16EEA243}">
      <dsp:nvSpPr>
        <dsp:cNvPr id="0" name=""/>
        <dsp:cNvSpPr/>
      </dsp:nvSpPr>
      <dsp:spPr>
        <a:xfrm>
          <a:off x="5439731" y="133"/>
          <a:ext cx="4627554" cy="2335202"/>
        </a:xfrm>
        <a:prstGeom prst="rect">
          <a:avLst/>
        </a:prstGeom>
        <a:solidFill>
          <a:schemeClr val="accent2">
            <a:hueOff val="-485121"/>
            <a:satOff val="-27976"/>
            <a:lumOff val="287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Anna O – with paralysis and hysteria-talking cure, was used hypnosis </a:t>
          </a:r>
        </a:p>
      </dsp:txBody>
      <dsp:txXfrm>
        <a:off x="5439731" y="133"/>
        <a:ext cx="4627554" cy="2335202"/>
      </dsp:txXfrm>
    </dsp:sp>
    <dsp:sp modelId="{78A95695-116E-4B7C-AB49-200E22E260D4}">
      <dsp:nvSpPr>
        <dsp:cNvPr id="0" name=""/>
        <dsp:cNvSpPr/>
      </dsp:nvSpPr>
      <dsp:spPr>
        <a:xfrm>
          <a:off x="497256" y="2724536"/>
          <a:ext cx="4592487" cy="2335202"/>
        </a:xfrm>
        <a:prstGeom prst="rect">
          <a:avLst/>
        </a:prstGeom>
        <a:solidFill>
          <a:schemeClr val="accent2">
            <a:hueOff val="-970242"/>
            <a:satOff val="-55952"/>
            <a:lumOff val="575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Dora- hysteria-Freud used dreams analysis technique  </a:t>
          </a:r>
        </a:p>
      </dsp:txBody>
      <dsp:txXfrm>
        <a:off x="497256" y="2724536"/>
        <a:ext cx="4592487" cy="2335202"/>
      </dsp:txXfrm>
    </dsp:sp>
    <dsp:sp modelId="{08078A94-E555-450C-BB00-D31559EE2208}">
      <dsp:nvSpPr>
        <dsp:cNvPr id="0" name=""/>
        <dsp:cNvSpPr/>
      </dsp:nvSpPr>
      <dsp:spPr>
        <a:xfrm>
          <a:off x="5478943" y="2724536"/>
          <a:ext cx="4539400" cy="2335202"/>
        </a:xfrm>
        <a:prstGeom prst="rect">
          <a:avLst/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The Rat Man-with compulsive impulse and irrational fear-Freud used verbal association technique             </a:t>
          </a:r>
        </a:p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   (Borch-Jacobsen, 2021)</a:t>
          </a:r>
        </a:p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   </a:t>
          </a:r>
        </a:p>
      </dsp:txBody>
      <dsp:txXfrm>
        <a:off x="5478943" y="2724536"/>
        <a:ext cx="4539400" cy="233520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2-02-22T19:59:03.558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  <inkml:brushProperty name="ignorePressure" value="1"/>
    </inkml:brush>
  </inkml:definitions>
  <inkml:trace contextRef="#ctx0" brushRef="#br0">40 1,'5'5,"-1"0,0 0,0 0,0 1,-1 0,0 0,0 0,-1 0,4 11,10 64,-8-41,114 418,9 41,-117-437,2-1,31 75,-44-131,0 1,0 0,0-1,1 0,0 0,0 0,0 0,0-1,1 1,0-1,0 0,0-1,0 1,7 3,8 2,0-1,38 11,-22-8,23 8,0-1,1-4,1-2,63 4,-118-16,0 1,-1-2,1 1,0-1,0 0,11-3,-16 4,0 0,0-1,0 1,0-1,0 1,-1-1,1 1,0-1,0 0,0 0,-1 1,1-1,0 0,-1 0,1 0,-1 1,1-1,-1 0,1 0,-1 0,1 0,-1 0,0 0,0 0,1 0,-1 0,0 0,0-1,0 1,0 0,0 0,-1 0,1 0,0 0,0 0,-1 0,1 0,0 0,-1 0,1 0,-1 0,1 1,-1-1,0 0,0-1,-10-11,0 0,0 0,-1 1,-1 1,0 0,-15-10,23 18,-322-215,127 89,186 120,0-1,1 0,0-2,0 1,-13-18,20 22,2 0,-1-1,1 0,0 1,0-1,1-1,0 1,1 0,0-1,0 1,0-1,1-9,-3-18,-2 1,-2 0,-1 0,-1 1,-2 0,-1 1,-2 0,-24-39,-82-128,110 179,0 0,-7-26,11 28,-3-5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2-02-22T19:59:04.429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  <inkml:brushProperty name="ignorePressure" value="1"/>
    </inkml:brush>
  </inkml:definitions>
  <inkml:trace contextRef="#ctx0" brushRef="#br0">0 0,'0'0</inkml:trace>
</inkml:ink>
</file>

<file path=ppt/ink/ink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2-02-22T19:59:11.283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  <inkml:brushProperty name="ignorePressure" value="1"/>
    </inkml:brush>
  </inkml:definitions>
  <inkml:trace contextRef="#ctx0" brushRef="#br0">0 1,'0'0</inkml:trace>
</inkml:ink>
</file>

<file path=ppt/ink/ink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2-02-22T19:59:41.282"/>
    </inkml:context>
    <inkml:brush xml:id="br0">
      <inkml:brushProperty name="width" value="0.1" units="cm"/>
      <inkml:brushProperty name="height" value="0.2" units="cm"/>
      <inkml:brushProperty name="color" value="#FFFC00"/>
      <inkml:brushProperty name="tip" value="rectangle"/>
      <inkml:brushProperty name="rasterOp" value="maskPen"/>
      <inkml:brushProperty name="ignorePressure" value="1"/>
    </inkml:brush>
  </inkml:definitions>
  <inkml:trace contextRef="#ctx0" brushRef="#br0">0 1</inkml:trace>
</inkml:ink>
</file>

<file path=ppt/ink/ink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2-02-22T19:59:48.007"/>
    </inkml:context>
    <inkml:brush xml:id="br0">
      <inkml:brushProperty name="width" value="0.1" units="cm"/>
      <inkml:brushProperty name="height" value="0.2" units="cm"/>
      <inkml:brushProperty name="color" value="#FFFC00"/>
      <inkml:brushProperty name="tip" value="rectangle"/>
      <inkml:brushProperty name="rasterOp" value="maskPen"/>
      <inkml:brushProperty name="ignorePressure" value="1"/>
    </inkml:brush>
  </inkml:definitions>
  <inkml:trace contextRef="#ctx0" brushRef="#br0">0 0,'0'8,"1"-1,-1 0,2 1,-1-1,1 0,0 1,0-1,1 0,0-1,0 1,1 0,-1-1,2 0,5 8,15 19,1-2,1 0,50 42,106 70,-168-132,240 172,426 228,-241-212,-415-189,0-2,0-1,1-1,0-1,0-1,0-1,0-2,0 0,1-2,-1-1,29-5,-45 5,77-13,-78 13,-1 0,0-1,0 0,0 0,0-1,0 0,11-8,-18 11,0 0,0 0,0 1,0-1,0 0,0-1,0 1,0 0,0 0,0 0,0-1,-1 1,1 0,-1-1,1 1,-1 0,1-1,-1 1,0-1,0 1,1 0,-1-1,0 1,0-1,0 1,-1-1,1 1,0-1,-1 1,0-3,-2 0,1-1,-1 1,0-1,-1 1,1 0,-1 0,0 1,-6-6,-15-10,-1 1,0 1,-47-22,-96-32,119 52,-63-28,-175-64,235 94,0 2,-1 3,-83-9,99 20,-1 1,1 1,0 3,1 1,-1 1,-68 23,55-12</inkml:trace>
</inkml:ink>
</file>

<file path=ppt/ink/ink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2-02-22T20:00:18.137"/>
    </inkml:context>
    <inkml:brush xml:id="br0">
      <inkml:brushProperty name="width" value="0.1" units="cm"/>
      <inkml:brushProperty name="height" value="0.2" units="cm"/>
      <inkml:brushProperty name="color" value="#FFFC00"/>
      <inkml:brushProperty name="tip" value="rectangle"/>
      <inkml:brushProperty name="rasterOp" value="maskPen"/>
      <inkml:brushProperty name="ignorePressure" value="1"/>
    </inkml:brush>
  </inkml:definitions>
  <inkml:trace contextRef="#ctx0" brushRef="#br0">1 1,'0'0</inkml:trace>
</inkml:ink>
</file>

<file path=ppt/ink/ink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2-02-22T20:02:53.434"/>
    </inkml:context>
    <inkml:brush xml:id="br0">
      <inkml:brushProperty name="width" value="0.1" units="cm"/>
      <inkml:brushProperty name="height" value="0.2" units="cm"/>
      <inkml:brushProperty name="color" value="#FFFC00"/>
      <inkml:brushProperty name="tip" value="rectangle"/>
      <inkml:brushProperty name="rasterOp" value="maskPen"/>
      <inkml:brushProperty name="ignorePressure" value="1"/>
    </inkml:brush>
  </inkml:definitions>
  <inkml:trace contextRef="#ctx0" brushRef="#br0">0 0,'0'0</inkml:trace>
</inkml:ink>
</file>

<file path=ppt/ink/ink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2-02-22T20:03:01.910"/>
    </inkml:context>
    <inkml:brush xml:id="br0">
      <inkml:brushProperty name="width" value="0.1" units="cm"/>
      <inkml:brushProperty name="height" value="0.2" units="cm"/>
      <inkml:brushProperty name="color" value="#FFFC00"/>
      <inkml:brushProperty name="tip" value="rectangle"/>
      <inkml:brushProperty name="rasterOp" value="maskPen"/>
      <inkml:brushProperty name="ignorePressure" value="1"/>
    </inkml:brush>
  </inkml:definitions>
  <inkml:trace contextRef="#ctx0" brushRef="#br0">1263 0,'-5'8,"0"-1,0 0,1 1,0 0,0 0,-2 11,-9 16,-16 19,-2-1,-3-2,-1-1,-3-2,-2-2,-2-2,-2-2,-82 60,83-70,-1-3,-2-1,0-3,-64 24,69-37,-1-2,1-1,-61 3,52-7,-74 17,116-19,-32 6,42-8,-1-1,1 0,-1 0,1 0,-1 0,1 0,0 1,-1-1,1 0,-1 0,1 0,-1 0,1-1,-1 1,1 0,0 0,-1 0,1 0,-1 0,1 0,-1-1,1 1,0 0,-1 0,1-1,0 1,-1 0,1-1,0 1,-1 0,1-1,0 1,0 0,-1-1,1 1,0-1,0 1,0 0,-1-1,1 1,0-1,0 1,0-1,0 1,0-1,0 1,0 0,0-1,0 1,0-1,0 1,0-1,1 1,-1-1,0 1,0 0,0-1,1 1,-1-1,0 1,0 0,1-1,-1 1,0 0,1-1,0 1,13-22,2 0,30-31,1-1,-42 47,0 0,0 1,1-1,0 1,0 0,1 1,0 0,0 0,0 0,0 1,1 0,0 0,-1 1,1 0,1 0,-1 1,9-1,63-9,1 5,137 4,-113 3,424 4,162-2,-666-2,-16 1,0-1,1 0,-1-1,0 0,0 0,15-5,-24 6,0 0,1 0,-1 0,0 0,0 0,1 0,-1 0,0 0,0-1,1 1,-1 0,0 0,0 0,0 0,1 0,-1 0,0 0,0-1,0 1,1 0,-1 0,0 0,0 0,0-1,0 1,0 0,1 0,-1 0,0-1,0 1,0 0,0 0,0-1,0 1,0 0,0 0,0-1,0 1,0 0,0 0,0 0,0-1,0 1,0 0,0 0,0-1,0 1,0 0,0 0,0-1,-1 1,1 0,0 0,0 0,0-1,0 1,0 0,-1 0,1 0,0 0,0 0,0-1,-1 1,-16-8,-39-8,-79-28,-365-208,486 243,-26-13,37 21,1 0,0 0,-1 0,1 0,-1 1,0-1,1 1,-1 0,1-1,-1 1,0 0,1 1,-5 0,6-1,0 0,0 1,0 0,0-1,0 1,1 0,-1-1,0 1,0 0,0 0,1 0,-1 0,0 0,1 0,-1 0,1 0,-1 0,1 0,-1 0,1 0,0 0,0 0,-1 2,0 30,1-25,11 302,-11-283</inkml:trace>
</inkml:ink>
</file>

<file path=ppt/ink/ink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2-02-22T20:03:39.941"/>
    </inkml:context>
    <inkml:brush xml:id="br0">
      <inkml:brushProperty name="width" value="0.1" units="cm"/>
      <inkml:brushProperty name="height" value="0.2" units="cm"/>
      <inkml:brushProperty name="color" value="#FFFC00"/>
      <inkml:brushProperty name="tip" value="rectangle"/>
      <inkml:brushProperty name="rasterOp" value="maskPen"/>
      <inkml:brushProperty name="ignorePressure" value="1"/>
    </inkml:brush>
  </inkml:definitions>
  <inkml:trace contextRef="#ctx0" brushRef="#br0">1 1075,'0'-25,"2"0,1-1,1 2,1-1,1 0,1 1,1 0,1 1,19-35,-9 27,1 0,1 1,2 1,1 2,53-49,51-45,-123 115,-1 1,0-1,0 0,0 0,-1 0,0 0,0-1,-1 1,1-1,-1 1,-1-1,1 0,0-10,-1-11,0-1,-4-28,1 14,2-8,1 25,-2 1,0 0,-6-31,7 56,0 0,0-1,0 1,0-1,0 1,0-1,0 1,0-1,0 1,0-1,0 1,0 0,0-1,0 1,-1-1,1 1,0-1,0 1,-1 0,1-1,0 1,0 0,-1-1,1 1,0 0,-1-1,1 1,0 0,-1 0,1-1,-1 1,1 0,0 0,-1 0,0-1,-5 18,0 28,5 153,1-163</inkml:trace>
</inkml:ink>
</file>

<file path=ppt/ink/ink1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2-02-22T20:03:41.579"/>
    </inkml:context>
    <inkml:brush xml:id="br0">
      <inkml:brushProperty name="width" value="0.1" units="cm"/>
      <inkml:brushProperty name="height" value="0.2" units="cm"/>
      <inkml:brushProperty name="color" value="#FFFC00"/>
      <inkml:brushProperty name="tip" value="rectangle"/>
      <inkml:brushProperty name="rasterOp" value="maskPen"/>
      <inkml:brushProperty name="ignorePressure" value="1"/>
    </inkml:brush>
  </inkml:definitions>
  <inkml:trace contextRef="#ctx0" brushRef="#br0">0 432,'4'-4,"6"-6,6-5,7-9,5-4,-3-1,-5-1,-2-7,-4-2,4-2,-1 1,-4-5,1-3,-2 6</inkml:trace>
</inkml:ink>
</file>

<file path=ppt/ink/ink1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2-02-22T20:03:44.041"/>
    </inkml:context>
    <inkml:brush xml:id="br0">
      <inkml:brushProperty name="width" value="0.1" units="cm"/>
      <inkml:brushProperty name="height" value="0.2" units="cm"/>
      <inkml:brushProperty name="color" value="#FFFC00"/>
      <inkml:brushProperty name="tip" value="rectangle"/>
      <inkml:brushProperty name="rasterOp" value="maskPen"/>
      <inkml:brushProperty name="ignorePressure" value="1"/>
    </inkml:brush>
  </inkml:definitions>
  <inkml:trace contextRef="#ctx0" brushRef="#br0">500 48,'-8'0,"-41"0,-33-4,-15-2,-7-3,13-5,22 0</inkml:trace>
</inkml:ink>
</file>

<file path=ppt/ink/ink1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2-02-22T20:03:46.498"/>
    </inkml:context>
    <inkml:brush xml:id="br0">
      <inkml:brushProperty name="width" value="0.1" units="cm"/>
      <inkml:brushProperty name="height" value="0.2" units="cm"/>
      <inkml:brushProperty name="color" value="#FFFC00"/>
      <inkml:brushProperty name="tip" value="rectangle"/>
      <inkml:brushProperty name="rasterOp" value="maskPen"/>
      <inkml:brushProperty name="ignorePressure" value="1"/>
    </inkml:brush>
  </inkml:definitions>
  <inkml:trace contextRef="#ctx0" brushRef="#br0">487 1,'-4'0,"0"1,1-1,-1 1,0 0,1 0,-1 1,1-1,-1 1,1 0,0-1,-1 1,1 1,0-1,1 0,-1 1,0 0,1-1,-1 1,-2 5,-6 8,1 0,-13 30,10-20,1-4,0-1,-2-1,0 0,-2-1,0 0,-1-1,0-1,-27 19,37-31,0-1,-1 0,0 0,1-1,-1 0,0 0,-1-1,-12 2,-4-1,-39 0,36-4</inkml:trace>
</inkml:ink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8DD377-320B-4DC1-8C3B-5DC39746EE2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948C8A0-8FB0-49D4-A84B-2B4B00F59ED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6A25626-457C-458A-8FB0-DD355C3490A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241623-A064-4BED-B073-BA4D61433402}" type="datetime1">
              <a:rPr lang="en-US" smtClean="0"/>
              <a:t>3/9/2022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0CA645-37B9-4761-8833-D630880F0E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9E9F515-1C52-4B92-9A98-1D43F39027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EF9944-A4F6-4C59-AEBD-678D6480B8EA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5090786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039B39-BD80-48B7-95AA-11768E73C8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09B6B8-D567-4D77-9F46-AF56055943E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7B28512-AC15-455C-B51B-867810E0602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F3E5F3-28EE-488F-BD53-B744C06C3DEC}" type="datetime1">
              <a:rPr lang="en-US" smtClean="0"/>
              <a:t>3/9/2022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64DB4D9-D904-4BD2-A930-021C56A00C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31735FB-AFB5-4236-B4AD-A9A269AC77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2510582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273338-B8CC-4B45-8FA6-A27F66FC26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EDFF072-3D2D-4057-81E3-3C955754C8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D96B556-5D6E-469C-8575-C5DE6B60D8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2EB70D-CD01-44DA-83B3-8FEB3383D307}" type="datetime1">
              <a:rPr lang="en-US" smtClean="0"/>
              <a:t>3/9/2022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D1A54C9-C571-446F-850F-54AB8FBA8C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D801AD-F5FC-43A2-A1A1-75CACC610A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3690997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B932CF-736E-4EC8-9492-BB7184D664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119464-9878-4014-8420-EED8CC804E4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1177795-2D9B-4D40-A2F6-70A10E249DF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A1423D7-0E0B-4D25-A32D-3CF1F7771B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158CFD-9357-46BE-A189-D637A67C8730}" type="datetime1">
              <a:rPr lang="en-US" smtClean="0"/>
              <a:t>3/9/2022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01F5731-6E1E-4F07-BD96-7C28AE44A7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1AC05B7-431C-4C61-8B64-96C9BC96EA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5859195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EE12CC-8B4A-40AD-922D-01EECE19CF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6F0858F-012E-48C5-95C3-3C0F75018E8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B51EF76-9524-4847-A419-594A4721283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8857733-AC16-4669-9252-E2F672F2775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5161506-8063-4010-B1A3-AD2644B0236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2CF6660-4346-46D5-AAF7-3188749C03F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4742EE-B331-4632-BD10-A82FED6B6FC0}" type="datetime1">
              <a:rPr lang="en-US" smtClean="0"/>
              <a:t>3/9/2022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53E849F-D610-4F34-86A7-375B70437A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F5090FD-D0D4-4EF2-B105-5C01B12E13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5465407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5280AB-0D79-4CFA-B0BB-E7CE3812F9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2E5D249-2831-4780-8127-721BD3C4B3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1BA835-D13F-49F4-8F11-5D576AC65FAD}" type="datetime1">
              <a:rPr lang="en-US" smtClean="0"/>
              <a:t>3/9/2022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E9AC01C-4D81-4E1B-9267-DE598C5E9E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8FF9BF4-C238-4F1E-BC23-011E3F2307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6886199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CAEB31A-E1E5-459E-9B6F-EB8007B693C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BD1799-ACB5-4CB2-86A2-5C574F1C8706}" type="datetime1">
              <a:rPr lang="en-US" smtClean="0"/>
              <a:t>3/9/2022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E3DF401-062B-48FB-832F-BA2310DEF0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7F79509-A22D-4A64-BEED-830FBEA3CF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075015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501216-76D5-42CE-8DB2-5EE7E44BD6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A9179A-D496-4EE8-ABD6-EE7B4063D59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E059A89-4F97-4F64-A9CB-825A2692395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724C83F-7B3A-4408-9D85-613FFFB9F68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5DD0D6-7A82-473E-879B-C6ECD6CCCFEC}" type="datetime1">
              <a:rPr lang="en-US" smtClean="0"/>
              <a:t>3/9/2022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385B658-5289-48FB-82D2-19360B0335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5194D89-F7C9-4A21-AEE7-ADB7615135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9298182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0CD5B3-1879-4B73-A779-0465461F8D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4059C0C-1C5B-4D83-9F2A-09DE6391F1D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D6E6928-EA5C-4FB9-B808-E2FF5FB6768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3A5AC16-8804-4389-9FF3-E406E14EDE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605E03-BC17-41A7-854C-DFAB672737DC}" type="datetime1">
              <a:rPr lang="en-US" smtClean="0"/>
              <a:t>3/9/2022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06FE311-E5C8-4284-AEB5-B845C56EEE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6639529-EED3-46B6-9333-4FBB8844ED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6623500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77B74E-C36D-4F94-A6E9-DA08106C4B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59F79EE-F30C-479B-B540-1AED455D4C8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1250FE1-9C23-4145-A5B0-DC24EEDD1D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86ED0C-1DA7-41F0-94CF-6218B1FEDFF1}" type="datetime1">
              <a:rPr lang="en-US" smtClean="0"/>
              <a:t>3/9/2022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BE9D1E3-8BD8-41FF-8C5F-F734EDB097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DD7898F-6DD8-4E41-BEF6-35B5AB19AE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0279660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D856866-25E2-4C2E-A555-C606F4F2743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4AFAE16-37CA-4F53-AEE1-1B01373C223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599D599-6ECA-430D-B0A1-874790F729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CF02AB-6034-4B88-BC5A-7C17CB0EF809}" type="datetime1">
              <a:rPr lang="en-US" smtClean="0"/>
              <a:t>3/9/2022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7B35C4-41C8-4A40-BBE8-AE058CA49C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3E3B21-BA63-44E3-9357-6569F113EB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EF9944-A4F6-4C59-AEBD-678D6480B8EA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2359120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5DBBFEA-D2C8-4C75-89AB-89B9C1B5D5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5A997A-D3D6-4321-BFE7-4C6B480B2D8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08BA269-EC59-4DFB-A5E9-B3A7F0D384E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4408324-A84C-4A45-93B6-78D079CCE772}" type="datetime1">
              <a:rPr lang="en-US" smtClean="0"/>
              <a:t>3/9/2022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681CEAF-A061-4A84-962B-CAEA5FD5729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F0D41D0-4A60-4085-9D19-B9B6A899A31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315198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9" r:id="rId1"/>
    <p:sldLayoutId id="2147483750" r:id="rId2"/>
    <p:sldLayoutId id="2147483751" r:id="rId3"/>
    <p:sldLayoutId id="2147483752" r:id="rId4"/>
    <p:sldLayoutId id="2147483753" r:id="rId5"/>
    <p:sldLayoutId id="2147483754" r:id="rId6"/>
    <p:sldLayoutId id="2147483755" r:id="rId7"/>
    <p:sldLayoutId id="2147483756" r:id="rId8"/>
    <p:sldLayoutId id="2147483757" r:id="rId9"/>
    <p:sldLayoutId id="2147483758" r:id="rId10"/>
    <p:sldLayoutId id="2147483759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customXml" Target="../ink/ink4.xml"/><Relationship Id="rId13" Type="http://schemas.openxmlformats.org/officeDocument/2006/relationships/customXml" Target="../ink/ink7.xml"/><Relationship Id="rId18" Type="http://schemas.openxmlformats.org/officeDocument/2006/relationships/customXml" Target="../ink/ink10.xml"/><Relationship Id="rId3" Type="http://schemas.openxmlformats.org/officeDocument/2006/relationships/customXml" Target="../ink/ink1.xml"/><Relationship Id="rId21" Type="http://schemas.openxmlformats.org/officeDocument/2006/relationships/image" Target="../media/image11.png"/><Relationship Id="rId7" Type="http://schemas.openxmlformats.org/officeDocument/2006/relationships/customXml" Target="../ink/ink3.xml"/><Relationship Id="rId12" Type="http://schemas.openxmlformats.org/officeDocument/2006/relationships/customXml" Target="../ink/ink6.xml"/><Relationship Id="rId17" Type="http://schemas.openxmlformats.org/officeDocument/2006/relationships/image" Target="../media/image9.png"/><Relationship Id="rId2" Type="http://schemas.openxmlformats.org/officeDocument/2006/relationships/image" Target="../media/image3.jpeg"/><Relationship Id="rId16" Type="http://schemas.openxmlformats.org/officeDocument/2006/relationships/customXml" Target="../ink/ink9.xml"/><Relationship Id="rId20" Type="http://schemas.openxmlformats.org/officeDocument/2006/relationships/customXml" Target="../ink/ink1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11" Type="http://schemas.openxmlformats.org/officeDocument/2006/relationships/image" Target="../media/image7.png"/><Relationship Id="rId5" Type="http://schemas.openxmlformats.org/officeDocument/2006/relationships/customXml" Target="../ink/ink2.xml"/><Relationship Id="rId15" Type="http://schemas.openxmlformats.org/officeDocument/2006/relationships/image" Target="../media/image8.png"/><Relationship Id="rId23" Type="http://schemas.openxmlformats.org/officeDocument/2006/relationships/image" Target="../media/image12.png"/><Relationship Id="rId10" Type="http://schemas.openxmlformats.org/officeDocument/2006/relationships/customXml" Target="../ink/ink5.xml"/><Relationship Id="rId19" Type="http://schemas.openxmlformats.org/officeDocument/2006/relationships/image" Target="../media/image10.png"/><Relationship Id="rId4" Type="http://schemas.openxmlformats.org/officeDocument/2006/relationships/image" Target="../media/image4.png"/><Relationship Id="rId9" Type="http://schemas.openxmlformats.org/officeDocument/2006/relationships/image" Target="../media/image6.png"/><Relationship Id="rId14" Type="http://schemas.openxmlformats.org/officeDocument/2006/relationships/customXml" Target="../ink/ink8.xml"/><Relationship Id="rId22" Type="http://schemas.openxmlformats.org/officeDocument/2006/relationships/customXml" Target="../ink/ink1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aoecounseling.com/wp-content/uploads/2021/05/Freud-Iceberg-Id-Ego-Superego-1024x782.png" TargetMode="External"/><Relationship Id="rId2" Type="http://schemas.openxmlformats.org/officeDocument/2006/relationships/hyperlink" Target="https://www.verywellmind.com/psychodynamic-therapy-definition-uses-effectiveness-5094933#:~:text=Psychodynamic%20therapy%20is%20an%20approach,better%20choices%20about%20their%20lives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journals.sagepub.com/doi/abs/10.1177/00030651070550030201" TargetMode="External"/><Relationship Id="rId4" Type="http://schemas.openxmlformats.org/officeDocument/2006/relationships/hyperlink" Target="https://www.simplypsychology.org/psychodynamic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3">
            <a:extLst>
              <a:ext uri="{FF2B5EF4-FFF2-40B4-BE49-F238E27FC236}">
                <a16:creationId xmlns:a16="http://schemas.microsoft.com/office/drawing/2014/main" id="{07F0F1C9-14A8-423C-91B7-8274B3C8BA3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2" b="7255"/>
          <a:stretch/>
        </p:blipFill>
        <p:spPr>
          <a:xfrm>
            <a:off x="5149867" y="159471"/>
            <a:ext cx="7704667" cy="6877868"/>
          </a:xfrm>
          <a:custGeom>
            <a:avLst/>
            <a:gdLst/>
            <a:ahLst/>
            <a:cxnLst/>
            <a:rect l="l" t="t" r="r" b="b"/>
            <a:pathLst>
              <a:path w="7704667" h="6877878">
                <a:moveTo>
                  <a:pt x="0" y="0"/>
                </a:moveTo>
                <a:lnTo>
                  <a:pt x="7704667" y="0"/>
                </a:lnTo>
                <a:lnTo>
                  <a:pt x="7704667" y="6877878"/>
                </a:lnTo>
                <a:lnTo>
                  <a:pt x="0" y="6877878"/>
                </a:lnTo>
                <a:lnTo>
                  <a:pt x="0" y="6867939"/>
                </a:lnTo>
                <a:lnTo>
                  <a:pt x="146217" y="6867939"/>
                </a:lnTo>
                <a:lnTo>
                  <a:pt x="252811" y="6795007"/>
                </a:lnTo>
                <a:cubicBezTo>
                  <a:pt x="428996" y="6667346"/>
                  <a:pt x="601946" y="6529451"/>
                  <a:pt x="776494" y="6388681"/>
                </a:cubicBezTo>
                <a:cubicBezTo>
                  <a:pt x="1734992" y="5615677"/>
                  <a:pt x="2676361" y="4981124"/>
                  <a:pt x="2676361" y="3631852"/>
                </a:cubicBezTo>
                <a:cubicBezTo>
                  <a:pt x="2676361" y="2101350"/>
                  <a:pt x="2094814" y="761014"/>
                  <a:pt x="1053668" y="20384"/>
                </a:cubicBezTo>
                <a:lnTo>
                  <a:pt x="1038069" y="9939"/>
                </a:lnTo>
                <a:lnTo>
                  <a:pt x="0" y="9939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F2AABF1-2D1C-4833-AED8-5672BC1AFB0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27265" y="1364024"/>
            <a:ext cx="5274860" cy="3066706"/>
          </a:xfrm>
        </p:spPr>
        <p:txBody>
          <a:bodyPr anchor="b">
            <a:normAutofit/>
          </a:bodyPr>
          <a:lstStyle/>
          <a:p>
            <a:r>
              <a:rPr lang="en-US" sz="5400" dirty="0"/>
              <a:t>Psychodynamic Approach </a:t>
            </a:r>
            <a:endParaRPr lang="en-GB" sz="54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C602B59-40E2-4F2C-B7F0-867B1B74033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-266330" y="4296792"/>
            <a:ext cx="11331065" cy="2561208"/>
          </a:xfrm>
        </p:spPr>
        <p:txBody>
          <a:bodyPr anchor="t">
            <a:normAutofit/>
          </a:bodyPr>
          <a:lstStyle/>
          <a:p>
            <a:r>
              <a:rPr lang="en-US" sz="3200" dirty="0"/>
              <a:t>Sigmund Freud(1856-1939)</a:t>
            </a: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r>
              <a:rPr lang="en-US" dirty="0"/>
              <a:t>    </a:t>
            </a:r>
            <a:r>
              <a:rPr lang="en-US" dirty="0">
                <a:solidFill>
                  <a:srgbClr val="FF0000"/>
                </a:solidFill>
              </a:rPr>
              <a:t>                        CLAUDIA SOLOBOT</a:t>
            </a:r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9217463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996C34-90BF-4A2E-A64C-85BC3B5686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17944" y="1"/>
            <a:ext cx="9756112" cy="1189608"/>
          </a:xfrm>
        </p:spPr>
        <p:txBody>
          <a:bodyPr anchor="ctr">
            <a:noAutofit/>
          </a:bodyPr>
          <a:lstStyle/>
          <a:p>
            <a:pPr algn="ctr">
              <a:lnSpc>
                <a:spcPct val="120000"/>
              </a:lnSpc>
            </a:pPr>
            <a:r>
              <a:rPr lang="en-US" sz="3600" dirty="0"/>
              <a:t>The Psychodynamic Approach-History and Definition</a:t>
            </a:r>
            <a:endParaRPr lang="en-GB" sz="3600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F1AC954-9D69-4E03-A744-F422CB5A207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11783455"/>
              </p:ext>
            </p:extLst>
          </p:nvPr>
        </p:nvGraphicFramePr>
        <p:xfrm>
          <a:off x="653143" y="1782147"/>
          <a:ext cx="11683165" cy="576631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61714556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C97EF3-2BE4-4B41-872F-B9E58FF0AE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Assumptions:</a:t>
            </a:r>
            <a:endParaRPr lang="en-GB" dirty="0"/>
          </a:p>
        </p:txBody>
      </p:sp>
      <p:graphicFrame>
        <p:nvGraphicFramePr>
          <p:cNvPr id="43" name="Content Placeholder 2">
            <a:extLst>
              <a:ext uri="{FF2B5EF4-FFF2-40B4-BE49-F238E27FC236}">
                <a16:creationId xmlns:a16="http://schemas.microsoft.com/office/drawing/2014/main" id="{F2E066C2-7FAD-45B5-9212-F956EC627E8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49797623"/>
              </p:ext>
            </p:extLst>
          </p:nvPr>
        </p:nvGraphicFramePr>
        <p:xfrm>
          <a:off x="718457" y="1492898"/>
          <a:ext cx="10635343" cy="499997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47126403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7" name="Picture 14" descr="3D rendering of game pieces tied together with a rope">
            <a:extLst>
              <a:ext uri="{FF2B5EF4-FFF2-40B4-BE49-F238E27FC236}">
                <a16:creationId xmlns:a16="http://schemas.microsoft.com/office/drawing/2014/main" id="{C33104BE-CDD8-4915-BE1A-21ADD88A3CF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17969"/>
          <a:stretch/>
        </p:blipFill>
        <p:spPr>
          <a:xfrm>
            <a:off x="5623719" y="893761"/>
            <a:ext cx="6736955" cy="6159547"/>
          </a:xfrm>
          <a:custGeom>
            <a:avLst/>
            <a:gdLst/>
            <a:ahLst/>
            <a:cxnLst/>
            <a:rect l="l" t="t" r="r" b="b"/>
            <a:pathLst>
              <a:path w="7500882" h="6857999">
                <a:moveTo>
                  <a:pt x="898230" y="0"/>
                </a:moveTo>
                <a:lnTo>
                  <a:pt x="7500882" y="0"/>
                </a:lnTo>
                <a:lnTo>
                  <a:pt x="7500882" y="6857999"/>
                </a:lnTo>
                <a:lnTo>
                  <a:pt x="0" y="6857999"/>
                </a:lnTo>
                <a:lnTo>
                  <a:pt x="114106" y="6780598"/>
                </a:lnTo>
                <a:cubicBezTo>
                  <a:pt x="291579" y="6653107"/>
                  <a:pt x="465794" y="6515396"/>
                  <a:pt x="641619" y="6374813"/>
                </a:cubicBezTo>
                <a:cubicBezTo>
                  <a:pt x="1607125" y="5602838"/>
                  <a:pt x="2555378" y="4969130"/>
                  <a:pt x="2555378" y="3621655"/>
                </a:cubicBezTo>
                <a:cubicBezTo>
                  <a:pt x="2555378" y="2093191"/>
                  <a:pt x="1969579" y="754640"/>
                  <a:pt x="920818" y="14996"/>
                </a:cubicBez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DD45464-4F86-4752-825B-EF41ACA62C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92518" y="442913"/>
            <a:ext cx="4780129" cy="1639888"/>
          </a:xfrm>
        </p:spPr>
        <p:txBody>
          <a:bodyPr anchor="b">
            <a:normAutofit/>
          </a:bodyPr>
          <a:lstStyle/>
          <a:p>
            <a:r>
              <a:rPr lang="en-US" dirty="0"/>
              <a:t>Psychodynamic </a:t>
            </a:r>
            <a:r>
              <a:rPr lang="en-US" dirty="0" err="1"/>
              <a:t>theorysts</a:t>
            </a:r>
            <a:endParaRPr lang="en-GB" dirty="0"/>
          </a:p>
        </p:txBody>
      </p:sp>
      <p:sp>
        <p:nvSpPr>
          <p:cNvPr id="92" name="Content Placeholder 2">
            <a:extLst>
              <a:ext uri="{FF2B5EF4-FFF2-40B4-BE49-F238E27FC236}">
                <a16:creationId xmlns:a16="http://schemas.microsoft.com/office/drawing/2014/main" id="{C316827E-400A-4973-A222-6E7539BAEFD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-932155" y="2266545"/>
            <a:ext cx="10630632" cy="4503906"/>
          </a:xfrm>
        </p:spPr>
        <p:txBody>
          <a:bodyPr>
            <a:normAutofit/>
          </a:bodyPr>
          <a:lstStyle/>
          <a:p>
            <a:pPr marL="1543050" lvl="3" indent="-171450">
              <a:lnSpc>
                <a:spcPct val="130000"/>
              </a:lnSpc>
              <a:buFont typeface="Wingdings" panose="05000000000000000000" pitchFamily="2" charset="2"/>
              <a:buChar char="q"/>
            </a:pPr>
            <a:r>
              <a:rPr lang="en-US" sz="300" b="1" dirty="0"/>
              <a:t>  Sigmund Freud</a:t>
            </a:r>
            <a:r>
              <a:rPr lang="en-US" sz="300" dirty="0"/>
              <a:t>-developed the psychodynamic approach and created the theoretical concept of psychoanalysis</a:t>
            </a:r>
          </a:p>
          <a:p>
            <a:pPr marL="171450" indent="-171450">
              <a:lnSpc>
                <a:spcPct val="130000"/>
              </a:lnSpc>
              <a:buFont typeface="Wingdings" panose="05000000000000000000" pitchFamily="2" charset="2"/>
              <a:buChar char="q"/>
            </a:pPr>
            <a:r>
              <a:rPr lang="en-US" sz="2000" b="1" dirty="0"/>
              <a:t> Alfred Adler</a:t>
            </a:r>
            <a:r>
              <a:rPr lang="en-US" sz="2000" dirty="0"/>
              <a:t>-founded the individual psychology approach and claimed that the inferiority feeling played an important role in personality development</a:t>
            </a:r>
          </a:p>
          <a:p>
            <a:pPr marL="285750" indent="-285750">
              <a:lnSpc>
                <a:spcPct val="130000"/>
              </a:lnSpc>
              <a:buFont typeface="Wingdings" panose="05000000000000000000" pitchFamily="2" charset="2"/>
              <a:buChar char="q"/>
            </a:pPr>
            <a:r>
              <a:rPr lang="en-US" sz="2000" b="1" dirty="0"/>
              <a:t>Carl Jung</a:t>
            </a:r>
            <a:r>
              <a:rPr lang="en-US" sz="2000" dirty="0"/>
              <a:t>-founded analytical psychology, he created psychological concepts such as collective unconscious and archetype</a:t>
            </a:r>
          </a:p>
          <a:p>
            <a:pPr marL="285750" indent="-285750">
              <a:lnSpc>
                <a:spcPct val="130000"/>
              </a:lnSpc>
              <a:buFont typeface="Wingdings" panose="05000000000000000000" pitchFamily="2" charset="2"/>
              <a:buChar char="q"/>
            </a:pPr>
            <a:r>
              <a:rPr lang="en-US" sz="2000" b="1" dirty="0"/>
              <a:t>Melanie Klein</a:t>
            </a:r>
            <a:r>
              <a:rPr lang="en-US" sz="2000" dirty="0"/>
              <a:t>-in her vision, psychic life begins at birth, and focused on the study of children`s psyche</a:t>
            </a:r>
          </a:p>
          <a:p>
            <a:pPr marL="285750" indent="-285750">
              <a:lnSpc>
                <a:spcPct val="130000"/>
              </a:lnSpc>
              <a:buFont typeface="Wingdings" panose="05000000000000000000" pitchFamily="2" charset="2"/>
              <a:buChar char="q"/>
            </a:pPr>
            <a:r>
              <a:rPr lang="en-US" sz="2000" b="1" dirty="0"/>
              <a:t>Anna Freud</a:t>
            </a:r>
            <a:r>
              <a:rPr lang="en-US" sz="2000" dirty="0"/>
              <a:t>-founder of child psychoanalysis</a:t>
            </a:r>
          </a:p>
          <a:p>
            <a:pPr>
              <a:lnSpc>
                <a:spcPct val="130000"/>
              </a:lnSpc>
            </a:pPr>
            <a:r>
              <a:rPr lang="en-US" sz="2000" dirty="0"/>
              <a:t>                          DK(2012)</a:t>
            </a:r>
          </a:p>
        </p:txBody>
      </p:sp>
    </p:spTree>
    <p:extLst>
      <p:ext uri="{BB962C8B-B14F-4D97-AF65-F5344CB8AC3E}">
        <p14:creationId xmlns:p14="http://schemas.microsoft.com/office/powerpoint/2010/main" val="79629440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EBA065-020A-4FD4-B45D-5292AF6DB8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92518" y="506027"/>
            <a:ext cx="5185645" cy="984041"/>
          </a:xfrm>
        </p:spPr>
        <p:txBody>
          <a:bodyPr anchor="b">
            <a:normAutofit fontScale="90000"/>
          </a:bodyPr>
          <a:lstStyle/>
          <a:p>
            <a:r>
              <a:rPr lang="en-US" dirty="0"/>
              <a:t>Sigmund Freud</a:t>
            </a:r>
            <a:br>
              <a:rPr lang="en-US" dirty="0"/>
            </a:br>
            <a:r>
              <a:rPr lang="en-US" dirty="0"/>
              <a:t>(1856-1939)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1009BF-75EF-446C-BC34-303EDDC6A00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-1197765" y="1512028"/>
            <a:ext cx="10101708" cy="5431297"/>
          </a:xfrm>
        </p:spPr>
        <p:txBody>
          <a:bodyPr>
            <a:normAutofit fontScale="92500" lnSpcReduction="10000"/>
          </a:bodyPr>
          <a:lstStyle/>
          <a:p>
            <a:pPr>
              <a:lnSpc>
                <a:spcPct val="130000"/>
              </a:lnSpc>
            </a:pPr>
            <a:r>
              <a:rPr lang="en-US" dirty="0"/>
              <a:t>-developed the psychodynamic approach and created the concept of psychoanalysis</a:t>
            </a:r>
          </a:p>
          <a:p>
            <a:pPr>
              <a:lnSpc>
                <a:spcPct val="130000"/>
              </a:lnSpc>
            </a:pPr>
            <a:r>
              <a:rPr lang="en-US" dirty="0"/>
              <a:t>-in 1880 he began the study of psychanalysis, inspired by Breuer's articles about hysteria and its treatment by hypnosis</a:t>
            </a:r>
          </a:p>
          <a:p>
            <a:pPr>
              <a:lnSpc>
                <a:spcPct val="130000"/>
              </a:lnSpc>
            </a:pPr>
            <a:r>
              <a:rPr lang="en-US" dirty="0"/>
              <a:t>-in 1885 he went to Paris to continue his studies where he worked for a time with Jean Martin Charcot</a:t>
            </a:r>
          </a:p>
          <a:p>
            <a:pPr>
              <a:lnSpc>
                <a:spcPct val="130000"/>
              </a:lnSpc>
            </a:pPr>
            <a:r>
              <a:rPr lang="en-US" dirty="0"/>
              <a:t>-he was published numerous books and articles including: `Studies on Hysteria`(1895); `The interpretation of Dreams`(1900); `The Psychopathology of Everyday Life`(1901);`Introduction to Psychoanalysis`(1917)            (Jones, 2014)</a:t>
            </a:r>
          </a:p>
          <a:p>
            <a:pPr>
              <a:lnSpc>
                <a:spcPct val="130000"/>
              </a:lnSpc>
            </a:pPr>
            <a:endParaRPr lang="en-US" sz="1100" dirty="0"/>
          </a:p>
          <a:p>
            <a:pPr>
              <a:lnSpc>
                <a:spcPct val="130000"/>
              </a:lnSpc>
            </a:pPr>
            <a:endParaRPr lang="en-GB" sz="1100" dirty="0"/>
          </a:p>
        </p:txBody>
      </p:sp>
      <p:pic>
        <p:nvPicPr>
          <p:cNvPr id="2050" name="Picture 2" descr="The Key To A Healthy Personality Is A Balance Between - Sigmund Freud, HD  Png Download - 572x555(#4048334) - PngFind">
            <a:extLst>
              <a:ext uri="{FF2B5EF4-FFF2-40B4-BE49-F238E27FC236}">
                <a16:creationId xmlns:a16="http://schemas.microsoft.com/office/drawing/2014/main" id="{A01C2C04-6D2D-4658-9B44-76D9D0C56F6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725260" y="-234271"/>
            <a:ext cx="3466739" cy="33592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mc:AlternateContent xmlns:mc="http://schemas.openxmlformats.org/markup-compatibility/2006" xmlns:p14="http://schemas.microsoft.com/office/powerpoint/2010/main">
        <mc:Choice Requires="p14">
          <p:contentPart p14:bwMode="auto" r:id="rId3">
            <p14:nvContentPartPr>
              <p14:cNvPr id="4" name="Ink 3">
                <a:extLst>
                  <a:ext uri="{FF2B5EF4-FFF2-40B4-BE49-F238E27FC236}">
                    <a16:creationId xmlns:a16="http://schemas.microsoft.com/office/drawing/2014/main" id="{7BD75AD1-F91B-4525-85DB-9F92951DB484}"/>
                  </a:ext>
                </a:extLst>
              </p14:cNvPr>
              <p14:cNvContentPartPr/>
              <p14:nvPr/>
            </p14:nvContentPartPr>
            <p14:xfrm>
              <a:off x="-698463" y="1100548"/>
              <a:ext cx="384480" cy="577800"/>
            </p14:xfrm>
          </p:contentPart>
        </mc:Choice>
        <mc:Fallback xmlns="">
          <p:pic>
            <p:nvPicPr>
              <p:cNvPr id="4" name="Ink 3">
                <a:extLst>
                  <a:ext uri="{FF2B5EF4-FFF2-40B4-BE49-F238E27FC236}">
                    <a16:creationId xmlns:a16="http://schemas.microsoft.com/office/drawing/2014/main" id="{7BD75AD1-F91B-4525-85DB-9F92951DB484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-752463" y="992908"/>
                <a:ext cx="492120" cy="7934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5">
            <p14:nvContentPartPr>
              <p14:cNvPr id="5" name="Ink 4">
                <a:extLst>
                  <a:ext uri="{FF2B5EF4-FFF2-40B4-BE49-F238E27FC236}">
                    <a16:creationId xmlns:a16="http://schemas.microsoft.com/office/drawing/2014/main" id="{E19A2590-4197-426E-893A-5400A6B0AF60}"/>
                  </a:ext>
                </a:extLst>
              </p14:cNvPr>
              <p14:cNvContentPartPr/>
              <p14:nvPr/>
            </p14:nvContentPartPr>
            <p14:xfrm>
              <a:off x="-923463" y="949708"/>
              <a:ext cx="360" cy="360"/>
            </p14:xfrm>
          </p:contentPart>
        </mc:Choice>
        <mc:Fallback xmlns="">
          <p:pic>
            <p:nvPicPr>
              <p:cNvPr id="5" name="Ink 4">
                <a:extLst>
                  <a:ext uri="{FF2B5EF4-FFF2-40B4-BE49-F238E27FC236}">
                    <a16:creationId xmlns:a16="http://schemas.microsoft.com/office/drawing/2014/main" id="{E19A2590-4197-426E-893A-5400A6B0AF60}"/>
                  </a:ext>
                </a:extLst>
              </p:cNvPr>
              <p:cNvPicPr/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-977463" y="841708"/>
                <a:ext cx="108000" cy="216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7">
            <p14:nvContentPartPr>
              <p14:cNvPr id="6" name="Ink 5">
                <a:extLst>
                  <a:ext uri="{FF2B5EF4-FFF2-40B4-BE49-F238E27FC236}">
                    <a16:creationId xmlns:a16="http://schemas.microsoft.com/office/drawing/2014/main" id="{CCD59848-282A-4BD4-BDBA-1122A678B3A5}"/>
                  </a:ext>
                </a:extLst>
              </p14:cNvPr>
              <p14:cNvContentPartPr/>
              <p14:nvPr/>
            </p14:nvContentPartPr>
            <p14:xfrm>
              <a:off x="52857" y="1180108"/>
              <a:ext cx="360" cy="360"/>
            </p14:xfrm>
          </p:contentPart>
        </mc:Choice>
        <mc:Fallback xmlns="">
          <p:pic>
            <p:nvPicPr>
              <p:cNvPr id="6" name="Ink 5">
                <a:extLst>
                  <a:ext uri="{FF2B5EF4-FFF2-40B4-BE49-F238E27FC236}">
                    <a16:creationId xmlns:a16="http://schemas.microsoft.com/office/drawing/2014/main" id="{CCD59848-282A-4BD4-BDBA-1122A678B3A5}"/>
                  </a:ext>
                </a:extLst>
              </p:cNvPr>
              <p:cNvPicPr/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-1143" y="1072468"/>
                <a:ext cx="108000" cy="216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8">
            <p14:nvContentPartPr>
              <p14:cNvPr id="7" name="Ink 6">
                <a:extLst>
                  <a:ext uri="{FF2B5EF4-FFF2-40B4-BE49-F238E27FC236}">
                    <a16:creationId xmlns:a16="http://schemas.microsoft.com/office/drawing/2014/main" id="{7BF66D19-84C5-4841-80D1-9E65A1447BF4}"/>
                  </a:ext>
                </a:extLst>
              </p14:cNvPr>
              <p14:cNvContentPartPr/>
              <p14:nvPr/>
            </p14:nvContentPartPr>
            <p14:xfrm>
              <a:off x="-1296423" y="310348"/>
              <a:ext cx="360" cy="360"/>
            </p14:xfrm>
          </p:contentPart>
        </mc:Choice>
        <mc:Fallback xmlns="">
          <p:pic>
            <p:nvPicPr>
              <p:cNvPr id="7" name="Ink 6">
                <a:extLst>
                  <a:ext uri="{FF2B5EF4-FFF2-40B4-BE49-F238E27FC236}">
                    <a16:creationId xmlns:a16="http://schemas.microsoft.com/office/drawing/2014/main" id="{7BF66D19-84C5-4841-80D1-9E65A1447BF4}"/>
                  </a:ext>
                </a:extLst>
              </p:cNvPr>
              <p:cNvPicPr/>
              <p:nvPr/>
            </p:nvPicPr>
            <p:blipFill>
              <a:blip r:embed="rId9"/>
              <a:stretch>
                <a:fillRect/>
              </a:stretch>
            </p:blipFill>
            <p:spPr>
              <a:xfrm>
                <a:off x="-1314423" y="274708"/>
                <a:ext cx="36000" cy="72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0">
            <p14:nvContentPartPr>
              <p14:cNvPr id="8" name="Ink 7">
                <a:extLst>
                  <a:ext uri="{FF2B5EF4-FFF2-40B4-BE49-F238E27FC236}">
                    <a16:creationId xmlns:a16="http://schemas.microsoft.com/office/drawing/2014/main" id="{A0689521-1DE0-458F-BC61-1240BA56EA99}"/>
                  </a:ext>
                </a:extLst>
              </p14:cNvPr>
              <p14:cNvContentPartPr/>
              <p14:nvPr/>
            </p14:nvContentPartPr>
            <p14:xfrm>
              <a:off x="-816903" y="1091908"/>
              <a:ext cx="827640" cy="458280"/>
            </p14:xfrm>
          </p:contentPart>
        </mc:Choice>
        <mc:Fallback xmlns="">
          <p:pic>
            <p:nvPicPr>
              <p:cNvPr id="8" name="Ink 7">
                <a:extLst>
                  <a:ext uri="{FF2B5EF4-FFF2-40B4-BE49-F238E27FC236}">
                    <a16:creationId xmlns:a16="http://schemas.microsoft.com/office/drawing/2014/main" id="{A0689521-1DE0-458F-BC61-1240BA56EA99}"/>
                  </a:ext>
                </a:extLst>
              </p:cNvPr>
              <p:cNvPicPr/>
              <p:nvPr/>
            </p:nvPicPr>
            <p:blipFill>
              <a:blip r:embed="rId11"/>
              <a:stretch>
                <a:fillRect/>
              </a:stretch>
            </p:blipFill>
            <p:spPr>
              <a:xfrm>
                <a:off x="-834903" y="1055908"/>
                <a:ext cx="863280" cy="5299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2">
            <p14:nvContentPartPr>
              <p14:cNvPr id="9" name="Ink 8">
                <a:extLst>
                  <a:ext uri="{FF2B5EF4-FFF2-40B4-BE49-F238E27FC236}">
                    <a16:creationId xmlns:a16="http://schemas.microsoft.com/office/drawing/2014/main" id="{8E0C607C-7E87-4C31-AA86-D1850A2B04E7}"/>
                  </a:ext>
                </a:extLst>
              </p14:cNvPr>
              <p14:cNvContentPartPr/>
              <p14:nvPr/>
            </p14:nvContentPartPr>
            <p14:xfrm>
              <a:off x="-861543" y="416908"/>
              <a:ext cx="360" cy="360"/>
            </p14:xfrm>
          </p:contentPart>
        </mc:Choice>
        <mc:Fallback xmlns="">
          <p:pic>
            <p:nvPicPr>
              <p:cNvPr id="9" name="Ink 8">
                <a:extLst>
                  <a:ext uri="{FF2B5EF4-FFF2-40B4-BE49-F238E27FC236}">
                    <a16:creationId xmlns:a16="http://schemas.microsoft.com/office/drawing/2014/main" id="{8E0C607C-7E87-4C31-AA86-D1850A2B04E7}"/>
                  </a:ext>
                </a:extLst>
              </p:cNvPr>
              <p:cNvPicPr/>
              <p:nvPr/>
            </p:nvPicPr>
            <p:blipFill>
              <a:blip r:embed="rId9"/>
              <a:stretch>
                <a:fillRect/>
              </a:stretch>
            </p:blipFill>
            <p:spPr>
              <a:xfrm>
                <a:off x="-879183" y="381268"/>
                <a:ext cx="36000" cy="72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3">
            <p14:nvContentPartPr>
              <p14:cNvPr id="10" name="Ink 9">
                <a:extLst>
                  <a:ext uri="{FF2B5EF4-FFF2-40B4-BE49-F238E27FC236}">
                    <a16:creationId xmlns:a16="http://schemas.microsoft.com/office/drawing/2014/main" id="{C590BEDB-D03C-4CF7-833B-6EF7DB264EA6}"/>
                  </a:ext>
                </a:extLst>
              </p14:cNvPr>
              <p14:cNvContentPartPr/>
              <p14:nvPr/>
            </p14:nvContentPartPr>
            <p14:xfrm>
              <a:off x="-816903" y="576748"/>
              <a:ext cx="360" cy="360"/>
            </p14:xfrm>
          </p:contentPart>
        </mc:Choice>
        <mc:Fallback xmlns="">
          <p:pic>
            <p:nvPicPr>
              <p:cNvPr id="10" name="Ink 9">
                <a:extLst>
                  <a:ext uri="{FF2B5EF4-FFF2-40B4-BE49-F238E27FC236}">
                    <a16:creationId xmlns:a16="http://schemas.microsoft.com/office/drawing/2014/main" id="{C590BEDB-D03C-4CF7-833B-6EF7DB264EA6}"/>
                  </a:ext>
                </a:extLst>
              </p:cNvPr>
              <p:cNvPicPr/>
              <p:nvPr/>
            </p:nvPicPr>
            <p:blipFill>
              <a:blip r:embed="rId9"/>
              <a:stretch>
                <a:fillRect/>
              </a:stretch>
            </p:blipFill>
            <p:spPr>
              <a:xfrm>
                <a:off x="-834903" y="540748"/>
                <a:ext cx="36000" cy="72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4">
            <p14:nvContentPartPr>
              <p14:cNvPr id="11" name="Ink 10">
                <a:extLst>
                  <a:ext uri="{FF2B5EF4-FFF2-40B4-BE49-F238E27FC236}">
                    <a16:creationId xmlns:a16="http://schemas.microsoft.com/office/drawing/2014/main" id="{EAC055F1-1F96-43CD-AB06-1346C80736F3}"/>
                  </a:ext>
                </a:extLst>
              </p14:cNvPr>
              <p14:cNvContentPartPr/>
              <p14:nvPr/>
            </p14:nvContentPartPr>
            <p14:xfrm>
              <a:off x="-836703" y="1189108"/>
              <a:ext cx="747360" cy="301320"/>
            </p14:xfrm>
          </p:contentPart>
        </mc:Choice>
        <mc:Fallback xmlns="">
          <p:pic>
            <p:nvPicPr>
              <p:cNvPr id="11" name="Ink 10">
                <a:extLst>
                  <a:ext uri="{FF2B5EF4-FFF2-40B4-BE49-F238E27FC236}">
                    <a16:creationId xmlns:a16="http://schemas.microsoft.com/office/drawing/2014/main" id="{EAC055F1-1F96-43CD-AB06-1346C80736F3}"/>
                  </a:ext>
                </a:extLst>
              </p:cNvPr>
              <p:cNvPicPr/>
              <p:nvPr/>
            </p:nvPicPr>
            <p:blipFill>
              <a:blip r:embed="rId15"/>
              <a:stretch>
                <a:fillRect/>
              </a:stretch>
            </p:blipFill>
            <p:spPr>
              <a:xfrm>
                <a:off x="-854703" y="1153108"/>
                <a:ext cx="783000" cy="3729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6">
            <p14:nvContentPartPr>
              <p14:cNvPr id="12" name="Ink 11">
                <a:extLst>
                  <a:ext uri="{FF2B5EF4-FFF2-40B4-BE49-F238E27FC236}">
                    <a16:creationId xmlns:a16="http://schemas.microsoft.com/office/drawing/2014/main" id="{A3D9E298-46C3-4415-8505-35896DE0B860}"/>
                  </a:ext>
                </a:extLst>
              </p14:cNvPr>
              <p14:cNvContentPartPr/>
              <p14:nvPr/>
            </p14:nvContentPartPr>
            <p14:xfrm>
              <a:off x="-550863" y="900028"/>
              <a:ext cx="154440" cy="387360"/>
            </p14:xfrm>
          </p:contentPart>
        </mc:Choice>
        <mc:Fallback xmlns="">
          <p:pic>
            <p:nvPicPr>
              <p:cNvPr id="12" name="Ink 11">
                <a:extLst>
                  <a:ext uri="{FF2B5EF4-FFF2-40B4-BE49-F238E27FC236}">
                    <a16:creationId xmlns:a16="http://schemas.microsoft.com/office/drawing/2014/main" id="{A3D9E298-46C3-4415-8505-35896DE0B860}"/>
                  </a:ext>
                </a:extLst>
              </p:cNvPr>
              <p:cNvPicPr/>
              <p:nvPr/>
            </p:nvPicPr>
            <p:blipFill>
              <a:blip r:embed="rId17"/>
              <a:stretch>
                <a:fillRect/>
              </a:stretch>
            </p:blipFill>
            <p:spPr>
              <a:xfrm>
                <a:off x="-568503" y="864028"/>
                <a:ext cx="190080" cy="459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8">
            <p14:nvContentPartPr>
              <p14:cNvPr id="13" name="Ink 12">
                <a:extLst>
                  <a:ext uri="{FF2B5EF4-FFF2-40B4-BE49-F238E27FC236}">
                    <a16:creationId xmlns:a16="http://schemas.microsoft.com/office/drawing/2014/main" id="{2C6A46AD-69D3-4FBF-A4D0-6DB51F8FB6C7}"/>
                  </a:ext>
                </a:extLst>
              </p14:cNvPr>
              <p14:cNvContentPartPr/>
              <p14:nvPr/>
            </p14:nvContentPartPr>
            <p14:xfrm>
              <a:off x="-311103" y="1113868"/>
              <a:ext cx="83520" cy="155880"/>
            </p14:xfrm>
          </p:contentPart>
        </mc:Choice>
        <mc:Fallback xmlns="">
          <p:pic>
            <p:nvPicPr>
              <p:cNvPr id="13" name="Ink 12">
                <a:extLst>
                  <a:ext uri="{FF2B5EF4-FFF2-40B4-BE49-F238E27FC236}">
                    <a16:creationId xmlns:a16="http://schemas.microsoft.com/office/drawing/2014/main" id="{2C6A46AD-69D3-4FBF-A4D0-6DB51F8FB6C7}"/>
                  </a:ext>
                </a:extLst>
              </p:cNvPr>
              <p:cNvPicPr/>
              <p:nvPr/>
            </p:nvPicPr>
            <p:blipFill>
              <a:blip r:embed="rId19"/>
              <a:stretch>
                <a:fillRect/>
              </a:stretch>
            </p:blipFill>
            <p:spPr>
              <a:xfrm>
                <a:off x="-329103" y="1077868"/>
                <a:ext cx="119160" cy="2275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0">
            <p14:nvContentPartPr>
              <p14:cNvPr id="14" name="Ink 13">
                <a:extLst>
                  <a:ext uri="{FF2B5EF4-FFF2-40B4-BE49-F238E27FC236}">
                    <a16:creationId xmlns:a16="http://schemas.microsoft.com/office/drawing/2014/main" id="{F13A5477-5658-4296-A0F2-72C1A152B031}"/>
                  </a:ext>
                </a:extLst>
              </p14:cNvPr>
              <p14:cNvContentPartPr/>
              <p14:nvPr/>
            </p14:nvContentPartPr>
            <p14:xfrm>
              <a:off x="-846063" y="1269748"/>
              <a:ext cx="180360" cy="17280"/>
            </p14:xfrm>
          </p:contentPart>
        </mc:Choice>
        <mc:Fallback xmlns="">
          <p:pic>
            <p:nvPicPr>
              <p:cNvPr id="14" name="Ink 13">
                <a:extLst>
                  <a:ext uri="{FF2B5EF4-FFF2-40B4-BE49-F238E27FC236}">
                    <a16:creationId xmlns:a16="http://schemas.microsoft.com/office/drawing/2014/main" id="{F13A5477-5658-4296-A0F2-72C1A152B031}"/>
                  </a:ext>
                </a:extLst>
              </p:cNvPr>
              <p:cNvPicPr/>
              <p:nvPr/>
            </p:nvPicPr>
            <p:blipFill>
              <a:blip r:embed="rId21"/>
              <a:stretch>
                <a:fillRect/>
              </a:stretch>
            </p:blipFill>
            <p:spPr>
              <a:xfrm>
                <a:off x="-864063" y="1234108"/>
                <a:ext cx="216000" cy="889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2">
            <p14:nvContentPartPr>
              <p14:cNvPr id="15" name="Ink 14">
                <a:extLst>
                  <a:ext uri="{FF2B5EF4-FFF2-40B4-BE49-F238E27FC236}">
                    <a16:creationId xmlns:a16="http://schemas.microsoft.com/office/drawing/2014/main" id="{58893E9A-6995-4EE3-9276-FF48F3906B64}"/>
                  </a:ext>
                </a:extLst>
              </p14:cNvPr>
              <p14:cNvContentPartPr/>
              <p14:nvPr/>
            </p14:nvContentPartPr>
            <p14:xfrm>
              <a:off x="-518017" y="1403885"/>
              <a:ext cx="175320" cy="135000"/>
            </p14:xfrm>
          </p:contentPart>
        </mc:Choice>
        <mc:Fallback xmlns="">
          <p:pic>
            <p:nvPicPr>
              <p:cNvPr id="15" name="Ink 14">
                <a:extLst>
                  <a:ext uri="{FF2B5EF4-FFF2-40B4-BE49-F238E27FC236}">
                    <a16:creationId xmlns:a16="http://schemas.microsoft.com/office/drawing/2014/main" id="{58893E9A-6995-4EE3-9276-FF48F3906B64}"/>
                  </a:ext>
                </a:extLst>
              </p:cNvPr>
              <p:cNvPicPr/>
              <p:nvPr/>
            </p:nvPicPr>
            <p:blipFill>
              <a:blip r:embed="rId23"/>
              <a:stretch>
                <a:fillRect/>
              </a:stretch>
            </p:blipFill>
            <p:spPr>
              <a:xfrm>
                <a:off x="-535657" y="1368245"/>
                <a:ext cx="210960" cy="20664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235185316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ED52274C-6482-4501-B54E-749E828F7E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70812" y="213064"/>
            <a:ext cx="4705165" cy="6356411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000" dirty="0"/>
              <a:t>Sigmund Freud stated that`` The poets and philosophers before me discovered the unconscious; What I discovered was the scientific method by which it could be studied`` (Bridge,2007)</a:t>
            </a:r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E49CC64F-7275-4E33-961B-0C5CDC4398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1" y="0"/>
            <a:ext cx="7188051" cy="6858000"/>
          </a:xfrm>
          <a:custGeom>
            <a:avLst/>
            <a:gdLst>
              <a:gd name="connsiteX0" fmla="*/ 7188051 w 7188051"/>
              <a:gd name="connsiteY0" fmla="*/ 6858000 h 6858000"/>
              <a:gd name="connsiteX1" fmla="*/ 108694 w 7188051"/>
              <a:gd name="connsiteY1" fmla="*/ 6858000 h 6858000"/>
              <a:gd name="connsiteX2" fmla="*/ 79127 w 7188051"/>
              <a:gd name="connsiteY2" fmla="*/ 6681235 h 6858000"/>
              <a:gd name="connsiteX3" fmla="*/ 0 w 7188051"/>
              <a:gd name="connsiteY3" fmla="*/ 5565888 h 6858000"/>
              <a:gd name="connsiteX4" fmla="*/ 2190696 w 7188051"/>
              <a:gd name="connsiteY4" fmla="*/ 145339 h 6858000"/>
              <a:gd name="connsiteX5" fmla="*/ 2339431 w 7188051"/>
              <a:gd name="connsiteY5" fmla="*/ 0 h 6858000"/>
              <a:gd name="connsiteX6" fmla="*/ 7188051 w 7188051"/>
              <a:gd name="connsiteY6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188051" h="6858000">
                <a:moveTo>
                  <a:pt x="7188051" y="6858000"/>
                </a:moveTo>
                <a:lnTo>
                  <a:pt x="108694" y="6858000"/>
                </a:lnTo>
                <a:lnTo>
                  <a:pt x="79127" y="6681235"/>
                </a:lnTo>
                <a:cubicBezTo>
                  <a:pt x="26981" y="6316967"/>
                  <a:pt x="0" y="5944579"/>
                  <a:pt x="0" y="5565888"/>
                </a:cubicBezTo>
                <a:cubicBezTo>
                  <a:pt x="0" y="3459953"/>
                  <a:pt x="834428" y="1548908"/>
                  <a:pt x="2190696" y="145339"/>
                </a:cubicBezTo>
                <a:lnTo>
                  <a:pt x="2339431" y="0"/>
                </a:lnTo>
                <a:lnTo>
                  <a:pt x="7188051" y="0"/>
                </a:lnTo>
                <a:close/>
              </a:path>
            </a:pathLst>
          </a:custGeom>
          <a:solidFill>
            <a:schemeClr val="tx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6" name="Picture 5" descr="Books on a shelf">
            <a:extLst>
              <a:ext uri="{FF2B5EF4-FFF2-40B4-BE49-F238E27FC236}">
                <a16:creationId xmlns:a16="http://schemas.microsoft.com/office/drawing/2014/main" id="{FF96AA96-F1D5-49B6-BD13-5A5556D9FE0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8738" r="12851" b="-1"/>
          <a:stretch/>
        </p:blipFill>
        <p:spPr>
          <a:xfrm>
            <a:off x="1" y="10"/>
            <a:ext cx="7028495" cy="6857990"/>
          </a:xfrm>
          <a:custGeom>
            <a:avLst/>
            <a:gdLst/>
            <a:ahLst/>
            <a:cxnLst/>
            <a:rect l="l" t="t" r="r" b="b"/>
            <a:pathLst>
              <a:path w="7028495" h="6858000">
                <a:moveTo>
                  <a:pt x="0" y="0"/>
                </a:moveTo>
                <a:lnTo>
                  <a:pt x="6915668" y="0"/>
                </a:lnTo>
                <a:lnTo>
                  <a:pt x="6952411" y="219663"/>
                </a:lnTo>
                <a:cubicBezTo>
                  <a:pt x="7002551" y="569921"/>
                  <a:pt x="7028495" y="927986"/>
                  <a:pt x="7028495" y="1292112"/>
                </a:cubicBezTo>
                <a:cubicBezTo>
                  <a:pt x="7028495" y="3343346"/>
                  <a:pt x="6205186" y="5202289"/>
                  <a:pt x="4870994" y="6556512"/>
                </a:cubicBezTo>
                <a:lnTo>
                  <a:pt x="4556185" y="6858000"/>
                </a:lnTo>
                <a:lnTo>
                  <a:pt x="0" y="6858000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73686746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2439C12C-FB34-43A6-8D33-00D7F981CF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25084" y="-49149"/>
            <a:ext cx="1566916" cy="1832984"/>
          </a:xfrm>
        </p:spPr>
        <p:txBody>
          <a:bodyPr vert="horz" lIns="109728" tIns="109728" rIns="109728" bIns="91440" rtlCol="0" anchor="b">
            <a:noAutofit/>
          </a:bodyPr>
          <a:lstStyle/>
          <a:p>
            <a:pPr algn="ctr">
              <a:lnSpc>
                <a:spcPct val="120000"/>
              </a:lnSpc>
            </a:pPr>
            <a:r>
              <a:rPr lang="en-US" sz="2400" b="0" dirty="0">
                <a:solidFill>
                  <a:srgbClr val="FF0000"/>
                </a:solidFill>
              </a:rPr>
              <a:t>The structure of Human Personality 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67E6B4D-6710-4530-9526-9C4D47AEA7A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695676" y="4033989"/>
            <a:ext cx="2929408" cy="678633"/>
          </a:xfrm>
        </p:spPr>
        <p:txBody>
          <a:bodyPr vert="horz" lIns="109728" tIns="109728" rIns="109728" bIns="91440" rtlCol="0" anchor="t">
            <a:normAutofit/>
          </a:bodyPr>
          <a:lstStyle/>
          <a:p>
            <a:pPr algn="ctr">
              <a:spcBef>
                <a:spcPts val="930"/>
              </a:spcBef>
            </a:pPr>
            <a:endParaRPr lang="en-US" sz="1800"/>
          </a:p>
        </p:txBody>
      </p:sp>
      <p:pic>
        <p:nvPicPr>
          <p:cNvPr id="1026" name="Picture 2" descr="Freud: Ego, Id and SuperEgo – Brooks Psychology">
            <a:extLst>
              <a:ext uri="{FF2B5EF4-FFF2-40B4-BE49-F238E27FC236}">
                <a16:creationId xmlns:a16="http://schemas.microsoft.com/office/drawing/2014/main" id="{6798D012-935C-4E61-91AB-11211221BF36}"/>
              </a:ext>
            </a:extLst>
          </p:cNvPr>
          <p:cNvPicPr>
            <a:picLocks noGrp="1" noChangeAspect="1" noChangeArrowheads="1"/>
          </p:cNvPicPr>
          <p:nvPr>
            <p:ph idx="4294967295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-658205" y="-86893"/>
            <a:ext cx="11410950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2EE1BAB7-AA6A-4FCB-AF6D-A9A9CE21B579}"/>
              </a:ext>
            </a:extLst>
          </p:cNvPr>
          <p:cNvSpPr txBox="1"/>
          <p:nvPr/>
        </p:nvSpPr>
        <p:spPr>
          <a:xfrm>
            <a:off x="5467013" y="6494109"/>
            <a:ext cx="6724987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 dirty="0"/>
              <a:t>https://aoecounseling.com/wp-content/uploads/2021/05/Freud-Iceberg-Id-Ego-Superego-1024x782.png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94936AB-0851-4C97-BEA9-584CCE61D5EA}"/>
              </a:ext>
            </a:extLst>
          </p:cNvPr>
          <p:cNvSpPr txBox="1"/>
          <p:nvPr/>
        </p:nvSpPr>
        <p:spPr>
          <a:xfrm>
            <a:off x="1867608" y="6490840"/>
            <a:ext cx="6567054" cy="2616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100" b="0" i="1" dirty="0">
                <a:solidFill>
                  <a:srgbClr val="0A172A"/>
                </a:solidFill>
                <a:effectLst/>
                <a:latin typeface="futura-pt"/>
              </a:rPr>
              <a:t>Image: The Freudian Iceberg Model of Personality</a:t>
            </a:r>
            <a:endParaRPr lang="en-GB" sz="1100" dirty="0"/>
          </a:p>
        </p:txBody>
      </p:sp>
    </p:spTree>
    <p:extLst>
      <p:ext uri="{BB962C8B-B14F-4D97-AF65-F5344CB8AC3E}">
        <p14:creationId xmlns:p14="http://schemas.microsoft.com/office/powerpoint/2010/main" val="233106224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E442304-DDBD-4F7B-8017-36BCC863F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0E01E35-41DB-4A9A-A970-D226EBD00E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000" y="640823"/>
            <a:ext cx="3418659" cy="5583148"/>
          </a:xfrm>
        </p:spPr>
        <p:txBody>
          <a:bodyPr anchor="ctr">
            <a:normAutofit/>
          </a:bodyPr>
          <a:lstStyle/>
          <a:p>
            <a:r>
              <a:rPr lang="en-US" sz="3800" dirty="0"/>
              <a:t>Psychodynamic therapy treat:</a:t>
            </a:r>
            <a:br>
              <a:rPr lang="en-US" sz="3800" dirty="0"/>
            </a:br>
            <a:br>
              <a:rPr lang="en-US" sz="3800" dirty="0"/>
            </a:br>
            <a:br>
              <a:rPr lang="en-US" sz="3800" dirty="0"/>
            </a:br>
            <a:br>
              <a:rPr lang="en-US" sz="3800" dirty="0"/>
            </a:br>
            <a:r>
              <a:rPr lang="en-US" sz="2400" dirty="0"/>
              <a:t>(Cherry, 2021)</a:t>
            </a:r>
            <a:endParaRPr lang="en-GB" sz="2400" dirty="0"/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5E107275-3853-46FD-A241-DE4355A426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627450" y="3462719"/>
            <a:ext cx="5410200" cy="18288"/>
          </a:xfrm>
          <a:custGeom>
            <a:avLst/>
            <a:gdLst>
              <a:gd name="connsiteX0" fmla="*/ 0 w 5410200"/>
              <a:gd name="connsiteY0" fmla="*/ 0 h 18288"/>
              <a:gd name="connsiteX1" fmla="*/ 568071 w 5410200"/>
              <a:gd name="connsiteY1" fmla="*/ 0 h 18288"/>
              <a:gd name="connsiteX2" fmla="*/ 1298448 w 5410200"/>
              <a:gd name="connsiteY2" fmla="*/ 0 h 18288"/>
              <a:gd name="connsiteX3" fmla="*/ 1920621 w 5410200"/>
              <a:gd name="connsiteY3" fmla="*/ 0 h 18288"/>
              <a:gd name="connsiteX4" fmla="*/ 2488692 w 5410200"/>
              <a:gd name="connsiteY4" fmla="*/ 0 h 18288"/>
              <a:gd name="connsiteX5" fmla="*/ 3219069 w 5410200"/>
              <a:gd name="connsiteY5" fmla="*/ 0 h 18288"/>
              <a:gd name="connsiteX6" fmla="*/ 3895344 w 5410200"/>
              <a:gd name="connsiteY6" fmla="*/ 0 h 18288"/>
              <a:gd name="connsiteX7" fmla="*/ 4571619 w 5410200"/>
              <a:gd name="connsiteY7" fmla="*/ 0 h 18288"/>
              <a:gd name="connsiteX8" fmla="*/ 5410200 w 5410200"/>
              <a:gd name="connsiteY8" fmla="*/ 0 h 18288"/>
              <a:gd name="connsiteX9" fmla="*/ 5410200 w 5410200"/>
              <a:gd name="connsiteY9" fmla="*/ 18288 h 18288"/>
              <a:gd name="connsiteX10" fmla="*/ 4842129 w 5410200"/>
              <a:gd name="connsiteY10" fmla="*/ 18288 h 18288"/>
              <a:gd name="connsiteX11" fmla="*/ 4328160 w 5410200"/>
              <a:gd name="connsiteY11" fmla="*/ 18288 h 18288"/>
              <a:gd name="connsiteX12" fmla="*/ 3597783 w 5410200"/>
              <a:gd name="connsiteY12" fmla="*/ 18288 h 18288"/>
              <a:gd name="connsiteX13" fmla="*/ 3029712 w 5410200"/>
              <a:gd name="connsiteY13" fmla="*/ 18288 h 18288"/>
              <a:gd name="connsiteX14" fmla="*/ 2299335 w 5410200"/>
              <a:gd name="connsiteY14" fmla="*/ 18288 h 18288"/>
              <a:gd name="connsiteX15" fmla="*/ 1514856 w 5410200"/>
              <a:gd name="connsiteY15" fmla="*/ 18288 h 18288"/>
              <a:gd name="connsiteX16" fmla="*/ 892683 w 5410200"/>
              <a:gd name="connsiteY16" fmla="*/ 18288 h 18288"/>
              <a:gd name="connsiteX17" fmla="*/ 0 w 5410200"/>
              <a:gd name="connsiteY17" fmla="*/ 18288 h 18288"/>
              <a:gd name="connsiteX18" fmla="*/ 0 w 5410200"/>
              <a:gd name="connsiteY18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5410200" h="18288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10730" y="6954"/>
                  <a:pt x="5410934" y="12839"/>
                  <a:pt x="5410200" y="18288"/>
                </a:cubicBezTo>
                <a:cubicBezTo>
                  <a:pt x="5139060" y="6751"/>
                  <a:pt x="5121593" y="31035"/>
                  <a:pt x="4842129" y="18288"/>
                </a:cubicBezTo>
                <a:cubicBezTo>
                  <a:pt x="4562665" y="5541"/>
                  <a:pt x="4448273" y="9487"/>
                  <a:pt x="4328160" y="18288"/>
                </a:cubicBezTo>
                <a:cubicBezTo>
                  <a:pt x="4208047" y="27089"/>
                  <a:pt x="3760936" y="22567"/>
                  <a:pt x="3597783" y="18288"/>
                </a:cubicBezTo>
                <a:cubicBezTo>
                  <a:pt x="3434630" y="14009"/>
                  <a:pt x="3299718" y="33213"/>
                  <a:pt x="3029712" y="18288"/>
                </a:cubicBezTo>
                <a:cubicBezTo>
                  <a:pt x="2759706" y="3363"/>
                  <a:pt x="2640159" y="27394"/>
                  <a:pt x="2299335" y="18288"/>
                </a:cubicBezTo>
                <a:cubicBezTo>
                  <a:pt x="1958511" y="9182"/>
                  <a:pt x="1801186" y="28985"/>
                  <a:pt x="1514856" y="18288"/>
                </a:cubicBezTo>
                <a:cubicBezTo>
                  <a:pt x="1228526" y="7591"/>
                  <a:pt x="1063509" y="-5305"/>
                  <a:pt x="892683" y="18288"/>
                </a:cubicBezTo>
                <a:cubicBezTo>
                  <a:pt x="721857" y="41881"/>
                  <a:pt x="186945" y="-20897"/>
                  <a:pt x="0" y="18288"/>
                </a:cubicBezTo>
                <a:cubicBezTo>
                  <a:pt x="-570" y="9279"/>
                  <a:pt x="132" y="5100"/>
                  <a:pt x="0" y="0"/>
                </a:cubicBezTo>
                <a:close/>
              </a:path>
              <a:path w="5410200" h="18288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09517" y="5414"/>
                  <a:pt x="5409480" y="12510"/>
                  <a:pt x="5410200" y="18288"/>
                </a:cubicBezTo>
                <a:cubicBezTo>
                  <a:pt x="5163327" y="41494"/>
                  <a:pt x="5008749" y="10693"/>
                  <a:pt x="4842129" y="18288"/>
                </a:cubicBezTo>
                <a:cubicBezTo>
                  <a:pt x="4675509" y="25883"/>
                  <a:pt x="4433401" y="-615"/>
                  <a:pt x="4165854" y="18288"/>
                </a:cubicBezTo>
                <a:cubicBezTo>
                  <a:pt x="3898308" y="37191"/>
                  <a:pt x="3809032" y="-8710"/>
                  <a:pt x="3543681" y="18288"/>
                </a:cubicBezTo>
                <a:cubicBezTo>
                  <a:pt x="3278330" y="45286"/>
                  <a:pt x="3073876" y="-15917"/>
                  <a:pt x="2759202" y="18288"/>
                </a:cubicBezTo>
                <a:cubicBezTo>
                  <a:pt x="2444528" y="52493"/>
                  <a:pt x="2204144" y="3372"/>
                  <a:pt x="1974723" y="18288"/>
                </a:cubicBezTo>
                <a:cubicBezTo>
                  <a:pt x="1745302" y="33204"/>
                  <a:pt x="1602335" y="31490"/>
                  <a:pt x="1406652" y="18288"/>
                </a:cubicBezTo>
                <a:cubicBezTo>
                  <a:pt x="1210969" y="5086"/>
                  <a:pt x="923948" y="3161"/>
                  <a:pt x="730377" y="18288"/>
                </a:cubicBezTo>
                <a:cubicBezTo>
                  <a:pt x="536806" y="33415"/>
                  <a:pt x="336496" y="-141"/>
                  <a:pt x="0" y="18288"/>
                </a:cubicBezTo>
                <a:cubicBezTo>
                  <a:pt x="-306" y="11061"/>
                  <a:pt x="-655" y="7751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861E404-B691-4A3C-BD8E-A4F555E1D33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28450907"/>
              </p:ext>
            </p:extLst>
          </p:nvPr>
        </p:nvGraphicFramePr>
        <p:xfrm>
          <a:off x="4648018" y="640822"/>
          <a:ext cx="6900512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43668815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5A0118C5-4F8D-4CF4-BADD-53FEACC6C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4E0A5C5C-2A95-428E-9F6A-0D29EBD57C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88395" y="1040837"/>
            <a:ext cx="4754948" cy="4754948"/>
          </a:xfrm>
          <a:prstGeom prst="ellipse">
            <a:avLst/>
          </a:prstGeom>
          <a:solidFill>
            <a:srgbClr val="FFFFFF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1056F38F-7C4E-461D-8709-7D0024AE1F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9411" y="1029607"/>
            <a:ext cx="4754948" cy="4754948"/>
          </a:xfrm>
          <a:prstGeom prst="ellipse">
            <a:avLst/>
          </a:prstGeom>
          <a:solidFill>
            <a:schemeClr val="accent6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Oval 15">
            <a:extLst>
              <a:ext uri="{FF2B5EF4-FFF2-40B4-BE49-F238E27FC236}">
                <a16:creationId xmlns:a16="http://schemas.microsoft.com/office/drawing/2014/main" id="{C7278469-3C3C-49CE-AEEE-E176A4900B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39960" y="934855"/>
            <a:ext cx="4754948" cy="4754948"/>
          </a:xfrm>
          <a:prstGeom prst="ellipse">
            <a:avLst/>
          </a:prstGeom>
          <a:solidFill>
            <a:schemeClr val="tx1"/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61B93130-BB22-4B39-9FE9-8D7A8D570C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02368" y="1877492"/>
            <a:ext cx="4030132" cy="3215373"/>
          </a:xfrm>
        </p:spPr>
        <p:txBody>
          <a:bodyPr>
            <a:normAutofit/>
          </a:bodyPr>
          <a:lstStyle/>
          <a:p>
            <a:pPr algn="ctr"/>
            <a:r>
              <a:rPr lang="en-US">
                <a:solidFill>
                  <a:schemeClr val="bg1"/>
                </a:solidFill>
              </a:rPr>
              <a:t>Techniques of Psychoanalysis</a:t>
            </a:r>
            <a:endParaRPr lang="en-GB">
              <a:solidFill>
                <a:schemeClr val="bg1"/>
              </a:solidFill>
            </a:endParaRPr>
          </a:p>
        </p:txBody>
      </p:sp>
      <p:grpSp>
        <p:nvGrpSpPr>
          <p:cNvPr id="18" name="Group 17">
            <a:extLst>
              <a:ext uri="{FF2B5EF4-FFF2-40B4-BE49-F238E27FC236}">
                <a16:creationId xmlns:a16="http://schemas.microsoft.com/office/drawing/2014/main" id="{93DC754C-7E09-422D-A8BB-AF632E90DF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377893"/>
            <a:ext cx="1861854" cy="717514"/>
            <a:chOff x="0" y="377893"/>
            <a:chExt cx="1861854" cy="717514"/>
          </a:xfrm>
          <a:solidFill>
            <a:schemeClr val="bg1"/>
          </a:solidFill>
        </p:grpSpPr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C5A741B9-65EC-4C5B-9FE0-4A18575771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377893"/>
              <a:ext cx="1861854" cy="277779"/>
            </a:xfrm>
            <a:custGeom>
              <a:avLst/>
              <a:gdLst>
                <a:gd name="connsiteX0" fmla="*/ 180458 w 1861854"/>
                <a:gd name="connsiteY0" fmla="*/ 0 h 277779"/>
                <a:gd name="connsiteX1" fmla="*/ 419222 w 1861854"/>
                <a:gd name="connsiteY1" fmla="*/ 238761 h 277779"/>
                <a:gd name="connsiteX2" fmla="*/ 657984 w 1861854"/>
                <a:gd name="connsiteY2" fmla="*/ 0 h 277779"/>
                <a:gd name="connsiteX3" fmla="*/ 896745 w 1861854"/>
                <a:gd name="connsiteY3" fmla="*/ 238761 h 277779"/>
                <a:gd name="connsiteX4" fmla="*/ 1135754 w 1861854"/>
                <a:gd name="connsiteY4" fmla="*/ 0 h 277779"/>
                <a:gd name="connsiteX5" fmla="*/ 1374516 w 1861854"/>
                <a:gd name="connsiteY5" fmla="*/ 238761 h 277779"/>
                <a:gd name="connsiteX6" fmla="*/ 1613277 w 1861854"/>
                <a:gd name="connsiteY6" fmla="*/ 0 h 277779"/>
                <a:gd name="connsiteX7" fmla="*/ 1861854 w 1861854"/>
                <a:gd name="connsiteY7" fmla="*/ 248577 h 277779"/>
                <a:gd name="connsiteX8" fmla="*/ 1842470 w 1861854"/>
                <a:gd name="connsiteY8" fmla="*/ 267963 h 277779"/>
                <a:gd name="connsiteX9" fmla="*/ 1613277 w 1861854"/>
                <a:gd name="connsiteY9" fmla="*/ 39017 h 277779"/>
                <a:gd name="connsiteX10" fmla="*/ 1374516 w 1861854"/>
                <a:gd name="connsiteY10" fmla="*/ 277779 h 277779"/>
                <a:gd name="connsiteX11" fmla="*/ 1135754 w 1861854"/>
                <a:gd name="connsiteY11" fmla="*/ 39017 h 277779"/>
                <a:gd name="connsiteX12" fmla="*/ 896745 w 1861854"/>
                <a:gd name="connsiteY12" fmla="*/ 277779 h 277779"/>
                <a:gd name="connsiteX13" fmla="*/ 657984 w 1861854"/>
                <a:gd name="connsiteY13" fmla="*/ 39017 h 277779"/>
                <a:gd name="connsiteX14" fmla="*/ 419222 w 1861854"/>
                <a:gd name="connsiteY14" fmla="*/ 277779 h 277779"/>
                <a:gd name="connsiteX15" fmla="*/ 180458 w 1861854"/>
                <a:gd name="connsiteY15" fmla="*/ 39017 h 277779"/>
                <a:gd name="connsiteX16" fmla="*/ 0 w 1861854"/>
                <a:gd name="connsiteY16" fmla="*/ 219283 h 277779"/>
                <a:gd name="connsiteX17" fmla="*/ 0 w 1861854"/>
                <a:gd name="connsiteY17" fmla="*/ 180458 h 2777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861854" h="277779">
                  <a:moveTo>
                    <a:pt x="180458" y="0"/>
                  </a:moveTo>
                  <a:lnTo>
                    <a:pt x="419222" y="238761"/>
                  </a:lnTo>
                  <a:lnTo>
                    <a:pt x="657984" y="0"/>
                  </a:lnTo>
                  <a:lnTo>
                    <a:pt x="896745" y="238761"/>
                  </a:lnTo>
                  <a:lnTo>
                    <a:pt x="1135754" y="0"/>
                  </a:lnTo>
                  <a:lnTo>
                    <a:pt x="1374516" y="238761"/>
                  </a:lnTo>
                  <a:lnTo>
                    <a:pt x="1613277" y="0"/>
                  </a:lnTo>
                  <a:lnTo>
                    <a:pt x="1861854" y="248577"/>
                  </a:lnTo>
                  <a:lnTo>
                    <a:pt x="1842470" y="267963"/>
                  </a:lnTo>
                  <a:lnTo>
                    <a:pt x="1613277" y="39017"/>
                  </a:lnTo>
                  <a:lnTo>
                    <a:pt x="1374516" y="277779"/>
                  </a:lnTo>
                  <a:lnTo>
                    <a:pt x="1135754" y="39017"/>
                  </a:lnTo>
                  <a:lnTo>
                    <a:pt x="896745" y="277779"/>
                  </a:lnTo>
                  <a:lnTo>
                    <a:pt x="657984" y="39017"/>
                  </a:lnTo>
                  <a:lnTo>
                    <a:pt x="419222" y="277779"/>
                  </a:lnTo>
                  <a:lnTo>
                    <a:pt x="180458" y="39017"/>
                  </a:lnTo>
                  <a:lnTo>
                    <a:pt x="0" y="219283"/>
                  </a:lnTo>
                  <a:lnTo>
                    <a:pt x="0" y="18045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C0BB4301-41FA-4453-956F-A11CC664B6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817628"/>
              <a:ext cx="1861854" cy="277779"/>
            </a:xfrm>
            <a:custGeom>
              <a:avLst/>
              <a:gdLst>
                <a:gd name="connsiteX0" fmla="*/ 180458 w 1861854"/>
                <a:gd name="connsiteY0" fmla="*/ 0 h 277779"/>
                <a:gd name="connsiteX1" fmla="*/ 419222 w 1861854"/>
                <a:gd name="connsiteY1" fmla="*/ 238761 h 277779"/>
                <a:gd name="connsiteX2" fmla="*/ 657984 w 1861854"/>
                <a:gd name="connsiteY2" fmla="*/ 0 h 277779"/>
                <a:gd name="connsiteX3" fmla="*/ 896745 w 1861854"/>
                <a:gd name="connsiteY3" fmla="*/ 238761 h 277779"/>
                <a:gd name="connsiteX4" fmla="*/ 1135754 w 1861854"/>
                <a:gd name="connsiteY4" fmla="*/ 0 h 277779"/>
                <a:gd name="connsiteX5" fmla="*/ 1374516 w 1861854"/>
                <a:gd name="connsiteY5" fmla="*/ 238761 h 277779"/>
                <a:gd name="connsiteX6" fmla="*/ 1613277 w 1861854"/>
                <a:gd name="connsiteY6" fmla="*/ 0 h 277779"/>
                <a:gd name="connsiteX7" fmla="*/ 1861854 w 1861854"/>
                <a:gd name="connsiteY7" fmla="*/ 248577 h 277779"/>
                <a:gd name="connsiteX8" fmla="*/ 1842470 w 1861854"/>
                <a:gd name="connsiteY8" fmla="*/ 268208 h 277779"/>
                <a:gd name="connsiteX9" fmla="*/ 1613277 w 1861854"/>
                <a:gd name="connsiteY9" fmla="*/ 39017 h 277779"/>
                <a:gd name="connsiteX10" fmla="*/ 1374516 w 1861854"/>
                <a:gd name="connsiteY10" fmla="*/ 277779 h 277779"/>
                <a:gd name="connsiteX11" fmla="*/ 1135754 w 1861854"/>
                <a:gd name="connsiteY11" fmla="*/ 39017 h 277779"/>
                <a:gd name="connsiteX12" fmla="*/ 896745 w 1861854"/>
                <a:gd name="connsiteY12" fmla="*/ 277779 h 277779"/>
                <a:gd name="connsiteX13" fmla="*/ 657984 w 1861854"/>
                <a:gd name="connsiteY13" fmla="*/ 39017 h 277779"/>
                <a:gd name="connsiteX14" fmla="*/ 419222 w 1861854"/>
                <a:gd name="connsiteY14" fmla="*/ 277779 h 277779"/>
                <a:gd name="connsiteX15" fmla="*/ 180458 w 1861854"/>
                <a:gd name="connsiteY15" fmla="*/ 39017 h 277779"/>
                <a:gd name="connsiteX16" fmla="*/ 0 w 1861854"/>
                <a:gd name="connsiteY16" fmla="*/ 219475 h 277779"/>
                <a:gd name="connsiteX17" fmla="*/ 0 w 1861854"/>
                <a:gd name="connsiteY17" fmla="*/ 180458 h 2777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861854" h="277779">
                  <a:moveTo>
                    <a:pt x="180458" y="0"/>
                  </a:moveTo>
                  <a:lnTo>
                    <a:pt x="419222" y="238761"/>
                  </a:lnTo>
                  <a:lnTo>
                    <a:pt x="657984" y="0"/>
                  </a:lnTo>
                  <a:lnTo>
                    <a:pt x="896745" y="238761"/>
                  </a:lnTo>
                  <a:lnTo>
                    <a:pt x="1135754" y="0"/>
                  </a:lnTo>
                  <a:lnTo>
                    <a:pt x="1374516" y="238761"/>
                  </a:lnTo>
                  <a:lnTo>
                    <a:pt x="1613277" y="0"/>
                  </a:lnTo>
                  <a:lnTo>
                    <a:pt x="1861854" y="248577"/>
                  </a:lnTo>
                  <a:lnTo>
                    <a:pt x="1842470" y="268208"/>
                  </a:lnTo>
                  <a:lnTo>
                    <a:pt x="1613277" y="39017"/>
                  </a:lnTo>
                  <a:lnTo>
                    <a:pt x="1374516" y="277779"/>
                  </a:lnTo>
                  <a:lnTo>
                    <a:pt x="1135754" y="39017"/>
                  </a:lnTo>
                  <a:lnTo>
                    <a:pt x="896745" y="277779"/>
                  </a:lnTo>
                  <a:lnTo>
                    <a:pt x="657984" y="39017"/>
                  </a:lnTo>
                  <a:lnTo>
                    <a:pt x="419222" y="277779"/>
                  </a:lnTo>
                  <a:lnTo>
                    <a:pt x="180458" y="39017"/>
                  </a:lnTo>
                  <a:lnTo>
                    <a:pt x="0" y="219475"/>
                  </a:lnTo>
                  <a:lnTo>
                    <a:pt x="0" y="18045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 dirty="0"/>
            </a:p>
          </p:txBody>
        </p:sp>
      </p:grpSp>
      <p:sp>
        <p:nvSpPr>
          <p:cNvPr id="22" name="Graphic 212">
            <a:extLst>
              <a:ext uri="{FF2B5EF4-FFF2-40B4-BE49-F238E27FC236}">
                <a16:creationId xmlns:a16="http://schemas.microsoft.com/office/drawing/2014/main" id="{4C6598AB-1C17-4D54-951C-A082D94ACB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88524" y="457812"/>
            <a:ext cx="914565" cy="914565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rgbClr val="FFFFFF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24" name="Graphic 212">
            <a:extLst>
              <a:ext uri="{FF2B5EF4-FFF2-40B4-BE49-F238E27FC236}">
                <a16:creationId xmlns:a16="http://schemas.microsoft.com/office/drawing/2014/main" id="{C83B66D7-137D-4AC1-B172-53D60F08BE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88524" y="457812"/>
            <a:ext cx="914565" cy="914565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chemeClr val="accent2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26" name="Oval 25">
            <a:extLst>
              <a:ext uri="{FF2B5EF4-FFF2-40B4-BE49-F238E27FC236}">
                <a16:creationId xmlns:a16="http://schemas.microsoft.com/office/drawing/2014/main" id="{F6B92503-6984-4D15-8B98-8718709B78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2976" y="4946663"/>
            <a:ext cx="319941" cy="319941"/>
          </a:xfrm>
          <a:prstGeom prst="ellipse">
            <a:avLst/>
          </a:prstGeom>
          <a:solidFill>
            <a:srgbClr val="FFFFFF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28" name="Oval 27">
            <a:extLst>
              <a:ext uri="{FF2B5EF4-FFF2-40B4-BE49-F238E27FC236}">
                <a16:creationId xmlns:a16="http://schemas.microsoft.com/office/drawing/2014/main" id="{08DDF938-524E-4C18-A47D-C006278323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2976" y="4946663"/>
            <a:ext cx="319941" cy="319941"/>
          </a:xfrm>
          <a:prstGeom prst="ellipse">
            <a:avLst/>
          </a:prstGeom>
          <a:solidFill>
            <a:schemeClr val="accent2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B713ECA5-3227-4EEC-AEC4-ECC4CCDC2A0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08881" y="248847"/>
            <a:ext cx="6580103" cy="6447227"/>
          </a:xfrm>
        </p:spPr>
        <p:txBody>
          <a:bodyPr>
            <a:normAutofit/>
          </a:bodyPr>
          <a:lstStyle/>
          <a:p>
            <a:r>
              <a:rPr lang="en-US" sz="3200" dirty="0">
                <a:solidFill>
                  <a:srgbClr val="FF0000"/>
                </a:solidFill>
              </a:rPr>
              <a:t>Freudian Slip </a:t>
            </a:r>
            <a:r>
              <a:rPr lang="en-US" sz="3200" dirty="0">
                <a:solidFill>
                  <a:schemeClr val="bg1"/>
                </a:solidFill>
              </a:rPr>
              <a:t>or slips of the tongue-some feelings and thoughts from our unconscious are transferred into the conscious in the form of parapraxes</a:t>
            </a:r>
          </a:p>
          <a:p>
            <a:r>
              <a:rPr lang="en-US" sz="3200" dirty="0">
                <a:solidFill>
                  <a:srgbClr val="FF0000"/>
                </a:solidFill>
              </a:rPr>
              <a:t>Free Associatio</a:t>
            </a:r>
            <a:r>
              <a:rPr lang="en-US" sz="3200" dirty="0">
                <a:solidFill>
                  <a:schemeClr val="bg1"/>
                </a:solidFill>
              </a:rPr>
              <a:t>n-the therapist said an idea and the patient talks about what comes first into mind</a:t>
            </a:r>
          </a:p>
          <a:p>
            <a:r>
              <a:rPr lang="en-US" sz="3200" dirty="0">
                <a:solidFill>
                  <a:srgbClr val="FF0000"/>
                </a:solidFill>
              </a:rPr>
              <a:t>Dream Analysis</a:t>
            </a:r>
            <a:r>
              <a:rPr lang="en-US" sz="3200" dirty="0">
                <a:solidFill>
                  <a:schemeClr val="bg1"/>
                </a:solidFill>
              </a:rPr>
              <a:t>-according to Freud, dreams are` `royal road to the unconscious``; our hidden wishes become in our dreams</a:t>
            </a:r>
          </a:p>
          <a:p>
            <a:r>
              <a:rPr lang="en-US" sz="3200" dirty="0">
                <a:solidFill>
                  <a:schemeClr val="bg1"/>
                </a:solidFill>
              </a:rPr>
              <a:t>   (Bateman; Holmes; Allison, 2021)</a:t>
            </a:r>
          </a:p>
        </p:txBody>
      </p:sp>
      <p:grpSp>
        <p:nvGrpSpPr>
          <p:cNvPr id="30" name="Graphic 185">
            <a:extLst>
              <a:ext uri="{FF2B5EF4-FFF2-40B4-BE49-F238E27FC236}">
                <a16:creationId xmlns:a16="http://schemas.microsoft.com/office/drawing/2014/main" id="{3773FAF5-C452-4455-9411-D6AF5EBD4C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812239" y="6139464"/>
            <a:ext cx="1054466" cy="469689"/>
            <a:chOff x="9841624" y="4115729"/>
            <a:chExt cx="602169" cy="268223"/>
          </a:xfrm>
          <a:solidFill>
            <a:schemeClr val="bg1"/>
          </a:solidFill>
        </p:grpSpPr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1ECA0D96-F63C-4F7B-BE16-0F3FE76D7D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74F83A81-0546-400A-918A-90C9C48B81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9741F692-A5B6-4215-86D9-B1FD4FF26A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CC0876CB-9C60-4580-8FED-CD64EC7664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A879B3B7-48DB-4D3A-BB33-02766EAD3D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95177520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35DB3719-6FDC-4E5D-891D-FF40B7300F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EB70C7B-D5D1-478B-9FFE-5A19662294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US" sz="4200"/>
              <a:t>CASES STUDY</a:t>
            </a:r>
            <a:br>
              <a:rPr lang="en-US" sz="4200"/>
            </a:br>
            <a:r>
              <a:rPr lang="en-US" sz="4200"/>
              <a:t> </a:t>
            </a:r>
            <a:endParaRPr lang="en-GB" sz="4200"/>
          </a:p>
        </p:txBody>
      </p:sp>
      <p:sp>
        <p:nvSpPr>
          <p:cNvPr id="16" name="sketch line">
            <a:extLst>
              <a:ext uri="{FF2B5EF4-FFF2-40B4-BE49-F238E27FC236}">
                <a16:creationId xmlns:a16="http://schemas.microsoft.com/office/drawing/2014/main" id="{E0CBAC23-2E3F-4A90-BA59-F8299F6A54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8200" y="1865313"/>
            <a:ext cx="10424160" cy="18288"/>
          </a:xfrm>
          <a:custGeom>
            <a:avLst/>
            <a:gdLst>
              <a:gd name="connsiteX0" fmla="*/ 0 w 10424160"/>
              <a:gd name="connsiteY0" fmla="*/ 0 h 18288"/>
              <a:gd name="connsiteX1" fmla="*/ 903427 w 10424160"/>
              <a:gd name="connsiteY1" fmla="*/ 0 h 18288"/>
              <a:gd name="connsiteX2" fmla="*/ 1389888 w 10424160"/>
              <a:gd name="connsiteY2" fmla="*/ 0 h 18288"/>
              <a:gd name="connsiteX3" fmla="*/ 2189074 w 10424160"/>
              <a:gd name="connsiteY3" fmla="*/ 0 h 18288"/>
              <a:gd name="connsiteX4" fmla="*/ 2675534 w 10424160"/>
              <a:gd name="connsiteY4" fmla="*/ 0 h 18288"/>
              <a:gd name="connsiteX5" fmla="*/ 3370478 w 10424160"/>
              <a:gd name="connsiteY5" fmla="*/ 0 h 18288"/>
              <a:gd name="connsiteX6" fmla="*/ 4169664 w 10424160"/>
              <a:gd name="connsiteY6" fmla="*/ 0 h 18288"/>
              <a:gd name="connsiteX7" fmla="*/ 4551883 w 10424160"/>
              <a:gd name="connsiteY7" fmla="*/ 0 h 18288"/>
              <a:gd name="connsiteX8" fmla="*/ 4934102 w 10424160"/>
              <a:gd name="connsiteY8" fmla="*/ 0 h 18288"/>
              <a:gd name="connsiteX9" fmla="*/ 5837530 w 10424160"/>
              <a:gd name="connsiteY9" fmla="*/ 0 h 18288"/>
              <a:gd name="connsiteX10" fmla="*/ 6532474 w 10424160"/>
              <a:gd name="connsiteY10" fmla="*/ 0 h 18288"/>
              <a:gd name="connsiteX11" fmla="*/ 6914693 w 10424160"/>
              <a:gd name="connsiteY11" fmla="*/ 0 h 18288"/>
              <a:gd name="connsiteX12" fmla="*/ 7609637 w 10424160"/>
              <a:gd name="connsiteY12" fmla="*/ 0 h 18288"/>
              <a:gd name="connsiteX13" fmla="*/ 8513064 w 10424160"/>
              <a:gd name="connsiteY13" fmla="*/ 0 h 18288"/>
              <a:gd name="connsiteX14" fmla="*/ 9103766 w 10424160"/>
              <a:gd name="connsiteY14" fmla="*/ 0 h 18288"/>
              <a:gd name="connsiteX15" fmla="*/ 9694469 w 10424160"/>
              <a:gd name="connsiteY15" fmla="*/ 0 h 18288"/>
              <a:gd name="connsiteX16" fmla="*/ 10424160 w 10424160"/>
              <a:gd name="connsiteY16" fmla="*/ 0 h 18288"/>
              <a:gd name="connsiteX17" fmla="*/ 10424160 w 10424160"/>
              <a:gd name="connsiteY17" fmla="*/ 18288 h 18288"/>
              <a:gd name="connsiteX18" fmla="*/ 9729216 w 10424160"/>
              <a:gd name="connsiteY18" fmla="*/ 18288 h 18288"/>
              <a:gd name="connsiteX19" fmla="*/ 8930030 w 10424160"/>
              <a:gd name="connsiteY19" fmla="*/ 18288 h 18288"/>
              <a:gd name="connsiteX20" fmla="*/ 8130845 w 10424160"/>
              <a:gd name="connsiteY20" fmla="*/ 18288 h 18288"/>
              <a:gd name="connsiteX21" fmla="*/ 7644384 w 10424160"/>
              <a:gd name="connsiteY21" fmla="*/ 18288 h 18288"/>
              <a:gd name="connsiteX22" fmla="*/ 6740957 w 10424160"/>
              <a:gd name="connsiteY22" fmla="*/ 18288 h 18288"/>
              <a:gd name="connsiteX23" fmla="*/ 6046013 w 10424160"/>
              <a:gd name="connsiteY23" fmla="*/ 18288 h 18288"/>
              <a:gd name="connsiteX24" fmla="*/ 5663794 w 10424160"/>
              <a:gd name="connsiteY24" fmla="*/ 18288 h 18288"/>
              <a:gd name="connsiteX25" fmla="*/ 4968850 w 10424160"/>
              <a:gd name="connsiteY25" fmla="*/ 18288 h 18288"/>
              <a:gd name="connsiteX26" fmla="*/ 4378147 w 10424160"/>
              <a:gd name="connsiteY26" fmla="*/ 18288 h 18288"/>
              <a:gd name="connsiteX27" fmla="*/ 3787445 w 10424160"/>
              <a:gd name="connsiteY27" fmla="*/ 18288 h 18288"/>
              <a:gd name="connsiteX28" fmla="*/ 3196742 w 10424160"/>
              <a:gd name="connsiteY28" fmla="*/ 18288 h 18288"/>
              <a:gd name="connsiteX29" fmla="*/ 2606040 w 10424160"/>
              <a:gd name="connsiteY29" fmla="*/ 18288 h 18288"/>
              <a:gd name="connsiteX30" fmla="*/ 1806854 w 10424160"/>
              <a:gd name="connsiteY30" fmla="*/ 18288 h 18288"/>
              <a:gd name="connsiteX31" fmla="*/ 1111910 w 10424160"/>
              <a:gd name="connsiteY31" fmla="*/ 18288 h 18288"/>
              <a:gd name="connsiteX32" fmla="*/ 729691 w 10424160"/>
              <a:gd name="connsiteY32" fmla="*/ 18288 h 18288"/>
              <a:gd name="connsiteX33" fmla="*/ 0 w 10424160"/>
              <a:gd name="connsiteY33" fmla="*/ 18288 h 18288"/>
              <a:gd name="connsiteX34" fmla="*/ 0 w 10424160"/>
              <a:gd name="connsiteY34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10424160" h="18288" fill="none" extrusionOk="0">
                <a:moveTo>
                  <a:pt x="0" y="0"/>
                </a:moveTo>
                <a:cubicBezTo>
                  <a:pt x="251416" y="-3874"/>
                  <a:pt x="479411" y="-20508"/>
                  <a:pt x="903427" y="0"/>
                </a:cubicBezTo>
                <a:cubicBezTo>
                  <a:pt x="1327443" y="20508"/>
                  <a:pt x="1177990" y="-7387"/>
                  <a:pt x="1389888" y="0"/>
                </a:cubicBezTo>
                <a:cubicBezTo>
                  <a:pt x="1601786" y="7387"/>
                  <a:pt x="1928602" y="-6697"/>
                  <a:pt x="2189074" y="0"/>
                </a:cubicBezTo>
                <a:cubicBezTo>
                  <a:pt x="2449546" y="6697"/>
                  <a:pt x="2440085" y="-21144"/>
                  <a:pt x="2675534" y="0"/>
                </a:cubicBezTo>
                <a:cubicBezTo>
                  <a:pt x="2910983" y="21144"/>
                  <a:pt x="3026158" y="-11124"/>
                  <a:pt x="3370478" y="0"/>
                </a:cubicBezTo>
                <a:cubicBezTo>
                  <a:pt x="3714798" y="11124"/>
                  <a:pt x="3864539" y="-10660"/>
                  <a:pt x="4169664" y="0"/>
                </a:cubicBezTo>
                <a:cubicBezTo>
                  <a:pt x="4474789" y="10660"/>
                  <a:pt x="4471218" y="16488"/>
                  <a:pt x="4551883" y="0"/>
                </a:cubicBezTo>
                <a:cubicBezTo>
                  <a:pt x="4632548" y="-16488"/>
                  <a:pt x="4786830" y="7986"/>
                  <a:pt x="4934102" y="0"/>
                </a:cubicBezTo>
                <a:cubicBezTo>
                  <a:pt x="5081374" y="-7986"/>
                  <a:pt x="5575881" y="-33003"/>
                  <a:pt x="5837530" y="0"/>
                </a:cubicBezTo>
                <a:cubicBezTo>
                  <a:pt x="6099179" y="33003"/>
                  <a:pt x="6305895" y="14170"/>
                  <a:pt x="6532474" y="0"/>
                </a:cubicBezTo>
                <a:cubicBezTo>
                  <a:pt x="6759053" y="-14170"/>
                  <a:pt x="6726707" y="16121"/>
                  <a:pt x="6914693" y="0"/>
                </a:cubicBezTo>
                <a:cubicBezTo>
                  <a:pt x="7102679" y="-16121"/>
                  <a:pt x="7397857" y="32594"/>
                  <a:pt x="7609637" y="0"/>
                </a:cubicBezTo>
                <a:cubicBezTo>
                  <a:pt x="7821417" y="-32594"/>
                  <a:pt x="8141235" y="-3745"/>
                  <a:pt x="8513064" y="0"/>
                </a:cubicBezTo>
                <a:cubicBezTo>
                  <a:pt x="8884893" y="3745"/>
                  <a:pt x="8877548" y="3359"/>
                  <a:pt x="9103766" y="0"/>
                </a:cubicBezTo>
                <a:cubicBezTo>
                  <a:pt x="9329984" y="-3359"/>
                  <a:pt x="9545570" y="-17843"/>
                  <a:pt x="9694469" y="0"/>
                </a:cubicBezTo>
                <a:cubicBezTo>
                  <a:pt x="9843368" y="17843"/>
                  <a:pt x="10162477" y="-1217"/>
                  <a:pt x="10424160" y="0"/>
                </a:cubicBezTo>
                <a:cubicBezTo>
                  <a:pt x="10424498" y="7640"/>
                  <a:pt x="10423710" y="11289"/>
                  <a:pt x="10424160" y="18288"/>
                </a:cubicBezTo>
                <a:cubicBezTo>
                  <a:pt x="10184680" y="20716"/>
                  <a:pt x="10034768" y="-9357"/>
                  <a:pt x="9729216" y="18288"/>
                </a:cubicBezTo>
                <a:cubicBezTo>
                  <a:pt x="9423664" y="45933"/>
                  <a:pt x="9309220" y="36372"/>
                  <a:pt x="8930030" y="18288"/>
                </a:cubicBezTo>
                <a:cubicBezTo>
                  <a:pt x="8550840" y="204"/>
                  <a:pt x="8513376" y="34707"/>
                  <a:pt x="8130845" y="18288"/>
                </a:cubicBezTo>
                <a:cubicBezTo>
                  <a:pt x="7748315" y="1869"/>
                  <a:pt x="7864674" y="19659"/>
                  <a:pt x="7644384" y="18288"/>
                </a:cubicBezTo>
                <a:cubicBezTo>
                  <a:pt x="7424094" y="16917"/>
                  <a:pt x="6947001" y="55680"/>
                  <a:pt x="6740957" y="18288"/>
                </a:cubicBezTo>
                <a:cubicBezTo>
                  <a:pt x="6534913" y="-19104"/>
                  <a:pt x="6313809" y="33391"/>
                  <a:pt x="6046013" y="18288"/>
                </a:cubicBezTo>
                <a:cubicBezTo>
                  <a:pt x="5778217" y="3185"/>
                  <a:pt x="5786775" y="1439"/>
                  <a:pt x="5663794" y="18288"/>
                </a:cubicBezTo>
                <a:cubicBezTo>
                  <a:pt x="5540813" y="35137"/>
                  <a:pt x="5204724" y="25434"/>
                  <a:pt x="4968850" y="18288"/>
                </a:cubicBezTo>
                <a:cubicBezTo>
                  <a:pt x="4732976" y="11142"/>
                  <a:pt x="4559928" y="34568"/>
                  <a:pt x="4378147" y="18288"/>
                </a:cubicBezTo>
                <a:cubicBezTo>
                  <a:pt x="4196366" y="2008"/>
                  <a:pt x="3992200" y="35409"/>
                  <a:pt x="3787445" y="18288"/>
                </a:cubicBezTo>
                <a:cubicBezTo>
                  <a:pt x="3582690" y="1167"/>
                  <a:pt x="3488876" y="-7583"/>
                  <a:pt x="3196742" y="18288"/>
                </a:cubicBezTo>
                <a:cubicBezTo>
                  <a:pt x="2904608" y="44159"/>
                  <a:pt x="2729828" y="45906"/>
                  <a:pt x="2606040" y="18288"/>
                </a:cubicBezTo>
                <a:cubicBezTo>
                  <a:pt x="2482252" y="-9330"/>
                  <a:pt x="2000672" y="-5498"/>
                  <a:pt x="1806854" y="18288"/>
                </a:cubicBezTo>
                <a:cubicBezTo>
                  <a:pt x="1613036" y="42074"/>
                  <a:pt x="1310933" y="-4240"/>
                  <a:pt x="1111910" y="18288"/>
                </a:cubicBezTo>
                <a:cubicBezTo>
                  <a:pt x="912887" y="40816"/>
                  <a:pt x="891560" y="1701"/>
                  <a:pt x="729691" y="18288"/>
                </a:cubicBezTo>
                <a:cubicBezTo>
                  <a:pt x="567822" y="34875"/>
                  <a:pt x="203025" y="34462"/>
                  <a:pt x="0" y="18288"/>
                </a:cubicBezTo>
                <a:cubicBezTo>
                  <a:pt x="-82" y="11708"/>
                  <a:pt x="-178" y="8956"/>
                  <a:pt x="0" y="0"/>
                </a:cubicBezTo>
                <a:close/>
              </a:path>
              <a:path w="10424160" h="18288" stroke="0" extrusionOk="0">
                <a:moveTo>
                  <a:pt x="0" y="0"/>
                </a:moveTo>
                <a:cubicBezTo>
                  <a:pt x="119910" y="17195"/>
                  <a:pt x="345032" y="1652"/>
                  <a:pt x="590702" y="0"/>
                </a:cubicBezTo>
                <a:cubicBezTo>
                  <a:pt x="836372" y="-1652"/>
                  <a:pt x="830717" y="-10944"/>
                  <a:pt x="972922" y="0"/>
                </a:cubicBezTo>
                <a:cubicBezTo>
                  <a:pt x="1115127" y="10944"/>
                  <a:pt x="1638708" y="17269"/>
                  <a:pt x="1876349" y="0"/>
                </a:cubicBezTo>
                <a:cubicBezTo>
                  <a:pt x="2113990" y="-17269"/>
                  <a:pt x="2263529" y="27642"/>
                  <a:pt x="2467051" y="0"/>
                </a:cubicBezTo>
                <a:cubicBezTo>
                  <a:pt x="2670573" y="-27642"/>
                  <a:pt x="2867743" y="-1552"/>
                  <a:pt x="3057754" y="0"/>
                </a:cubicBezTo>
                <a:cubicBezTo>
                  <a:pt x="3247765" y="1552"/>
                  <a:pt x="3729099" y="45169"/>
                  <a:pt x="3961181" y="0"/>
                </a:cubicBezTo>
                <a:cubicBezTo>
                  <a:pt x="4193263" y="-45169"/>
                  <a:pt x="4313735" y="4067"/>
                  <a:pt x="4447642" y="0"/>
                </a:cubicBezTo>
                <a:cubicBezTo>
                  <a:pt x="4581549" y="-4067"/>
                  <a:pt x="5123626" y="11867"/>
                  <a:pt x="5351069" y="0"/>
                </a:cubicBezTo>
                <a:cubicBezTo>
                  <a:pt x="5578512" y="-11867"/>
                  <a:pt x="6044105" y="-19983"/>
                  <a:pt x="6254496" y="0"/>
                </a:cubicBezTo>
                <a:cubicBezTo>
                  <a:pt x="6464887" y="19983"/>
                  <a:pt x="6664731" y="4232"/>
                  <a:pt x="6949440" y="0"/>
                </a:cubicBezTo>
                <a:cubicBezTo>
                  <a:pt x="7234149" y="-4232"/>
                  <a:pt x="7497205" y="28731"/>
                  <a:pt x="7852867" y="0"/>
                </a:cubicBezTo>
                <a:cubicBezTo>
                  <a:pt x="8208529" y="-28731"/>
                  <a:pt x="8287556" y="2616"/>
                  <a:pt x="8443570" y="0"/>
                </a:cubicBezTo>
                <a:cubicBezTo>
                  <a:pt x="8599584" y="-2616"/>
                  <a:pt x="8871283" y="-14113"/>
                  <a:pt x="9034272" y="0"/>
                </a:cubicBezTo>
                <a:cubicBezTo>
                  <a:pt x="9197261" y="14113"/>
                  <a:pt x="9604978" y="-35623"/>
                  <a:pt x="9833458" y="0"/>
                </a:cubicBezTo>
                <a:cubicBezTo>
                  <a:pt x="10061938" y="35623"/>
                  <a:pt x="10231944" y="-8194"/>
                  <a:pt x="10424160" y="0"/>
                </a:cubicBezTo>
                <a:cubicBezTo>
                  <a:pt x="10424285" y="4395"/>
                  <a:pt x="10424085" y="9776"/>
                  <a:pt x="10424160" y="18288"/>
                </a:cubicBezTo>
                <a:cubicBezTo>
                  <a:pt x="10058736" y="-5772"/>
                  <a:pt x="9942989" y="-18764"/>
                  <a:pt x="9624974" y="18288"/>
                </a:cubicBezTo>
                <a:cubicBezTo>
                  <a:pt x="9306959" y="55340"/>
                  <a:pt x="9229263" y="24995"/>
                  <a:pt x="8930030" y="18288"/>
                </a:cubicBezTo>
                <a:cubicBezTo>
                  <a:pt x="8630797" y="11581"/>
                  <a:pt x="8647263" y="10931"/>
                  <a:pt x="8547811" y="18288"/>
                </a:cubicBezTo>
                <a:cubicBezTo>
                  <a:pt x="8448359" y="25645"/>
                  <a:pt x="8173221" y="219"/>
                  <a:pt x="8061350" y="18288"/>
                </a:cubicBezTo>
                <a:cubicBezTo>
                  <a:pt x="7949479" y="36357"/>
                  <a:pt x="7437002" y="17516"/>
                  <a:pt x="7157923" y="18288"/>
                </a:cubicBezTo>
                <a:cubicBezTo>
                  <a:pt x="6878844" y="19060"/>
                  <a:pt x="6610241" y="8864"/>
                  <a:pt x="6462979" y="18288"/>
                </a:cubicBezTo>
                <a:cubicBezTo>
                  <a:pt x="6315717" y="27712"/>
                  <a:pt x="6124879" y="4989"/>
                  <a:pt x="5976518" y="18288"/>
                </a:cubicBezTo>
                <a:cubicBezTo>
                  <a:pt x="5828157" y="31587"/>
                  <a:pt x="5566880" y="7112"/>
                  <a:pt x="5281574" y="18288"/>
                </a:cubicBezTo>
                <a:cubicBezTo>
                  <a:pt x="4996268" y="29464"/>
                  <a:pt x="5085614" y="20493"/>
                  <a:pt x="4899355" y="18288"/>
                </a:cubicBezTo>
                <a:cubicBezTo>
                  <a:pt x="4713096" y="16083"/>
                  <a:pt x="4606138" y="34359"/>
                  <a:pt x="4517136" y="18288"/>
                </a:cubicBezTo>
                <a:cubicBezTo>
                  <a:pt x="4428134" y="2217"/>
                  <a:pt x="4125335" y="52414"/>
                  <a:pt x="3822192" y="18288"/>
                </a:cubicBezTo>
                <a:cubicBezTo>
                  <a:pt x="3519049" y="-15838"/>
                  <a:pt x="3453132" y="3859"/>
                  <a:pt x="3335731" y="18288"/>
                </a:cubicBezTo>
                <a:cubicBezTo>
                  <a:pt x="3218330" y="32717"/>
                  <a:pt x="2718749" y="-13936"/>
                  <a:pt x="2536546" y="18288"/>
                </a:cubicBezTo>
                <a:cubicBezTo>
                  <a:pt x="2354343" y="50512"/>
                  <a:pt x="2190669" y="3238"/>
                  <a:pt x="2050085" y="18288"/>
                </a:cubicBezTo>
                <a:cubicBezTo>
                  <a:pt x="1909501" y="33338"/>
                  <a:pt x="1520975" y="3062"/>
                  <a:pt x="1250899" y="18288"/>
                </a:cubicBezTo>
                <a:cubicBezTo>
                  <a:pt x="980823" y="33514"/>
                  <a:pt x="992936" y="28036"/>
                  <a:pt x="868680" y="18288"/>
                </a:cubicBezTo>
                <a:cubicBezTo>
                  <a:pt x="744424" y="8540"/>
                  <a:pt x="230364" y="33365"/>
                  <a:pt x="0" y="18288"/>
                </a:cubicBezTo>
                <a:cubicBezTo>
                  <a:pt x="-504" y="12101"/>
                  <a:pt x="-591" y="7719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5A9EFA1-0993-4A0D-A0DE-4449EBEEA08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0767923"/>
              </p:ext>
            </p:extLst>
          </p:nvPr>
        </p:nvGraphicFramePr>
        <p:xfrm>
          <a:off x="798786" y="1614196"/>
          <a:ext cx="10515600" cy="505987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78788145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9" name="Rectangle 78">
            <a:extLst>
              <a:ext uri="{FF2B5EF4-FFF2-40B4-BE49-F238E27FC236}">
                <a16:creationId xmlns:a16="http://schemas.microsoft.com/office/drawing/2014/main" id="{4BC99CB9-DDAD-44A2-8A1C-E3AF4E72DF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1" name="Rectangle 80">
            <a:extLst>
              <a:ext uri="{FF2B5EF4-FFF2-40B4-BE49-F238E27FC236}">
                <a16:creationId xmlns:a16="http://schemas.microsoft.com/office/drawing/2014/main" id="{64053CBF-3932-45FF-8285-EE5146085F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gradFill flip="none" rotWithShape="1">
            <a:gsLst>
              <a:gs pos="16000">
                <a:schemeClr val="accent6">
                  <a:alpha val="20000"/>
                </a:schemeClr>
              </a:gs>
              <a:gs pos="85000">
                <a:schemeClr val="accent1">
                  <a:alpha val="40000"/>
                </a:schemeClr>
              </a:gs>
            </a:gsLst>
            <a:lin ang="120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3" name="Group 82">
            <a:extLst>
              <a:ext uri="{FF2B5EF4-FFF2-40B4-BE49-F238E27FC236}">
                <a16:creationId xmlns:a16="http://schemas.microsoft.com/office/drawing/2014/main" id="{2E751C04-BEA6-446B-A678-9C74819EBD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-18230" y="-8167"/>
            <a:ext cx="4834070" cy="2488150"/>
            <a:chOff x="6867015" y="-1"/>
            <a:chExt cx="5324985" cy="3251912"/>
          </a:xfrm>
          <a:solidFill>
            <a:schemeClr val="bg1">
              <a:alpha val="30000"/>
            </a:schemeClr>
          </a:solidFill>
        </p:grpSpPr>
        <p:sp>
          <p:nvSpPr>
            <p:cNvPr id="84" name="Freeform: Shape 83">
              <a:extLst>
                <a:ext uri="{FF2B5EF4-FFF2-40B4-BE49-F238E27FC236}">
                  <a16:creationId xmlns:a16="http://schemas.microsoft.com/office/drawing/2014/main" id="{2625A013-D9BE-43C4-AF21-6F2B003EFB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85" name="Freeform: Shape 84">
              <a:extLst>
                <a:ext uri="{FF2B5EF4-FFF2-40B4-BE49-F238E27FC236}">
                  <a16:creationId xmlns:a16="http://schemas.microsoft.com/office/drawing/2014/main" id="{F7875715-EC2E-457F-851D-F6C817685F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86" name="Freeform: Shape 85">
              <a:extLst>
                <a:ext uri="{FF2B5EF4-FFF2-40B4-BE49-F238E27FC236}">
                  <a16:creationId xmlns:a16="http://schemas.microsoft.com/office/drawing/2014/main" id="{F7E41CC6-0C83-40EE-80BB-79394D9E9B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87" name="Freeform: Shape 86">
              <a:extLst>
                <a:ext uri="{FF2B5EF4-FFF2-40B4-BE49-F238E27FC236}">
                  <a16:creationId xmlns:a16="http://schemas.microsoft.com/office/drawing/2014/main" id="{00603498-5DFE-4D26-BFB5-C9269C9BDB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3A1A8B-703E-4856-BEDF-434BE50FABD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-556066" y="1766261"/>
            <a:ext cx="12747761" cy="5091662"/>
          </a:xfrm>
        </p:spPr>
        <p:txBody>
          <a:bodyPr anchor="t">
            <a:normAutofit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en-US" sz="3200" dirty="0">
                <a:solidFill>
                  <a:schemeClr val="tx2"/>
                </a:solidFill>
              </a:rPr>
              <a:t>It is the main approach to understanding a person`s personality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sz="3200" dirty="0">
                <a:solidFill>
                  <a:schemeClr val="tx2"/>
                </a:solidFill>
              </a:rPr>
              <a:t>Highlights the importance of childhood experiences on mental health as adult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sz="3200" dirty="0">
                <a:solidFill>
                  <a:schemeClr val="tx2"/>
                </a:solidFill>
              </a:rPr>
              <a:t>Are considered the both sides of the debate, nature /nurture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sz="3200" dirty="0">
                <a:solidFill>
                  <a:schemeClr val="tx2"/>
                </a:solidFill>
              </a:rPr>
              <a:t>Freud`s ideas greatly influenced the research and development of personality theory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sz="3200" dirty="0">
                <a:solidFill>
                  <a:schemeClr val="tx2"/>
                </a:solidFill>
              </a:rPr>
              <a:t>Freud`s therapy is still used today by many therapists    ( Carducci, 2009)</a:t>
            </a:r>
          </a:p>
          <a:p>
            <a:pPr>
              <a:buFont typeface="Wingdings" panose="05000000000000000000" pitchFamily="2" charset="2"/>
              <a:buChar char="Ø"/>
            </a:pPr>
            <a:endParaRPr lang="en-US" sz="1100" dirty="0">
              <a:solidFill>
                <a:schemeClr val="tx2"/>
              </a:solidFill>
            </a:endParaRPr>
          </a:p>
          <a:p>
            <a:pPr>
              <a:buFont typeface="Wingdings" panose="05000000000000000000" pitchFamily="2" charset="2"/>
              <a:buChar char="Ø"/>
            </a:pPr>
            <a:endParaRPr lang="en-US" sz="1100" dirty="0">
              <a:solidFill>
                <a:schemeClr val="tx2"/>
              </a:solidFill>
            </a:endParaRPr>
          </a:p>
          <a:p>
            <a:pPr>
              <a:buFont typeface="Wingdings" panose="05000000000000000000" pitchFamily="2" charset="2"/>
              <a:buChar char="Ø"/>
            </a:pPr>
            <a:endParaRPr lang="en-GB" sz="1100" dirty="0">
              <a:solidFill>
                <a:schemeClr val="tx2"/>
              </a:solidFill>
            </a:endParaRPr>
          </a:p>
        </p:txBody>
      </p:sp>
      <p:grpSp>
        <p:nvGrpSpPr>
          <p:cNvPr id="89" name="Group 88">
            <a:extLst>
              <a:ext uri="{FF2B5EF4-FFF2-40B4-BE49-F238E27FC236}">
                <a16:creationId xmlns:a16="http://schemas.microsoft.com/office/drawing/2014/main" id="{B63ACBA3-DEFD-4C6D-BBA0-64468FA99C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>
            <a:off x="9058275" y="4146310"/>
            <a:ext cx="3142400" cy="2716805"/>
            <a:chOff x="-305" y="-4155"/>
            <a:chExt cx="2514948" cy="2174333"/>
          </a:xfrm>
          <a:solidFill>
            <a:schemeClr val="bg1">
              <a:alpha val="30000"/>
            </a:schemeClr>
          </a:solidFill>
        </p:grpSpPr>
        <p:sp>
          <p:nvSpPr>
            <p:cNvPr id="90" name="Freeform: Shape 89">
              <a:extLst>
                <a:ext uri="{FF2B5EF4-FFF2-40B4-BE49-F238E27FC236}">
                  <a16:creationId xmlns:a16="http://schemas.microsoft.com/office/drawing/2014/main" id="{62F7819D-2B89-4D80-A1C3-8B318116BA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1" name="Freeform: Shape 90">
              <a:extLst>
                <a:ext uri="{FF2B5EF4-FFF2-40B4-BE49-F238E27FC236}">
                  <a16:creationId xmlns:a16="http://schemas.microsoft.com/office/drawing/2014/main" id="{B7065990-2350-41B3-858B-20EF8744F2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2" name="Freeform: Shape 91">
              <a:extLst>
                <a:ext uri="{FF2B5EF4-FFF2-40B4-BE49-F238E27FC236}">
                  <a16:creationId xmlns:a16="http://schemas.microsoft.com/office/drawing/2014/main" id="{58DA7EC7-CAA0-4665-AA29-BFBA806ECA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/>
            </a:p>
          </p:txBody>
        </p:sp>
        <p:sp>
          <p:nvSpPr>
            <p:cNvPr id="93" name="Freeform: Shape 92">
              <a:extLst>
                <a:ext uri="{FF2B5EF4-FFF2-40B4-BE49-F238E27FC236}">
                  <a16:creationId xmlns:a16="http://schemas.microsoft.com/office/drawing/2014/main" id="{B1132A14-489F-4CED-B626-2A1711C987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7" name="AutoShape 8" descr="Ok sign Pictures, Ok sign Stock Photos &amp;amp; Images | Depositphotos®">
            <a:extLst>
              <a:ext uri="{FF2B5EF4-FFF2-40B4-BE49-F238E27FC236}">
                <a16:creationId xmlns:a16="http://schemas.microsoft.com/office/drawing/2014/main" id="{2654B9BE-7EB3-4422-A96B-7939AAB3CFBC}"/>
              </a:ext>
            </a:extLst>
          </p:cNvPr>
          <p:cNvSpPr>
            <a:spLocks noGrp="1" noChangeAspect="1" noChangeArrowheads="1"/>
          </p:cNvSpPr>
          <p:nvPr>
            <p:ph type="title"/>
          </p:nvPr>
        </p:nvSpPr>
        <p:spPr bwMode="auto">
          <a:xfrm>
            <a:off x="-632298" y="1060568"/>
            <a:ext cx="3638438" cy="6436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 fontScale="90000"/>
          </a:bodyPr>
          <a:lstStyle/>
          <a:p>
            <a:r>
              <a:rPr lang="en-US" dirty="0">
                <a:solidFill>
                  <a:srgbClr val="FF0000"/>
                </a:solidFill>
              </a:rPr>
              <a:t>STREGHT</a:t>
            </a:r>
            <a:endParaRPr lang="en-GB" dirty="0">
              <a:solidFill>
                <a:srgbClr val="FF0000"/>
              </a:solidFill>
            </a:endParaRPr>
          </a:p>
        </p:txBody>
      </p:sp>
      <p:pic>
        <p:nvPicPr>
          <p:cNvPr id="1034" name="Picture 10" descr="300,284 Ok Stock Photos and Images - 123RF">
            <a:extLst>
              <a:ext uri="{FF2B5EF4-FFF2-40B4-BE49-F238E27FC236}">
                <a16:creationId xmlns:a16="http://schemas.microsoft.com/office/drawing/2014/main" id="{DF7D28E6-B505-4B89-AAF7-D052DC28719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81655" y="-250330"/>
            <a:ext cx="2427889" cy="19545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4660177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2" name="Rectangle 191">
            <a:extLst>
              <a:ext uri="{FF2B5EF4-FFF2-40B4-BE49-F238E27FC236}">
                <a16:creationId xmlns:a16="http://schemas.microsoft.com/office/drawing/2014/main" id="{2B566528-1B12-4246-9431-5C2D7D0811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571510E-7D7F-4B20-9A22-7051BA909F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223" y="136352"/>
            <a:ext cx="10905066" cy="1135737"/>
          </a:xfrm>
        </p:spPr>
        <p:txBody>
          <a:bodyPr>
            <a:normAutofit/>
          </a:bodyPr>
          <a:lstStyle/>
          <a:p>
            <a:r>
              <a:rPr lang="en-US" sz="3600" dirty="0">
                <a:solidFill>
                  <a:srgbClr val="FF0000"/>
                </a:solidFill>
              </a:rPr>
              <a:t>WEAKNESSES</a:t>
            </a:r>
            <a:endParaRPr lang="en-GB" sz="3600" dirty="0">
              <a:solidFill>
                <a:srgbClr val="FF0000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E82577-C809-494E-8F27-BCCDED16D3E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-690664" y="1766445"/>
            <a:ext cx="12555315" cy="5178256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en-US" sz="3600" dirty="0"/>
              <a:t>Deterministic-it claims that behaviors and emotions are  caused only by the unconscious and biological factors are not considered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sz="3600" dirty="0"/>
              <a:t>It is not scientific-it is impossible to study the unconscious mind scientifically.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sz="3600" dirty="0"/>
              <a:t>Freud developed many theories based on individual cases, so there are theories that are difficult to test    (Grabame, 2001)</a:t>
            </a:r>
          </a:p>
        </p:txBody>
      </p:sp>
      <p:grpSp>
        <p:nvGrpSpPr>
          <p:cNvPr id="193" name="Group 192">
            <a:extLst>
              <a:ext uri="{FF2B5EF4-FFF2-40B4-BE49-F238E27FC236}">
                <a16:creationId xmlns:a16="http://schemas.microsoft.com/office/drawing/2014/main" id="{828A5161-06F1-46CF-8AD7-844680A59E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4601497"/>
            <a:ext cx="1014060" cy="2017580"/>
            <a:chOff x="0" y="4601497"/>
            <a:chExt cx="1014060" cy="2017580"/>
          </a:xfrm>
        </p:grpSpPr>
        <p:sp>
          <p:nvSpPr>
            <p:cNvPr id="194" name="Isosceles Triangle 193">
              <a:extLst>
                <a:ext uri="{FF2B5EF4-FFF2-40B4-BE49-F238E27FC236}">
                  <a16:creationId xmlns:a16="http://schemas.microsoft.com/office/drawing/2014/main" id="{D3F51FEB-38FB-4F6C-9F7B-2F2AFAB654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-501760" y="5103257"/>
              <a:ext cx="2017580" cy="1014060"/>
            </a:xfrm>
            <a:prstGeom prst="triangle">
              <a:avLst>
                <a:gd name="adj" fmla="val 50000"/>
              </a:avLst>
            </a:prstGeom>
            <a:solidFill>
              <a:schemeClr val="accent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5" name="Rectangle 194">
              <a:extLst>
                <a:ext uri="{FF2B5EF4-FFF2-40B4-BE49-F238E27FC236}">
                  <a16:creationId xmlns:a16="http://schemas.microsoft.com/office/drawing/2014/main" id="{1E547BA6-BAE0-43BB-A7CA-60F69CE252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700000">
              <a:off x="427916" y="5728708"/>
              <a:ext cx="485578" cy="485578"/>
            </a:xfrm>
            <a:prstGeom prst="rect">
              <a:avLst/>
            </a:prstGeom>
            <a:solidFill>
              <a:schemeClr val="accent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2050" name="Picture 2" descr="Process to Unlike Multiple Facebook Pages at Once - HumansFirst">
            <a:extLst>
              <a:ext uri="{FF2B5EF4-FFF2-40B4-BE49-F238E27FC236}">
                <a16:creationId xmlns:a16="http://schemas.microsoft.com/office/drawing/2014/main" id="{7116B410-BE6B-4DB0-A06E-B55DFC53540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518" r="17220" b="-1"/>
          <a:stretch/>
        </p:blipFill>
        <p:spPr bwMode="auto">
          <a:xfrm>
            <a:off x="5230987" y="223053"/>
            <a:ext cx="1400784" cy="13330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196" name="Group 195">
            <a:extLst>
              <a:ext uri="{FF2B5EF4-FFF2-40B4-BE49-F238E27FC236}">
                <a16:creationId xmlns:a16="http://schemas.microsoft.com/office/drawing/2014/main" id="{5995D10D-E9C9-47DB-AE7E-801FEF38F5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219290" y="1"/>
            <a:ext cx="972709" cy="1935307"/>
            <a:chOff x="10918968" y="713127"/>
            <a:chExt cx="1273032" cy="2532832"/>
          </a:xfrm>
        </p:grpSpPr>
        <p:sp>
          <p:nvSpPr>
            <p:cNvPr id="197" name="Rectangle 196">
              <a:extLst>
                <a:ext uri="{FF2B5EF4-FFF2-40B4-BE49-F238E27FC236}">
                  <a16:creationId xmlns:a16="http://schemas.microsoft.com/office/drawing/2014/main" id="{CC1A72C6-3DE4-4EC3-9AD5-9E0D40D8CE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700000">
              <a:off x="11052629" y="2120024"/>
              <a:ext cx="645368" cy="645368"/>
            </a:xfrm>
            <a:prstGeom prst="rect">
              <a:avLst/>
            </a:prstGeom>
            <a:solidFill>
              <a:schemeClr val="accent4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8" name="Isosceles Triangle 197">
              <a:extLst>
                <a:ext uri="{FF2B5EF4-FFF2-40B4-BE49-F238E27FC236}">
                  <a16:creationId xmlns:a16="http://schemas.microsoft.com/office/drawing/2014/main" id="{0B0DA1F1-C391-4EDF-9FE0-23E86E1377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0289068" y="1343027"/>
              <a:ext cx="2532832" cy="1273032"/>
            </a:xfrm>
            <a:prstGeom prst="triangle">
              <a:avLst>
                <a:gd name="adj" fmla="val 50000"/>
              </a:avLst>
            </a:prstGeom>
            <a:solidFill>
              <a:schemeClr val="accent4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147122138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DEFF287-759D-42FC-B142-EF8C1E0F30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US" sz="3700" dirty="0">
                <a:solidFill>
                  <a:srgbClr val="FFFFFF"/>
                </a:solidFill>
              </a:rPr>
              <a:t>How useful is the psychodynamic approach in health and social care?</a:t>
            </a:r>
            <a:endParaRPr lang="en-GB" sz="3700" dirty="0">
              <a:solidFill>
                <a:srgbClr val="FFFFFF"/>
              </a:solidFill>
            </a:endParaRP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6AA836-BCEB-40CC-908D-3552B3C3613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r>
              <a:rPr lang="en-US" dirty="0"/>
              <a:t>Psychodynamic therapy –is a talk therapy that treated the patient with mental disorders, the patient understanding the roots of his problems and finds solutions to solve them  (Cherry, 2021)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08484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B1147B7-008C-4EE6-8802-BED0F5DA38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How useful is in Social Care?</a:t>
            </a:r>
            <a:endParaRPr lang="en-GB">
              <a:solidFill>
                <a:srgbClr val="FFFFFF"/>
              </a:solidFill>
            </a:endParaRP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F54E06-7AA5-4180-B7CE-9E0BF9EB505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07796" y="107005"/>
            <a:ext cx="8025319" cy="6614808"/>
          </a:xfrm>
        </p:spPr>
        <p:txBody>
          <a:bodyPr anchor="ctr">
            <a:normAutofit/>
          </a:bodyPr>
          <a:lstStyle/>
          <a:p>
            <a:r>
              <a:rPr lang="en-US" sz="3600" dirty="0"/>
              <a:t>The social care workers interact with a large range of client with different problems , therefore often they practice various psychological theories including psychodynamic theory</a:t>
            </a:r>
          </a:p>
          <a:p>
            <a:r>
              <a:rPr lang="en-US" sz="3600" dirty="0"/>
              <a:t>The social workers must understand the cause of the patient`s symptoms and behavior in order to help and guide him in improving his life</a:t>
            </a:r>
          </a:p>
          <a:p>
            <a:r>
              <a:rPr lang="en-US" sz="3600" dirty="0"/>
              <a:t>    (Seden, 2005)</a:t>
            </a:r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64553164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84769FE-1656-422F-86E1-8C1B16C27B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CB249F6D-244F-494A-98B9-5CC7413C4F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15760" y="682754"/>
            <a:ext cx="5492493" cy="5492493"/>
          </a:xfrm>
          <a:custGeom>
            <a:avLst/>
            <a:gdLst>
              <a:gd name="connsiteX0" fmla="*/ 2746247 w 5492493"/>
              <a:gd name="connsiteY0" fmla="*/ 0 h 5492493"/>
              <a:gd name="connsiteX1" fmla="*/ 5492493 w 5492493"/>
              <a:gd name="connsiteY1" fmla="*/ 2746247 h 5492493"/>
              <a:gd name="connsiteX2" fmla="*/ 2746247 w 5492493"/>
              <a:gd name="connsiteY2" fmla="*/ 5492493 h 5492493"/>
              <a:gd name="connsiteX3" fmla="*/ 0 w 5492493"/>
              <a:gd name="connsiteY3" fmla="*/ 2746247 h 5492493"/>
              <a:gd name="connsiteX4" fmla="*/ 2746247 w 5492493"/>
              <a:gd name="connsiteY4" fmla="*/ 0 h 5492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492493" h="5492493">
                <a:moveTo>
                  <a:pt x="2746247" y="0"/>
                </a:moveTo>
                <a:cubicBezTo>
                  <a:pt x="4262957" y="0"/>
                  <a:pt x="5492493" y="1229536"/>
                  <a:pt x="5492493" y="2746247"/>
                </a:cubicBezTo>
                <a:cubicBezTo>
                  <a:pt x="5492493" y="4262957"/>
                  <a:pt x="4262957" y="5492493"/>
                  <a:pt x="2746247" y="5492493"/>
                </a:cubicBezTo>
                <a:cubicBezTo>
                  <a:pt x="1229536" y="5492493"/>
                  <a:pt x="0" y="4262957"/>
                  <a:pt x="0" y="2746247"/>
                </a:cubicBezTo>
                <a:cubicBezTo>
                  <a:pt x="0" y="1229536"/>
                  <a:pt x="1229536" y="0"/>
                  <a:pt x="2746247" y="0"/>
                </a:cubicBezTo>
                <a:close/>
              </a:path>
            </a:pathLst>
          </a:custGeom>
          <a:solidFill>
            <a:schemeClr val="tx1">
              <a:lumMod val="50000"/>
              <a:lumOff val="5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506C536E-6ECA-4211-AF8C-A2671C484D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434260" y="5435945"/>
            <a:ext cx="435428" cy="435428"/>
          </a:xfrm>
          <a:prstGeom prst="ellipse">
            <a:avLst/>
          </a:prstGeom>
          <a:solidFill>
            <a:schemeClr val="tx1">
              <a:lumMod val="65000"/>
              <a:lumOff val="3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AEAA70EA-2201-4F5D-AF08-58CFF851CC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9011593" y="3567390"/>
            <a:ext cx="2311806" cy="2303982"/>
          </a:xfrm>
          <a:custGeom>
            <a:avLst/>
            <a:gdLst>
              <a:gd name="connsiteX0" fmla="*/ 0 w 3108399"/>
              <a:gd name="connsiteY0" fmla="*/ 0 h 3097879"/>
              <a:gd name="connsiteX1" fmla="*/ 159985 w 3108399"/>
              <a:gd name="connsiteY1" fmla="*/ 4045 h 3097879"/>
              <a:gd name="connsiteX2" fmla="*/ 3092907 w 3108399"/>
              <a:gd name="connsiteY2" fmla="*/ 2791087 h 3097879"/>
              <a:gd name="connsiteX3" fmla="*/ 3108399 w 3108399"/>
              <a:gd name="connsiteY3" fmla="*/ 3097879 h 3097879"/>
              <a:gd name="connsiteX4" fmla="*/ 2470733 w 3108399"/>
              <a:gd name="connsiteY4" fmla="*/ 3097879 h 3097879"/>
              <a:gd name="connsiteX5" fmla="*/ 2458534 w 3108399"/>
              <a:gd name="connsiteY5" fmla="*/ 2856285 h 3097879"/>
              <a:gd name="connsiteX6" fmla="*/ 252674 w 3108399"/>
              <a:gd name="connsiteY6" fmla="*/ 650424 h 3097879"/>
              <a:gd name="connsiteX7" fmla="*/ 0 w 3108399"/>
              <a:gd name="connsiteY7" fmla="*/ 637665 h 30978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108399" h="3097879">
                <a:moveTo>
                  <a:pt x="0" y="0"/>
                </a:moveTo>
                <a:lnTo>
                  <a:pt x="159985" y="4045"/>
                </a:lnTo>
                <a:cubicBezTo>
                  <a:pt x="1696687" y="81941"/>
                  <a:pt x="2939004" y="1275632"/>
                  <a:pt x="3092907" y="2791087"/>
                </a:cubicBezTo>
                <a:lnTo>
                  <a:pt x="3108399" y="3097879"/>
                </a:lnTo>
                <a:lnTo>
                  <a:pt x="2470733" y="3097879"/>
                </a:lnTo>
                <a:lnTo>
                  <a:pt x="2458534" y="2856285"/>
                </a:lnTo>
                <a:cubicBezTo>
                  <a:pt x="2340416" y="1693197"/>
                  <a:pt x="1415762" y="768542"/>
                  <a:pt x="252674" y="650424"/>
                </a:cubicBezTo>
                <a:lnTo>
                  <a:pt x="0" y="637665"/>
                </a:lnTo>
                <a:close/>
              </a:path>
            </a:pathLst>
          </a:custGeom>
          <a:solidFill>
            <a:schemeClr val="accent6"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F56B941-E8E6-4154-A4FA-2EC8AAD025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78316" y="1431042"/>
            <a:ext cx="4055899" cy="3995916"/>
          </a:xfrm>
        </p:spPr>
        <p:txBody>
          <a:bodyPr anchor="ctr">
            <a:normAutofit/>
          </a:bodyPr>
          <a:lstStyle/>
          <a:p>
            <a:r>
              <a:rPr lang="en-US">
                <a:solidFill>
                  <a:schemeClr val="tx1">
                    <a:lumMod val="95000"/>
                    <a:lumOff val="5000"/>
                  </a:schemeClr>
                </a:solidFill>
              </a:rPr>
              <a:t>conclusion</a:t>
            </a:r>
            <a:endParaRPr lang="en-GB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C31345-9191-40B9-A576-1230A276E69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3747" y="682752"/>
            <a:ext cx="6105385" cy="5834779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US" sz="32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-The psychodynamic approach give an explanation personality development.</a:t>
            </a:r>
          </a:p>
          <a:p>
            <a:pPr marL="0" indent="0">
              <a:buNone/>
            </a:pPr>
            <a:r>
              <a:rPr lang="en-US" sz="32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- Freud`s ideas heavily influenced some modern approaches     (Westen, 1998)</a:t>
            </a:r>
            <a:endParaRPr lang="en-GB" sz="32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4313083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E30980-D6D5-4C9A-A3AC-D252177325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0"/>
            <a:ext cx="3575180" cy="793102"/>
          </a:xfrm>
        </p:spPr>
        <p:txBody>
          <a:bodyPr>
            <a:normAutofit/>
          </a:bodyPr>
          <a:lstStyle/>
          <a:p>
            <a:r>
              <a:rPr lang="en-US" dirty="0"/>
              <a:t>References: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561836-12C7-4F4D-B1E4-421DA70204F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2298" y="662474"/>
            <a:ext cx="11319588" cy="6279502"/>
          </a:xfrm>
        </p:spPr>
        <p:txBody>
          <a:bodyPr>
            <a:normAutofit fontScale="77500" lnSpcReduction="20000"/>
          </a:bodyPr>
          <a:lstStyle/>
          <a:p>
            <a:r>
              <a:rPr lang="en-US" sz="2000" dirty="0"/>
              <a:t>Bridge, M. (2007) </a:t>
            </a:r>
            <a:r>
              <a:rPr lang="en-US" sz="2000" i="1" dirty="0"/>
              <a:t>On the Way Home. </a:t>
            </a:r>
            <a:r>
              <a:rPr lang="en-US" sz="2000" dirty="0"/>
              <a:t>London: Routledge.</a:t>
            </a:r>
          </a:p>
          <a:p>
            <a:r>
              <a:rPr lang="en-US" sz="2000" dirty="0"/>
              <a:t>Blatt, S J; </a:t>
            </a:r>
            <a:r>
              <a:rPr lang="en-US" sz="2000" dirty="0" err="1"/>
              <a:t>Luyten</a:t>
            </a:r>
            <a:r>
              <a:rPr lang="en-US" sz="2000" dirty="0"/>
              <a:t>, P. (2009) ``Precursors and Diverse Pathways to Personality Disorder in Children and Adolescents`` , </a:t>
            </a:r>
            <a:r>
              <a:rPr lang="en-US" sz="2000" i="1" dirty="0"/>
              <a:t>Development and Psychopathology, </a:t>
            </a:r>
            <a:r>
              <a:rPr lang="en-US" sz="2000" dirty="0"/>
              <a:t>21( 3) , pp 793-814</a:t>
            </a:r>
            <a:r>
              <a:rPr lang="en-US" sz="2000" i="1" dirty="0"/>
              <a:t>.</a:t>
            </a:r>
          </a:p>
          <a:p>
            <a:r>
              <a:rPr lang="en-US" sz="2000" dirty="0"/>
              <a:t>Borch-Jacobsen, M. (2021) </a:t>
            </a:r>
            <a:r>
              <a:rPr lang="en-US" sz="2000" i="1" dirty="0"/>
              <a:t>Freud`s patients: A book of lives. </a:t>
            </a:r>
            <a:r>
              <a:rPr lang="en-US" sz="2000" dirty="0"/>
              <a:t>London: Reaktion Books.</a:t>
            </a:r>
          </a:p>
          <a:p>
            <a:r>
              <a:rPr lang="en-US" sz="2000" dirty="0"/>
              <a:t> Carducci, B J. (2009) </a:t>
            </a:r>
            <a:r>
              <a:rPr lang="en-US" sz="2000" i="1" dirty="0"/>
              <a:t>The Psychology of Personality: viewpoints, research, and applications. </a:t>
            </a:r>
            <a:r>
              <a:rPr lang="en-US" sz="2000" dirty="0"/>
              <a:t>2</a:t>
            </a:r>
            <a:r>
              <a:rPr lang="en-US" sz="2000" baseline="30000" dirty="0"/>
              <a:t>nd</a:t>
            </a:r>
            <a:r>
              <a:rPr lang="en-US" sz="2000" dirty="0"/>
              <a:t> edn. Oxford: Wiley-Blackwell Ltd.</a:t>
            </a:r>
          </a:p>
          <a:p>
            <a:r>
              <a:rPr lang="en-US" sz="2000" dirty="0"/>
              <a:t>Cherry, K. (2021) </a:t>
            </a:r>
            <a:r>
              <a:rPr lang="en-US" sz="2000" i="1" dirty="0"/>
              <a:t>What is Psychodynamic Therapy. </a:t>
            </a:r>
            <a:r>
              <a:rPr lang="en-US" sz="2000" dirty="0"/>
              <a:t>Available at: </a:t>
            </a:r>
            <a:r>
              <a:rPr lang="en-US" sz="2000" dirty="0">
                <a:hlinkClick r:id="rId2"/>
              </a:rPr>
              <a:t>https://www.verywellmind.com/psychodynamic-therapy-definition-uses-effectiveness-5094933#:~:text=Psychodynamic%20therapy%20is%20an%20approach,better%20choices%20about%20their%20lives</a:t>
            </a:r>
            <a:r>
              <a:rPr lang="en-US" sz="2000" dirty="0"/>
              <a:t>. (Accessed 21 February 2020)</a:t>
            </a:r>
          </a:p>
          <a:p>
            <a:r>
              <a:rPr lang="en-US" sz="2000" dirty="0"/>
              <a:t>DK. (2012) </a:t>
            </a:r>
            <a:r>
              <a:rPr lang="en-US" sz="2000" i="1" dirty="0"/>
              <a:t>The Psychology Book. </a:t>
            </a:r>
            <a:r>
              <a:rPr lang="en-US" sz="2000" dirty="0"/>
              <a:t>London: Dorling Kindersley Limited.</a:t>
            </a:r>
          </a:p>
          <a:p>
            <a:r>
              <a:rPr lang="en-US" sz="2000" dirty="0"/>
              <a:t>Fromm, E; Narvaez, F. (1968) `` The Oedipus Complex: Comments on `The Case of Little Hans``` , </a:t>
            </a:r>
            <a:r>
              <a:rPr lang="en-US" sz="2000" i="1" dirty="0"/>
              <a:t>Contemporary Psychoanalysis, </a:t>
            </a:r>
            <a:r>
              <a:rPr lang="en-US" sz="2000" dirty="0"/>
              <a:t>4( 2), pp. 178-187.</a:t>
            </a:r>
          </a:p>
          <a:p>
            <a:r>
              <a:rPr lang="en-US" sz="2000" dirty="0"/>
              <a:t>Hill, G. (2001) </a:t>
            </a:r>
            <a:r>
              <a:rPr lang="en-US" sz="2000" i="1" dirty="0"/>
              <a:t>As Level: Psychology through diagrams. </a:t>
            </a:r>
            <a:r>
              <a:rPr lang="en-US" sz="2000" dirty="0"/>
              <a:t>Oxford: University Press.</a:t>
            </a:r>
          </a:p>
          <a:p>
            <a:r>
              <a:rPr lang="en-US" sz="2000" dirty="0"/>
              <a:t>Holmes, J; Allison, E (2021) Bateman, A W; </a:t>
            </a:r>
            <a:r>
              <a:rPr lang="en-US" sz="2000" i="1" dirty="0"/>
              <a:t>H Introduction to Psychoanalysis. 2</a:t>
            </a:r>
            <a:r>
              <a:rPr lang="en-US" sz="2000" baseline="30000" dirty="0"/>
              <a:t>nd</a:t>
            </a:r>
            <a:r>
              <a:rPr lang="en-US" sz="2000" dirty="0"/>
              <a:t> edn. London: Routledge.</a:t>
            </a:r>
          </a:p>
          <a:p>
            <a:r>
              <a:rPr lang="en-US" sz="1600" dirty="0">
                <a:solidFill>
                  <a:srgbClr val="0A172A"/>
                </a:solidFill>
                <a:latin typeface="futura-pt"/>
              </a:rPr>
              <a:t>Image: The Freudian Iceberg Model of Personality. Available at: </a:t>
            </a:r>
            <a:r>
              <a:rPr lang="en-US" sz="1600" dirty="0">
                <a:solidFill>
                  <a:srgbClr val="0A172A"/>
                </a:solidFill>
                <a:latin typeface="futura-pt"/>
                <a:hlinkClick r:id="rId3"/>
              </a:rPr>
              <a:t>https://aoecounseling.com/wp-content/uploads/2021/05/Freud-Iceberg-Id-Ego-Superego-1024x782.png</a:t>
            </a:r>
            <a:endParaRPr lang="en-US" sz="1600" dirty="0">
              <a:solidFill>
                <a:srgbClr val="0A172A"/>
              </a:solidFill>
              <a:latin typeface="futura-pt"/>
            </a:endParaRPr>
          </a:p>
          <a:p>
            <a:r>
              <a:rPr lang="en-US" sz="2000" dirty="0"/>
              <a:t>Jones, E. (2014) </a:t>
            </a:r>
            <a:r>
              <a:rPr lang="en-US" sz="2000" i="1" dirty="0"/>
              <a:t>The Life and Work of Sigmund Freud</a:t>
            </a:r>
            <a:r>
              <a:rPr lang="en-US" sz="2000" dirty="0"/>
              <a:t>. Plunkett Lake Press.</a:t>
            </a:r>
          </a:p>
          <a:p>
            <a:r>
              <a:rPr lang="en-US" sz="2000" dirty="0"/>
              <a:t>McLeod, Saul (2017) </a:t>
            </a:r>
            <a:r>
              <a:rPr lang="en-US" sz="2000" i="1" dirty="0"/>
              <a:t>Psychodynamic approach. </a:t>
            </a:r>
            <a:r>
              <a:rPr lang="en-US" sz="2000" dirty="0"/>
              <a:t>Available at: </a:t>
            </a:r>
            <a:r>
              <a:rPr lang="en-US" sz="2000" dirty="0">
                <a:hlinkClick r:id="rId4"/>
              </a:rPr>
              <a:t>https://www.simplypsychology.org/psychodynamic.html</a:t>
            </a:r>
            <a:r>
              <a:rPr lang="en-US" sz="2000" dirty="0"/>
              <a:t> (Accessed 6 March 2020)</a:t>
            </a:r>
          </a:p>
          <a:p>
            <a:r>
              <a:rPr lang="en-US" sz="2000" dirty="0"/>
              <a:t>Sage Journal ( 2007) </a:t>
            </a:r>
            <a:r>
              <a:rPr lang="en-US" sz="2000" i="1" dirty="0"/>
              <a:t>Little Hans: A Centennial Review and Reconsideration. </a:t>
            </a:r>
            <a:r>
              <a:rPr lang="en-US" sz="2000" dirty="0"/>
              <a:t>Available at: </a:t>
            </a:r>
            <a:r>
              <a:rPr lang="en-US" sz="2000" i="1" dirty="0"/>
              <a:t> </a:t>
            </a:r>
            <a:r>
              <a:rPr lang="en-US" sz="2000" i="1" dirty="0">
                <a:hlinkClick r:id="rId5"/>
              </a:rPr>
              <a:t>https://journals.sagepub.com/doi/abs/10.1177/00030651070550030201</a:t>
            </a:r>
            <a:r>
              <a:rPr lang="en-US" sz="2000" i="1" dirty="0"/>
              <a:t>. (</a:t>
            </a:r>
            <a:r>
              <a:rPr lang="en-US" sz="2000" dirty="0"/>
              <a:t>Accessed 7 March 2022)</a:t>
            </a:r>
          </a:p>
          <a:p>
            <a:r>
              <a:rPr lang="en-US" sz="2000" dirty="0"/>
              <a:t>Seden, J. (2005) </a:t>
            </a:r>
            <a:r>
              <a:rPr lang="en-US" sz="2000" i="1" dirty="0"/>
              <a:t>Counselling Skills in Social Work Practice.</a:t>
            </a:r>
            <a:r>
              <a:rPr lang="en-US" sz="2000" dirty="0"/>
              <a:t> 2</a:t>
            </a:r>
            <a:r>
              <a:rPr lang="en-US" sz="2000" baseline="30000" dirty="0"/>
              <a:t>nd</a:t>
            </a:r>
            <a:r>
              <a:rPr lang="en-US" sz="2000" dirty="0"/>
              <a:t> edn. Berkshire: Open University Press.</a:t>
            </a:r>
            <a:endParaRPr lang="en-US" sz="1900" dirty="0"/>
          </a:p>
          <a:p>
            <a:r>
              <a:rPr lang="en-US" sz="2000" dirty="0"/>
              <a:t>Westen, D. (1998) ``The Scientific Legancy of Sigmund Freud Toward a Psychodynamically Informed Psychological Science``, </a:t>
            </a:r>
            <a:r>
              <a:rPr lang="en-US" sz="2000" i="1" dirty="0"/>
              <a:t>Psychological Buletin, </a:t>
            </a:r>
            <a:r>
              <a:rPr lang="en-US" sz="2000" dirty="0"/>
              <a:t>123( 3) , pp 333-371.</a:t>
            </a:r>
          </a:p>
          <a:p>
            <a:pPr marL="0" indent="0">
              <a:buNone/>
            </a:pPr>
            <a:endParaRPr lang="en-US" sz="2000" i="1" dirty="0"/>
          </a:p>
          <a:p>
            <a:endParaRPr lang="en-US" sz="2000" dirty="0"/>
          </a:p>
          <a:p>
            <a:endParaRPr lang="en-US" sz="2000" dirty="0"/>
          </a:p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338360988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9748</TotalTime>
  <Words>1201</Words>
  <Application>Microsoft Office PowerPoint</Application>
  <PresentationFormat>Widescreen</PresentationFormat>
  <Paragraphs>91</Paragraphs>
  <Slides>16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2" baseType="lpstr">
      <vt:lpstr>futura-pt</vt:lpstr>
      <vt:lpstr>Arial</vt:lpstr>
      <vt:lpstr>Calibri</vt:lpstr>
      <vt:lpstr>Calibri Light</vt:lpstr>
      <vt:lpstr>Wingdings</vt:lpstr>
      <vt:lpstr>Office Theme</vt:lpstr>
      <vt:lpstr>Psychodynamic Approach </vt:lpstr>
      <vt:lpstr>The Psychodynamic Approach-History and Definition</vt:lpstr>
      <vt:lpstr>Assumptions:</vt:lpstr>
      <vt:lpstr>Psychodynamic theorysts</vt:lpstr>
      <vt:lpstr>Sigmund Freud (1856-1939)</vt:lpstr>
      <vt:lpstr>Sigmund Freud stated that`` The poets and philosophers before me discovered the unconscious; What I discovered was the scientific method by which it could be studied`` (Bridge,2007)</vt:lpstr>
      <vt:lpstr>The structure of Human Personality </vt:lpstr>
      <vt:lpstr>Psychodynamic therapy treat:    (Cherry, 2021)</vt:lpstr>
      <vt:lpstr>Techniques of Psychoanalysis</vt:lpstr>
      <vt:lpstr>CASES STUDY  </vt:lpstr>
      <vt:lpstr>STREGHT</vt:lpstr>
      <vt:lpstr>WEAKNESSES</vt:lpstr>
      <vt:lpstr>How useful is the psychodynamic approach in health and social care?</vt:lpstr>
      <vt:lpstr>How useful is in Social Care?</vt:lpstr>
      <vt:lpstr>conclusion</vt:lpstr>
      <vt:lpstr>References: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Psychodynamic Approch </dc:title>
  <dc:creator>Claudia Solobot</dc:creator>
  <cp:lastModifiedBy>Claudia Solobot</cp:lastModifiedBy>
  <cp:revision>2</cp:revision>
  <dcterms:created xsi:type="dcterms:W3CDTF">2022-02-17T20:12:47Z</dcterms:created>
  <dcterms:modified xsi:type="dcterms:W3CDTF">2022-03-09T23:06:33Z</dcterms:modified>
</cp:coreProperties>
</file>