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63" r:id="rId3"/>
    <p:sldId id="258" r:id="rId4"/>
    <p:sldId id="261" r:id="rId5"/>
    <p:sldId id="259" r:id="rId6"/>
    <p:sldId id="262"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2" d="100"/>
          <a:sy n="122" d="100"/>
        </p:scale>
        <p:origin x="114" y="24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EE0AD-4EDE-4D98-A5B7-A63955E51446}"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4121958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EE0AD-4EDE-4D98-A5B7-A63955E51446}"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786042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EEE0AD-4EDE-4D98-A5B7-A63955E51446}"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3203904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32619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EE0AD-4EDE-4D98-A5B7-A63955E51446}" type="datetimeFigureOut">
              <a:rPr lang="en-GB" smtClean="0"/>
              <a:t>02/10/2017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963348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EE0AD-4EDE-4D98-A5B7-A63955E51446}"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3445749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6EEE0AD-4EDE-4D98-A5B7-A63955E51446}" type="datetimeFigureOut">
              <a:rPr lang="en-GB" smtClean="0"/>
              <a:t>02/10/2017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2502956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398846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3232934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219696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48785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A71AB83-140F-4306-9D2B-04B09A1476A3}"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985643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EEE0AD-4EDE-4D98-A5B7-A63955E51446}" type="datetimeFigureOut">
              <a:rPr lang="en-GB" smtClean="0"/>
              <a:t>02/10/2017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2097322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6EEE0AD-4EDE-4D98-A5B7-A63955E51446}"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505642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6EEE0AD-4EDE-4D98-A5B7-A63955E51446}" type="datetimeFigureOut">
              <a:rPr lang="en-GB" smtClean="0"/>
              <a:t>02/10/2017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1041780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EE0AD-4EDE-4D98-A5B7-A63955E51446}" type="datetimeFigureOut">
              <a:rPr lang="en-GB" smtClean="0"/>
              <a:t>02/10/2017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1AB83-140F-4306-9D2B-04B09A1476A3}" type="slidenum">
              <a:rPr lang="en-GB" smtClean="0"/>
              <a:t>‹#›</a:t>
            </a:fld>
            <a:endParaRPr lang="en-GB"/>
          </a:p>
        </p:txBody>
      </p:sp>
    </p:spTree>
    <p:extLst>
      <p:ext uri="{BB962C8B-B14F-4D97-AF65-F5344CB8AC3E}">
        <p14:creationId xmlns:p14="http://schemas.microsoft.com/office/powerpoint/2010/main" val="4009090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6EEE0AD-4EDE-4D98-A5B7-A63955E51446}" type="datetimeFigureOut">
              <a:rPr lang="en-GB" smtClean="0"/>
              <a:t>02/10/2017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A71AB83-140F-4306-9D2B-04B09A1476A3}" type="slidenum">
              <a:rPr lang="en-GB" smtClean="0"/>
              <a:t>‹#›</a:t>
            </a:fld>
            <a:endParaRPr lang="en-GB"/>
          </a:p>
        </p:txBody>
      </p:sp>
    </p:spTree>
    <p:extLst>
      <p:ext uri="{BB962C8B-B14F-4D97-AF65-F5344CB8AC3E}">
        <p14:creationId xmlns:p14="http://schemas.microsoft.com/office/powerpoint/2010/main" val="4115020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6EEE0AD-4EDE-4D98-A5B7-A63955E51446}" type="datetimeFigureOut">
              <a:rPr lang="en-GB" smtClean="0"/>
              <a:t>02/10/2017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A71AB83-140F-4306-9D2B-04B09A1476A3}" type="slidenum">
              <a:rPr lang="en-GB" smtClean="0"/>
              <a:t>‹#›</a:t>
            </a:fld>
            <a:endParaRPr lang="en-GB"/>
          </a:p>
        </p:txBody>
      </p:sp>
    </p:spTree>
    <p:extLst>
      <p:ext uri="{BB962C8B-B14F-4D97-AF65-F5344CB8AC3E}">
        <p14:creationId xmlns:p14="http://schemas.microsoft.com/office/powerpoint/2010/main" val="287845924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3392" y="2708920"/>
            <a:ext cx="8144134" cy="1373070"/>
          </a:xfrm>
        </p:spPr>
        <p:txBody>
          <a:bodyPr/>
          <a:lstStyle/>
          <a:p>
            <a:r>
              <a:rPr lang="en-GB" dirty="0" smtClean="0"/>
              <a:t>Group Facilitation and Restorative Practice </a:t>
            </a:r>
            <a:endParaRPr lang="en-GB" dirty="0"/>
          </a:p>
        </p:txBody>
      </p:sp>
      <p:sp>
        <p:nvSpPr>
          <p:cNvPr id="3" name="Subtitle 2"/>
          <p:cNvSpPr>
            <a:spLocks noGrp="1"/>
          </p:cNvSpPr>
          <p:nvPr>
            <p:ph type="subTitle" idx="1"/>
          </p:nvPr>
        </p:nvSpPr>
        <p:spPr/>
        <p:txBody>
          <a:bodyPr>
            <a:normAutofit/>
          </a:bodyPr>
          <a:lstStyle/>
          <a:p>
            <a:r>
              <a:rPr lang="en-GB" sz="4000" dirty="0" smtClean="0"/>
              <a:t>M6X00967</a:t>
            </a:r>
            <a:endParaRPr lang="en-GB" sz="4000" dirty="0"/>
          </a:p>
        </p:txBody>
      </p:sp>
    </p:spTree>
    <p:extLst>
      <p:ext uri="{BB962C8B-B14F-4D97-AF65-F5344CB8AC3E}">
        <p14:creationId xmlns:p14="http://schemas.microsoft.com/office/powerpoint/2010/main" val="4842041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Croeso</a:t>
            </a:r>
            <a:r>
              <a:rPr lang="en-GB" dirty="0" smtClean="0"/>
              <a:t> – Welcome </a:t>
            </a:r>
            <a:endParaRPr lang="en-GB" dirty="0"/>
          </a:p>
        </p:txBody>
      </p:sp>
      <p:sp>
        <p:nvSpPr>
          <p:cNvPr id="5" name="Content Placeholder 4"/>
          <p:cNvSpPr>
            <a:spLocks noGrp="1"/>
          </p:cNvSpPr>
          <p:nvPr>
            <p:ph idx="1"/>
          </p:nvPr>
        </p:nvSpPr>
        <p:spPr>
          <a:xfrm>
            <a:off x="680320" y="2132856"/>
            <a:ext cx="9613861" cy="4176463"/>
          </a:xfrm>
        </p:spPr>
        <p:txBody>
          <a:bodyPr>
            <a:normAutofit fontScale="92500" lnSpcReduction="20000"/>
          </a:bodyPr>
          <a:lstStyle/>
          <a:p>
            <a:pPr marL="0" indent="0">
              <a:buNone/>
            </a:pPr>
            <a:r>
              <a:rPr lang="en-GB" b="1" dirty="0" smtClean="0"/>
              <a:t>Welcome </a:t>
            </a:r>
          </a:p>
          <a:p>
            <a:r>
              <a:rPr lang="en-GB" dirty="0" smtClean="0"/>
              <a:t>Small Group Exercise – Hope and Dream for New Year</a:t>
            </a:r>
          </a:p>
          <a:p>
            <a:r>
              <a:rPr lang="en-GB" dirty="0" smtClean="0"/>
              <a:t>Large Group – What would you like to put into the Circle</a:t>
            </a:r>
          </a:p>
          <a:p>
            <a:r>
              <a:rPr lang="en-GB" dirty="0" smtClean="0"/>
              <a:t>Contracting</a:t>
            </a:r>
          </a:p>
          <a:p>
            <a:r>
              <a:rPr lang="en-GB" dirty="0" smtClean="0"/>
              <a:t>Student Reps </a:t>
            </a:r>
          </a:p>
          <a:p>
            <a:pPr marL="0" indent="0">
              <a:buNone/>
            </a:pPr>
            <a:r>
              <a:rPr lang="en-GB" b="1" dirty="0" smtClean="0"/>
              <a:t>Break</a:t>
            </a:r>
          </a:p>
          <a:p>
            <a:r>
              <a:rPr lang="en-GB" dirty="0" smtClean="0"/>
              <a:t>Module </a:t>
            </a:r>
            <a:r>
              <a:rPr lang="en-GB" b="1" dirty="0" smtClean="0"/>
              <a:t>Overview</a:t>
            </a:r>
          </a:p>
          <a:p>
            <a:r>
              <a:rPr lang="en-GB" dirty="0" smtClean="0"/>
              <a:t>Assessments</a:t>
            </a:r>
          </a:p>
          <a:p>
            <a:r>
              <a:rPr lang="en-GB" dirty="0" smtClean="0"/>
              <a:t>Small Group Exercise – What do you know about Restorative </a:t>
            </a:r>
            <a:r>
              <a:rPr lang="en-GB" dirty="0" err="1" smtClean="0"/>
              <a:t>Justic</a:t>
            </a:r>
            <a:r>
              <a:rPr lang="en-GB" dirty="0" smtClean="0"/>
              <a:t>/Practice </a:t>
            </a:r>
          </a:p>
          <a:p>
            <a:r>
              <a:rPr lang="en-GB" dirty="0" smtClean="0"/>
              <a:t>Check out</a:t>
            </a:r>
          </a:p>
          <a:p>
            <a:endParaRPr lang="en-GB" dirty="0" smtClean="0"/>
          </a:p>
          <a:p>
            <a:endParaRPr lang="en-GB" dirty="0" smtClean="0"/>
          </a:p>
          <a:p>
            <a:pPr marL="0" indent="0">
              <a:buNone/>
            </a:pPr>
            <a:endParaRPr lang="en-GB" dirty="0"/>
          </a:p>
        </p:txBody>
      </p:sp>
      <p:pic>
        <p:nvPicPr>
          <p:cNvPr id="6" name="Picture 5"/>
          <p:cNvPicPr>
            <a:picLocks noChangeAspect="1"/>
          </p:cNvPicPr>
          <p:nvPr/>
        </p:nvPicPr>
        <p:blipFill>
          <a:blip r:embed="rId2"/>
          <a:stretch>
            <a:fillRect/>
          </a:stretch>
        </p:blipFill>
        <p:spPr>
          <a:xfrm>
            <a:off x="8515793" y="0"/>
            <a:ext cx="3676207" cy="2564904"/>
          </a:xfrm>
          <a:prstGeom prst="rect">
            <a:avLst/>
          </a:prstGeom>
        </p:spPr>
      </p:pic>
    </p:spTree>
    <p:extLst>
      <p:ext uri="{BB962C8B-B14F-4D97-AF65-F5344CB8AC3E}">
        <p14:creationId xmlns:p14="http://schemas.microsoft.com/office/powerpoint/2010/main" val="3564565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Assignments</a:t>
            </a:r>
            <a:br>
              <a:rPr lang="en-GB" dirty="0" smtClean="0"/>
            </a:br>
            <a:r>
              <a:rPr lang="en-GB" sz="4000" dirty="0"/>
              <a:t>(Restorative Practice)</a:t>
            </a:r>
          </a:p>
        </p:txBody>
      </p:sp>
      <p:sp>
        <p:nvSpPr>
          <p:cNvPr id="3" name="Content Placeholder 2"/>
          <p:cNvSpPr>
            <a:spLocks noGrp="1"/>
          </p:cNvSpPr>
          <p:nvPr>
            <p:ph idx="1"/>
          </p:nvPr>
        </p:nvSpPr>
        <p:spPr>
          <a:xfrm>
            <a:off x="119336" y="2276872"/>
            <a:ext cx="11953328" cy="4378348"/>
          </a:xfrm>
          <a:noFill/>
        </p:spPr>
        <p:txBody>
          <a:bodyPr>
            <a:noAutofit/>
          </a:bodyPr>
          <a:lstStyle/>
          <a:p>
            <a:pPr marL="457200" indent="-457200">
              <a:buAutoNum type="arabicPeriod"/>
            </a:pPr>
            <a:r>
              <a:rPr lang="en-GB" sz="3200" b="1" dirty="0"/>
              <a:t>Oral </a:t>
            </a:r>
            <a:r>
              <a:rPr lang="en-GB" sz="3200" b="1" dirty="0" smtClean="0"/>
              <a:t>Presentation</a:t>
            </a:r>
            <a:r>
              <a:rPr lang="en-GB" sz="3200" b="1" dirty="0"/>
              <a:t>	30%</a:t>
            </a:r>
          </a:p>
          <a:p>
            <a:pPr marL="0" indent="0">
              <a:buNone/>
            </a:pPr>
            <a:r>
              <a:rPr lang="en-GB" sz="3200" dirty="0"/>
              <a:t>A 15 minute oral presentation based on the Truth and Reconciliation Commission with reference to a case study chosen to illustrate the work and effectiveness of </a:t>
            </a:r>
            <a:r>
              <a:rPr lang="en-GB" sz="3200" dirty="0" smtClean="0"/>
              <a:t>TRCs</a:t>
            </a:r>
          </a:p>
          <a:p>
            <a:pPr marL="0" indent="0">
              <a:buNone/>
            </a:pPr>
            <a:endParaRPr lang="en-GB" sz="3200" dirty="0"/>
          </a:p>
          <a:p>
            <a:pPr marL="0" indent="0">
              <a:buNone/>
            </a:pPr>
            <a:r>
              <a:rPr lang="en-GB" sz="3200" b="1" dirty="0"/>
              <a:t>Submission Date: </a:t>
            </a:r>
            <a:r>
              <a:rPr lang="en-GB" sz="3200" b="1" dirty="0" smtClean="0"/>
              <a:t>13</a:t>
            </a:r>
            <a:r>
              <a:rPr lang="en-GB" sz="3200" b="1" baseline="30000" dirty="0" smtClean="0"/>
              <a:t>th</a:t>
            </a:r>
            <a:r>
              <a:rPr lang="en-GB" sz="3200" b="1" dirty="0" smtClean="0"/>
              <a:t> November 2017 </a:t>
            </a:r>
          </a:p>
          <a:p>
            <a:pPr marL="0" indent="0">
              <a:buNone/>
            </a:pPr>
            <a:r>
              <a:rPr lang="en-GB" sz="3200" b="1" dirty="0" smtClean="0"/>
              <a:t>Presentation Dates: 13</a:t>
            </a:r>
            <a:r>
              <a:rPr lang="en-GB" sz="3200" b="1" baseline="30000" dirty="0" smtClean="0"/>
              <a:t>th</a:t>
            </a:r>
            <a:r>
              <a:rPr lang="en-GB" sz="3200" b="1" dirty="0"/>
              <a:t> </a:t>
            </a:r>
            <a:r>
              <a:rPr lang="en-GB" sz="3200" b="1" dirty="0" smtClean="0"/>
              <a:t>&amp; 20</a:t>
            </a:r>
            <a:r>
              <a:rPr lang="en-GB" sz="3200" b="1" baseline="30000" dirty="0" smtClean="0"/>
              <a:t>th</a:t>
            </a:r>
            <a:r>
              <a:rPr lang="en-GB" sz="3200" b="1" dirty="0" smtClean="0"/>
              <a:t> November 2017 </a:t>
            </a:r>
            <a:endParaRPr lang="en-GB" sz="3200" dirty="0"/>
          </a:p>
          <a:p>
            <a:pPr marL="0" indent="0">
              <a:buNone/>
            </a:pPr>
            <a:endParaRPr lang="en-GB" sz="2800" dirty="0"/>
          </a:p>
        </p:txBody>
      </p:sp>
    </p:spTree>
    <p:extLst>
      <p:ext uri="{BB962C8B-B14F-4D97-AF65-F5344CB8AC3E}">
        <p14:creationId xmlns:p14="http://schemas.microsoft.com/office/powerpoint/2010/main" val="15461007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sz="3200" b="1" dirty="0"/>
              <a:t>2. Written Assignment		</a:t>
            </a:r>
            <a:r>
              <a:rPr lang="en-GB" sz="3200" b="1" dirty="0" smtClean="0"/>
              <a:t>30</a:t>
            </a:r>
            <a:r>
              <a:rPr lang="en-GB" sz="3200" b="1" dirty="0"/>
              <a:t>%</a:t>
            </a:r>
          </a:p>
          <a:p>
            <a:pPr marL="0" indent="0">
              <a:buNone/>
            </a:pPr>
            <a:r>
              <a:rPr lang="en-GB" sz="3200" dirty="0"/>
              <a:t>Write an essay based on your presentation, evaluating the impact and influence of the work of the ‘Truth and Reconciliation Commission’ with reference to your case study, and to include further reflection on implications for forgiveness.</a:t>
            </a:r>
          </a:p>
          <a:p>
            <a:pPr marL="0" indent="0">
              <a:buNone/>
            </a:pPr>
            <a:r>
              <a:rPr lang="en-GB" sz="3200" b="1" dirty="0"/>
              <a:t>Submission Date: 28</a:t>
            </a:r>
            <a:r>
              <a:rPr lang="en-GB" sz="3200" b="1" baseline="30000" dirty="0"/>
              <a:t>th</a:t>
            </a:r>
            <a:r>
              <a:rPr lang="en-GB" sz="3200" b="1" dirty="0"/>
              <a:t>  November 2016</a:t>
            </a:r>
            <a:r>
              <a:rPr lang="en-GB" sz="3200" dirty="0"/>
              <a:t> </a:t>
            </a:r>
          </a:p>
        </p:txBody>
      </p:sp>
    </p:spTree>
    <p:extLst>
      <p:ext uri="{BB962C8B-B14F-4D97-AF65-F5344CB8AC3E}">
        <p14:creationId xmlns:p14="http://schemas.microsoft.com/office/powerpoint/2010/main" val="3230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dirty="0"/>
              <a:t>Assignment</a:t>
            </a:r>
            <a:r>
              <a:rPr lang="en-GB" dirty="0" smtClean="0"/>
              <a:t/>
            </a:r>
            <a:br>
              <a:rPr lang="en-GB" dirty="0" smtClean="0"/>
            </a:br>
            <a:r>
              <a:rPr lang="en-GB" dirty="0"/>
              <a:t>(Group Facilitation)</a:t>
            </a:r>
          </a:p>
        </p:txBody>
      </p:sp>
      <p:sp>
        <p:nvSpPr>
          <p:cNvPr id="3" name="Content Placeholder 2"/>
          <p:cNvSpPr>
            <a:spLocks noGrp="1"/>
          </p:cNvSpPr>
          <p:nvPr>
            <p:ph idx="1"/>
          </p:nvPr>
        </p:nvSpPr>
        <p:spPr>
          <a:xfrm>
            <a:off x="263353" y="2336872"/>
            <a:ext cx="11593288" cy="4044455"/>
          </a:xfrm>
        </p:spPr>
        <p:txBody>
          <a:bodyPr>
            <a:normAutofit/>
          </a:bodyPr>
          <a:lstStyle/>
          <a:p>
            <a:pPr marL="0" indent="0">
              <a:buNone/>
            </a:pPr>
            <a:r>
              <a:rPr lang="en-GB" sz="3600" b="1" dirty="0" smtClean="0"/>
              <a:t>3. Practical Assessment</a:t>
            </a:r>
            <a:r>
              <a:rPr lang="en-GB" sz="3600" dirty="0"/>
              <a:t>	40%</a:t>
            </a:r>
          </a:p>
          <a:p>
            <a:r>
              <a:rPr lang="en-GB" sz="3600" dirty="0"/>
              <a:t>A 20 minute DVD recording demonstrating group facilitation skills based on a case scenario in the format of a restorative conference.</a:t>
            </a:r>
          </a:p>
          <a:p>
            <a:endParaRPr lang="en-GB" sz="3600" dirty="0"/>
          </a:p>
          <a:p>
            <a:r>
              <a:rPr lang="en-GB" sz="3600" b="1" dirty="0"/>
              <a:t>Date of recordings:	</a:t>
            </a:r>
            <a:r>
              <a:rPr lang="en-GB" sz="3600" b="1" dirty="0" smtClean="0"/>
              <a:t>8</a:t>
            </a:r>
            <a:r>
              <a:rPr lang="en-GB" sz="3600" b="1" baseline="30000" dirty="0" smtClean="0"/>
              <a:t>th</a:t>
            </a:r>
            <a:r>
              <a:rPr lang="en-GB" sz="3600" b="1" dirty="0" smtClean="0"/>
              <a:t> January 2018</a:t>
            </a:r>
            <a:r>
              <a:rPr lang="en-GB" sz="3600" b="1" dirty="0"/>
              <a:t>	</a:t>
            </a:r>
            <a:endParaRPr lang="en-GB" sz="3600" dirty="0"/>
          </a:p>
          <a:p>
            <a:pPr marL="0" indent="0">
              <a:buNone/>
            </a:pPr>
            <a:endParaRPr lang="en-GB" sz="3600" dirty="0"/>
          </a:p>
        </p:txBody>
      </p:sp>
    </p:spTree>
    <p:extLst>
      <p:ext uri="{BB962C8B-B14F-4D97-AF65-F5344CB8AC3E}">
        <p14:creationId xmlns:p14="http://schemas.microsoft.com/office/powerpoint/2010/main" val="16214077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smtClean="0"/>
              <a:t>Indicative Content – Restorative Justice</a:t>
            </a:r>
            <a:endParaRPr lang="en-US" sz="4400" dirty="0"/>
          </a:p>
        </p:txBody>
      </p:sp>
      <p:sp>
        <p:nvSpPr>
          <p:cNvPr id="3" name="Content Placeholder 2"/>
          <p:cNvSpPr>
            <a:spLocks noGrp="1"/>
          </p:cNvSpPr>
          <p:nvPr>
            <p:ph idx="1"/>
          </p:nvPr>
        </p:nvSpPr>
        <p:spPr>
          <a:xfrm>
            <a:off x="263353" y="2060848"/>
            <a:ext cx="11737304" cy="4392488"/>
          </a:xfrm>
        </p:spPr>
        <p:txBody>
          <a:bodyPr>
            <a:normAutofit fontScale="85000" lnSpcReduction="20000"/>
          </a:bodyPr>
          <a:lstStyle/>
          <a:p>
            <a:r>
              <a:rPr lang="en-GB" sz="3500" b="1" dirty="0"/>
              <a:t>History – Restorative Justice</a:t>
            </a:r>
          </a:p>
          <a:p>
            <a:r>
              <a:rPr lang="en-GB" sz="3500" b="1" dirty="0"/>
              <a:t>Truth and Reconciliation Commission</a:t>
            </a:r>
          </a:p>
          <a:p>
            <a:r>
              <a:rPr lang="en-GB" sz="3500" b="1" dirty="0"/>
              <a:t>Restorative Justice in Action – case studies, the Sycamore Tree Project</a:t>
            </a:r>
          </a:p>
          <a:p>
            <a:r>
              <a:rPr lang="en-GB" sz="3500" b="1" dirty="0"/>
              <a:t>Justice reconciliation and restoration</a:t>
            </a:r>
          </a:p>
          <a:p>
            <a:r>
              <a:rPr lang="en-GB" sz="3500" b="1" dirty="0"/>
              <a:t>The significance of Narrative, Storytelling and the place of the ‘Witness’ (Global Oneness Project)</a:t>
            </a:r>
          </a:p>
          <a:p>
            <a:r>
              <a:rPr lang="en-GB" sz="3500" b="1" dirty="0"/>
              <a:t>Restorative Practices</a:t>
            </a:r>
          </a:p>
          <a:p>
            <a:pPr lvl="0"/>
            <a:r>
              <a:rPr lang="en-GB" sz="3500" b="1" dirty="0"/>
              <a:t>Models of Forgiveness</a:t>
            </a:r>
          </a:p>
          <a:p>
            <a:pPr lvl="0"/>
            <a:r>
              <a:rPr lang="en-GB" sz="3500" b="1" dirty="0"/>
              <a:t>Working with Emotions</a:t>
            </a:r>
          </a:p>
          <a:p>
            <a:endParaRPr lang="en-GB" dirty="0"/>
          </a:p>
          <a:p>
            <a:endParaRPr lang="en-GB" dirty="0"/>
          </a:p>
        </p:txBody>
      </p:sp>
    </p:spTree>
    <p:extLst>
      <p:ext uri="{BB962C8B-B14F-4D97-AF65-F5344CB8AC3E}">
        <p14:creationId xmlns:p14="http://schemas.microsoft.com/office/powerpoint/2010/main" val="2610206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Indicative Content- Group Facilitation </a:t>
            </a:r>
            <a:endParaRPr lang="en-GB" sz="4000" dirty="0"/>
          </a:p>
        </p:txBody>
      </p:sp>
      <p:sp>
        <p:nvSpPr>
          <p:cNvPr id="3" name="Content Placeholder 2"/>
          <p:cNvSpPr>
            <a:spLocks noGrp="1"/>
          </p:cNvSpPr>
          <p:nvPr>
            <p:ph idx="1"/>
          </p:nvPr>
        </p:nvSpPr>
        <p:spPr>
          <a:xfrm>
            <a:off x="407369" y="2336872"/>
            <a:ext cx="11305256" cy="4116463"/>
          </a:xfrm>
        </p:spPr>
        <p:txBody>
          <a:bodyPr>
            <a:normAutofit/>
          </a:bodyPr>
          <a:lstStyle/>
          <a:p>
            <a:r>
              <a:rPr lang="en-GB" dirty="0" smtClean="0"/>
              <a:t>Groups and their development</a:t>
            </a:r>
          </a:p>
          <a:p>
            <a:r>
              <a:rPr lang="en-GB" dirty="0" smtClean="0"/>
              <a:t>Group Process</a:t>
            </a:r>
          </a:p>
          <a:p>
            <a:r>
              <a:rPr lang="en-GB" dirty="0" smtClean="0"/>
              <a:t>Group Facilitation and the skill of group-work</a:t>
            </a:r>
          </a:p>
          <a:p>
            <a:r>
              <a:rPr lang="en-GB" dirty="0" smtClean="0"/>
              <a:t>Intergroup Contact Theory (</a:t>
            </a:r>
            <a:r>
              <a:rPr lang="en-GB" dirty="0" err="1" smtClean="0"/>
              <a:t>Allport</a:t>
            </a:r>
            <a:r>
              <a:rPr lang="en-GB" dirty="0" smtClean="0"/>
              <a:t>)</a:t>
            </a:r>
          </a:p>
          <a:p>
            <a:r>
              <a:rPr lang="en-GB" dirty="0" smtClean="0"/>
              <a:t>Group Theory and Practice</a:t>
            </a:r>
          </a:p>
          <a:p>
            <a:r>
              <a:rPr lang="en-GB" dirty="0" smtClean="0"/>
              <a:t>Roles in Groups</a:t>
            </a:r>
          </a:p>
          <a:p>
            <a:r>
              <a:rPr lang="en-GB" dirty="0" smtClean="0"/>
              <a:t>Leadership styles</a:t>
            </a:r>
          </a:p>
          <a:p>
            <a:r>
              <a:rPr lang="en-GB" dirty="0" smtClean="0"/>
              <a:t>Groups in psychotherapy</a:t>
            </a:r>
          </a:p>
          <a:p>
            <a:r>
              <a:rPr lang="en-GB" dirty="0" smtClean="0"/>
              <a:t>Creativity in groups</a:t>
            </a:r>
            <a:endParaRPr lang="en-GB" dirty="0"/>
          </a:p>
        </p:txBody>
      </p:sp>
    </p:spTree>
    <p:extLst>
      <p:ext uri="{BB962C8B-B14F-4D97-AF65-F5344CB8AC3E}">
        <p14:creationId xmlns:p14="http://schemas.microsoft.com/office/powerpoint/2010/main" val="2187268484"/>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193</TotalTime>
  <Words>158</Words>
  <Application>Microsoft Office PowerPoint</Application>
  <PresentationFormat>Widescreen</PresentationFormat>
  <Paragraphs>47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Trebuchet MS</vt:lpstr>
      <vt:lpstr>Berlin</vt:lpstr>
      <vt:lpstr>Group Facilitation and Restorative Practice </vt:lpstr>
      <vt:lpstr>Croeso – Welcome </vt:lpstr>
      <vt:lpstr>Assignments (Restorative Practice)</vt:lpstr>
      <vt:lpstr>PowerPoint Presentation</vt:lpstr>
      <vt:lpstr>Assignment (Group Facilitation)</vt:lpstr>
      <vt:lpstr>Indicative Content – Restorative Justice</vt:lpstr>
      <vt:lpstr>Indicative Content- Group Facilitation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 and Group Facilitation</dc:title>
  <dc:creator>Administrator</dc:creator>
  <cp:lastModifiedBy>Ruth Groff</cp:lastModifiedBy>
  <cp:revision>20</cp:revision>
  <dcterms:created xsi:type="dcterms:W3CDTF">2016-01-19T11:39:37Z</dcterms:created>
  <dcterms:modified xsi:type="dcterms:W3CDTF">2017-10-02T10:48:40Z</dcterms:modified>
</cp:coreProperties>
</file>