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A1C25-04F4-427B-82F7-5CFFB86EE38B}" v="2" dt="2025-09-24T08:30:19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3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09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2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4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669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39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39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56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1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001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12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19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305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83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1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B6BA45-21D7-4ECD-971E-90FC03AE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ruler">
            <a:extLst>
              <a:ext uri="{FF2B5EF4-FFF2-40B4-BE49-F238E27FC236}">
                <a16:creationId xmlns:a16="http://schemas.microsoft.com/office/drawing/2014/main" id="{D5E53EE3-4C53-AE7E-E825-C9AC3379F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15" b="10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97530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BE39B-1233-27A4-DD69-DBAC8F7E4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7696" y="2460769"/>
            <a:ext cx="3768917" cy="191679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Session 1</a:t>
            </a:r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ACBA4025: Measurement &amp; Estimating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50F2-7BF1-AF2B-16A5-3549F9FD0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7696" y="4553983"/>
            <a:ext cx="3665550" cy="98393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0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bg1"/>
                </a:solidFill>
              </a:rPr>
              <a:t>Stephen Tindall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</a:rPr>
              <a:t>s.tindall@uwtsd.ac.uk</a:t>
            </a:r>
          </a:p>
        </p:txBody>
      </p:sp>
    </p:spTree>
    <p:extLst>
      <p:ext uri="{BB962C8B-B14F-4D97-AF65-F5344CB8AC3E}">
        <p14:creationId xmlns:p14="http://schemas.microsoft.com/office/powerpoint/2010/main" val="353202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7D644-24C6-423B-FB44-FDEB52971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module: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8C00-D3C9-3D21-BDC5-AD07E7251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4207"/>
            <a:ext cx="10515600" cy="4437993"/>
          </a:xfrm>
        </p:spPr>
        <p:txBody>
          <a:bodyPr>
            <a:normAutofit/>
          </a:bodyPr>
          <a:lstStyle/>
          <a:p>
            <a:r>
              <a:rPr lang="en-GB" b="1" dirty="0"/>
              <a:t>Level 4 &amp; 20 credits</a:t>
            </a:r>
          </a:p>
          <a:p>
            <a:pPr marL="0" indent="0">
              <a:buNone/>
            </a:pPr>
            <a:r>
              <a:rPr lang="en-GB" dirty="0"/>
              <a:t>“To develop the skills for measurement and estimating essential for quantity surveyors and estimators”</a:t>
            </a:r>
          </a:p>
          <a:p>
            <a:pPr marL="0" indent="0">
              <a:buNone/>
            </a:pPr>
            <a:r>
              <a:rPr lang="en-GB" b="1" dirty="0"/>
              <a:t>How:</a:t>
            </a:r>
          </a:p>
          <a:p>
            <a:pPr lvl="0"/>
            <a:r>
              <a:rPr lang="en-GB" dirty="0"/>
              <a:t>appraise standard measurement techniques and perform taking off of a variety of quantities;</a:t>
            </a:r>
          </a:p>
          <a:p>
            <a:pPr lvl="0"/>
            <a:r>
              <a:rPr lang="en-GB" dirty="0"/>
              <a:t>interpret the data necessary for estimating and prepare an estimate for a work activity.</a:t>
            </a:r>
          </a:p>
        </p:txBody>
      </p:sp>
    </p:spTree>
    <p:extLst>
      <p:ext uri="{BB962C8B-B14F-4D97-AF65-F5344CB8AC3E}">
        <p14:creationId xmlns:p14="http://schemas.microsoft.com/office/powerpoint/2010/main" val="2233955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0514F-50C7-8924-A97F-15BBE3D84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for ACBA4025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4A48E-3303-BA28-8DD2-6DCC32C5CA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1: Estimating Coursework = 50%  (Moodle)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Assessment 2: Measurement Coursework  = 50% (Moodle)</a:t>
            </a:r>
          </a:p>
          <a:p>
            <a:endParaRPr lang="en-GB" dirty="0"/>
          </a:p>
          <a:p>
            <a:r>
              <a:rPr lang="en-GB" dirty="0"/>
              <a:t>No written end Exam in ACBA4025!</a:t>
            </a:r>
          </a:p>
        </p:txBody>
      </p:sp>
    </p:spTree>
    <p:extLst>
      <p:ext uri="{BB962C8B-B14F-4D97-AF65-F5344CB8AC3E}">
        <p14:creationId xmlns:p14="http://schemas.microsoft.com/office/powerpoint/2010/main" val="1497923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A072-5A55-25B9-6B0A-3BD3E4276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 </a:t>
            </a:r>
            <a:r>
              <a:rPr lang="en-GB"/>
              <a:t>for ACBA4025: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3412-DC5E-0E2E-202A-4DC846F2F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Brook, M. (2017) Estimating and Tendering for Construction Work. Abingdon, Oxon: Routledge </a:t>
            </a:r>
            <a:r>
              <a:rPr lang="en-GB" b="1" dirty="0"/>
              <a:t>(PDF on Moodle)</a:t>
            </a:r>
          </a:p>
          <a:p>
            <a:r>
              <a:rPr lang="en-GB" dirty="0"/>
              <a:t>Cartlidge, D. (2013) Estimators Pocket Book. Abingdon, Oxon: Routledge</a:t>
            </a:r>
          </a:p>
          <a:p>
            <a:r>
              <a:rPr lang="en-GB" dirty="0"/>
              <a:t>Ostrowski, S. (2013) Guide to Measurement Using the New Rules of Measurement. Oxford: Blackwell</a:t>
            </a:r>
          </a:p>
          <a:p>
            <a:r>
              <a:rPr lang="en-GB" dirty="0"/>
              <a:t>NRM1 &amp; NRM2!!! (PDF’s on Moodle)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515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7B724-7872-C2CB-D83D-3E1761044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pass this module!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A30F-8488-CA22-B6A6-6B3E841E6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need to know how to use the Moodle/Teams and Online resources</a:t>
            </a:r>
          </a:p>
          <a:p>
            <a:endParaRPr lang="en-GB" dirty="0"/>
          </a:p>
          <a:p>
            <a:r>
              <a:rPr lang="en-GB" dirty="0"/>
              <a:t>You need to attend all timetabled activities</a:t>
            </a:r>
          </a:p>
          <a:p>
            <a:endParaRPr lang="en-GB" dirty="0"/>
          </a:p>
          <a:p>
            <a:r>
              <a:rPr lang="en-GB" dirty="0"/>
              <a:t>You need to manage your time and meeting deadlines</a:t>
            </a:r>
          </a:p>
          <a:p>
            <a:endParaRPr lang="en-GB" dirty="0"/>
          </a:p>
          <a:p>
            <a:r>
              <a:rPr lang="en-GB" dirty="0"/>
              <a:t>Consult your module tutor Steve Tindall if you have any problems regarding the module.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Pre-submission of coursework for feedback is also encouraged ( 7 days before the final submission)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851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AA78B-A177-5C70-CAA5-C0AA28943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306"/>
          </a:xfrm>
        </p:spPr>
        <p:txBody>
          <a:bodyPr/>
          <a:lstStyle/>
          <a:p>
            <a:r>
              <a:rPr lang="en-GB" dirty="0"/>
              <a:t>SOW (go to Moodle ACBA4000)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AE73FA-BC1E-0819-2125-D7E9DCBDED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4817" y="1088266"/>
            <a:ext cx="8997825" cy="528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14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717A-F18F-84F7-8B04-DCA513029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689"/>
          </a:xfrm>
        </p:spPr>
        <p:txBody>
          <a:bodyPr/>
          <a:lstStyle/>
          <a:p>
            <a:r>
              <a:rPr lang="en-GB" dirty="0"/>
              <a:t>Lets get started….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A05F1-DF61-35C2-B74D-B26FF2AE9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Q. What would be the correct order for these 4 key words and why?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Measurement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Procurement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Tendering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Estimating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and come back with an answer (20 mins)</a:t>
            </a:r>
          </a:p>
        </p:txBody>
      </p:sp>
    </p:spTree>
    <p:extLst>
      <p:ext uri="{BB962C8B-B14F-4D97-AF65-F5344CB8AC3E}">
        <p14:creationId xmlns:p14="http://schemas.microsoft.com/office/powerpoint/2010/main" val="3242648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4B531-F7F9-11C1-EA9B-787F0C33A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Possible Answer: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FC97D-9B93-2A01-69B8-6C6586BFA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Procurement: needs to be decided first!</a:t>
            </a:r>
          </a:p>
          <a:p>
            <a:r>
              <a:rPr lang="en-GB" dirty="0"/>
              <a:t>Measurement: who…Client, MC or SC</a:t>
            </a:r>
          </a:p>
          <a:p>
            <a:r>
              <a:rPr lang="en-GB" dirty="0"/>
              <a:t>Tendering!</a:t>
            </a:r>
          </a:p>
          <a:p>
            <a:r>
              <a:rPr lang="en-GB" dirty="0"/>
              <a:t>Estimating: What stage of estimating, pre or </a:t>
            </a:r>
            <a:r>
              <a:rPr lang="en-GB" u="sng" dirty="0"/>
              <a:t>post tender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 many variables to this answer….</a:t>
            </a:r>
          </a:p>
        </p:txBody>
      </p:sp>
    </p:spTree>
    <p:extLst>
      <p:ext uri="{BB962C8B-B14F-4D97-AF65-F5344CB8AC3E}">
        <p14:creationId xmlns:p14="http://schemas.microsoft.com/office/powerpoint/2010/main" val="669991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0E02-0953-CA5B-2D0F-66E578E68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1E383-D37B-1C94-EAB2-2015140E3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Can anyone look up and give me a definition of construction Tendering?</a:t>
            </a:r>
          </a:p>
          <a:p>
            <a:pPr marL="0" indent="0">
              <a:buNone/>
            </a:pPr>
            <a:r>
              <a:rPr lang="en-GB" dirty="0"/>
              <a:t>Key terms we need to take forward:</a:t>
            </a:r>
          </a:p>
          <a:p>
            <a:r>
              <a:rPr lang="en-GB" dirty="0"/>
              <a:t>Tendering Process</a:t>
            </a:r>
          </a:p>
          <a:p>
            <a:r>
              <a:rPr lang="en-GB" dirty="0"/>
              <a:t>Tendering Documents </a:t>
            </a:r>
            <a:r>
              <a:rPr lang="en-GB" sz="2000" dirty="0"/>
              <a:t>(drawings, specifications, </a:t>
            </a:r>
            <a:r>
              <a:rPr lang="en-GB" sz="2000" dirty="0" err="1"/>
              <a:t>BofQ</a:t>
            </a:r>
            <a:r>
              <a:rPr lang="en-GB" sz="2000" dirty="0"/>
              <a:t>, schedules, Form of Tender etc, contract programme etc.)</a:t>
            </a:r>
          </a:p>
          <a:p>
            <a:r>
              <a:rPr lang="en-GB" dirty="0"/>
              <a:t>Commercial Risk</a:t>
            </a:r>
          </a:p>
          <a:p>
            <a:r>
              <a:rPr lang="en-GB" dirty="0"/>
              <a:t>Organisational Capacity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358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EA905-18D2-8588-3C9C-4B84CECD1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Tendering documents: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0EE3AAD2-DA27-D646-D233-C7470C0E74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46087" y="2011363"/>
            <a:ext cx="3084650" cy="4160837"/>
          </a:xfr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2BAA046-D4E4-7C77-EB86-28AB5D39C5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61263" y="2011363"/>
            <a:ext cx="3122182" cy="4160837"/>
          </a:xfrm>
        </p:spPr>
      </p:pic>
    </p:spTree>
    <p:extLst>
      <p:ext uri="{BB962C8B-B14F-4D97-AF65-F5344CB8AC3E}">
        <p14:creationId xmlns:p14="http://schemas.microsoft.com/office/powerpoint/2010/main" val="1959136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2851D37-4AC4-4B60-2C29-DB9FEAED4B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2289" y="623059"/>
            <a:ext cx="5512592" cy="5549141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6EEB12E-B4CC-2614-732D-812D7523E0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71500" y="623059"/>
            <a:ext cx="4723135" cy="5474330"/>
          </a:xfrm>
        </p:spPr>
      </p:pic>
    </p:spTree>
    <p:extLst>
      <p:ext uri="{BB962C8B-B14F-4D97-AF65-F5344CB8AC3E}">
        <p14:creationId xmlns:p14="http://schemas.microsoft.com/office/powerpoint/2010/main" val="1784011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2AAA81-AE5E-975B-AC34-F9AE63050B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90417" y="2011363"/>
            <a:ext cx="3432690" cy="4160837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FE4FF7D-A2AA-514F-5161-E61DD7846D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90391" y="2011363"/>
            <a:ext cx="2996042" cy="4160837"/>
          </a:xfrm>
        </p:spPr>
      </p:pic>
    </p:spTree>
    <p:extLst>
      <p:ext uri="{BB962C8B-B14F-4D97-AF65-F5344CB8AC3E}">
        <p14:creationId xmlns:p14="http://schemas.microsoft.com/office/powerpoint/2010/main" val="1200652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3FD187-80B3-B95A-2C5C-0097C347DE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4183" y="746645"/>
            <a:ext cx="8956183" cy="5478052"/>
          </a:xfrm>
        </p:spPr>
      </p:pic>
    </p:spTree>
    <p:extLst>
      <p:ext uri="{BB962C8B-B14F-4D97-AF65-F5344CB8AC3E}">
        <p14:creationId xmlns:p14="http://schemas.microsoft.com/office/powerpoint/2010/main" val="3290544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F2C040-612C-47C2-5139-849A5A1DC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week….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0F9ED-34AC-045F-48D1-60EB1B687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of </a:t>
            </a:r>
            <a:r>
              <a:rPr lang="en-GB"/>
              <a:t>this session, then:</a:t>
            </a:r>
          </a:p>
          <a:p>
            <a:r>
              <a:rPr lang="en-GB" dirty="0"/>
              <a:t>Tendering Process’s and Coursework handout.</a:t>
            </a:r>
          </a:p>
        </p:txBody>
      </p:sp>
    </p:spTree>
    <p:extLst>
      <p:ext uri="{BB962C8B-B14F-4D97-AF65-F5344CB8AC3E}">
        <p14:creationId xmlns:p14="http://schemas.microsoft.com/office/powerpoint/2010/main" val="253526040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242641"/>
      </a:dk2>
      <a:lt2>
        <a:srgbClr val="E8E4E2"/>
      </a:lt2>
      <a:accent1>
        <a:srgbClr val="7DA8B9"/>
      </a:accent1>
      <a:accent2>
        <a:srgbClr val="7F91BA"/>
      </a:accent2>
      <a:accent3>
        <a:srgbClr val="9C96C6"/>
      </a:accent3>
      <a:accent4>
        <a:srgbClr val="9E7FBA"/>
      </a:accent4>
      <a:accent5>
        <a:srgbClr val="C293C4"/>
      </a:accent5>
      <a:accent6>
        <a:srgbClr val="BA7FA4"/>
      </a:accent6>
      <a:hlink>
        <a:srgbClr val="AA756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406</Words>
  <Application>Microsoft Office PowerPoint</Application>
  <PresentationFormat>Widescreen</PresentationFormat>
  <Paragraphs>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BrushVTI</vt:lpstr>
      <vt:lpstr>Session 1 ACBA4025: Measurement &amp; Estimating</vt:lpstr>
      <vt:lpstr>Aim of module:</vt:lpstr>
      <vt:lpstr>Assessments for ACBA4025</vt:lpstr>
      <vt:lpstr>Reading List for ACBA4025:</vt:lpstr>
      <vt:lpstr>How to pass this module!</vt:lpstr>
      <vt:lpstr>SOW (go to Moodle ACBA4000)</vt:lpstr>
      <vt:lpstr>Lets get started….</vt:lpstr>
      <vt:lpstr>One Possible Answer: </vt:lpstr>
      <vt:lpstr>Tendering</vt:lpstr>
      <vt:lpstr>Typical Tendering documents:</vt:lpstr>
      <vt:lpstr>PowerPoint Presentation</vt:lpstr>
      <vt:lpstr>PowerPoint Presentation</vt:lpstr>
      <vt:lpstr>PowerPoint Presentation</vt:lpstr>
      <vt:lpstr>Next week….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 ACBA4000: Estimating &amp; Measurement 3pm-5pm</dc:title>
  <dc:creator>Steve Tindall</dc:creator>
  <cp:lastModifiedBy>Steve Tindall</cp:lastModifiedBy>
  <cp:revision>2</cp:revision>
  <dcterms:created xsi:type="dcterms:W3CDTF">2023-09-27T09:20:57Z</dcterms:created>
  <dcterms:modified xsi:type="dcterms:W3CDTF">2025-09-24T08:33:56Z</dcterms:modified>
</cp:coreProperties>
</file>