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2" r:id="rId3"/>
    <p:sldId id="260" r:id="rId4"/>
    <p:sldId id="271" r:id="rId5"/>
    <p:sldId id="272" r:id="rId6"/>
    <p:sldId id="265" r:id="rId7"/>
    <p:sldId id="273" r:id="rId8"/>
    <p:sldId id="258" r:id="rId9"/>
    <p:sldId id="270" r:id="rId10"/>
    <p:sldId id="264" r:id="rId11"/>
    <p:sldId id="266" r:id="rId12"/>
    <p:sldId id="268" r:id="rId13"/>
    <p:sldId id="267" r:id="rId14"/>
    <p:sldId id="25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279" autoAdjust="0"/>
    <p:restoredTop sz="94660"/>
  </p:normalViewPr>
  <p:slideViewPr>
    <p:cSldViewPr>
      <p:cViewPr>
        <p:scale>
          <a:sx n="60" d="100"/>
          <a:sy n="60" d="100"/>
        </p:scale>
        <p:origin x="-1788" y="-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F3BF0FF-3DFD-408B-9D58-E01B017CD939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1B732F-C92C-4CA4-8A8E-EBAB4CC7B730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F0FF-3DFD-408B-9D58-E01B017CD939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B732F-C92C-4CA4-8A8E-EBAB4CC7B730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F0FF-3DFD-408B-9D58-E01B017CD939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B732F-C92C-4CA4-8A8E-EBAB4CC7B730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F0FF-3DFD-408B-9D58-E01B017CD939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B732F-C92C-4CA4-8A8E-EBAB4CC7B73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F0FF-3DFD-408B-9D58-E01B017CD939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B732F-C92C-4CA4-8A8E-EBAB4CC7B730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F0FF-3DFD-408B-9D58-E01B017CD939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B732F-C92C-4CA4-8A8E-EBAB4CC7B730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F0FF-3DFD-408B-9D58-E01B017CD939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B732F-C92C-4CA4-8A8E-EBAB4CC7B73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F0FF-3DFD-408B-9D58-E01B017CD939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B732F-C92C-4CA4-8A8E-EBAB4CC7B73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F0FF-3DFD-408B-9D58-E01B017CD939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B732F-C92C-4CA4-8A8E-EBAB4CC7B73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F0FF-3DFD-408B-9D58-E01B017CD939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B732F-C92C-4CA4-8A8E-EBAB4CC7B730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F0FF-3DFD-408B-9D58-E01B017CD939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B732F-C92C-4CA4-8A8E-EBAB4CC7B730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F3BF0FF-3DFD-408B-9D58-E01B017CD939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E1B732F-C92C-4CA4-8A8E-EBAB4CC7B730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abinogistudy.com/map-of-the-mabinogi/" TargetMode="Externa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g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mabinogistudy.com/" TargetMode="External"/><Relationship Id="rId3" Type="http://schemas.openxmlformats.org/officeDocument/2006/relationships/hyperlink" Target="https://www.apple.com/uk/ios/augmented-reality/" TargetMode="External"/><Relationship Id="rId7" Type="http://schemas.openxmlformats.org/officeDocument/2006/relationships/hyperlink" Target="https://clasmerdin.blogspot.com/2009/02/luds-church-xii.html" TargetMode="External"/><Relationship Id="rId2" Type="http://schemas.openxmlformats.org/officeDocument/2006/relationships/hyperlink" Target="https://www.standard.co.uk/tech/2018-will-be-a-big-year-for-augmented-reality-but-2021-will-be-bigger-a3725101.html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nantlle.com/mabinogi-saesneg-places-mentioned-in-the-first-branch.htm" TargetMode="External"/><Relationship Id="rId5" Type="http://schemas.openxmlformats.org/officeDocument/2006/relationships/hyperlink" Target="http://www.discoverceredigion.co.uk/English/more/legends/Pages/magiccelticotherworld.aspx" TargetMode="External"/><Relationship Id="rId4" Type="http://schemas.openxmlformats.org/officeDocument/2006/relationships/hyperlink" Target="https://www.huawei.com/en/about-huawei/publications/winwin-magazine/vr-or-nothing/immersion-the-future-of-connected-experi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Augmented Reality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2469450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A Future </a:t>
            </a:r>
            <a:r>
              <a:rPr lang="en-GB" sz="3600" b="1" dirty="0" smtClean="0"/>
              <a:t>From </a:t>
            </a:r>
            <a:r>
              <a:rPr lang="en-GB" sz="3600" b="1" dirty="0" smtClean="0"/>
              <a:t>Our Past</a:t>
            </a:r>
            <a:r>
              <a:rPr lang="en-GB" sz="3600" b="1" dirty="0" smtClean="0"/>
              <a:t>?</a:t>
            </a:r>
          </a:p>
          <a:p>
            <a:endParaRPr lang="en-GB" dirty="0" smtClean="0"/>
          </a:p>
          <a:p>
            <a:r>
              <a:rPr lang="en-GB" dirty="0" err="1" smtClean="0"/>
              <a:t>Catrin</a:t>
            </a:r>
            <a:r>
              <a:rPr lang="en-GB" dirty="0" smtClean="0"/>
              <a:t> Bradley</a:t>
            </a:r>
          </a:p>
          <a:p>
            <a:r>
              <a:rPr lang="en-GB" sz="2000" dirty="0" smtClean="0"/>
              <a:t>Swansea College of Art,  UWTSD</a:t>
            </a:r>
            <a:endParaRPr lang="en-GB" sz="2000" dirty="0"/>
          </a:p>
          <a:p>
            <a:r>
              <a:rPr lang="en-GB" sz="2000" dirty="0" smtClean="0"/>
              <a:t>November 2018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286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Augmented Reality (AR)</a:t>
            </a:r>
            <a:endParaRPr lang="en-GB" dirty="0"/>
          </a:p>
        </p:txBody>
      </p:sp>
      <p:sp>
        <p:nvSpPr>
          <p:cNvPr id="4" name="Text Placeholder 2"/>
          <p:cNvSpPr txBox="1">
            <a:spLocks/>
          </p:cNvSpPr>
          <p:nvPr/>
        </p:nvSpPr>
        <p:spPr>
          <a:xfrm>
            <a:off x="467544" y="2348880"/>
            <a:ext cx="8208912" cy="4320480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AR is the </a:t>
            </a:r>
            <a:r>
              <a:rPr lang="en-GB" dirty="0"/>
              <a:t>integration of digital information with the user's environment in real time. Unlike virtual reality, which creates a totally artificial environment, augmented reality uses the existing environment and overlays new information on top of it.</a:t>
            </a:r>
            <a:br>
              <a:rPr lang="en-GB" dirty="0"/>
            </a:br>
            <a:r>
              <a:rPr lang="en-GB" dirty="0"/>
              <a:t>	</a:t>
            </a:r>
            <a:r>
              <a:rPr lang="en-GB" dirty="0" smtClean="0"/>
              <a:t>		</a:t>
            </a:r>
            <a:r>
              <a:rPr lang="en-GB" sz="1600" dirty="0" smtClean="0"/>
              <a:t>https</a:t>
            </a:r>
            <a:r>
              <a:rPr lang="en-GB" sz="1600" dirty="0"/>
              <a:t>://whatis.techtarget.com/definition/augmented-reality-AR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chemeClr val="tx1"/>
                </a:solidFill>
              </a:rPr>
              <a:t>AR is an interactive experience of a real-world environment whereby the objects that reside in the real-world are ‘augmented’ by computer-generated perceptual information, sometimes across multiple sensory modalities, including visual</a:t>
            </a:r>
            <a:r>
              <a:rPr lang="en-GB" dirty="0">
                <a:solidFill>
                  <a:schemeClr val="tx1"/>
                </a:solidFill>
              </a:rPr>
              <a:t>,</a:t>
            </a:r>
            <a:r>
              <a:rPr lang="en-GB" dirty="0" smtClean="0">
                <a:solidFill>
                  <a:schemeClr val="tx1"/>
                </a:solidFill>
              </a:rPr>
              <a:t> auditory, haptic, somatosensory, and olfactory.  Augmented reality is related to two largely synonymous terms: mixed reality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and computer-mediated reality. </a:t>
            </a:r>
          </a:p>
          <a:p>
            <a:pPr marL="0" indent="0" algn="r">
              <a:buNone/>
            </a:pPr>
            <a:r>
              <a:rPr lang="en-GB" sz="1600" dirty="0" smtClean="0"/>
              <a:t>https</a:t>
            </a:r>
            <a:r>
              <a:rPr lang="en-GB" sz="1600" dirty="0"/>
              <a:t>://en.wikipedia.org/wiki/Augmented_reality</a:t>
            </a:r>
          </a:p>
        </p:txBody>
      </p:sp>
    </p:spTree>
    <p:extLst>
      <p:ext uri="{BB962C8B-B14F-4D97-AF65-F5344CB8AC3E}">
        <p14:creationId xmlns:p14="http://schemas.microsoft.com/office/powerpoint/2010/main" val="3257143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99247" y="2248347"/>
            <a:ext cx="7745505" cy="3916957"/>
          </a:xfrm>
        </p:spPr>
        <p:txBody>
          <a:bodyPr>
            <a:normAutofit/>
          </a:bodyPr>
          <a:lstStyle/>
          <a:p>
            <a:r>
              <a:rPr lang="en-GB" dirty="0"/>
              <a:t>Enhanced knowledge, appreciation and celebration of cultural </a:t>
            </a:r>
            <a:r>
              <a:rPr lang="en-GB" dirty="0" smtClean="0"/>
              <a:t>heritage</a:t>
            </a:r>
          </a:p>
          <a:p>
            <a:r>
              <a:rPr lang="en-GB" dirty="0" smtClean="0"/>
              <a:t>Bridging time – the past, present and the future</a:t>
            </a:r>
          </a:p>
          <a:p>
            <a:r>
              <a:rPr lang="en-GB" dirty="0" smtClean="0"/>
              <a:t>Grounding the stories to the place</a:t>
            </a:r>
          </a:p>
          <a:p>
            <a:r>
              <a:rPr lang="en-GB" dirty="0" smtClean="0"/>
              <a:t>Contribution and enhancing the ‘Sense of Place’ – </a:t>
            </a:r>
          </a:p>
          <a:p>
            <a:pPr marL="0" indent="0">
              <a:buNone/>
            </a:pPr>
            <a:r>
              <a:rPr lang="en-GB" dirty="0"/>
              <a:t>	sensory, </a:t>
            </a:r>
            <a:r>
              <a:rPr lang="en-GB" dirty="0" smtClean="0"/>
              <a:t>engaging, connective, identity, bond</a:t>
            </a:r>
          </a:p>
          <a:p>
            <a:r>
              <a:rPr lang="en-GB" dirty="0" smtClean="0"/>
              <a:t>Integration</a:t>
            </a:r>
            <a:r>
              <a:rPr lang="en-GB" dirty="0"/>
              <a:t>, Interactivity &amp; Immersion </a:t>
            </a:r>
          </a:p>
          <a:p>
            <a:r>
              <a:rPr lang="en-GB" dirty="0"/>
              <a:t>Reality &gt; Imagination &gt; Creativity </a:t>
            </a:r>
          </a:p>
          <a:p>
            <a:r>
              <a:rPr lang="en-GB" dirty="0" smtClean="0"/>
              <a:t>Transformative experience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 smtClean="0"/>
              <a:t>Place-based AR – why?  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499306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Applications of use:</a:t>
            </a:r>
          </a:p>
          <a:p>
            <a:pPr marL="0" indent="0">
              <a:buNone/>
            </a:pPr>
            <a:endParaRPr lang="en-GB" sz="1000" dirty="0" smtClean="0"/>
          </a:p>
          <a:p>
            <a:r>
              <a:rPr lang="en-GB" dirty="0" smtClean="0"/>
              <a:t>Heritage and Cultural Interpretation</a:t>
            </a:r>
          </a:p>
          <a:p>
            <a:r>
              <a:rPr lang="en-GB" dirty="0"/>
              <a:t>Community Identity</a:t>
            </a:r>
          </a:p>
          <a:p>
            <a:r>
              <a:rPr lang="en-GB" dirty="0" smtClean="0"/>
              <a:t>Tourism </a:t>
            </a:r>
          </a:p>
          <a:p>
            <a:r>
              <a:rPr lang="en-GB" dirty="0" smtClean="0"/>
              <a:t>Educational </a:t>
            </a:r>
          </a:p>
          <a:p>
            <a:r>
              <a:rPr lang="en-GB" dirty="0" smtClean="0"/>
              <a:t>Gaming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 smtClean="0"/>
              <a:t>Place-based AR – what for?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688301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99247" y="2248347"/>
            <a:ext cx="8049217" cy="4132981"/>
          </a:xfrm>
        </p:spPr>
        <p:txBody>
          <a:bodyPr>
            <a:normAutofit/>
          </a:bodyPr>
          <a:lstStyle/>
          <a:p>
            <a:r>
              <a:rPr lang="en-GB" dirty="0"/>
              <a:t>What technology and applications are out there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Equipment: Tablets/Mobile Phones/Headsets/Glasses</a:t>
            </a:r>
          </a:p>
          <a:p>
            <a:pPr lvl="1"/>
            <a:r>
              <a:rPr lang="en-GB" dirty="0" smtClean="0"/>
              <a:t>Applications: 3D Viewer, Browsers, Games, GPS</a:t>
            </a:r>
          </a:p>
          <a:p>
            <a:pPr lvl="1"/>
            <a:r>
              <a:rPr lang="en-GB" dirty="0" smtClean="0"/>
              <a:t>Existing developers: i.e. </a:t>
            </a:r>
            <a:r>
              <a:rPr lang="en-GB" dirty="0" err="1" smtClean="0"/>
              <a:t>MagicLeap</a:t>
            </a:r>
            <a:r>
              <a:rPr lang="en-GB" dirty="0" smtClean="0"/>
              <a:t>, Google </a:t>
            </a:r>
            <a:r>
              <a:rPr lang="en-GB" dirty="0" err="1" smtClean="0"/>
              <a:t>ARCore</a:t>
            </a:r>
            <a:r>
              <a:rPr lang="en-GB" dirty="0" smtClean="0"/>
              <a:t>, Facebook, Apple </a:t>
            </a:r>
            <a:r>
              <a:rPr lang="en-GB" dirty="0" err="1" smtClean="0"/>
              <a:t>ARKit</a:t>
            </a:r>
            <a:r>
              <a:rPr lang="en-GB" dirty="0" smtClean="0"/>
              <a:t>, </a:t>
            </a:r>
            <a:r>
              <a:rPr lang="en-GB" dirty="0"/>
              <a:t>Huawei</a:t>
            </a:r>
            <a:r>
              <a:rPr lang="en-GB" dirty="0" smtClean="0"/>
              <a:t>, Snapchat Lens Studio</a:t>
            </a:r>
            <a:endParaRPr lang="en-GB" dirty="0"/>
          </a:p>
          <a:p>
            <a:r>
              <a:rPr lang="en-GB" dirty="0"/>
              <a:t>Implications of </a:t>
            </a:r>
            <a:r>
              <a:rPr lang="en-GB" dirty="0" smtClean="0"/>
              <a:t>sites for place-based AR</a:t>
            </a:r>
          </a:p>
          <a:p>
            <a:pPr lvl="1"/>
            <a:r>
              <a:rPr lang="en-GB" dirty="0" smtClean="0"/>
              <a:t>Access (physical) </a:t>
            </a:r>
          </a:p>
          <a:p>
            <a:pPr lvl="1"/>
            <a:r>
              <a:rPr lang="en-GB" dirty="0" smtClean="0"/>
              <a:t>Infrastructure – mobile bandwidth</a:t>
            </a:r>
          </a:p>
          <a:p>
            <a:pPr lvl="1"/>
            <a:r>
              <a:rPr lang="en-GB" dirty="0" smtClean="0"/>
              <a:t>What is already there to see, hear, smell, feel?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Place-based AR – </a:t>
            </a:r>
            <a:r>
              <a:rPr lang="en-GB" sz="4000" dirty="0" smtClean="0"/>
              <a:t>how?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202521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51947"/>
            <a:ext cx="3880380" cy="608479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17373">
            <a:off x="4103291" y="3645168"/>
            <a:ext cx="4248150" cy="2390775"/>
          </a:xfrm>
          <a:prstGeom prst="rect">
            <a:avLst/>
          </a:prstGeom>
        </p:spPr>
      </p:pic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4795613" y="520570"/>
            <a:ext cx="3728737" cy="770612"/>
          </a:xfrm>
        </p:spPr>
        <p:txBody>
          <a:bodyPr/>
          <a:lstStyle/>
          <a:p>
            <a:r>
              <a:rPr lang="en-GB" sz="3600" dirty="0" smtClean="0"/>
              <a:t>An Opportunity </a:t>
            </a:r>
            <a:endParaRPr lang="en-GB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4860032" y="1484784"/>
            <a:ext cx="36707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A part of </a:t>
            </a:r>
          </a:p>
          <a:p>
            <a:pPr algn="ctr"/>
            <a:r>
              <a:rPr lang="en-GB" sz="2000" dirty="0" smtClean="0"/>
              <a:t>Welsh Cultural Heritage waiting to be re-lived as modern </a:t>
            </a:r>
            <a:r>
              <a:rPr lang="en-GB" sz="2000" smtClean="0"/>
              <a:t>story-telling </a:t>
            </a: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676939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99247" y="2248347"/>
            <a:ext cx="8049217" cy="4132981"/>
          </a:xfrm>
        </p:spPr>
        <p:txBody>
          <a:bodyPr>
            <a:normAutofit/>
          </a:bodyPr>
          <a:lstStyle/>
          <a:p>
            <a:r>
              <a:rPr lang="en-GB" dirty="0" smtClean="0"/>
              <a:t>Celtic Mythology &amp; Arthurian Romance</a:t>
            </a:r>
          </a:p>
          <a:p>
            <a:r>
              <a:rPr lang="en-GB" dirty="0" smtClean="0"/>
              <a:t>Interpretation of Medieval Wales &amp; British history</a:t>
            </a:r>
          </a:p>
          <a:p>
            <a:r>
              <a:rPr lang="en-GB" dirty="0" smtClean="0"/>
              <a:t>Oral tradition of story-telling – written down in 14</a:t>
            </a:r>
            <a:r>
              <a:rPr lang="en-GB" baseline="30000" dirty="0" smtClean="0"/>
              <a:t>th</a:t>
            </a:r>
            <a:r>
              <a:rPr lang="en-GB" dirty="0" smtClean="0"/>
              <a:t> C.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‘Dragons, witches, and giants live alongside kings and heroes, and quests of honour, revenge, and love are set against the backdrop of a country struggling to retain its independence.‘  </a:t>
            </a:r>
          </a:p>
          <a:p>
            <a:pPr marL="0" indent="0" algn="r">
              <a:buNone/>
            </a:pPr>
            <a:r>
              <a:rPr lang="en-GB" sz="1900" dirty="0" smtClean="0"/>
              <a:t>Davies, S. (2007) </a:t>
            </a:r>
            <a:r>
              <a:rPr lang="en-GB" sz="1900" i="1" dirty="0" smtClean="0"/>
              <a:t>The Mabinogion</a:t>
            </a:r>
            <a:r>
              <a:rPr lang="en-GB" sz="1900" dirty="0" smtClean="0"/>
              <a:t>. Oxford University Press, Oxford.</a:t>
            </a:r>
            <a:endParaRPr lang="en-GB" sz="19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The Mabinogion – </a:t>
            </a:r>
            <a:br>
              <a:rPr lang="en-GB" sz="4000" dirty="0" smtClean="0"/>
            </a:br>
            <a:r>
              <a:rPr lang="en-GB" sz="4000" dirty="0" smtClean="0"/>
              <a:t>Welsh Cultural Heritage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286335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1560" y="6053138"/>
            <a:ext cx="7756264" cy="804862"/>
          </a:xfrm>
        </p:spPr>
        <p:txBody>
          <a:bodyPr/>
          <a:lstStyle/>
          <a:p>
            <a:r>
              <a:rPr lang="en-GB" dirty="0"/>
              <a:t>Map of the World of the </a:t>
            </a:r>
            <a:r>
              <a:rPr lang="en-GB" dirty="0" err="1"/>
              <a:t>Mabinogi</a:t>
            </a:r>
            <a:r>
              <a:rPr lang="en-GB" dirty="0"/>
              <a:t> by Shan </a:t>
            </a:r>
            <a:r>
              <a:rPr lang="en-GB" dirty="0" err="1" smtClean="0"/>
              <a:t>Morgain</a:t>
            </a:r>
            <a:r>
              <a:rPr lang="en-GB" dirty="0" smtClean="0"/>
              <a:t>. </a:t>
            </a:r>
          </a:p>
          <a:p>
            <a:r>
              <a:rPr lang="en-GB" sz="1200" u="sng" dirty="0">
                <a:hlinkClick r:id="rId2"/>
              </a:rPr>
              <a:t>https://mabinogistudy.com/map-of-the-mabinogi/</a:t>
            </a:r>
            <a:r>
              <a:rPr lang="en-GB" sz="1200" dirty="0"/>
              <a:t>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957" y="1484784"/>
            <a:ext cx="7848872" cy="4516289"/>
          </a:xfrm>
          <a:prstGeom prst="rect">
            <a:avLst/>
          </a:prstGeom>
        </p:spPr>
      </p:pic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641405" y="332656"/>
            <a:ext cx="7756263" cy="1054250"/>
          </a:xfrm>
        </p:spPr>
        <p:txBody>
          <a:bodyPr/>
          <a:lstStyle/>
          <a:p>
            <a:r>
              <a:rPr lang="en-GB" dirty="0" smtClean="0"/>
              <a:t>Named places within The Mabinogion </a:t>
            </a:r>
            <a:br>
              <a:rPr lang="en-GB" dirty="0" smtClean="0"/>
            </a:br>
            <a:r>
              <a:rPr lang="en-GB" dirty="0" smtClean="0"/>
              <a:t>exist in Modern Wales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1362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5315" y="3645024"/>
            <a:ext cx="2028825" cy="304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26306">
            <a:off x="4888386" y="1634815"/>
            <a:ext cx="3872825" cy="258188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564552">
            <a:off x="498666" y="1493422"/>
            <a:ext cx="3925407" cy="2614709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467544" y="191983"/>
            <a:ext cx="7767021" cy="64472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400" dirty="0" smtClean="0"/>
              <a:t>Potential Sites for AR </a:t>
            </a:r>
            <a:endParaRPr lang="en-GB" sz="4400" dirty="0"/>
          </a:p>
        </p:txBody>
      </p:sp>
      <p:sp>
        <p:nvSpPr>
          <p:cNvPr id="6" name="TextBox 5"/>
          <p:cNvSpPr txBox="1"/>
          <p:nvPr/>
        </p:nvSpPr>
        <p:spPr>
          <a:xfrm rot="20642209">
            <a:off x="1670354" y="1443870"/>
            <a:ext cx="24200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Narberth Castle - Pembrokeshire</a:t>
            </a: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 rot="1059171">
            <a:off x="5764206" y="4375202"/>
            <a:ext cx="24200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Glyn </a:t>
            </a:r>
            <a:r>
              <a:rPr lang="en-GB" sz="2000" dirty="0" err="1" smtClean="0"/>
              <a:t>Cuch</a:t>
            </a:r>
            <a:r>
              <a:rPr lang="en-GB" sz="2000" dirty="0" smtClean="0"/>
              <a:t> - Pembrokeshire</a:t>
            </a:r>
            <a:endParaRPr lang="en-GB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467544" y="5877272"/>
            <a:ext cx="27800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 smtClean="0"/>
              <a:t>Gronw’s</a:t>
            </a:r>
            <a:r>
              <a:rPr lang="en-GB" sz="2000" dirty="0" smtClean="0"/>
              <a:t> Stone – </a:t>
            </a:r>
            <a:r>
              <a:rPr lang="en-GB" sz="2000" dirty="0" err="1" smtClean="0"/>
              <a:t>Ardudwy</a:t>
            </a:r>
            <a:r>
              <a:rPr lang="en-GB" sz="2000" dirty="0" smtClean="0"/>
              <a:t>, Gwynedd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96102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767021" cy="644729"/>
          </a:xfrm>
        </p:spPr>
        <p:txBody>
          <a:bodyPr/>
          <a:lstStyle/>
          <a:p>
            <a:r>
              <a:rPr lang="en-GB" sz="4400" dirty="0" smtClean="0"/>
              <a:t>Imagery</a:t>
            </a:r>
            <a:endParaRPr lang="en-GB" sz="4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097997"/>
            <a:ext cx="8208912" cy="5643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14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526" y="737633"/>
            <a:ext cx="4102887" cy="5328592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95641">
            <a:off x="4303139" y="688743"/>
            <a:ext cx="3886999" cy="5426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331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64499">
            <a:off x="6383601" y="564265"/>
            <a:ext cx="1990432" cy="305607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74636"/>
            <a:ext cx="2231136" cy="359968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899713">
            <a:off x="3357006" y="730265"/>
            <a:ext cx="2068297" cy="279740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1" y="4149080"/>
            <a:ext cx="2606051" cy="228029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4109051"/>
            <a:ext cx="4200864" cy="2360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09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645" y="3643063"/>
            <a:ext cx="5360487" cy="2680244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467544" y="191983"/>
            <a:ext cx="7767021" cy="64472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400" dirty="0" smtClean="0"/>
              <a:t>Existing Gaming Imagery</a:t>
            </a:r>
            <a:endParaRPr lang="en-GB" sz="4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3149" y="1004320"/>
            <a:ext cx="5441386" cy="285672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11818" y="6328409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dirty="0"/>
              <a:t>http://mabinogistudy.com/library/pwyll-and-arawn/</a:t>
            </a:r>
          </a:p>
        </p:txBody>
      </p:sp>
      <p:sp>
        <p:nvSpPr>
          <p:cNvPr id="6" name="Rectangle 5"/>
          <p:cNvSpPr/>
          <p:nvPr/>
        </p:nvSpPr>
        <p:spPr>
          <a:xfrm>
            <a:off x="6113842" y="4005064"/>
            <a:ext cx="272069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it-IT" sz="1400" dirty="0" smtClean="0"/>
              <a:t>Nexon </a:t>
            </a:r>
            <a:r>
              <a:rPr lang="it-IT" sz="1400" dirty="0"/>
              <a:t>Card Game onto </a:t>
            </a:r>
            <a:r>
              <a:rPr lang="it-IT" sz="1400" dirty="0" smtClean="0"/>
              <a:t>Android - Mabinogi-Duel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62873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</a:t>
            </a:r>
            <a:endParaRPr lang="en-GB" dirty="0"/>
          </a:p>
        </p:txBody>
      </p:sp>
      <p:sp>
        <p:nvSpPr>
          <p:cNvPr id="3" name="Text Placeholder 3"/>
          <p:cNvSpPr txBox="1">
            <a:spLocks/>
          </p:cNvSpPr>
          <p:nvPr/>
        </p:nvSpPr>
        <p:spPr>
          <a:xfrm>
            <a:off x="716648" y="2132856"/>
            <a:ext cx="7756264" cy="4608512"/>
          </a:xfrm>
          <a:prstGeom prst="rect">
            <a:avLst/>
          </a:prstGeom>
        </p:spPr>
        <p:txBody>
          <a:bodyPr/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dirty="0" smtClean="0"/>
              <a:t>Technology: </a:t>
            </a:r>
            <a:endParaRPr lang="en-GB" sz="1800" dirty="0"/>
          </a:p>
          <a:p>
            <a:r>
              <a:rPr lang="en-GB" sz="1800" u="sng" dirty="0" smtClean="0">
                <a:hlinkClick r:id="rId2"/>
              </a:rPr>
              <a:t>https</a:t>
            </a:r>
            <a:r>
              <a:rPr lang="en-GB" sz="1800" u="sng" dirty="0">
                <a:hlinkClick r:id="rId2"/>
              </a:rPr>
              <a:t>://www.standard.co.uk/tech/2018-will-be-a-big-year-for-augmented-reality-but-2021-will-be-bigger-a3725101.html</a:t>
            </a:r>
            <a:r>
              <a:rPr lang="en-GB" sz="1800" dirty="0"/>
              <a:t> </a:t>
            </a:r>
          </a:p>
          <a:p>
            <a:r>
              <a:rPr lang="en-GB" sz="1800" dirty="0" smtClean="0">
                <a:hlinkClick r:id="rId3"/>
              </a:rPr>
              <a:t>https://www.apple.com/uk/ios/augmented-reality/</a:t>
            </a:r>
            <a:endParaRPr lang="en-GB" sz="1800" dirty="0" smtClean="0"/>
          </a:p>
          <a:p>
            <a:r>
              <a:rPr lang="en-US" sz="1800" u="sng" dirty="0">
                <a:hlinkClick r:id="rId4"/>
              </a:rPr>
              <a:t>https://www.huawei.com/en/about-huawei/publications/winwin-magazine/vr-or-nothing/immersion-the-future-of-connected-experience</a:t>
            </a:r>
            <a:endParaRPr lang="en-GB" sz="1800" dirty="0" smtClean="0"/>
          </a:p>
          <a:p>
            <a:pPr marL="0" indent="0">
              <a:buNone/>
            </a:pPr>
            <a:r>
              <a:rPr lang="en-GB" sz="1800" dirty="0" smtClean="0"/>
              <a:t>Images: </a:t>
            </a:r>
          </a:p>
          <a:p>
            <a:r>
              <a:rPr lang="en-GB" sz="1800" u="sng" dirty="0" smtClean="0">
                <a:hlinkClick r:id="rId5"/>
              </a:rPr>
              <a:t>http</a:t>
            </a:r>
            <a:r>
              <a:rPr lang="en-GB" sz="1800" u="sng" dirty="0">
                <a:hlinkClick r:id="rId5"/>
              </a:rPr>
              <a:t>://www.discoverceredigion.co.uk/English/more/legends/Pages/magiccelticotherworld.aspx</a:t>
            </a:r>
            <a:endParaRPr lang="en-GB" sz="1800" dirty="0"/>
          </a:p>
          <a:p>
            <a:r>
              <a:rPr lang="en-GB" sz="1800" u="sng" dirty="0">
                <a:hlinkClick r:id="rId6"/>
              </a:rPr>
              <a:t>http://</a:t>
            </a:r>
            <a:r>
              <a:rPr lang="en-GB" sz="1800" u="sng" dirty="0" smtClean="0">
                <a:hlinkClick r:id="rId6"/>
              </a:rPr>
              <a:t>www.nantlle.com/mabinogi-saesneg-places-mentioned-in-the-first-branch.htm</a:t>
            </a:r>
            <a:endParaRPr lang="en-GB" sz="1800" dirty="0"/>
          </a:p>
          <a:p>
            <a:r>
              <a:rPr lang="en-GB" sz="1800" u="sng" dirty="0" smtClean="0">
                <a:hlinkClick r:id="rId7"/>
              </a:rPr>
              <a:t>https</a:t>
            </a:r>
            <a:r>
              <a:rPr lang="en-GB" sz="1800" u="sng" dirty="0">
                <a:hlinkClick r:id="rId7"/>
              </a:rPr>
              <a:t>://</a:t>
            </a:r>
            <a:r>
              <a:rPr lang="en-GB" sz="1800" u="sng" dirty="0" smtClean="0">
                <a:hlinkClick r:id="rId7"/>
              </a:rPr>
              <a:t>clasmerdin.blogspot.com/2009/02/luds-church-xii.html</a:t>
            </a:r>
            <a:endParaRPr lang="en-GB" sz="1800" u="sng" dirty="0" smtClean="0"/>
          </a:p>
          <a:p>
            <a:r>
              <a:rPr lang="en-GB" sz="1800" dirty="0">
                <a:hlinkClick r:id="rId8"/>
              </a:rPr>
              <a:t>https://</a:t>
            </a:r>
            <a:r>
              <a:rPr lang="en-GB" sz="1800" dirty="0" smtClean="0">
                <a:hlinkClick r:id="rId8"/>
              </a:rPr>
              <a:t>mabinogistudy.com</a:t>
            </a:r>
            <a:r>
              <a:rPr lang="en-GB" sz="1800" dirty="0" smtClean="0"/>
              <a:t> 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00207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303</TotalTime>
  <Words>370</Words>
  <Application>Microsoft Office PowerPoint</Application>
  <PresentationFormat>On-screen Show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Hardcover</vt:lpstr>
      <vt:lpstr>Augmented Reality</vt:lpstr>
      <vt:lpstr>Augmented Reality (AR)</vt:lpstr>
      <vt:lpstr>Place-based AR – why?  </vt:lpstr>
      <vt:lpstr>Place-based AR – what for?</vt:lpstr>
      <vt:lpstr>Place-based AR – how?</vt:lpstr>
      <vt:lpstr>An Opportunity </vt:lpstr>
      <vt:lpstr>The Mabinogion –  Welsh Cultural Heritage </vt:lpstr>
      <vt:lpstr>Named places within The Mabinogion  exist in Modern Wales </vt:lpstr>
      <vt:lpstr>PowerPoint Presentation</vt:lpstr>
      <vt:lpstr>Imagery</vt:lpstr>
      <vt:lpstr>PowerPoint Presentation</vt:lpstr>
      <vt:lpstr>PowerPoint Presentation</vt:lpstr>
      <vt:lpstr>PowerPoint Presentation</vt:lpstr>
      <vt:lpstr>Referencing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Augmented Reality</dc:title>
  <dc:creator>Catrin Bradley</dc:creator>
  <cp:lastModifiedBy>Catrin Bradley</cp:lastModifiedBy>
  <cp:revision>30</cp:revision>
  <dcterms:created xsi:type="dcterms:W3CDTF">2018-11-05T19:47:25Z</dcterms:created>
  <dcterms:modified xsi:type="dcterms:W3CDTF">2018-11-06T10:55:06Z</dcterms:modified>
</cp:coreProperties>
</file>