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7" r:id="rId2"/>
    <p:sldId id="258" r:id="rId3"/>
    <p:sldId id="259" r:id="rId4"/>
    <p:sldId id="263" r:id="rId5"/>
    <p:sldId id="269" r:id="rId6"/>
    <p:sldId id="270" r:id="rId7"/>
    <p:sldId id="268" r:id="rId8"/>
    <p:sldId id="264" r:id="rId9"/>
    <p:sldId id="265" r:id="rId10"/>
    <p:sldId id="266" r:id="rId11"/>
    <p:sldId id="267" r:id="rId12"/>
    <p:sldId id="271" r:id="rId13"/>
    <p:sldId id="285" r:id="rId14"/>
    <p:sldId id="286" r:id="rId15"/>
    <p:sldId id="287" r:id="rId16"/>
    <p:sldId id="288" r:id="rId17"/>
    <p:sldId id="273" r:id="rId18"/>
    <p:sldId id="274" r:id="rId19"/>
    <p:sldId id="279" r:id="rId20"/>
    <p:sldId id="275" r:id="rId21"/>
    <p:sldId id="283" r:id="rId22"/>
    <p:sldId id="284" r:id="rId23"/>
    <p:sldId id="276" r:id="rId24"/>
    <p:sldId id="277" r:id="rId25"/>
    <p:sldId id="278" r:id="rId26"/>
    <p:sldId id="282" r:id="rId27"/>
    <p:sldId id="289" r:id="rId28"/>
    <p:sldId id="291" r:id="rId29"/>
    <p:sldId id="290" r:id="rId30"/>
    <p:sldId id="280" r:id="rId31"/>
    <p:sldId id="292" r:id="rId32"/>
    <p:sldId id="293" r:id="rId33"/>
    <p:sldId id="272" r:id="rId34"/>
    <p:sldId id="28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487" autoAdjust="0"/>
  </p:normalViewPr>
  <p:slideViewPr>
    <p:cSldViewPr>
      <p:cViewPr varScale="1">
        <p:scale>
          <a:sx n="76" d="100"/>
          <a:sy n="76" d="100"/>
        </p:scale>
        <p:origin x="263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5B080-F517-44FA-A95D-C6B8DAE7CCAC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A53DB-F5F1-440E-BA31-77F6FD46C9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94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AA53DB-F5F1-440E-BA31-77F6FD46C9D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602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5E4549B-3564-4EAC-BA31-E8AE04CD0F5A}" type="slidenum">
              <a:rPr lang="en-US" altLang="en-US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4119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38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02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812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20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800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62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7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0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641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62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18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EA97C-CECB-48B1-B335-384FD0238489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7541D-874E-4247-AA33-5CE5DABA46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67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5HREG0HF90" TargetMode="External"/><Relationship Id="rId2" Type="http://schemas.openxmlformats.org/officeDocument/2006/relationships/hyperlink" Target="https://www.youtube.com/watch?time_continue=3&amp;v=ORV2lTWBiv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MOzZ-CzRRI" TargetMode="External"/><Relationship Id="rId2" Type="http://schemas.openxmlformats.org/officeDocument/2006/relationships/hyperlink" Target="https://www.youtube.com/watch?v=-nf325f0yWc" TargetMode="Externa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topics/childrenyoungpeople/publications/rightstoaction/?lang=en" TargetMode="External"/><Relationship Id="rId2" Type="http://schemas.openxmlformats.org/officeDocument/2006/relationships/hyperlink" Target="http://www.childreninwales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wtsd.ac.uk/uncrc/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ECCH7003/C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 smtClean="0"/>
              <a:t>Leading Children’s Rights: Developing Professional Practice </a:t>
            </a:r>
          </a:p>
          <a:p>
            <a:r>
              <a:rPr lang="en-GB" i="1" dirty="0" err="1" smtClean="0"/>
              <a:t>Arwain</a:t>
            </a:r>
            <a:r>
              <a:rPr lang="en-GB" i="1" dirty="0" smtClean="0"/>
              <a:t> </a:t>
            </a:r>
            <a:r>
              <a:rPr lang="en-GB" i="1" dirty="0" err="1" smtClean="0"/>
              <a:t>Hawliau</a:t>
            </a:r>
            <a:r>
              <a:rPr lang="en-GB" i="1" dirty="0" smtClean="0"/>
              <a:t> Plant: </a:t>
            </a:r>
            <a:r>
              <a:rPr lang="en-GB" i="1" dirty="0" err="1" smtClean="0"/>
              <a:t>Datblygu</a:t>
            </a:r>
            <a:r>
              <a:rPr lang="en-GB" i="1" dirty="0" smtClean="0"/>
              <a:t> </a:t>
            </a:r>
            <a:r>
              <a:rPr lang="en-GB" i="1" dirty="0" err="1" smtClean="0"/>
              <a:t>Ymarfer</a:t>
            </a:r>
            <a:r>
              <a:rPr lang="en-GB" i="1" dirty="0" smtClean="0"/>
              <a:t> </a:t>
            </a:r>
            <a:r>
              <a:rPr lang="en-GB" i="1" dirty="0" err="1" smtClean="0"/>
              <a:t>Proffesiynol</a:t>
            </a:r>
            <a:endParaRPr lang="en-GB" i="1" dirty="0" smtClean="0"/>
          </a:p>
          <a:p>
            <a:endParaRPr lang="en-GB" i="1" dirty="0"/>
          </a:p>
          <a:p>
            <a:r>
              <a:rPr lang="en-GB" i="1" dirty="0" err="1" smtClean="0"/>
              <a:t>Sesiwn</a:t>
            </a:r>
            <a:r>
              <a:rPr lang="en-GB" i="1" dirty="0" smtClean="0"/>
              <a:t> 3 / Session 3 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8668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 smtClean="0"/>
              <a:t>Amcanion</a:t>
            </a:r>
            <a:r>
              <a:rPr lang="en-GB" i="1" dirty="0" smtClean="0"/>
              <a:t> y </a:t>
            </a:r>
            <a:r>
              <a:rPr lang="en-GB" i="1" dirty="0" err="1" smtClean="0"/>
              <a:t>Modiwl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Module 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fontAlgn="base"/>
            <a:r>
              <a:rPr lang="cy-GB" dirty="0"/>
              <a:t>Datblygu gwybodaeth, dealltwriaeth a sgiliau manwl sy’n briodol i ymgorffori ac arwain hawliau plant a phobl ifanc o fewn cymuned berthnasol neu gyd-destun addysgol.   </a:t>
            </a:r>
          </a:p>
          <a:p>
            <a:pPr marL="0" indent="0" fontAlgn="base">
              <a:buNone/>
            </a:pPr>
            <a:endParaRPr lang="cy-GB" dirty="0"/>
          </a:p>
          <a:p>
            <a:pPr fontAlgn="base"/>
            <a:r>
              <a:rPr lang="cy-GB" dirty="0"/>
              <a:t>Deall sut i sicrhau newid i arwain datblygiad hawliau plant a phobl ifanc o fewn cymuned berthnasol neu gyd-destunau addysgol.  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fontAlgn="base"/>
            <a:r>
              <a:rPr lang="en-GB" dirty="0"/>
              <a:t>To develop in-depth knowledge, understanding and skills appropriate to embedding and leading children and young people’s rights within a relevant community or educational context.  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To understand how to effect change to lead the development of children and young people’s rights within relevant community or educational contexts. 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7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base"/>
            <a:r>
              <a:rPr lang="cy-GB" sz="1600" dirty="0"/>
              <a:t>Dangos dealltwriaeth feirniadol o hawliau gan gynnwys hawliau plant a phobl ifanc a chyfrifoldebau deiliaid dyletswyddau yn y Gymru gyfoes, yn seiliedig ar theori, polisi ac arfer cyfredol.   </a:t>
            </a:r>
            <a:endParaRPr lang="cy-GB" sz="1600" dirty="0" smtClean="0"/>
          </a:p>
          <a:p>
            <a:pPr marL="0" indent="0" fontAlgn="base">
              <a:buNone/>
            </a:pPr>
            <a:endParaRPr lang="cy-GB" sz="1600" dirty="0"/>
          </a:p>
          <a:p>
            <a:pPr fontAlgn="base"/>
            <a:r>
              <a:rPr lang="cy-GB" sz="1600" dirty="0"/>
              <a:t>Dadansoddi a gwerthuso hawliau o ran y maes cyfiawnder cymdeithasol, ac mewn amrywiaeth o gyd-destunau a sefyllfaoedd, a dangos ymwybyddiaeth o rwystrau a phroblemau a allai godi. </a:t>
            </a:r>
          </a:p>
          <a:p>
            <a:pPr marL="0" indent="0" fontAlgn="base">
              <a:buNone/>
            </a:pPr>
            <a:endParaRPr lang="cy-GB" sz="1600" dirty="0"/>
          </a:p>
          <a:p>
            <a:pPr fontAlgn="base"/>
            <a:r>
              <a:rPr lang="cy-GB" sz="1600" dirty="0"/>
              <a:t>Adolygu’n feirniadol rai o’r prif theorïau rheoli ac arwain newid a allai gefnogi datblygiad hawliau plant a phobl ifanc. </a:t>
            </a:r>
          </a:p>
          <a:p>
            <a:pPr marL="0" indent="0" fontAlgn="base">
              <a:buNone/>
            </a:pPr>
            <a:endParaRPr lang="cy-GB" sz="1600" dirty="0"/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fontAlgn="base"/>
            <a:r>
              <a:rPr lang="en-GB" dirty="0"/>
              <a:t>Demonstrate a critical understanding of rights including children and young people’s rights and the responsibilities of duty bearers in contemporary Wales, based on current theory, policy and practice. 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Analyse and evaluate rights in terms of the social justice arena, and in a variety of contexts and situations and demonstrate an awareness of barriers and issues that may arise.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Critically review some of the main theories of management and leadership of change which may support the development of children and young people’s rights.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77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476672"/>
            <a:ext cx="4244280" cy="597666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fontAlgn="base"/>
            <a:r>
              <a:rPr lang="cy-GB" dirty="0"/>
              <a:t>Adfyfyrio’n feirniadol ar y berthynas rhwng theori ac arfer a herio hynny yng nghyd-destun newid a thrawsffurfiad, gan nodi cyfleoedd a heriau o fewn cyd-destunau perthnasol a chynnig datrysiadau posibl.   </a:t>
            </a:r>
          </a:p>
          <a:p>
            <a:pPr fontAlgn="base"/>
            <a:endParaRPr lang="cy-GB" dirty="0"/>
          </a:p>
          <a:p>
            <a:pPr fontAlgn="base"/>
            <a:r>
              <a:rPr lang="cy-GB" dirty="0"/>
              <a:t>Trefnu eu gwybodaeth a’r hyn y maent wedi’i ddysgu drwy ddefnyddio amrywiaeth o ffynonellau gwybodaeth, gan gynnwys </a:t>
            </a:r>
            <a:r>
              <a:rPr lang="cy-GB" dirty="0" err="1"/>
              <a:t>TGCh</a:t>
            </a:r>
            <a:r>
              <a:rPr lang="cy-GB" dirty="0"/>
              <a:t>, a chyflwyno’u gwaith ar y lefel briodol.  </a:t>
            </a:r>
          </a:p>
          <a:p>
            <a:pPr marL="0" indent="0" fontAlgn="base">
              <a:buNone/>
            </a:pPr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244280" cy="597666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base"/>
            <a:r>
              <a:rPr lang="en-GB" sz="2400" dirty="0"/>
              <a:t>Critically reflect upon and challenge the relationship between theory and practice within the context of change and transformation, identifying opportunities and challenges within relevant contexts and proposing possible solutions.   </a:t>
            </a:r>
          </a:p>
          <a:p>
            <a:pPr marL="0" indent="0" fontAlgn="base">
              <a:buNone/>
            </a:pPr>
            <a:endParaRPr lang="en-GB" sz="2400" dirty="0"/>
          </a:p>
          <a:p>
            <a:pPr fontAlgn="base"/>
            <a:r>
              <a:rPr lang="en-GB" sz="2400" dirty="0"/>
              <a:t>Organise their knowledge and learning through the use of a range of information sources, including ICT and present their work at the appropriate level.  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15591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Plentyndod</a:t>
            </a:r>
            <a:r>
              <a:rPr lang="en-GB" i="1" dirty="0" smtClean="0"/>
              <a:t> a </a:t>
            </a:r>
            <a:r>
              <a:rPr lang="en-GB" i="1" dirty="0" err="1" smtClean="0"/>
              <a:t>Meddwl</a:t>
            </a:r>
            <a:r>
              <a:rPr lang="en-GB" i="1" dirty="0" smtClean="0"/>
              <a:t> am </a:t>
            </a:r>
            <a:r>
              <a:rPr lang="en-GB" i="1" dirty="0" err="1" smtClean="0"/>
              <a:t>Hawliau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Childhood </a:t>
            </a:r>
            <a:r>
              <a:rPr lang="en-GB" dirty="0" smtClean="0"/>
              <a:t>and Rights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lleoli</a:t>
            </a:r>
            <a:r>
              <a:rPr lang="en-GB" dirty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/>
              <a:t>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 smtClean="0"/>
              <a:t>cysyniad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heriol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gategori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phrofiad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. 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trafodaethau</a:t>
            </a:r>
            <a:r>
              <a:rPr lang="en-GB" dirty="0"/>
              <a:t> o </a:t>
            </a:r>
            <a:r>
              <a:rPr lang="en-GB" dirty="0" err="1"/>
              <a:t>blentyndod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plant.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smtClean="0"/>
              <a:t>Treatment of children needs to be located within broader context of childhood. </a:t>
            </a:r>
          </a:p>
          <a:p>
            <a:r>
              <a:rPr lang="en-GB" dirty="0"/>
              <a:t>Childhood as a construct is problematic and contested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not a universal category or experience. Discussions of childhood need to reflect diverse contexts of children’s lives.   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6970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Plentyndod</a:t>
            </a:r>
            <a:r>
              <a:rPr lang="en-GB" i="1" dirty="0"/>
              <a:t> a </a:t>
            </a:r>
            <a:r>
              <a:rPr lang="en-GB" i="1" dirty="0" err="1"/>
              <a:t>Meddwl</a:t>
            </a:r>
            <a:r>
              <a:rPr lang="en-GB" i="1" dirty="0"/>
              <a:t> am </a:t>
            </a:r>
            <a:r>
              <a:rPr lang="en-GB" i="1" dirty="0" err="1"/>
              <a:t>Hawliau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 smtClean="0"/>
              <a:t>Childhood </a:t>
            </a:r>
            <a:r>
              <a:rPr lang="en-GB" dirty="0"/>
              <a:t>and Rights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 smtClean="0"/>
              <a:t>siâpo</a:t>
            </a:r>
            <a:r>
              <a:rPr lang="en-GB" dirty="0" smtClean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 smtClean="0"/>
              <a:t>amgylchiadau</a:t>
            </a:r>
            <a:r>
              <a:rPr lang="en-GB" dirty="0" smtClean="0"/>
              <a:t> </a:t>
            </a:r>
            <a:r>
              <a:rPr lang="en-GB" dirty="0" err="1"/>
              <a:t>teuluol</a:t>
            </a:r>
            <a:r>
              <a:rPr lang="en-GB" dirty="0"/>
              <a:t>, </a:t>
            </a:r>
            <a:r>
              <a:rPr lang="en-GB" dirty="0" err="1"/>
              <a:t>amgylcheddol</a:t>
            </a:r>
            <a:r>
              <a:rPr lang="en-GB" dirty="0"/>
              <a:t>,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chymdeithasol-wleidyddol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ac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(ac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dro</a:t>
            </a:r>
            <a:r>
              <a:rPr lang="en-GB" dirty="0"/>
              <a:t>, </a:t>
            </a:r>
            <a:r>
              <a:rPr lang="en-GB" dirty="0" err="1"/>
              <a:t>polisi</a:t>
            </a:r>
            <a:r>
              <a:rPr lang="en-GB" dirty="0"/>
              <a:t> ac </a:t>
            </a:r>
            <a:r>
              <a:rPr lang="en-GB" dirty="0" err="1"/>
              <a:t>ymarfer</a:t>
            </a:r>
            <a:r>
              <a:rPr lang="en-GB" dirty="0"/>
              <a:t>)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â </a:t>
            </a:r>
            <a:r>
              <a:rPr lang="en-GB" dirty="0" err="1"/>
              <a:t>phlant</a:t>
            </a:r>
            <a:r>
              <a:rPr lang="en-GB" dirty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Experiences of childhood are shaped by family, environmental, economic and socio-political conditions. </a:t>
            </a:r>
          </a:p>
          <a:p>
            <a:r>
              <a:rPr lang="en-GB" dirty="0" smtClean="0"/>
              <a:t>Thinking </a:t>
            </a:r>
            <a:r>
              <a:rPr lang="en-GB" dirty="0"/>
              <a:t>over time has changed and has influenced adult attitudes (and in turn, policy and practice) in relation to children.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62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Lleoli</a:t>
            </a:r>
            <a:r>
              <a:rPr lang="en-GB" i="1" dirty="0" smtClean="0"/>
              <a:t> </a:t>
            </a:r>
            <a:r>
              <a:rPr lang="en-GB" i="1" dirty="0" err="1" smtClean="0"/>
              <a:t>eich</a:t>
            </a:r>
            <a:r>
              <a:rPr lang="en-GB" i="1" dirty="0" smtClean="0"/>
              <a:t> </a:t>
            </a:r>
            <a:r>
              <a:rPr lang="en-GB" i="1" dirty="0" err="1" smtClean="0"/>
              <a:t>Ymarfer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Locating </a:t>
            </a:r>
            <a:r>
              <a:rPr lang="en-GB" dirty="0" smtClean="0"/>
              <a:t>Your Own Position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522202"/>
            <a:ext cx="4038600" cy="414715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olrhain</a:t>
            </a:r>
            <a:r>
              <a:rPr lang="en-GB" dirty="0"/>
              <a:t>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o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amserlen</a:t>
            </a:r>
            <a:r>
              <a:rPr lang="en-GB" dirty="0"/>
              <a:t> </a:t>
            </a:r>
            <a:r>
              <a:rPr lang="en-GB" dirty="0" err="1"/>
              <a:t>hanesyddol</a:t>
            </a:r>
            <a:r>
              <a:rPr lang="en-GB" dirty="0"/>
              <a:t>.</a:t>
            </a:r>
          </a:p>
          <a:p>
            <a:r>
              <a:rPr lang="en-GB" dirty="0"/>
              <a:t>Y '</a:t>
            </a:r>
            <a:r>
              <a:rPr lang="en-GB" dirty="0" err="1"/>
              <a:t>canlyniad</a:t>
            </a:r>
            <a:r>
              <a:rPr lang="en-GB" dirty="0"/>
              <a:t>' </a:t>
            </a:r>
            <a:r>
              <a:rPr lang="en-GB" dirty="0" err="1"/>
              <a:t>cyfredol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smtClean="0"/>
              <a:t>HP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continwwm</a:t>
            </a:r>
            <a:r>
              <a:rPr lang="en-GB" dirty="0"/>
              <a:t> o </a:t>
            </a:r>
            <a:r>
              <a:rPr lang="en-GB" dirty="0" err="1"/>
              <a:t>gredoau</a:t>
            </a:r>
            <a:r>
              <a:rPr lang="en-GB" dirty="0"/>
              <a:t> am:</a:t>
            </a:r>
          </a:p>
          <a:p>
            <a:pPr lvl="1"/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 smtClean="0"/>
              <a:t>cyfranogaeth</a:t>
            </a:r>
            <a:endParaRPr lang="en-GB" dirty="0"/>
          </a:p>
          <a:p>
            <a:pPr lvl="1"/>
            <a:r>
              <a:rPr lang="en-GB" dirty="0"/>
              <a:t> </a:t>
            </a:r>
            <a:r>
              <a:rPr lang="en-GB" dirty="0" err="1" smtClean="0"/>
              <a:t>argaeledd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y </a:t>
            </a:r>
            <a:r>
              <a:rPr lang="en-GB" dirty="0" err="1"/>
              <a:t>cymwyseddau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galluoedd</a:t>
            </a:r>
            <a:r>
              <a:rPr lang="en-GB" dirty="0"/>
              <a:t> </a:t>
            </a:r>
            <a:r>
              <a:rPr lang="en-GB" dirty="0" err="1"/>
              <a:t>craidd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 smtClean="0"/>
              <a:t>fforddio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522202"/>
            <a:ext cx="4038600" cy="414715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1900" dirty="0" smtClean="0"/>
              <a:t>We can trace the different ways of thinking about children along a historical timeline. </a:t>
            </a:r>
          </a:p>
          <a:p>
            <a:r>
              <a:rPr lang="en-GB" sz="1900" dirty="0" smtClean="0"/>
              <a:t>The current ‘result’ is that thinking about CRs is often along a continuum of beliefs about: </a:t>
            </a:r>
          </a:p>
          <a:p>
            <a:pPr lvl="1"/>
            <a:r>
              <a:rPr lang="en-GB" sz="1900" dirty="0" smtClean="0"/>
              <a:t>the participation rights of </a:t>
            </a:r>
            <a:r>
              <a:rPr lang="en-GB" sz="1900" dirty="0" err="1" smtClean="0"/>
              <a:t>ch&amp;yp</a:t>
            </a:r>
            <a:endParaRPr lang="en-GB" sz="1900" dirty="0" smtClean="0"/>
          </a:p>
          <a:p>
            <a:pPr lvl="1"/>
            <a:r>
              <a:rPr lang="en-GB" sz="1900" dirty="0" smtClean="0"/>
              <a:t> the availability of provision for </a:t>
            </a:r>
            <a:r>
              <a:rPr lang="en-GB" sz="1900" dirty="0" err="1" smtClean="0"/>
              <a:t>ch&amp;yp</a:t>
            </a:r>
            <a:endParaRPr lang="en-GB" sz="1900" dirty="0"/>
          </a:p>
          <a:p>
            <a:pPr lvl="1"/>
            <a:r>
              <a:rPr lang="en-GB" sz="1900" dirty="0" smtClean="0"/>
              <a:t> the core competencies and capabilities we afford to </a:t>
            </a:r>
            <a:r>
              <a:rPr lang="en-GB" sz="1900" dirty="0" err="1" smtClean="0"/>
              <a:t>ch</a:t>
            </a:r>
            <a:r>
              <a:rPr lang="en-GB" sz="1900" dirty="0" smtClean="0"/>
              <a:t> &amp;</a:t>
            </a:r>
            <a:r>
              <a:rPr lang="en-GB" sz="1900" dirty="0" err="1" smtClean="0"/>
              <a:t>yp</a:t>
            </a:r>
            <a:r>
              <a:rPr lang="en-GB" sz="1900" dirty="0" smtClean="0"/>
              <a:t>. </a:t>
            </a:r>
            <a:endParaRPr lang="en-GB" sz="1900" dirty="0"/>
          </a:p>
        </p:txBody>
      </p:sp>
      <p:sp>
        <p:nvSpPr>
          <p:cNvPr id="5" name="Left-Right Arrow 4"/>
          <p:cNvSpPr/>
          <p:nvPr/>
        </p:nvSpPr>
        <p:spPr>
          <a:xfrm>
            <a:off x="1043608" y="1379203"/>
            <a:ext cx="6912768" cy="432048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 flipH="1">
            <a:off x="319955" y="1793702"/>
            <a:ext cx="26678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Liberationist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flipH="1">
            <a:off x="6476132" y="1814828"/>
            <a:ext cx="26678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Protectionist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22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Rhyddfrydwr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Liberationists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Deillio</a:t>
            </a:r>
            <a:r>
              <a:rPr lang="en-GB" dirty="0"/>
              <a:t> o </a:t>
            </a:r>
            <a:r>
              <a:rPr lang="en-GB" dirty="0" err="1"/>
              <a:t>ymgyrchwyr</a:t>
            </a:r>
            <a:r>
              <a:rPr lang="en-GB" dirty="0"/>
              <a:t> a </a:t>
            </a:r>
            <a:r>
              <a:rPr lang="en-GB" dirty="0" err="1"/>
              <a:t>dyngarwyr</a:t>
            </a:r>
            <a:endParaRPr lang="en-GB" dirty="0"/>
          </a:p>
          <a:p>
            <a:r>
              <a:rPr lang="en-GB" dirty="0" err="1" smtClean="0"/>
              <a:t>Chwilio</a:t>
            </a:r>
            <a:r>
              <a:rPr lang="en-GB" dirty="0" smtClean="0"/>
              <a:t> </a:t>
            </a:r>
            <a:r>
              <a:rPr lang="en-GB" dirty="0"/>
              <a:t>am </a:t>
            </a:r>
            <a:r>
              <a:rPr lang="en-GB" dirty="0" err="1"/>
              <a:t>driniaeth</a:t>
            </a:r>
            <a:r>
              <a:rPr lang="en-GB" dirty="0"/>
              <a:t> ac </a:t>
            </a:r>
            <a:r>
              <a:rPr lang="en-GB" dirty="0" err="1"/>
              <a:t>amodau</a:t>
            </a:r>
            <a:r>
              <a:rPr lang="en-GB" dirty="0"/>
              <a:t>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endParaRPr lang="en-GB" dirty="0"/>
          </a:p>
          <a:p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dylai</a:t>
            </a:r>
            <a:r>
              <a:rPr lang="en-GB" dirty="0"/>
              <a:t> plant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haddysgu</a:t>
            </a:r>
            <a:endParaRPr lang="en-GB" dirty="0"/>
          </a:p>
          <a:p>
            <a:r>
              <a:rPr lang="en-GB" dirty="0" err="1"/>
              <a:t>Enghreifftiau</a:t>
            </a:r>
            <a:r>
              <a:rPr lang="en-GB" dirty="0"/>
              <a:t>: Holt ac A.S. Neil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Derive from campaigners and philanthropists</a:t>
            </a:r>
          </a:p>
          <a:p>
            <a:r>
              <a:rPr lang="en-GB" dirty="0" smtClean="0"/>
              <a:t>Seek better treatment and conditions for children </a:t>
            </a:r>
          </a:p>
          <a:p>
            <a:r>
              <a:rPr lang="en-GB" dirty="0" smtClean="0"/>
              <a:t>Challenge perceptions about how children should be educated </a:t>
            </a:r>
          </a:p>
          <a:p>
            <a:r>
              <a:rPr lang="en-GB" dirty="0" smtClean="0"/>
              <a:t>Examples: Holt and A.S. </a:t>
            </a:r>
            <a:r>
              <a:rPr lang="en-GB" dirty="0" smtClean="0"/>
              <a:t>Neil</a:t>
            </a:r>
          </a:p>
          <a:p>
            <a:pPr marL="0" indent="0" algn="r">
              <a:buNone/>
            </a:pPr>
            <a:r>
              <a:rPr lang="en-GB" sz="1900" dirty="0" err="1"/>
              <a:t>Boylon</a:t>
            </a:r>
            <a:r>
              <a:rPr lang="en-GB" sz="1900" dirty="0"/>
              <a:t> and Dalrymple, 2009 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44158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Dadleuol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dirty="0" smtClean="0"/>
              <a:t>Controversial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 smtClean="0"/>
              <a:t>hunan-benderfyniaeth</a:t>
            </a:r>
            <a:r>
              <a:rPr lang="en-GB" dirty="0" smtClean="0"/>
              <a:t> </a:t>
            </a:r>
            <a:r>
              <a:rPr lang="en-GB" dirty="0"/>
              <a:t>ac </a:t>
            </a:r>
            <a:r>
              <a:rPr lang="en-GB" dirty="0" err="1"/>
              <a:t>ymreolaeth</a:t>
            </a:r>
            <a:endParaRPr lang="en-GB" dirty="0"/>
          </a:p>
          <a:p>
            <a:r>
              <a:rPr lang="en-GB" dirty="0" err="1"/>
              <a:t>Dylai</a:t>
            </a:r>
            <a:r>
              <a:rPr lang="en-GB" dirty="0"/>
              <a:t> plant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, </a:t>
            </a:r>
            <a:r>
              <a:rPr lang="en-GB" dirty="0" err="1"/>
              <a:t>pleidleisio</a:t>
            </a:r>
            <a:r>
              <a:rPr lang="en-GB" dirty="0"/>
              <a:t>,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,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fyw</a:t>
            </a:r>
            <a:r>
              <a:rPr lang="en-GB" dirty="0"/>
              <a:t> a </a:t>
            </a:r>
            <a:r>
              <a:rPr lang="en-GB" dirty="0" err="1"/>
              <a:t>chael</a:t>
            </a:r>
            <a:r>
              <a:rPr lang="en-GB" dirty="0"/>
              <a:t> </a:t>
            </a:r>
            <a:r>
              <a:rPr lang="en-GB" dirty="0" err="1"/>
              <a:t>rhyddid</a:t>
            </a:r>
            <a:r>
              <a:rPr lang="en-GB" dirty="0"/>
              <a:t> </a:t>
            </a:r>
            <a:r>
              <a:rPr lang="en-GB" dirty="0" err="1"/>
              <a:t>rhywiol</a:t>
            </a:r>
            <a:r>
              <a:rPr lang="en-GB" dirty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Promote children’s rights to self-determination and autonomy </a:t>
            </a:r>
          </a:p>
          <a:p>
            <a:r>
              <a:rPr lang="en-GB" dirty="0" smtClean="0"/>
              <a:t>Children should be given the right to work, vote, have financial independence, choose where to live and have sexual freedom.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40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Dinasyddiaeth</a:t>
            </a:r>
            <a:r>
              <a:rPr lang="en-GB" i="1" dirty="0" smtClean="0"/>
              <a:t> Lawn</a:t>
            </a:r>
            <a:br>
              <a:rPr lang="en-GB" i="1" dirty="0" smtClean="0"/>
            </a:br>
            <a:r>
              <a:rPr lang="en-GB" dirty="0" smtClean="0"/>
              <a:t>Full </a:t>
            </a:r>
            <a:r>
              <a:rPr lang="en-GB" dirty="0" smtClean="0"/>
              <a:t>Citizenship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Ni </a:t>
            </a:r>
            <a:r>
              <a:rPr lang="en-GB" dirty="0" err="1"/>
              <a:t>ddylai'r</a:t>
            </a:r>
            <a:r>
              <a:rPr lang="en-GB" dirty="0"/>
              <a:t>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wahaniaethu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dinasyddion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sail </a:t>
            </a:r>
            <a:r>
              <a:rPr lang="en-GB" dirty="0" err="1"/>
              <a:t>oedran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aeddfedrwydd</a:t>
            </a:r>
            <a:r>
              <a:rPr lang="en-GB" dirty="0"/>
              <a:t> </a:t>
            </a:r>
            <a:r>
              <a:rPr lang="en-GB" dirty="0" err="1"/>
              <a:t>nac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pwerau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/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 smtClean="0"/>
              <a:t>blant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I </a:t>
            </a:r>
            <a:r>
              <a:rPr lang="en-GB" b="1" dirty="0" err="1" smtClean="0"/>
              <a:t>ba</a:t>
            </a:r>
            <a:r>
              <a:rPr lang="en-GB" b="1" dirty="0" smtClean="0"/>
              <a:t> </a:t>
            </a:r>
            <a:r>
              <a:rPr lang="en-GB" b="1" dirty="0" err="1" smtClean="0"/>
              <a:t>raddau</a:t>
            </a:r>
            <a:r>
              <a:rPr lang="en-GB" b="1" dirty="0" smtClean="0"/>
              <a:t> </a:t>
            </a:r>
            <a:r>
              <a:rPr lang="en-GB" b="1" dirty="0" err="1" smtClean="0"/>
              <a:t>ydych</a:t>
            </a:r>
            <a:r>
              <a:rPr lang="en-GB" b="1" dirty="0" smtClean="0"/>
              <a:t> </a:t>
            </a:r>
            <a:r>
              <a:rPr lang="en-GB" b="1" dirty="0" err="1" smtClean="0"/>
              <a:t>chi’n</a:t>
            </a:r>
            <a:r>
              <a:rPr lang="en-GB" b="1" dirty="0" smtClean="0"/>
              <a:t> </a:t>
            </a:r>
            <a:r>
              <a:rPr lang="en-GB" b="1" dirty="0" err="1" smtClean="0"/>
              <a:t>cytuno</a:t>
            </a:r>
            <a:r>
              <a:rPr lang="en-GB" b="1" dirty="0" smtClean="0"/>
              <a:t> </a:t>
            </a:r>
            <a:r>
              <a:rPr lang="en-GB" b="1" dirty="0" err="1" smtClean="0"/>
              <a:t>a’r</a:t>
            </a:r>
            <a:r>
              <a:rPr lang="en-GB" b="1" dirty="0" smtClean="0"/>
              <a:t> </a:t>
            </a:r>
            <a:r>
              <a:rPr lang="en-GB" b="1" dirty="0" err="1" smtClean="0"/>
              <a:t>farn</a:t>
            </a:r>
            <a:r>
              <a:rPr lang="en-GB" b="1" dirty="0" smtClean="0"/>
              <a:t> </a:t>
            </a:r>
            <a:r>
              <a:rPr lang="en-GB" b="1" dirty="0" err="1" smtClean="0"/>
              <a:t>hyn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The state should not distinguish between citizens on grounds of age or maturity or accord state/parents special powers over children. </a:t>
            </a:r>
          </a:p>
          <a:p>
            <a:pPr marL="0" indent="0" algn="r">
              <a:buNone/>
            </a:pPr>
            <a:r>
              <a:rPr lang="en-GB" sz="1300" dirty="0" smtClean="0"/>
              <a:t>Holt (1975); </a:t>
            </a:r>
            <a:r>
              <a:rPr lang="en-GB" sz="1300" dirty="0" err="1" smtClean="0"/>
              <a:t>Farson</a:t>
            </a:r>
            <a:r>
              <a:rPr lang="en-GB" sz="1300" dirty="0" smtClean="0"/>
              <a:t> (1978) cited in Boylan and Dalrymple, 2009 </a:t>
            </a:r>
          </a:p>
          <a:p>
            <a:endParaRPr lang="en-GB" dirty="0"/>
          </a:p>
          <a:p>
            <a:r>
              <a:rPr lang="en-GB" b="1" dirty="0" smtClean="0"/>
              <a:t>To what extent do you agree with this view?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0102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Ond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/>
              <a:t>But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 smtClean="0"/>
              <a:t>rhyddfrwdwyr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a </a:t>
            </a:r>
            <a:r>
              <a:rPr lang="en-GB" dirty="0" err="1"/>
              <a:t>chyfrifoldebau</a:t>
            </a:r>
            <a:r>
              <a:rPr lang="en-GB" dirty="0"/>
              <a:t> </a:t>
            </a:r>
            <a:r>
              <a:rPr lang="en-GB" dirty="0" err="1"/>
              <a:t>dinasyddiaeth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alluoedd</a:t>
            </a:r>
            <a:r>
              <a:rPr lang="en-GB" dirty="0"/>
              <a:t> </a:t>
            </a:r>
            <a:r>
              <a:rPr lang="en-GB" dirty="0" err="1"/>
              <a:t>esblygol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/>
              <a:t>diogelu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bo'n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.</a:t>
            </a:r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(a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 smtClean="0"/>
              <a:t>iddynt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dirty="0" smtClean="0"/>
              <a:t>Liberationists don’t explore the full implications of the rights and </a:t>
            </a:r>
            <a:r>
              <a:rPr lang="en-GB" sz="2400" i="1" dirty="0" smtClean="0"/>
              <a:t>responsibilities</a:t>
            </a:r>
            <a:r>
              <a:rPr lang="en-GB" sz="2400" dirty="0" smtClean="0"/>
              <a:t> of citizenship</a:t>
            </a:r>
          </a:p>
          <a:p>
            <a:r>
              <a:rPr lang="en-GB" sz="2400" dirty="0" smtClean="0"/>
              <a:t>Children have evolving capacities – indicates a need for protection as appropriate.</a:t>
            </a:r>
          </a:p>
          <a:p>
            <a:r>
              <a:rPr lang="en-GB" sz="2400" dirty="0" smtClean="0"/>
              <a:t>Adults must support children to develop (and give them enabling opportunities</a:t>
            </a:r>
            <a:r>
              <a:rPr lang="en-GB" sz="2400" dirty="0" smtClean="0"/>
              <a:t>)</a:t>
            </a:r>
          </a:p>
          <a:p>
            <a:pPr marL="0" indent="0" algn="r">
              <a:buNone/>
            </a:pPr>
            <a:r>
              <a:rPr lang="en-GB" sz="1800" dirty="0" err="1"/>
              <a:t>Boylon</a:t>
            </a:r>
            <a:r>
              <a:rPr lang="en-GB" sz="1800" dirty="0"/>
              <a:t> and Dalrymple, 2009 </a:t>
            </a:r>
            <a:endParaRPr lang="en-GB" sz="1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49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/>
            <a:r>
              <a:rPr lang="en-GB" i="1" dirty="0" err="1" smtClean="0"/>
              <a:t>Amddiffynnydd</a:t>
            </a:r>
            <a:r>
              <a:rPr lang="en-GB" i="1" dirty="0"/>
              <a:t/>
            </a:r>
            <a:br>
              <a:rPr lang="en-GB" i="1" dirty="0"/>
            </a:br>
            <a:r>
              <a:rPr lang="en-GB" dirty="0" smtClean="0"/>
              <a:t>Protectionist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deillio</a:t>
            </a:r>
            <a:r>
              <a:rPr lang="en-GB" dirty="0"/>
              <a:t> o </a:t>
            </a:r>
            <a:r>
              <a:rPr lang="en-GB" dirty="0" err="1"/>
              <a:t>athroniaeth</a:t>
            </a:r>
            <a:r>
              <a:rPr lang="en-GB" dirty="0"/>
              <a:t> '</a:t>
            </a:r>
            <a:r>
              <a:rPr lang="en-GB" dirty="0" err="1"/>
              <a:t>arbed</a:t>
            </a:r>
            <a:r>
              <a:rPr lang="en-GB" dirty="0"/>
              <a:t> plant' </a:t>
            </a:r>
            <a:r>
              <a:rPr lang="en-GB" dirty="0" err="1"/>
              <a:t>o'r</a:t>
            </a:r>
            <a:r>
              <a:rPr lang="en-GB" dirty="0"/>
              <a:t> C19fed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ddeddfwriaeth</a:t>
            </a:r>
            <a:r>
              <a:rPr lang="en-GB" dirty="0"/>
              <a:t> ac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</a:t>
            </a:r>
          </a:p>
          <a:p>
            <a:r>
              <a:rPr lang="en-GB" dirty="0"/>
              <a:t>Mae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amddiffynwyr</a:t>
            </a:r>
            <a:r>
              <a:rPr lang="en-GB" dirty="0"/>
              <a:t> -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destun</a:t>
            </a:r>
            <a:r>
              <a:rPr lang="en-GB" dirty="0"/>
              <a:t> </a:t>
            </a:r>
            <a:r>
              <a:rPr lang="en-GB" dirty="0" err="1"/>
              <a:t>pryder</a:t>
            </a:r>
            <a:r>
              <a:rPr lang="en-GB" dirty="0"/>
              <a:t> ac </a:t>
            </a:r>
            <a:r>
              <a:rPr lang="en-GB" dirty="0" err="1"/>
              <a:t>elusen</a:t>
            </a:r>
            <a:endParaRPr lang="en-GB" dirty="0"/>
          </a:p>
          <a:p>
            <a:r>
              <a:rPr lang="en-GB" dirty="0"/>
              <a:t>Mae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niwed</a:t>
            </a:r>
            <a:r>
              <a:rPr lang="en-GB" dirty="0"/>
              <a:t> ac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hamddiffyn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smtClean="0"/>
              <a:t>Derives from a ‘child saving’ philosophy of the C19th which has led to child protection legislation and practice</a:t>
            </a:r>
          </a:p>
          <a:p>
            <a:r>
              <a:rPr lang="en-GB" dirty="0" smtClean="0"/>
              <a:t>Adults are protectors – children are objects of concern and charity</a:t>
            </a:r>
          </a:p>
          <a:p>
            <a:r>
              <a:rPr lang="en-GB" dirty="0" smtClean="0"/>
              <a:t>Children are vulnerable and need protection</a:t>
            </a:r>
          </a:p>
          <a:p>
            <a:pPr marL="0" indent="0" algn="r">
              <a:buNone/>
            </a:pPr>
            <a:r>
              <a:rPr lang="en-GB" sz="2200" dirty="0" err="1"/>
              <a:t>Boylon</a:t>
            </a:r>
            <a:r>
              <a:rPr lang="en-GB" sz="2200" dirty="0"/>
              <a:t> and Dalrymple, 2009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2484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Tensiynau</a:t>
            </a:r>
            <a:r>
              <a:rPr lang="en-GB" i="1" dirty="0" smtClean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Tensions in Notions of Protection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Cyflwynodd</a:t>
            </a:r>
            <a:r>
              <a:rPr lang="en-GB" dirty="0"/>
              <a:t> </a:t>
            </a:r>
            <a:r>
              <a:rPr lang="en-GB" dirty="0" err="1"/>
              <a:t>gyfrifoldeb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ymyrryd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 </a:t>
            </a:r>
            <a:r>
              <a:rPr lang="en-GB" dirty="0" err="1"/>
              <a:t>rhag</a:t>
            </a:r>
            <a:r>
              <a:rPr lang="en-GB" dirty="0"/>
              <a:t> </a:t>
            </a:r>
            <a:r>
              <a:rPr lang="en-GB" dirty="0" err="1"/>
              <a:t>niwed</a:t>
            </a:r>
            <a:endParaRPr lang="en-GB" dirty="0"/>
          </a:p>
          <a:p>
            <a:pPr lvl="1"/>
            <a:r>
              <a:rPr lang="en-GB" dirty="0"/>
              <a:t>Pa </a:t>
            </a:r>
            <a:r>
              <a:rPr lang="en-GB" dirty="0" err="1"/>
              <a:t>niwed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Faint o </a:t>
            </a:r>
            <a:r>
              <a:rPr lang="en-GB" dirty="0" err="1"/>
              <a:t>ymyrraeth</a:t>
            </a:r>
            <a:r>
              <a:rPr lang="en-GB" dirty="0"/>
              <a:t>?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taro'r</a:t>
            </a:r>
            <a:r>
              <a:rPr lang="en-GB" dirty="0"/>
              <a:t> </a:t>
            </a:r>
            <a:r>
              <a:rPr lang="en-GB" dirty="0" err="1"/>
              <a:t>cydbwysedd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preifatrwydd</a:t>
            </a:r>
            <a:r>
              <a:rPr lang="en-GB" dirty="0"/>
              <a:t> y </a:t>
            </a:r>
            <a:r>
              <a:rPr lang="en-GB" dirty="0" err="1"/>
              <a:t>teulu</a:t>
            </a:r>
            <a:r>
              <a:rPr lang="en-GB" dirty="0"/>
              <a:t> a </a:t>
            </a:r>
            <a:r>
              <a:rPr lang="en-GB" dirty="0" err="1"/>
              <a:t>chyfrifoldeb</a:t>
            </a:r>
            <a:r>
              <a:rPr lang="en-GB" dirty="0"/>
              <a:t> y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niwed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smtClean="0"/>
              <a:t>Introduced a responsibility on the state to intervene to protect children from harm</a:t>
            </a:r>
          </a:p>
          <a:p>
            <a:pPr lvl="1"/>
            <a:r>
              <a:rPr lang="en-GB" dirty="0" smtClean="0"/>
              <a:t>What harm?</a:t>
            </a:r>
          </a:p>
          <a:p>
            <a:pPr lvl="1"/>
            <a:r>
              <a:rPr lang="en-GB" dirty="0" smtClean="0"/>
              <a:t>How much intervention? </a:t>
            </a:r>
          </a:p>
          <a:p>
            <a:r>
              <a:rPr lang="en-GB" dirty="0" smtClean="0"/>
              <a:t>Difficult to strike the right balance between the privacy of the family and the responsibility of the state to protect vulnerable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311646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579350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Mae Goldstein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y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 smtClean="0"/>
              <a:t>isaf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 smtClean="0"/>
              <a:t>ddiogelu'r</a:t>
            </a:r>
            <a:r>
              <a:rPr lang="en-GB" dirty="0" smtClean="0"/>
              <a:t> </a:t>
            </a:r>
            <a:r>
              <a:rPr lang="en-GB" dirty="0" err="1"/>
              <a:t>plentyn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deddfwriaeth</a:t>
            </a:r>
            <a:r>
              <a:rPr lang="en-GB" dirty="0"/>
              <a:t> </a:t>
            </a:r>
            <a:r>
              <a:rPr lang="en-GB" dirty="0" err="1"/>
              <a:t>ddiweddar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ymgorffori</a:t>
            </a:r>
            <a:r>
              <a:rPr lang="en-GB" dirty="0"/>
              <a:t> </a:t>
            </a:r>
            <a:r>
              <a:rPr lang="en-GB" dirty="0" err="1"/>
              <a:t>cydbwysedd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bartneriaeth</a:t>
            </a:r>
            <a:r>
              <a:rPr lang="en-GB" dirty="0"/>
              <a:t> â </a:t>
            </a:r>
            <a:r>
              <a:rPr lang="en-GB" dirty="0" err="1"/>
              <a:t>theuluoedd</a:t>
            </a:r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ddatgymalu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gynnydd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arferion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risg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5793507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Goldstein argues that any intervention should be at the most minimum level to safeguard interests of the child </a:t>
            </a:r>
          </a:p>
          <a:p>
            <a:r>
              <a:rPr lang="en-GB" dirty="0" smtClean="0"/>
              <a:t>Recent legislation tries to incorporate balance through partnership with families </a:t>
            </a:r>
          </a:p>
          <a:p>
            <a:r>
              <a:rPr lang="en-GB" dirty="0" smtClean="0"/>
              <a:t>Can lead to disempowerment or an increase in risk-based practices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38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Cwrdd</a:t>
            </a:r>
            <a:r>
              <a:rPr lang="en-GB" i="1" dirty="0" smtClean="0"/>
              <a:t> </a:t>
            </a:r>
            <a:r>
              <a:rPr lang="en-GB" i="1" dirty="0" err="1" smtClean="0"/>
              <a:t>yn</a:t>
            </a:r>
            <a:r>
              <a:rPr lang="en-GB" i="1" dirty="0" smtClean="0"/>
              <a:t> y </a:t>
            </a:r>
            <a:r>
              <a:rPr lang="en-GB" i="1" dirty="0" err="1" smtClean="0"/>
              <a:t>Canol</a:t>
            </a:r>
            <a:r>
              <a:rPr lang="en-GB" i="1" dirty="0" smtClean="0"/>
              <a:t>?</a:t>
            </a:r>
            <a:br>
              <a:rPr lang="en-GB" i="1" dirty="0" smtClean="0"/>
            </a:br>
            <a:r>
              <a:rPr lang="en-GB" dirty="0" smtClean="0"/>
              <a:t>Meet in the Middle?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 smtClean="0"/>
              <a:t>ymgorffori’r</a:t>
            </a:r>
            <a:r>
              <a:rPr lang="en-GB" dirty="0" smtClean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feddylfryd</a:t>
            </a:r>
            <a:r>
              <a:rPr lang="en-GB" dirty="0"/>
              <a:t> </a:t>
            </a:r>
            <a:r>
              <a:rPr lang="en-GB" dirty="0" err="1"/>
              <a:t>rhyddfrydwr</a:t>
            </a:r>
            <a:r>
              <a:rPr lang="en-GB" dirty="0"/>
              <a:t> a </a:t>
            </a:r>
            <a:r>
              <a:rPr lang="en-GB" dirty="0" err="1"/>
              <a:t>diogelwch</a:t>
            </a:r>
            <a:endParaRPr lang="en-GB" dirty="0"/>
          </a:p>
          <a:p>
            <a:r>
              <a:rPr lang="en-GB" dirty="0" err="1"/>
              <a:t>Cyfeirir</a:t>
            </a:r>
            <a:r>
              <a:rPr lang="en-GB" dirty="0"/>
              <a:t> at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dull </a:t>
            </a:r>
            <a:r>
              <a:rPr lang="en-GB" b="1" dirty="0" err="1"/>
              <a:t>pragmatistaidd</a:t>
            </a:r>
            <a:endParaRPr lang="en-GB" b="1" dirty="0"/>
          </a:p>
          <a:p>
            <a:r>
              <a:rPr lang="en-GB" dirty="0" err="1"/>
              <a:t>Hyrwyddir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strwythurau</a:t>
            </a:r>
            <a:r>
              <a:rPr lang="en-GB" dirty="0"/>
              <a:t> a </a:t>
            </a:r>
            <a:r>
              <a:rPr lang="en-GB" dirty="0" err="1"/>
              <a:t>pholisïau</a:t>
            </a:r>
            <a:r>
              <a:rPr lang="en-GB" dirty="0"/>
              <a:t> </a:t>
            </a:r>
            <a:r>
              <a:rPr lang="en-GB" dirty="0" err="1"/>
              <a:t>deddfwriaethol</a:t>
            </a:r>
            <a:r>
              <a:rPr lang="en-GB" dirty="0"/>
              <a:t> a </a:t>
            </a:r>
            <a:r>
              <a:rPr lang="en-GB" dirty="0" err="1"/>
              <a:t>ddiffinnir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oedolion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canfod</a:t>
            </a:r>
            <a:r>
              <a:rPr lang="en-GB" dirty="0"/>
              <a:t> </a:t>
            </a:r>
            <a:r>
              <a:rPr lang="en-GB" dirty="0" err="1"/>
              <a:t>cydbwysedd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gyfranogiad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budd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smtClean="0"/>
              <a:t>You can incorporate both aspects of liberationist and protectionist thinking</a:t>
            </a:r>
          </a:p>
          <a:p>
            <a:r>
              <a:rPr lang="en-GB" dirty="0" smtClean="0"/>
              <a:t>This is referred to as a </a:t>
            </a:r>
            <a:r>
              <a:rPr lang="en-GB" b="1" dirty="0" smtClean="0"/>
              <a:t>pragmatist</a:t>
            </a:r>
            <a:r>
              <a:rPr lang="en-GB" dirty="0" smtClean="0"/>
              <a:t> approach</a:t>
            </a:r>
          </a:p>
          <a:p>
            <a:r>
              <a:rPr lang="en-GB" dirty="0" smtClean="0"/>
              <a:t>Rights are promoted within legislative structures and policies defined by adults</a:t>
            </a:r>
          </a:p>
          <a:p>
            <a:r>
              <a:rPr lang="en-GB" dirty="0" smtClean="0"/>
              <a:t>Seeks to find a balance between rights to participation and the child’s best interest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115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Trike to Bike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38643" y="4495891"/>
            <a:ext cx="2544506" cy="1754649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407082"/>
            <a:ext cx="4176464" cy="22977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400" dirty="0" smtClean="0"/>
              <a:t>Pragmatism is rooted in a view of children which encourages developing independence and opportunities for participation, through a process of evolving capacities. </a:t>
            </a:r>
            <a:endParaRPr lang="en-GB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5487" y="4455571"/>
            <a:ext cx="2881313" cy="1619250"/>
          </a:xfrm>
          <a:prstGeom prst="rect">
            <a:avLst/>
          </a:prstGeom>
        </p:spPr>
      </p:pic>
      <p:sp>
        <p:nvSpPr>
          <p:cNvPr id="9" name="Left-Right Arrow 8"/>
          <p:cNvSpPr/>
          <p:nvPr/>
        </p:nvSpPr>
        <p:spPr>
          <a:xfrm>
            <a:off x="3244286" y="5085183"/>
            <a:ext cx="2376264" cy="57606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457200" y="1396526"/>
            <a:ext cx="3825168" cy="230832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Mae </a:t>
            </a:r>
            <a:r>
              <a:rPr lang="en-GB" sz="2400" dirty="0" err="1"/>
              <a:t>pragmatiaeth</a:t>
            </a:r>
            <a:r>
              <a:rPr lang="en-GB" sz="2400" dirty="0"/>
              <a:t> </a:t>
            </a:r>
            <a:r>
              <a:rPr lang="en-GB" sz="2400" dirty="0" err="1"/>
              <a:t>wedi'i</a:t>
            </a:r>
            <a:r>
              <a:rPr lang="en-GB" sz="2400" dirty="0"/>
              <a:t> </a:t>
            </a:r>
            <a:r>
              <a:rPr lang="en-GB" sz="2400" dirty="0" err="1"/>
              <a:t>gwreiddio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golwg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blant</a:t>
            </a:r>
            <a:r>
              <a:rPr lang="en-GB" sz="2400" dirty="0"/>
              <a:t> 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annog</a:t>
            </a:r>
            <a:r>
              <a:rPr lang="en-GB" sz="2400" dirty="0"/>
              <a:t> </a:t>
            </a:r>
            <a:r>
              <a:rPr lang="en-GB" sz="2400" dirty="0" err="1"/>
              <a:t>datblygu</a:t>
            </a:r>
            <a:r>
              <a:rPr lang="en-GB" sz="2400" dirty="0"/>
              <a:t> </a:t>
            </a:r>
            <a:r>
              <a:rPr lang="en-GB" sz="2400" dirty="0" err="1"/>
              <a:t>annibyniaeth</a:t>
            </a:r>
            <a:r>
              <a:rPr lang="en-GB" sz="2400" dirty="0"/>
              <a:t> a </a:t>
            </a:r>
            <a:r>
              <a:rPr lang="en-GB" sz="2400" dirty="0" err="1"/>
              <a:t>chyfleoedd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gymryd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, </a:t>
            </a:r>
            <a:r>
              <a:rPr lang="en-GB" sz="2400" dirty="0" err="1"/>
              <a:t>trwy</a:t>
            </a:r>
            <a:r>
              <a:rPr lang="en-GB" sz="2400" dirty="0"/>
              <a:t> broses o </a:t>
            </a:r>
            <a:r>
              <a:rPr lang="en-GB" sz="2400" dirty="0" err="1"/>
              <a:t>alluoedd</a:t>
            </a:r>
            <a:r>
              <a:rPr lang="en-GB" sz="2400" dirty="0"/>
              <a:t> 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datblygu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526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7380" t="11247" r="70351" b="48302"/>
          <a:stretch/>
        </p:blipFill>
        <p:spPr>
          <a:xfrm>
            <a:off x="323528" y="188640"/>
            <a:ext cx="8640960" cy="633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16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583556"/>
            <a:ext cx="3312368" cy="446449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TASG</a:t>
            </a:r>
            <a:br>
              <a:rPr lang="en-GB" i="1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283968" y="1583556"/>
            <a:ext cx="4258816" cy="2116832"/>
          </a:xfrm>
        </p:spPr>
        <p:txBody>
          <a:bodyPr/>
          <a:lstStyle/>
          <a:p>
            <a:r>
              <a:rPr lang="en-GB" dirty="0" smtClean="0"/>
              <a:t>Pair A – Liberationist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Pair B – Protectionist </a:t>
            </a:r>
            <a:endParaRPr lang="en-GB" dirty="0"/>
          </a:p>
        </p:txBody>
      </p:sp>
      <p:sp>
        <p:nvSpPr>
          <p:cNvPr id="5" name="Cloud 4"/>
          <p:cNvSpPr/>
          <p:nvPr/>
        </p:nvSpPr>
        <p:spPr>
          <a:xfrm>
            <a:off x="4572000" y="3700388"/>
            <a:ext cx="4114800" cy="28969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Where would you place your own views about children on the continuum?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3316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Hawliau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err="1" smtClean="0"/>
              <a:t>g</a:t>
            </a:r>
            <a:r>
              <a:rPr lang="en-GB" dirty="0" smtClean="0"/>
              <a:t> </a:t>
            </a:r>
            <a:r>
              <a:rPr lang="en-GB" dirty="0" err="1" smtClean="0"/>
              <a:t>Ngymru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Children’s </a:t>
            </a:r>
            <a:r>
              <a:rPr lang="en-GB" dirty="0" smtClean="0"/>
              <a:t>Rights in Wales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5229200"/>
            <a:ext cx="4038600" cy="896963"/>
          </a:xfrm>
        </p:spPr>
        <p:txBody>
          <a:bodyPr>
            <a:normAutofit lnSpcReduction="10000"/>
          </a:bodyPr>
          <a:lstStyle/>
          <a:p>
            <a:r>
              <a:rPr lang="en-GB" dirty="0" err="1" smtClean="0">
                <a:hlinkClick r:id="rId2"/>
              </a:rPr>
              <a:t>Cyflwyniad</a:t>
            </a:r>
            <a:r>
              <a:rPr lang="en-GB" dirty="0" smtClean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i’r</a:t>
            </a:r>
            <a:r>
              <a:rPr lang="en-GB" dirty="0" smtClean="0">
                <a:hlinkClick r:id="rId2"/>
              </a:rPr>
              <a:t> CCHUP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5229200"/>
            <a:ext cx="4038600" cy="896963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Introduction to the UNCRC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656" y="1809750"/>
            <a:ext cx="5976664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012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503CA-22D1-442E-9B1B-6A3DC860B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err="1">
                <a:hlinkClick r:id="rId2"/>
              </a:rPr>
              <a:t>Saith</a:t>
            </a:r>
            <a:r>
              <a:rPr lang="en-GB" dirty="0">
                <a:hlinkClick r:id="rId2"/>
              </a:rPr>
              <a:t> Nod </a:t>
            </a:r>
            <a:r>
              <a:rPr lang="en-GB" dirty="0" err="1">
                <a:hlinkClick r:id="rId2"/>
              </a:rPr>
              <a:t>Craidd</a:t>
            </a:r>
            <a:r>
              <a:rPr lang="en-GB" dirty="0">
                <a:hlinkClick r:id="rId2"/>
              </a:rPr>
              <a:t> </a:t>
            </a:r>
            <a:br>
              <a:rPr lang="en-GB" dirty="0">
                <a:hlinkClick r:id="rId2"/>
              </a:rPr>
            </a:br>
            <a:r>
              <a:rPr lang="en-GB" i="1" dirty="0">
                <a:hlinkClick r:id="rId3"/>
              </a:rPr>
              <a:t>Seven Core Aims</a:t>
            </a:r>
            <a:endParaRPr lang="en-GB" i="1" dirty="0"/>
          </a:p>
        </p:txBody>
      </p:sp>
      <p:sp>
        <p:nvSpPr>
          <p:cNvPr id="13316" name="Content Placeholder 3">
            <a:extLst>
              <a:ext uri="{FF2B5EF4-FFF2-40B4-BE49-F238E27FC236}">
                <a16:creationId xmlns:a16="http://schemas.microsoft.com/office/drawing/2014/main" id="{27C4D784-28E4-4DEA-82D7-403F3BA01143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35000" y="1700808"/>
            <a:ext cx="4040188" cy="4918026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indent="-255270"/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2017 –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Cyflwyniad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7 nod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craidd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yn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'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Gweithredu'r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Hawliau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'</a:t>
            </a:r>
          </a:p>
          <a:p>
            <a:pPr indent="-255270"/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Yn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crynhoi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erthyglau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CCUHP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i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saith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maes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allweddol</a:t>
            </a:r>
            <a:endParaRPr lang="en-US" altLang="en-US" sz="2100" dirty="0">
              <a:ea typeface="ＭＳ Ｐゴシック" panose="020B0600070205080204" pitchFamily="34" charset="-128"/>
              <a:cs typeface="Arial"/>
            </a:endParaRPr>
          </a:p>
          <a:p>
            <a:pPr indent="-255270"/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Darparu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fframwaith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genedlaethol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ar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gyfer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polisi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ar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gyfer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plant a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phobl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ifanc</a:t>
            </a:r>
            <a:endParaRPr lang="en-US" altLang="en-US" sz="2100" dirty="0">
              <a:ea typeface="ＭＳ Ｐゴシック" panose="020B0600070205080204" pitchFamily="34" charset="-128"/>
              <a:cs typeface="Arial"/>
            </a:endParaRPr>
          </a:p>
          <a:p>
            <a:pPr indent="-255270"/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2015 –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Wedi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ei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gadw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fel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rhan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o'r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Rhaglen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Plant a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Phobl</a:t>
            </a:r>
            <a:r>
              <a:rPr lang="en-US" altLang="en-US" sz="2100" dirty="0">
                <a:ea typeface="ＭＳ Ｐゴシック" panose="020B0600070205080204" pitchFamily="34" charset="-128"/>
                <a:cs typeface="Arial"/>
              </a:rPr>
              <a:t> </a:t>
            </a:r>
            <a:r>
              <a:rPr lang="en-US" altLang="en-US" sz="2100" dirty="0" err="1">
                <a:ea typeface="ＭＳ Ｐゴシック" panose="020B0600070205080204" pitchFamily="34" charset="-128"/>
                <a:cs typeface="Arial"/>
              </a:rPr>
              <a:t>Ifanc</a:t>
            </a:r>
            <a:endParaRPr lang="en-US" altLang="en-US" sz="2100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BEA728-8E94-417E-A248-1C54CCDFCF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0989" y="1619461"/>
            <a:ext cx="4041775" cy="5080719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150" dirty="0"/>
              <a:t>2007 – Introduction of 7 core aims in ‘Rights to Action’ </a:t>
            </a:r>
          </a:p>
          <a:p>
            <a:pPr>
              <a:defRPr/>
            </a:pPr>
            <a:r>
              <a:rPr lang="en-GB" sz="2150" dirty="0"/>
              <a:t>Summarises the UNCRC articles into seven key areas </a:t>
            </a:r>
          </a:p>
          <a:p>
            <a:pPr>
              <a:defRPr/>
            </a:pPr>
            <a:r>
              <a:rPr lang="en-GB" sz="2150" dirty="0"/>
              <a:t>Provides a national framework for policy involving children and young people</a:t>
            </a:r>
          </a:p>
          <a:p>
            <a:pPr>
              <a:defRPr/>
            </a:pPr>
            <a:r>
              <a:rPr lang="en-GB" sz="2150" dirty="0"/>
              <a:t>2015 – Maintained as part of the Children and Young People Programme </a:t>
            </a:r>
            <a:endParaRPr lang="en-GB" sz="2150" dirty="0" smtClean="0"/>
          </a:p>
          <a:p>
            <a:pPr>
              <a:defRPr/>
            </a:pPr>
            <a:r>
              <a:rPr lang="en-GB" sz="2150" dirty="0" smtClean="0"/>
              <a:t>Referred to in </a:t>
            </a:r>
            <a:r>
              <a:rPr lang="en-GB" sz="2150" i="1" dirty="0" smtClean="0"/>
              <a:t>Successful Futures </a:t>
            </a:r>
            <a:r>
              <a:rPr lang="en-GB" sz="2150" dirty="0" smtClean="0"/>
              <a:t>and </a:t>
            </a:r>
            <a:r>
              <a:rPr lang="en-GB" sz="2150" i="1" dirty="0" smtClean="0"/>
              <a:t>Our National Mission </a:t>
            </a:r>
            <a:endParaRPr lang="en-GB" sz="2150" i="1" dirty="0"/>
          </a:p>
        </p:txBody>
      </p:sp>
    </p:spTree>
    <p:extLst>
      <p:ext uri="{BB962C8B-B14F-4D97-AF65-F5344CB8AC3E}">
        <p14:creationId xmlns:p14="http://schemas.microsoft.com/office/powerpoint/2010/main" val="274203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1">
            <a:extLst>
              <a:ext uri="{FF2B5EF4-FFF2-40B4-BE49-F238E27FC236}">
                <a16:creationId xmlns:a16="http://schemas.microsoft.com/office/drawing/2014/main" id="{457A53F0-A41D-40EB-AB3F-B845C36FAF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1" t="13251" r="27319" b="27950"/>
          <a:stretch>
            <a:fillRect/>
          </a:stretch>
        </p:blipFill>
        <p:spPr bwMode="auto">
          <a:xfrm>
            <a:off x="539750" y="188913"/>
            <a:ext cx="7704138" cy="576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Box 2">
            <a:extLst>
              <a:ext uri="{FF2B5EF4-FFF2-40B4-BE49-F238E27FC236}">
                <a16:creationId xmlns:a16="http://schemas.microsoft.com/office/drawing/2014/main" id="{99576669-9609-465D-B3E5-6B2471DD35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9563" y="6491288"/>
            <a:ext cx="20161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Llywodraeth Cymru, 2015</a:t>
            </a:r>
          </a:p>
        </p:txBody>
      </p:sp>
    </p:spTree>
    <p:extLst>
      <p:ext uri="{BB962C8B-B14F-4D97-AF65-F5344CB8AC3E}">
        <p14:creationId xmlns:p14="http://schemas.microsoft.com/office/powerpoint/2010/main" val="2247981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6">
            <a:extLst>
              <a:ext uri="{FF2B5EF4-FFF2-40B4-BE49-F238E27FC236}">
                <a16:creationId xmlns:a16="http://schemas.microsoft.com/office/drawing/2014/main" id="{54E190ED-E269-434E-B8F1-36A3394AD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00" t="20601" r="26480" b="22701"/>
          <a:stretch>
            <a:fillRect/>
          </a:stretch>
        </p:blipFill>
        <p:spPr bwMode="auto">
          <a:xfrm>
            <a:off x="468313" y="188913"/>
            <a:ext cx="8064500" cy="630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Box 7">
            <a:extLst>
              <a:ext uri="{FF2B5EF4-FFF2-40B4-BE49-F238E27FC236}">
                <a16:creationId xmlns:a16="http://schemas.microsoft.com/office/drawing/2014/main" id="{1142F417-D8A1-44E0-95AB-434A26FAC9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9563" y="6491288"/>
            <a:ext cx="20161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/>
              <a:t>Welsh Government, 2015</a:t>
            </a:r>
          </a:p>
        </p:txBody>
      </p:sp>
    </p:spTree>
    <p:extLst>
      <p:ext uri="{BB962C8B-B14F-4D97-AF65-F5344CB8AC3E}">
        <p14:creationId xmlns:p14="http://schemas.microsoft.com/office/powerpoint/2010/main" val="118618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17500" y="2132856"/>
            <a:ext cx="4038600" cy="4525962"/>
          </a:xfrm>
        </p:spPr>
        <p:txBody>
          <a:bodyPr/>
          <a:lstStyle/>
          <a:p>
            <a:pPr marL="56515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dirty="0" err="1" smtClean="0"/>
              <a:t>Cynnwys</a:t>
            </a:r>
            <a:r>
              <a:rPr lang="en-GB" altLang="en-US" sz="2800" dirty="0" smtClean="0"/>
              <a:t> y CCUHP 54 </a:t>
            </a:r>
            <a:r>
              <a:rPr lang="en-GB" altLang="en-US" sz="2800" dirty="0" err="1" smtClean="0"/>
              <a:t>adran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neu</a:t>
            </a:r>
            <a:r>
              <a:rPr lang="en-GB" altLang="en-US" sz="2800" dirty="0" smtClean="0"/>
              <a:t> ‘</a:t>
            </a:r>
            <a:r>
              <a:rPr lang="en-GB" altLang="en-US" sz="2800" dirty="0" err="1" smtClean="0"/>
              <a:t>erthygl</a:t>
            </a:r>
            <a:r>
              <a:rPr lang="en-GB" altLang="en-US" sz="2800" dirty="0" smtClean="0"/>
              <a:t>’</a:t>
            </a:r>
          </a:p>
          <a:p>
            <a:pPr marL="565150" indent="-457200" eaLnBrk="1" hangingPunct="1">
              <a:buFont typeface="Wingdings" panose="05000000000000000000" pitchFamily="2" charset="2"/>
              <a:buChar char="Ø"/>
            </a:pPr>
            <a:r>
              <a:rPr lang="en-GB" altLang="en-US" sz="2800" dirty="0" err="1" smtClean="0"/>
              <a:t>Rhodda’r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erthyglau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fframwaith</a:t>
            </a:r>
            <a:r>
              <a:rPr lang="en-GB" altLang="en-US" sz="2800" dirty="0" smtClean="0"/>
              <a:t> o </a:t>
            </a:r>
            <a:r>
              <a:rPr lang="en-GB" altLang="en-US" sz="2800" dirty="0" err="1" smtClean="0"/>
              <a:t>safonau</a:t>
            </a:r>
            <a:r>
              <a:rPr lang="en-GB" altLang="en-US" sz="2800" dirty="0" smtClean="0"/>
              <a:t>, </a:t>
            </a:r>
            <a:r>
              <a:rPr lang="en-GB" altLang="en-US" sz="2800" dirty="0" err="1" smtClean="0"/>
              <a:t>egwydorion</a:t>
            </a:r>
            <a:r>
              <a:rPr lang="en-GB" altLang="en-US" sz="2800" dirty="0" smtClean="0"/>
              <a:t> ac </a:t>
            </a:r>
            <a:r>
              <a:rPr lang="en-GB" altLang="en-US" sz="2800" dirty="0" err="1" smtClean="0"/>
              <a:t>arweiniad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weithrediad</a:t>
            </a:r>
            <a:endParaRPr lang="en-GB" altLang="en-US" sz="2800" dirty="0" smtClean="0"/>
          </a:p>
        </p:txBody>
      </p:sp>
      <p:sp>
        <p:nvSpPr>
          <p:cNvPr id="23555" name="Content Placeholder 3"/>
          <p:cNvSpPr>
            <a:spLocks noGrp="1"/>
          </p:cNvSpPr>
          <p:nvPr>
            <p:ph sz="half" idx="4294967295"/>
          </p:nvPr>
        </p:nvSpPr>
        <p:spPr>
          <a:xfrm>
            <a:off x="4716016" y="2060848"/>
            <a:ext cx="3960813" cy="4525962"/>
          </a:xfrm>
        </p:spPr>
        <p:txBody>
          <a:bodyPr/>
          <a:lstStyle/>
          <a:p>
            <a:r>
              <a:rPr lang="en-GB" altLang="en-US" sz="2800" i="1" dirty="0" smtClean="0"/>
              <a:t>The UNCRC contains 54 sections or 'Articles'. </a:t>
            </a:r>
          </a:p>
          <a:p>
            <a:r>
              <a:rPr lang="en-GB" altLang="en-US" sz="2800" i="1" dirty="0" smtClean="0"/>
              <a:t>The Articles provide a complete framework of standards, principles and implementation guidance. </a:t>
            </a:r>
          </a:p>
          <a:p>
            <a:endParaRPr lang="en-US" altLang="en-US" sz="2800" i="1" dirty="0" smtClean="0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4000" i="1" dirty="0" smtClean="0">
                <a:effectLst/>
                <a:ea typeface="+mj-ea"/>
                <a:cs typeface="+mj-cs"/>
              </a:rPr>
              <a:t>                                </a:t>
            </a:r>
            <a:r>
              <a:rPr lang="en-GB" sz="4000" i="1" dirty="0" err="1" smtClean="0">
                <a:effectLst/>
                <a:ea typeface="+mj-ea"/>
                <a:cs typeface="+mj-cs"/>
              </a:rPr>
              <a:t>Strwythur</a:t>
            </a:r>
            <a:r>
              <a:rPr lang="en-GB" sz="4000" i="1" dirty="0" smtClean="0">
                <a:effectLst/>
                <a:ea typeface="+mj-ea"/>
                <a:cs typeface="+mj-cs"/>
              </a:rPr>
              <a:t> CCUHP</a:t>
            </a:r>
            <a:br>
              <a:rPr lang="en-GB" sz="4000" i="1" dirty="0" smtClean="0">
                <a:effectLst/>
                <a:ea typeface="+mj-ea"/>
                <a:cs typeface="+mj-cs"/>
              </a:rPr>
            </a:br>
            <a:r>
              <a:rPr lang="en-GB" sz="4000" i="1" dirty="0" smtClean="0">
                <a:effectLst/>
                <a:ea typeface="+mj-ea"/>
                <a:cs typeface="+mj-cs"/>
              </a:rPr>
              <a:t>Structure of the UNCRC</a:t>
            </a:r>
            <a:endParaRPr lang="en-GB" sz="4000" i="1" dirty="0">
              <a:effectLst/>
              <a:ea typeface="+mj-ea"/>
              <a:cs typeface="+mj-cs"/>
            </a:endParaRPr>
          </a:p>
        </p:txBody>
      </p:sp>
      <p:pic>
        <p:nvPicPr>
          <p:cNvPr id="2355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92075"/>
            <a:ext cx="31527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795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sz="4400" i="1" dirty="0" smtClean="0">
                <a:effectLst/>
              </a:rPr>
              <a:t/>
            </a:r>
            <a:br>
              <a:rPr lang="en-GB" sz="4400" i="1" dirty="0" smtClean="0">
                <a:effectLst/>
              </a:rPr>
            </a:br>
            <a:r>
              <a:rPr lang="en-GB" sz="4400" i="1" dirty="0" err="1" smtClean="0">
                <a:effectLst/>
              </a:rPr>
              <a:t>Strwythur</a:t>
            </a:r>
            <a:r>
              <a:rPr lang="en-GB" sz="4400" i="1" dirty="0" smtClean="0">
                <a:effectLst/>
              </a:rPr>
              <a:t> </a:t>
            </a:r>
            <a:r>
              <a:rPr lang="en-GB" sz="4400" i="1" dirty="0">
                <a:effectLst/>
              </a:rPr>
              <a:t>CCUHP</a:t>
            </a:r>
            <a:br>
              <a:rPr lang="en-GB" sz="4400" i="1" dirty="0">
                <a:effectLst/>
              </a:rPr>
            </a:br>
            <a:r>
              <a:rPr lang="en-GB" sz="4400" i="1" dirty="0">
                <a:effectLst/>
              </a:rPr>
              <a:t>Structure of the UNCRC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24579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1556792"/>
            <a:ext cx="4040188" cy="50085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r>
              <a:rPr lang="en-GB" altLang="en-US" dirty="0" err="1" smtClean="0"/>
              <a:t>Mae’r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erthyglau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effeithio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</a:t>
            </a:r>
            <a:r>
              <a:rPr lang="en-GB" altLang="en-US" dirty="0" smtClean="0"/>
              <a:t> bob </a:t>
            </a:r>
            <a:r>
              <a:rPr lang="en-GB" altLang="en-US" dirty="0" err="1" smtClean="0"/>
              <a:t>rhan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fywyd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plentyn</a:t>
            </a:r>
            <a:r>
              <a:rPr lang="en-GB" altLang="en-US" dirty="0" smtClean="0"/>
              <a:t>:</a:t>
            </a:r>
          </a:p>
          <a:p>
            <a:pPr lvl="1"/>
            <a:r>
              <a:rPr lang="en-GB" altLang="en-US" sz="1800" dirty="0" err="1" smtClean="0"/>
              <a:t>Economaidd</a:t>
            </a:r>
            <a:endParaRPr lang="en-GB" altLang="en-US" sz="1800" dirty="0" smtClean="0"/>
          </a:p>
          <a:p>
            <a:pPr lvl="1"/>
            <a:r>
              <a:rPr lang="en-GB" altLang="en-US" sz="1800" dirty="0" err="1" smtClean="0"/>
              <a:t>Cymdeithasol</a:t>
            </a:r>
            <a:endParaRPr lang="en-GB" altLang="en-US" sz="1800" dirty="0" smtClean="0"/>
          </a:p>
          <a:p>
            <a:pPr lvl="1"/>
            <a:r>
              <a:rPr lang="en-GB" altLang="en-US" sz="1800" dirty="0" err="1" smtClean="0"/>
              <a:t>Diwylliannol</a:t>
            </a:r>
            <a:endParaRPr lang="en-GB" altLang="en-US" sz="1800" dirty="0" smtClean="0"/>
          </a:p>
          <a:p>
            <a:pPr lvl="1"/>
            <a:r>
              <a:rPr lang="en-GB" altLang="en-US" sz="1800" dirty="0" err="1" smtClean="0"/>
              <a:t>Sifil</a:t>
            </a:r>
            <a:endParaRPr lang="en-GB" altLang="en-US" sz="1800" dirty="0" smtClean="0"/>
          </a:p>
          <a:p>
            <a:pPr lvl="1"/>
            <a:r>
              <a:rPr lang="en-GB" altLang="en-US" sz="1800" dirty="0" err="1" smtClean="0"/>
              <a:t>Gwleidyddol</a:t>
            </a:r>
            <a:r>
              <a:rPr lang="en-GB" altLang="en-US" sz="1800" dirty="0" smtClean="0"/>
              <a:t> </a:t>
            </a:r>
          </a:p>
          <a:p>
            <a:endParaRPr lang="en-GB" altLang="en-US" dirty="0" smtClean="0"/>
          </a:p>
          <a:p>
            <a:r>
              <a:rPr lang="en-GB" altLang="en-US" dirty="0" err="1" smtClean="0"/>
              <a:t>Cwymp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erthyglau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dair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ardal</a:t>
            </a:r>
            <a:r>
              <a:rPr lang="en-GB" altLang="en-US" dirty="0" smtClean="0"/>
              <a:t>:</a:t>
            </a:r>
          </a:p>
          <a:p>
            <a:pPr lvl="1"/>
            <a:r>
              <a:rPr lang="en-GB" altLang="en-US" sz="1800" dirty="0" err="1" smtClean="0"/>
              <a:t>Hawliau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darpariaeth</a:t>
            </a:r>
            <a:endParaRPr lang="en-GB" altLang="en-US" sz="1800" dirty="0" smtClean="0"/>
          </a:p>
          <a:p>
            <a:pPr lvl="1"/>
            <a:r>
              <a:rPr lang="en-GB" altLang="en-US" sz="1800" dirty="0" err="1" smtClean="0"/>
              <a:t>Hawliau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amddiffynnol</a:t>
            </a:r>
            <a:endParaRPr lang="en-GB" altLang="en-US" sz="1800" dirty="0" smtClean="0"/>
          </a:p>
          <a:p>
            <a:pPr lvl="1"/>
            <a:r>
              <a:rPr lang="en-GB" altLang="en-US" sz="1800" dirty="0" err="1" smtClean="0"/>
              <a:t>Hawliau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cyfranogiad</a:t>
            </a:r>
            <a:r>
              <a:rPr lang="en-GB" altLang="en-US" sz="1800" dirty="0" smtClean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98068"/>
            <a:ext cx="4041775" cy="493712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The articles influence all aspects of a child’s life:</a:t>
            </a:r>
          </a:p>
          <a:p>
            <a:pPr lvl="1">
              <a:defRPr/>
            </a:pPr>
            <a:r>
              <a:rPr lang="en-GB" dirty="0" smtClean="0"/>
              <a:t>Economic</a:t>
            </a:r>
          </a:p>
          <a:p>
            <a:pPr lvl="1">
              <a:defRPr/>
            </a:pPr>
            <a:r>
              <a:rPr lang="en-GB" dirty="0" smtClean="0"/>
              <a:t>Social</a:t>
            </a:r>
          </a:p>
          <a:p>
            <a:pPr lvl="1">
              <a:defRPr/>
            </a:pPr>
            <a:r>
              <a:rPr lang="en-GB" dirty="0" smtClean="0"/>
              <a:t>Cultural</a:t>
            </a:r>
          </a:p>
          <a:p>
            <a:pPr lvl="1">
              <a:defRPr/>
            </a:pPr>
            <a:r>
              <a:rPr lang="en-GB" dirty="0" smtClean="0"/>
              <a:t>Civil</a:t>
            </a:r>
          </a:p>
          <a:p>
            <a:pPr lvl="1">
              <a:defRPr/>
            </a:pPr>
            <a:r>
              <a:rPr lang="en-GB" dirty="0" smtClean="0"/>
              <a:t>Political </a:t>
            </a:r>
          </a:p>
          <a:p>
            <a:pPr marL="392113" lvl="1" indent="0" algn="r">
              <a:buFont typeface="Verdana" panose="020B0604030504040204" pitchFamily="34" charset="0"/>
              <a:buNone/>
              <a:defRPr/>
            </a:pPr>
            <a:r>
              <a:rPr lang="en-GB" sz="1600" dirty="0" smtClean="0"/>
              <a:t>(Jones and Walker, 2011)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>
              <a:lnSpc>
                <a:spcPct val="80000"/>
              </a:lnSpc>
              <a:defRPr/>
            </a:pPr>
            <a:r>
              <a:rPr lang="en-GB" altLang="en-US" sz="2000" i="1" dirty="0"/>
              <a:t>Articles fall into three areas: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1800" i="1" dirty="0"/>
              <a:t>Provision Rights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1800" i="1" dirty="0"/>
              <a:t>Protection Rights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1800" i="1" dirty="0"/>
              <a:t>Participation Rights  </a:t>
            </a:r>
          </a:p>
          <a:p>
            <a:pPr marL="392113" lvl="1" indent="0" algn="r">
              <a:lnSpc>
                <a:spcPct val="80000"/>
              </a:lnSpc>
              <a:buFont typeface="Verdana" panose="020B0604030504040204" pitchFamily="34" charset="0"/>
              <a:buNone/>
              <a:defRPr/>
            </a:pPr>
            <a:r>
              <a:rPr lang="en-GB" altLang="en-US" sz="1600" i="1" dirty="0"/>
              <a:t>(Alderson,2008)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386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Broad Principles</a:t>
            </a:r>
            <a:br>
              <a:rPr lang="en-GB" dirty="0" smtClean="0"/>
            </a:br>
            <a:r>
              <a:rPr lang="en-GB" i="1" dirty="0" err="1" smtClean="0"/>
              <a:t>Egwyddorion</a:t>
            </a:r>
            <a:r>
              <a:rPr lang="en-GB" i="1" dirty="0" smtClean="0"/>
              <a:t> Bras</a:t>
            </a:r>
            <a:endParaRPr lang="en-GB" i="1" dirty="0"/>
          </a:p>
        </p:txBody>
      </p:sp>
      <p:sp>
        <p:nvSpPr>
          <p:cNvPr id="25603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628775"/>
            <a:ext cx="4040188" cy="482441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Egwyddorion bras yw’r erthyglau ac mae modd eu deall yn ôl y cyd-destun. </a:t>
            </a:r>
          </a:p>
          <a:p>
            <a:endParaRPr lang="en-GB" altLang="en-US" smtClean="0"/>
          </a:p>
          <a:p>
            <a:r>
              <a:rPr lang="en-GB" altLang="en-US" smtClean="0"/>
              <a:t>Gall eu crynhoi fel:</a:t>
            </a:r>
          </a:p>
          <a:p>
            <a:pPr lvl="1"/>
            <a:r>
              <a:rPr lang="en-GB" altLang="en-US" smtClean="0"/>
              <a:t>Hawl i oroesi</a:t>
            </a:r>
          </a:p>
          <a:p>
            <a:pPr lvl="1"/>
            <a:r>
              <a:rPr lang="en-GB" altLang="en-US" smtClean="0"/>
              <a:t>Hawl i fod yn saff</a:t>
            </a:r>
          </a:p>
          <a:p>
            <a:pPr lvl="1"/>
            <a:r>
              <a:rPr lang="en-GB" altLang="en-US" smtClean="0"/>
              <a:t>Hawl i berthyn</a:t>
            </a:r>
          </a:p>
          <a:p>
            <a:pPr lvl="1"/>
            <a:r>
              <a:rPr lang="en-GB" altLang="en-US" smtClean="0"/>
              <a:t>Hawl i ddatblygu</a:t>
            </a:r>
          </a:p>
          <a:p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25604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57338"/>
            <a:ext cx="4041775" cy="38290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</a:pPr>
            <a:r>
              <a:rPr lang="en-GB" altLang="en-US" smtClean="0"/>
              <a:t>They are broad philosophical principles which can be interpreted and applied according to context. </a:t>
            </a:r>
          </a:p>
          <a:p>
            <a:pPr>
              <a:spcBef>
                <a:spcPct val="0"/>
              </a:spcBef>
            </a:pPr>
            <a:endParaRPr lang="en-GB" altLang="en-US" smtClean="0"/>
          </a:p>
          <a:p>
            <a:pPr>
              <a:spcBef>
                <a:spcPct val="0"/>
              </a:spcBef>
            </a:pPr>
            <a:r>
              <a:rPr lang="en-GB" altLang="en-US" smtClean="0"/>
              <a:t>Can also be summarised as:</a:t>
            </a:r>
          </a:p>
          <a:p>
            <a:pPr lvl="1"/>
            <a:r>
              <a:rPr lang="en-GB" altLang="en-US" smtClean="0"/>
              <a:t>Right to survive</a:t>
            </a:r>
          </a:p>
          <a:p>
            <a:pPr lvl="1"/>
            <a:r>
              <a:rPr lang="en-GB" altLang="en-US" smtClean="0"/>
              <a:t>Right to be safe</a:t>
            </a:r>
          </a:p>
          <a:p>
            <a:pPr lvl="1"/>
            <a:r>
              <a:rPr lang="en-GB" altLang="en-US" smtClean="0"/>
              <a:t>Right to belong</a:t>
            </a:r>
          </a:p>
          <a:p>
            <a:pPr lvl="1"/>
            <a:r>
              <a:rPr lang="en-GB" altLang="en-US" smtClean="0"/>
              <a:t>Right to develop </a:t>
            </a:r>
          </a:p>
          <a:p>
            <a:pPr lvl="1" algn="r"/>
            <a:r>
              <a:rPr lang="en-GB" altLang="en-US" smtClean="0"/>
              <a:t>Jones and Walker, 2011</a:t>
            </a:r>
          </a:p>
        </p:txBody>
      </p:sp>
    </p:spTree>
    <p:extLst>
      <p:ext uri="{BB962C8B-B14F-4D97-AF65-F5344CB8AC3E}">
        <p14:creationId xmlns:p14="http://schemas.microsoft.com/office/powerpoint/2010/main" val="1160920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FE47F3F5-DEBD-4A68-8186-E085F334F1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86248" y="115888"/>
            <a:ext cx="8280920" cy="12954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>
              <a:defRPr/>
            </a:pPr>
            <a:r>
              <a:rPr lang="en-GB">
                <a:solidFill>
                  <a:schemeClr val="tx1"/>
                </a:solidFill>
                <a:ea typeface="ＭＳ Ｐゴシック" pitchFamily="34" charset="-128"/>
              </a:rPr>
              <a:t>4 </a:t>
            </a:r>
            <a:r>
              <a:rPr lang="en-GB" err="1">
                <a:solidFill>
                  <a:schemeClr val="tx1"/>
                </a:solidFill>
                <a:ea typeface="ＭＳ Ｐゴシック" pitchFamily="34" charset="-128"/>
              </a:rPr>
              <a:t>egwyddor</a:t>
            </a:r>
            <a:r>
              <a:rPr lang="en-GB">
                <a:solidFill>
                  <a:schemeClr val="tx1"/>
                </a:solidFill>
                <a:ea typeface="ＭＳ Ｐゴシック" pitchFamily="34" charset="-128"/>
              </a:rPr>
              <a:t> </a:t>
            </a:r>
            <a:r>
              <a:rPr lang="en-GB" err="1">
                <a:solidFill>
                  <a:schemeClr val="tx1"/>
                </a:solidFill>
                <a:ea typeface="ＭＳ Ｐゴシック" pitchFamily="34" charset="-128"/>
              </a:rPr>
              <a:t>arweiniol</a:t>
            </a:r>
            <a:r>
              <a:rPr lang="en-GB">
                <a:solidFill>
                  <a:schemeClr val="tx1"/>
                </a:solidFill>
                <a:ea typeface="ＭＳ Ｐゴシック" pitchFamily="34" charset="-128"/>
              </a:rPr>
              <a:t> y CCUHP</a:t>
            </a:r>
            <a:r>
              <a:rPr lang="en-US">
                <a:solidFill>
                  <a:schemeClr val="tx1"/>
                </a:solidFill>
              </a:rPr>
              <a:t/>
            </a:r>
            <a:br>
              <a:rPr lang="en-US">
                <a:solidFill>
                  <a:schemeClr val="tx1"/>
                </a:solidFill>
              </a:rPr>
            </a:br>
            <a:r>
              <a:rPr lang="en-GB">
                <a:solidFill>
                  <a:schemeClr val="tx1"/>
                </a:solidFill>
                <a:ea typeface="ＭＳ Ｐゴシック" pitchFamily="34" charset="-128"/>
              </a:rPr>
              <a:t>The UNCRC 4 guiding principles</a:t>
            </a:r>
            <a:endParaRPr lang="en-GB" sz="1300">
              <a:solidFill>
                <a:schemeClr val="tx1"/>
              </a:solidFill>
              <a:ea typeface="ＭＳ Ｐゴシック" pitchFamily="34" charset="-128"/>
            </a:endParaRPr>
          </a:p>
        </p:txBody>
      </p:sp>
      <p:sp>
        <p:nvSpPr>
          <p:cNvPr id="38915" name="AutoShape 4">
            <a:extLst>
              <a:ext uri="{FF2B5EF4-FFF2-40B4-BE49-F238E27FC236}">
                <a16:creationId xmlns:a16="http://schemas.microsoft.com/office/drawing/2014/main" id="{FB39AA04-D125-48A6-9534-FFB46DE79D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1714500"/>
            <a:ext cx="2519363" cy="1579563"/>
          </a:xfrm>
          <a:prstGeom prst="foldedCorner">
            <a:avLst>
              <a:gd name="adj" fmla="val 12500"/>
            </a:avLst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>
                <a:latin typeface="Arial Narrow" panose="020B0606020202030204" pitchFamily="34" charset="0"/>
              </a:rPr>
              <a:t>Dim anffafriaeth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 i="1">
                <a:latin typeface="Arial Narrow" panose="020B0606020202030204" pitchFamily="34" charset="0"/>
              </a:rPr>
              <a:t>Non-discrimination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i="1">
                <a:latin typeface="Arial Narrow" panose="020B0606020202030204" pitchFamily="34" charset="0"/>
              </a:rPr>
              <a:t>Article 2 </a:t>
            </a:r>
          </a:p>
        </p:txBody>
      </p:sp>
      <p:sp>
        <p:nvSpPr>
          <p:cNvPr id="38916" name="AutoShape 5">
            <a:extLst>
              <a:ext uri="{FF2B5EF4-FFF2-40B4-BE49-F238E27FC236}">
                <a16:creationId xmlns:a16="http://schemas.microsoft.com/office/drawing/2014/main" id="{FAA3C9A4-94DB-40A1-A837-A0A3B3B100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2188" y="3595688"/>
            <a:ext cx="2519362" cy="2103437"/>
          </a:xfrm>
          <a:prstGeom prst="foldedCorner">
            <a:avLst>
              <a:gd name="adj" fmla="val 12500"/>
            </a:avLst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en-GB" altLang="en-US" sz="2200" b="1">
              <a:latin typeface="Arial Narrow" panose="020B0606020202030204" pitchFamily="34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>
                <a:latin typeface="Arial Narrow" panose="020B0606020202030204" pitchFamily="34" charset="0"/>
              </a:rPr>
              <a:t>Yr hawl i fywyd goroesi a datblygiad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 i="1">
                <a:latin typeface="Arial Narrow" panose="020B0606020202030204" pitchFamily="34" charset="0"/>
              </a:rPr>
              <a:t>The right to life, survival and development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i="1">
                <a:latin typeface="Arial Narrow" panose="020B0606020202030204" pitchFamily="34" charset="0"/>
              </a:rPr>
              <a:t>Article 6</a:t>
            </a:r>
            <a:r>
              <a:rPr lang="en-GB" altLang="en-US" sz="2200">
                <a:latin typeface="Arial Narrow" panose="020B0606020202030204" pitchFamily="34" charset="0"/>
              </a:rPr>
              <a:t>  </a:t>
            </a:r>
          </a:p>
        </p:txBody>
      </p:sp>
      <p:sp>
        <p:nvSpPr>
          <p:cNvPr id="38917" name="AutoShape 6">
            <a:extLst>
              <a:ext uri="{FF2B5EF4-FFF2-40B4-BE49-F238E27FC236}">
                <a16:creationId xmlns:a16="http://schemas.microsoft.com/office/drawing/2014/main" id="{08876D66-2EF9-40F3-972A-CE611F046C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6825" y="4076700"/>
            <a:ext cx="2663825" cy="1563688"/>
          </a:xfrm>
          <a:prstGeom prst="foldedCorner">
            <a:avLst>
              <a:gd name="adj" fmla="val 12500"/>
            </a:avLst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>
                <a:latin typeface="Arial Narrow" panose="020B0606020202030204" pitchFamily="34" charset="0"/>
              </a:rPr>
              <a:t>Cyfranogiad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 i="1">
                <a:latin typeface="Arial Narrow" panose="020B0606020202030204" pitchFamily="34" charset="0"/>
              </a:rPr>
              <a:t>Participation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i="1">
                <a:latin typeface="Arial Narrow" panose="020B0606020202030204" pitchFamily="34" charset="0"/>
              </a:rPr>
              <a:t>Article 12 </a:t>
            </a:r>
          </a:p>
        </p:txBody>
      </p:sp>
      <p:sp>
        <p:nvSpPr>
          <p:cNvPr id="38918" name="AutoShape 7">
            <a:extLst>
              <a:ext uri="{FF2B5EF4-FFF2-40B4-BE49-F238E27FC236}">
                <a16:creationId xmlns:a16="http://schemas.microsoft.com/office/drawing/2014/main" id="{D73E61CD-CEC7-45F7-97B0-CC9B77A37F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1773238"/>
            <a:ext cx="2663825" cy="1579562"/>
          </a:xfrm>
          <a:prstGeom prst="foldedCorner">
            <a:avLst>
              <a:gd name="adj" fmla="val 12500"/>
            </a:avLst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>
                <a:latin typeface="Arial Narrow" panose="020B0606020202030204" pitchFamily="34" charset="0"/>
              </a:rPr>
              <a:t>Pennaf lles y plentyn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b="1" i="1">
                <a:latin typeface="Arial Narrow" panose="020B0606020202030204" pitchFamily="34" charset="0"/>
              </a:rPr>
              <a:t>Best interests of the child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200" i="1">
                <a:latin typeface="Arial Narrow" panose="020B0606020202030204" pitchFamily="34" charset="0"/>
              </a:rPr>
              <a:t>Article 3</a:t>
            </a:r>
          </a:p>
        </p:txBody>
      </p:sp>
      <p:sp>
        <p:nvSpPr>
          <p:cNvPr id="38919" name="Slide Number Placeholder 6">
            <a:extLst>
              <a:ext uri="{FF2B5EF4-FFF2-40B4-BE49-F238E27FC236}">
                <a16:creationId xmlns:a16="http://schemas.microsoft.com/office/drawing/2014/main" id="{BB463063-73E1-4404-9C4D-531B4AEF1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010400" y="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7EA16870-5BD8-48AA-AD7A-8FD0B1FA65AB}" type="slidenum">
              <a:rPr lang="en-US" altLang="en-US" sz="1000" smtClean="0">
                <a:latin typeface="Arial Narrow" panose="020B060602020203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US" altLang="en-US" sz="1000">
              <a:latin typeface="Arial Narrow" panose="020B0606020202030204" pitchFamily="34" charset="0"/>
            </a:endParaRPr>
          </a:p>
        </p:txBody>
      </p:sp>
      <p:sp>
        <p:nvSpPr>
          <p:cNvPr id="38920" name="Rectangle 1">
            <a:extLst>
              <a:ext uri="{FF2B5EF4-FFF2-40B4-BE49-F238E27FC236}">
                <a16:creationId xmlns:a16="http://schemas.microsoft.com/office/drawing/2014/main" id="{1E277753-FC8D-477B-A0C2-A72D696DB8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1775" y="5892800"/>
            <a:ext cx="30194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www.childreninwales.org.uk</a:t>
            </a:r>
          </a:p>
        </p:txBody>
      </p:sp>
    </p:spTree>
    <p:extLst>
      <p:ext uri="{BB962C8B-B14F-4D97-AF65-F5344CB8AC3E}">
        <p14:creationId xmlns:p14="http://schemas.microsoft.com/office/powerpoint/2010/main" val="27572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Manteision</a:t>
            </a:r>
            <a:r>
              <a:rPr lang="en-GB" i="1" dirty="0" smtClean="0"/>
              <a:t> y CCUHP</a:t>
            </a:r>
            <a:br>
              <a:rPr lang="en-GB" i="1" dirty="0" smtClean="0"/>
            </a:br>
            <a:r>
              <a:rPr lang="en-GB" dirty="0" smtClean="0"/>
              <a:t>Benefits of the UNCRC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Mae CCUHP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gydnabyddiaeth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  <a:p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dirty="0" smtClean="0"/>
              <a:t>HP </a:t>
            </a:r>
            <a:r>
              <a:rPr lang="en-GB" dirty="0" err="1" smtClean="0"/>
              <a:t>wedi’i</a:t>
            </a:r>
            <a:r>
              <a:rPr lang="en-GB" dirty="0" smtClean="0"/>
              <a:t> </a:t>
            </a:r>
            <a:r>
              <a:rPr lang="en-GB" dirty="0" err="1" smtClean="0"/>
              <a:t>cyfuno</a:t>
            </a:r>
            <a:endParaRPr lang="en-GB" dirty="0"/>
          </a:p>
          <a:p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ysgogiad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 smtClean="0"/>
              <a:t>ddadleuon</a:t>
            </a:r>
            <a:endParaRPr lang="en-GB" dirty="0" smtClean="0"/>
          </a:p>
          <a:p>
            <a:pPr lvl="1"/>
            <a:r>
              <a:rPr lang="en-GB" dirty="0"/>
              <a:t>unrivalled in terms of their comprehensive nature’ (</a:t>
            </a:r>
            <a:r>
              <a:rPr lang="en-GB" dirty="0" err="1"/>
              <a:t>Kilkelly</a:t>
            </a:r>
            <a:r>
              <a:rPr lang="en-GB" dirty="0"/>
              <a:t> and Lundy, 2006, 333 cited in </a:t>
            </a:r>
            <a:r>
              <a:rPr lang="en-GB" dirty="0" err="1"/>
              <a:t>Boylon</a:t>
            </a:r>
            <a:r>
              <a:rPr lang="en-GB" dirty="0"/>
              <a:t> and Dalrymple, 2009). </a:t>
            </a:r>
          </a:p>
          <a:p>
            <a:pPr lvl="1"/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UNCRC has led to widespread acknowledgement of key principles</a:t>
            </a:r>
          </a:p>
          <a:p>
            <a:r>
              <a:rPr lang="en-GB" dirty="0" smtClean="0"/>
              <a:t>Consolidated CRs discourse</a:t>
            </a:r>
          </a:p>
          <a:p>
            <a:r>
              <a:rPr lang="en-GB" dirty="0" smtClean="0"/>
              <a:t>Given impetus to debates</a:t>
            </a:r>
          </a:p>
          <a:p>
            <a:pPr lvl="1"/>
            <a:r>
              <a:rPr lang="en-GB" dirty="0" smtClean="0"/>
              <a:t>‘unrivalled in terms of their comprehensive nature’ (</a:t>
            </a:r>
            <a:r>
              <a:rPr lang="en-GB" dirty="0" err="1" smtClean="0"/>
              <a:t>Kilkelly</a:t>
            </a:r>
            <a:r>
              <a:rPr lang="en-GB" dirty="0" smtClean="0"/>
              <a:t> and Lundy, 2006, 333 cited </a:t>
            </a:r>
            <a:r>
              <a:rPr lang="en-GB" dirty="0"/>
              <a:t>in </a:t>
            </a:r>
            <a:r>
              <a:rPr lang="en-GB" dirty="0" err="1"/>
              <a:t>Boylon</a:t>
            </a:r>
            <a:r>
              <a:rPr lang="en-GB" dirty="0"/>
              <a:t> and Dalrymple, 2009</a:t>
            </a:r>
            <a:r>
              <a:rPr lang="en-GB" dirty="0" smtClean="0"/>
              <a:t>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39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/>
              <a:t>Manteision</a:t>
            </a:r>
            <a:r>
              <a:rPr lang="en-GB" i="1" dirty="0"/>
              <a:t> y CCUHP</a:t>
            </a:r>
            <a:br>
              <a:rPr lang="en-GB" i="1" dirty="0"/>
            </a:br>
            <a:r>
              <a:rPr lang="en-GB" dirty="0" smtClean="0"/>
              <a:t>Benefits of the UNCRC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fodernistaidd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plentyndod</a:t>
            </a:r>
            <a:endParaRPr lang="en-GB" dirty="0"/>
          </a:p>
          <a:p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pwynt</a:t>
            </a:r>
            <a:r>
              <a:rPr lang="en-GB" dirty="0"/>
              <a:t> </a:t>
            </a:r>
            <a:r>
              <a:rPr lang="en-GB" dirty="0" err="1"/>
              <a:t>ralio</a:t>
            </a:r>
            <a:r>
              <a:rPr lang="en-GB" dirty="0"/>
              <a:t> -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groes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amodau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diwylliannol</a:t>
            </a:r>
            <a:r>
              <a:rPr lang="en-GB" dirty="0"/>
              <a:t> ac </a:t>
            </a:r>
            <a:r>
              <a:rPr lang="en-GB" dirty="0" err="1"/>
              <a:t>economaidd</a:t>
            </a:r>
            <a:endParaRPr lang="en-GB" dirty="0"/>
          </a:p>
          <a:p>
            <a:r>
              <a:rPr lang="en-GB" dirty="0" err="1"/>
              <a:t>Ymgais</a:t>
            </a:r>
            <a:r>
              <a:rPr lang="en-GB" dirty="0"/>
              <a:t> </a:t>
            </a:r>
            <a:r>
              <a:rPr lang="en-GB" dirty="0" err="1"/>
              <a:t>ddymunol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â </a:t>
            </a:r>
            <a:r>
              <a:rPr lang="en-GB" dirty="0" err="1"/>
              <a:t>goleuadau</a:t>
            </a:r>
            <a:r>
              <a:rPr lang="en-GB" dirty="0"/>
              <a:t> a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dynol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Based on a modernist view of the child and childhood</a:t>
            </a:r>
          </a:p>
          <a:p>
            <a:r>
              <a:rPr lang="en-GB" dirty="0" smtClean="0"/>
              <a:t>Offers a rallying point – transcends social, cultural and economic conditions</a:t>
            </a:r>
          </a:p>
          <a:p>
            <a:r>
              <a:rPr lang="en-GB" dirty="0" smtClean="0"/>
              <a:t>A benign attempt to bring enlightenment and human standards </a:t>
            </a:r>
          </a:p>
          <a:p>
            <a:pPr marL="0" indent="0" algn="r">
              <a:buNone/>
            </a:pPr>
            <a:r>
              <a:rPr lang="en-GB" dirty="0" err="1" smtClean="0"/>
              <a:t>Prout</a:t>
            </a:r>
            <a:r>
              <a:rPr lang="en-GB" dirty="0" smtClean="0"/>
              <a:t>, 2005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07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Hart (1997</a:t>
            </a:r>
            <a:r>
              <a:rPr lang="en-GB" dirty="0" smtClean="0"/>
              <a:t>):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“an instrument of persuasion for those persons wishing to promote the ideas of children as independent, thinking subjects, capable and deserving of a greater degree of participation.” 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  <a:p>
            <a:pPr marL="457200" lvl="1" indent="0" algn="r">
              <a:buNone/>
            </a:pPr>
            <a:r>
              <a:rPr lang="en-GB" dirty="0"/>
              <a:t>(cited in </a:t>
            </a:r>
            <a:r>
              <a:rPr lang="en-GB" dirty="0" err="1"/>
              <a:t>Boylon</a:t>
            </a:r>
            <a:r>
              <a:rPr lang="en-GB" dirty="0"/>
              <a:t> and Dalrymple, 2009)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80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TASG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 smtClean="0"/>
              <a:t>Myfyriwch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bersbectif</a:t>
            </a:r>
            <a:r>
              <a:rPr lang="en-GB" dirty="0"/>
              <a:t> </a:t>
            </a:r>
            <a:r>
              <a:rPr lang="en-GB" dirty="0" err="1" smtClean="0"/>
              <a:t>polisi</a:t>
            </a:r>
            <a:r>
              <a:rPr lang="en-GB" dirty="0" smtClean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Hawliau</a:t>
            </a:r>
            <a:r>
              <a:rPr lang="en-GB" dirty="0"/>
              <a:t> Plant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ymhlyg</a:t>
            </a:r>
            <a:r>
              <a:rPr lang="en-GB" dirty="0"/>
              <a:t> o </a:t>
            </a:r>
            <a:r>
              <a:rPr lang="en-GB" dirty="0" err="1"/>
              <a:t>blentyndod</a:t>
            </a:r>
            <a:r>
              <a:rPr lang="en-GB" dirty="0"/>
              <a:t> a </a:t>
            </a:r>
            <a:r>
              <a:rPr lang="en-GB" dirty="0" err="1"/>
              <a:t>phlant</a:t>
            </a:r>
            <a:r>
              <a:rPr lang="en-GB" dirty="0"/>
              <a:t> a </a:t>
            </a:r>
            <a:r>
              <a:rPr lang="en-GB" dirty="0" err="1"/>
              <a:t>adlewyrchir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continwwm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a </a:t>
            </a:r>
            <a:r>
              <a:rPr lang="en-GB" dirty="0" err="1"/>
              <a:t>fyddech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y dull </a:t>
            </a:r>
            <a:r>
              <a:rPr lang="en-GB" dirty="0" err="1"/>
              <a:t>Cymreig</a:t>
            </a:r>
            <a:r>
              <a:rPr lang="en-GB" dirty="0"/>
              <a:t>? Pam?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Reflect on the Welsh policy perspective relating to Children’s Rights in Wales. </a:t>
            </a:r>
          </a:p>
          <a:p>
            <a:pPr lvl="1"/>
            <a:r>
              <a:rPr lang="en-GB" dirty="0" smtClean="0"/>
              <a:t>What are the implicit notions of childhood and children reflected in key legislation?</a:t>
            </a:r>
          </a:p>
          <a:p>
            <a:pPr lvl="1"/>
            <a:r>
              <a:rPr lang="en-GB" dirty="0" smtClean="0"/>
              <a:t>Where on the rights continuum would you place the Welsh approach? Why?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08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Tensiynau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Tensions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Tensiynau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3 (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) ac </a:t>
            </a:r>
            <a:r>
              <a:rPr lang="en-GB" dirty="0" err="1"/>
              <a:t>erthygl</a:t>
            </a:r>
            <a:r>
              <a:rPr lang="en-GB" dirty="0"/>
              <a:t> 12 (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glywed</a:t>
            </a:r>
            <a:r>
              <a:rPr lang="en-GB" dirty="0"/>
              <a:t>)</a:t>
            </a:r>
          </a:p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ddiogelu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gyfranogiad</a:t>
            </a:r>
            <a:r>
              <a:rPr lang="en-GB" dirty="0"/>
              <a:t>, ac felly </a:t>
            </a:r>
            <a:r>
              <a:rPr lang="en-GB" dirty="0" err="1"/>
              <a:t>pwysleisiwyd</a:t>
            </a:r>
            <a:r>
              <a:rPr lang="en-GB" dirty="0"/>
              <a:t> </a:t>
            </a:r>
            <a:r>
              <a:rPr lang="en-GB" dirty="0" err="1"/>
              <a:t>mwy</a:t>
            </a:r>
            <a:endParaRPr lang="en-GB" dirty="0"/>
          </a:p>
          <a:p>
            <a:r>
              <a:rPr lang="en-GB" dirty="0"/>
              <a:t>Pam?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Tensions between article 3 (best interest) and article 12 (to be heard) </a:t>
            </a:r>
          </a:p>
          <a:p>
            <a:r>
              <a:rPr lang="en-GB" dirty="0" smtClean="0"/>
              <a:t>Rights to protection can be viewed as less controversial than rights to participation, and therefore emphasised more</a:t>
            </a:r>
          </a:p>
          <a:p>
            <a:pPr lvl="1"/>
            <a:r>
              <a:rPr lang="en-GB" dirty="0" smtClean="0"/>
              <a:t>Why? </a:t>
            </a:r>
          </a:p>
          <a:p>
            <a:pPr lvl="1"/>
            <a:endParaRPr lang="en-GB" dirty="0" smtClean="0"/>
          </a:p>
          <a:p>
            <a:pPr marL="457200" lvl="1" indent="0" algn="r">
              <a:buNone/>
            </a:pPr>
            <a:r>
              <a:rPr lang="en-GB" sz="1800" dirty="0" err="1"/>
              <a:t>Boylon</a:t>
            </a:r>
            <a:r>
              <a:rPr lang="en-GB" sz="1800" dirty="0"/>
              <a:t> and Dalrymple, 2009</a:t>
            </a:r>
          </a:p>
        </p:txBody>
      </p:sp>
    </p:spTree>
    <p:extLst>
      <p:ext uri="{BB962C8B-B14F-4D97-AF65-F5344CB8AC3E}">
        <p14:creationId xmlns:p14="http://schemas.microsoft.com/office/powerpoint/2010/main" val="267945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604867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broblem</a:t>
            </a:r>
            <a:r>
              <a:rPr lang="en-GB" dirty="0"/>
              <a:t> </a:t>
            </a:r>
            <a:r>
              <a:rPr lang="en-GB" dirty="0" err="1"/>
              <a:t>gyfieithu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'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mesuradwy</a:t>
            </a:r>
            <a:r>
              <a:rPr lang="en-GB" dirty="0"/>
              <a:t>'</a:t>
            </a:r>
          </a:p>
          <a:p>
            <a:pPr marL="0" indent="0" algn="r">
              <a:buNone/>
            </a:pPr>
            <a:r>
              <a:rPr lang="en-GB" sz="2200" dirty="0" err="1"/>
              <a:t>Boylon</a:t>
            </a:r>
            <a:r>
              <a:rPr lang="en-GB" sz="2200" dirty="0"/>
              <a:t> a Dalrymple, 2009</a:t>
            </a:r>
          </a:p>
          <a:p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safbwyntiau'r</a:t>
            </a:r>
            <a:r>
              <a:rPr lang="en-GB" dirty="0"/>
              <a:t> </a:t>
            </a:r>
            <a:r>
              <a:rPr lang="en-GB" dirty="0" err="1"/>
              <a:t>Gorllewin</a:t>
            </a:r>
            <a:endParaRPr lang="en-GB" dirty="0"/>
          </a:p>
          <a:p>
            <a:pPr lvl="1"/>
            <a:r>
              <a:rPr lang="en-GB" dirty="0"/>
              <a:t>"</a:t>
            </a:r>
            <a:r>
              <a:rPr lang="en-GB" dirty="0" err="1"/>
              <a:t>Cenhadaeth</a:t>
            </a:r>
            <a:r>
              <a:rPr lang="en-GB" dirty="0"/>
              <a:t> </a:t>
            </a:r>
            <a:r>
              <a:rPr lang="en-GB" dirty="0" err="1"/>
              <a:t>sifil</a:t>
            </a:r>
            <a:r>
              <a:rPr lang="en-GB" dirty="0"/>
              <a:t> o </a:t>
            </a:r>
            <a:r>
              <a:rPr lang="en-GB" dirty="0" err="1"/>
              <a:t>wladychiaeth</a:t>
            </a:r>
            <a:r>
              <a:rPr lang="en-GB" dirty="0"/>
              <a:t>"</a:t>
            </a:r>
          </a:p>
          <a:p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rhethreg</a:t>
            </a:r>
            <a:r>
              <a:rPr lang="en-GB" dirty="0"/>
              <a:t> ... </a:t>
            </a:r>
            <a:r>
              <a:rPr lang="en-GB" dirty="0" err="1"/>
              <a:t>isel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dwysedd</a:t>
            </a:r>
            <a:r>
              <a:rPr lang="en-GB" dirty="0"/>
              <a:t>?</a:t>
            </a:r>
          </a:p>
          <a:p>
            <a:r>
              <a:rPr lang="en-GB" dirty="0"/>
              <a:t>Ni all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werthoedd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 -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isadeiledd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ac </a:t>
            </a:r>
            <a:r>
              <a:rPr lang="en-GB" dirty="0" err="1"/>
              <a:t>economaidd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244280" cy="604867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dirty="0" smtClean="0"/>
              <a:t>Can be problematic to translate into ‘measurable standards’</a:t>
            </a:r>
          </a:p>
          <a:p>
            <a:pPr marL="0" indent="0" algn="r">
              <a:buNone/>
            </a:pPr>
            <a:r>
              <a:rPr lang="en-GB" sz="2000" dirty="0" err="1"/>
              <a:t>Boylon</a:t>
            </a:r>
            <a:r>
              <a:rPr lang="en-GB" sz="2000" dirty="0"/>
              <a:t> and Dalrymple, </a:t>
            </a:r>
            <a:r>
              <a:rPr lang="en-GB" sz="2000" dirty="0" smtClean="0"/>
              <a:t>2009</a:t>
            </a:r>
          </a:p>
          <a:p>
            <a:pPr marL="0" indent="0" algn="r">
              <a:buNone/>
            </a:pPr>
            <a:endParaRPr lang="en-GB" sz="2000" dirty="0"/>
          </a:p>
          <a:p>
            <a:r>
              <a:rPr lang="en-GB" sz="2400" dirty="0" smtClean="0"/>
              <a:t>Based on Western viewpoints </a:t>
            </a:r>
          </a:p>
          <a:p>
            <a:pPr lvl="1"/>
            <a:r>
              <a:rPr lang="en-GB" dirty="0" smtClean="0"/>
              <a:t>“Civilising mission of colonialism” </a:t>
            </a:r>
          </a:p>
          <a:p>
            <a:r>
              <a:rPr lang="en-GB" sz="2400" dirty="0" smtClean="0"/>
              <a:t>High in rhetoric…low in intensity? </a:t>
            </a:r>
          </a:p>
          <a:p>
            <a:r>
              <a:rPr lang="en-GB" sz="2400" dirty="0" smtClean="0"/>
              <a:t>Rights cannot be devoid of cultural values – dependent on an infrastructure of social and economic support </a:t>
            </a:r>
          </a:p>
          <a:p>
            <a:pPr marL="0" indent="0" algn="r">
              <a:buNone/>
            </a:pPr>
            <a:r>
              <a:rPr lang="en-GB" sz="2000" dirty="0" err="1" smtClean="0"/>
              <a:t>Prout</a:t>
            </a:r>
            <a:r>
              <a:rPr lang="en-GB" sz="2000" dirty="0" smtClean="0"/>
              <a:t>, 2005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2821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Astudio</a:t>
            </a:r>
            <a:r>
              <a:rPr lang="en-GB" i="1" dirty="0" smtClean="0"/>
              <a:t> </a:t>
            </a:r>
            <a:r>
              <a:rPr lang="en-GB" i="1" dirty="0" err="1" smtClean="0"/>
              <a:t>Annibynnol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Directed </a:t>
            </a:r>
            <a:r>
              <a:rPr lang="en-GB" dirty="0" smtClean="0"/>
              <a:t>Study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dirty="0" err="1" smtClean="0"/>
              <a:t>Darllennch</a:t>
            </a:r>
            <a:r>
              <a:rPr lang="en-GB" dirty="0" smtClean="0"/>
              <a:t> </a:t>
            </a:r>
            <a:r>
              <a:rPr lang="en-GB" dirty="0" err="1" smtClean="0"/>
              <a:t>pennod</a:t>
            </a:r>
            <a:r>
              <a:rPr lang="en-GB" dirty="0" smtClean="0"/>
              <a:t> 3 o </a:t>
            </a:r>
            <a:r>
              <a:rPr lang="en-GB" dirty="0" err="1" smtClean="0"/>
              <a:t>Bolyon</a:t>
            </a:r>
            <a:r>
              <a:rPr lang="en-GB" dirty="0" smtClean="0"/>
              <a:t> a Dalrymple, 2009. </a:t>
            </a:r>
          </a:p>
          <a:p>
            <a:r>
              <a:rPr lang="en-GB" dirty="0" smtClean="0"/>
              <a:t>Mae </a:t>
            </a:r>
            <a:r>
              <a:rPr lang="en-GB" dirty="0"/>
              <a:t>ail </a:t>
            </a:r>
            <a:r>
              <a:rPr lang="en-GB" dirty="0" err="1"/>
              <a:t>hanner</a:t>
            </a:r>
            <a:r>
              <a:rPr lang="en-GB" dirty="0"/>
              <a:t> y </a:t>
            </a:r>
            <a:r>
              <a:rPr lang="en-GB" dirty="0" err="1"/>
              <a:t>bennod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dadansoddi'r</a:t>
            </a:r>
            <a:r>
              <a:rPr lang="en-GB" dirty="0"/>
              <a:t> </a:t>
            </a:r>
            <a:r>
              <a:rPr lang="en-GB" dirty="0" err="1"/>
              <a:t>dylanwad</a:t>
            </a:r>
            <a:r>
              <a:rPr lang="en-GB" dirty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/>
              <a:t>ffyrdd</a:t>
            </a:r>
            <a:r>
              <a:rPr lang="en-GB" dirty="0"/>
              <a:t> o </a:t>
            </a:r>
            <a:r>
              <a:rPr lang="en-GB" dirty="0" err="1" smtClean="0"/>
              <a:t>gysyniadau</a:t>
            </a:r>
            <a:r>
              <a:rPr lang="en-GB" dirty="0" smtClean="0"/>
              <a:t> HPs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eiriolwr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.</a:t>
            </a:r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addysg</a:t>
            </a:r>
            <a:r>
              <a:rPr lang="en-GB" dirty="0"/>
              <a:t>,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/>
              <a:t>chymunedol</a:t>
            </a:r>
            <a:r>
              <a:rPr lang="en-GB" dirty="0"/>
              <a:t>, </a:t>
            </a:r>
            <a:r>
              <a:rPr lang="en-GB" dirty="0" err="1"/>
              <a:t>iechyd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).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syniad</a:t>
            </a:r>
            <a:r>
              <a:rPr lang="en-GB" dirty="0"/>
              <a:t> o CRs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amlwg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hwnnw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hon o </a:t>
            </a:r>
            <a:r>
              <a:rPr lang="en-GB" dirty="0" err="1"/>
              <a:t>feddwl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cyfyngiadau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y </a:t>
            </a:r>
            <a:r>
              <a:rPr lang="en-GB" dirty="0" err="1"/>
              <a:t>ffordd</a:t>
            </a:r>
            <a:r>
              <a:rPr lang="en-GB" dirty="0"/>
              <a:t> hon o </a:t>
            </a:r>
            <a:r>
              <a:rPr lang="en-GB" dirty="0" err="1"/>
              <a:t>feddwl</a:t>
            </a:r>
            <a:r>
              <a:rPr lang="en-GB" dirty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51411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smtClean="0"/>
              <a:t>Read Chapter 3 of ‘</a:t>
            </a:r>
            <a:r>
              <a:rPr lang="en-GB" altLang="en-US" dirty="0" err="1"/>
              <a:t>Boylon</a:t>
            </a:r>
            <a:r>
              <a:rPr lang="en-GB" altLang="en-US" dirty="0"/>
              <a:t>, J. and Dalrymple, J. (2009) </a:t>
            </a:r>
            <a:r>
              <a:rPr lang="en-GB" altLang="en-US" i="1" dirty="0"/>
              <a:t>Understanding Advocacy for Children and Young People, </a:t>
            </a:r>
            <a:r>
              <a:rPr lang="en-GB" altLang="en-US" dirty="0"/>
              <a:t>Berkshire: Open University Press</a:t>
            </a:r>
            <a:r>
              <a:rPr lang="en-GB" altLang="en-US" dirty="0" smtClean="0"/>
              <a:t>.’ </a:t>
            </a:r>
            <a:endParaRPr lang="en-GB" dirty="0" smtClean="0"/>
          </a:p>
          <a:p>
            <a:r>
              <a:rPr lang="en-GB" dirty="0" smtClean="0"/>
              <a:t>The second half of this chapter analyses the influence that different ways of conceptualising CRs has on the role of the legal advocate. </a:t>
            </a:r>
          </a:p>
          <a:p>
            <a:r>
              <a:rPr lang="en-GB" dirty="0" smtClean="0"/>
              <a:t>Consider your own or another practice setting (e.g. education, youth and community services, health </a:t>
            </a:r>
            <a:r>
              <a:rPr lang="en-GB" dirty="0" err="1" smtClean="0"/>
              <a:t>etc</a:t>
            </a:r>
            <a:r>
              <a:rPr lang="en-GB" dirty="0" smtClean="0"/>
              <a:t>). </a:t>
            </a:r>
            <a:endParaRPr lang="en-GB" dirty="0"/>
          </a:p>
          <a:p>
            <a:pPr lvl="1"/>
            <a:r>
              <a:rPr lang="en-GB" dirty="0" smtClean="0"/>
              <a:t>Which conceptualisation of CRs is most dominant within that setting?</a:t>
            </a:r>
          </a:p>
          <a:p>
            <a:pPr lvl="1"/>
            <a:r>
              <a:rPr lang="en-GB" dirty="0" smtClean="0"/>
              <a:t>What are the benefits linked to this way of thinking?</a:t>
            </a:r>
          </a:p>
          <a:p>
            <a:pPr lvl="1"/>
            <a:r>
              <a:rPr lang="en-GB" dirty="0" smtClean="0"/>
              <a:t>What are the possible limitations of this way of thinking?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893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 smtClean="0"/>
              <a:t>Llyfryddiaeth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80000"/>
              </a:lnSpc>
              <a:defRPr/>
            </a:pPr>
            <a:r>
              <a:rPr lang="en-GB" altLang="en-US" dirty="0"/>
              <a:t>Alderson, P. (2000) </a:t>
            </a:r>
            <a:r>
              <a:rPr lang="en-GB" altLang="en-US" i="1" dirty="0"/>
              <a:t>Young Children’s Rights, </a:t>
            </a:r>
            <a:r>
              <a:rPr lang="en-GB" altLang="en-US" dirty="0"/>
              <a:t>London: Jessica Kingsley Publishers. </a:t>
            </a:r>
            <a:endParaRPr lang="en-GB" altLang="en-US" dirty="0" smtClean="0"/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dirty="0" smtClean="0"/>
          </a:p>
          <a:p>
            <a:pPr>
              <a:lnSpc>
                <a:spcPct val="80000"/>
              </a:lnSpc>
              <a:defRPr/>
            </a:pPr>
            <a:r>
              <a:rPr lang="en-GB" altLang="en-US" dirty="0" err="1" smtClean="0"/>
              <a:t>Boylon</a:t>
            </a:r>
            <a:r>
              <a:rPr lang="en-GB" altLang="en-US" dirty="0" smtClean="0"/>
              <a:t>, J. and Dalrymple, J. (2009) </a:t>
            </a:r>
            <a:r>
              <a:rPr lang="en-GB" altLang="en-US" i="1" dirty="0" smtClean="0"/>
              <a:t>Understanding Advocacy for Children and Young People, </a:t>
            </a:r>
            <a:r>
              <a:rPr lang="en-GB" altLang="en-US" dirty="0" smtClean="0"/>
              <a:t>Berkshire: Open University Press. 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dirty="0"/>
          </a:p>
          <a:p>
            <a:pPr>
              <a:lnSpc>
                <a:spcPct val="80000"/>
              </a:lnSpc>
              <a:defRPr/>
            </a:pPr>
            <a:r>
              <a:rPr lang="en-GB" altLang="en-US" dirty="0"/>
              <a:t>Children in Wales/ Plant </a:t>
            </a:r>
            <a:r>
              <a:rPr lang="en-GB" altLang="en-US" dirty="0" err="1"/>
              <a:t>yng</a:t>
            </a:r>
            <a:r>
              <a:rPr lang="en-GB" altLang="en-US" dirty="0"/>
              <a:t> </a:t>
            </a:r>
            <a:r>
              <a:rPr lang="en-GB" altLang="en-US" dirty="0" err="1"/>
              <a:t>Nghymru</a:t>
            </a:r>
            <a:r>
              <a:rPr lang="en-GB" altLang="en-US" dirty="0"/>
              <a:t>. Available at </a:t>
            </a:r>
            <a:r>
              <a:rPr lang="en-GB" altLang="en-US" dirty="0">
                <a:hlinkClick r:id="rId2"/>
              </a:rPr>
              <a:t>http://www.childreninwales.org.uk</a:t>
            </a:r>
            <a:r>
              <a:rPr lang="en-GB" altLang="en-US" dirty="0"/>
              <a:t> [Accessed 02.08.14</a:t>
            </a:r>
            <a:r>
              <a:rPr lang="en-GB" altLang="en-US" dirty="0" smtClean="0"/>
              <a:t>]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dirty="0"/>
          </a:p>
          <a:p>
            <a:pPr>
              <a:lnSpc>
                <a:spcPct val="80000"/>
              </a:lnSpc>
              <a:defRPr/>
            </a:pPr>
            <a:r>
              <a:rPr lang="en-GB" altLang="en-US" dirty="0"/>
              <a:t>Children and Young People: Rights to Action. Welsh Assembly Government. Available at </a:t>
            </a:r>
            <a:r>
              <a:rPr lang="en-GB" altLang="en-US" dirty="0">
                <a:hlinkClick r:id="rId3"/>
              </a:rPr>
              <a:t>http://wales.gov.uk/topics/childrenyoungpeople/publications/rightstoaction/?lang=en</a:t>
            </a:r>
            <a:r>
              <a:rPr lang="en-GB" altLang="en-US" dirty="0"/>
              <a:t> [Accessed 02.08.14</a:t>
            </a:r>
            <a:r>
              <a:rPr lang="en-GB" altLang="en-US" dirty="0" smtClean="0"/>
              <a:t>]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dirty="0"/>
          </a:p>
          <a:p>
            <a:pPr>
              <a:lnSpc>
                <a:spcPct val="80000"/>
              </a:lnSpc>
              <a:defRPr/>
            </a:pPr>
            <a:r>
              <a:rPr lang="en-GB" altLang="en-US" dirty="0"/>
              <a:t>Jones, P. &amp; Welch, S. (2010) </a:t>
            </a:r>
            <a:r>
              <a:rPr lang="en-GB" altLang="en-US" i="1" dirty="0"/>
              <a:t>Rethinking Children’s Rights, </a:t>
            </a:r>
            <a:r>
              <a:rPr lang="en-GB" altLang="en-US" dirty="0"/>
              <a:t>London: </a:t>
            </a:r>
            <a:r>
              <a:rPr lang="en-GB" altLang="en-US" dirty="0" err="1"/>
              <a:t>Boomsbury</a:t>
            </a:r>
            <a:r>
              <a:rPr lang="en-GB" altLang="en-US" dirty="0"/>
              <a:t>. </a:t>
            </a:r>
            <a:endParaRPr lang="en-GB" altLang="en-US" dirty="0" smtClean="0"/>
          </a:p>
          <a:p>
            <a:pPr>
              <a:lnSpc>
                <a:spcPct val="80000"/>
              </a:lnSpc>
              <a:defRPr/>
            </a:pPr>
            <a:endParaRPr lang="en-GB" dirty="0"/>
          </a:p>
          <a:p>
            <a:pPr>
              <a:lnSpc>
                <a:spcPct val="80000"/>
              </a:lnSpc>
              <a:defRPr/>
            </a:pPr>
            <a:r>
              <a:rPr lang="en-GB" dirty="0" err="1" smtClean="0"/>
              <a:t>Prout</a:t>
            </a:r>
            <a:r>
              <a:rPr lang="en-GB" dirty="0"/>
              <a:t>, A. (2005) </a:t>
            </a:r>
            <a:r>
              <a:rPr lang="en-GB" i="1" dirty="0"/>
              <a:t>The Future of Childhood, </a:t>
            </a:r>
            <a:r>
              <a:rPr lang="en-GB" dirty="0"/>
              <a:t>London: </a:t>
            </a:r>
            <a:r>
              <a:rPr lang="en-GB" dirty="0" err="1"/>
              <a:t>Routeledge</a:t>
            </a:r>
            <a:r>
              <a:rPr lang="en-GB" dirty="0"/>
              <a:t> </a:t>
            </a:r>
            <a:r>
              <a:rPr lang="en-GB" dirty="0" err="1"/>
              <a:t>Falmer</a:t>
            </a:r>
            <a:r>
              <a:rPr lang="en-GB" dirty="0"/>
              <a:t>. </a:t>
            </a:r>
            <a:endParaRPr lang="en-GB" altLang="en-US" dirty="0" smtClean="0"/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dirty="0" smtClean="0"/>
          </a:p>
          <a:p>
            <a:pPr>
              <a:lnSpc>
                <a:spcPct val="80000"/>
              </a:lnSpc>
              <a:defRPr/>
            </a:pPr>
            <a:r>
              <a:rPr lang="en-US" altLang="en-US" dirty="0" smtClean="0">
                <a:ea typeface="ＭＳ Ｐゴシック" panose="020B0600070205080204" pitchFamily="34" charset="-128"/>
              </a:rPr>
              <a:t>UWTSD </a:t>
            </a:r>
            <a:r>
              <a:rPr lang="en-US" altLang="en-US" dirty="0">
                <a:ea typeface="ＭＳ Ｐゴシック" panose="020B0600070205080204" pitchFamily="34" charset="-128"/>
              </a:rPr>
              <a:t>(2016)  UNCRC resources available at </a:t>
            </a:r>
            <a:r>
              <a:rPr lang="en-US" altLang="en-US" dirty="0">
                <a:ea typeface="ＭＳ Ｐゴシック" panose="020B0600070205080204" pitchFamily="34" charset="-128"/>
                <a:hlinkClick r:id="rId4"/>
              </a:rPr>
              <a:t>http://www.uwtsd.ac.uk/uncrc/resources/</a:t>
            </a:r>
            <a:r>
              <a:rPr lang="en-US" altLang="en-US" dirty="0">
                <a:ea typeface="ＭＳ Ｐゴシック" panose="020B0600070205080204" pitchFamily="34" charset="-128"/>
              </a:rPr>
              <a:t> [Accessed 09.02.17]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161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</TotalTime>
  <Words>2286</Words>
  <Application>Microsoft Office PowerPoint</Application>
  <PresentationFormat>On-screen Show (4:3)</PresentationFormat>
  <Paragraphs>284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MS PGothic</vt:lpstr>
      <vt:lpstr>MS PGothic</vt:lpstr>
      <vt:lpstr>Arial</vt:lpstr>
      <vt:lpstr>Arial Narrow</vt:lpstr>
      <vt:lpstr>Calibri</vt:lpstr>
      <vt:lpstr>Verdana</vt:lpstr>
      <vt:lpstr>Wingdings</vt:lpstr>
      <vt:lpstr>Wingdings 3</vt:lpstr>
      <vt:lpstr>Office Theme</vt:lpstr>
      <vt:lpstr>ECCH7003/C</vt:lpstr>
      <vt:lpstr>Amcanion y Modiwl Module Aims </vt:lpstr>
      <vt:lpstr>Deilliannau Dysgu  Learning Outcomes </vt:lpstr>
      <vt:lpstr>PowerPoint Presentation</vt:lpstr>
      <vt:lpstr>Plentyndod a Meddwl am Hawliau Childhood and Rights Thinking</vt:lpstr>
      <vt:lpstr>Plentyndod a Meddwl am Hawliau Childhood and Rights Thinking</vt:lpstr>
      <vt:lpstr>Lleoli eich Ymarfer Locating Your Own Position </vt:lpstr>
      <vt:lpstr>Rhyddfrydwr Liberationists</vt:lpstr>
      <vt:lpstr>Dadleuol? Controversial? </vt:lpstr>
      <vt:lpstr>Dinasyddiaeth Lawn Full Citizenship</vt:lpstr>
      <vt:lpstr>Ond… But…</vt:lpstr>
      <vt:lpstr>Amddiffynnydd Protectionist </vt:lpstr>
      <vt:lpstr>Tensiynau  Tensions in Notions of Protection</vt:lpstr>
      <vt:lpstr>PowerPoint Presentation</vt:lpstr>
      <vt:lpstr>Cwrdd yn y Canol? Meet in the Middle?</vt:lpstr>
      <vt:lpstr>From Trike to Bike </vt:lpstr>
      <vt:lpstr>PowerPoint Presentation</vt:lpstr>
      <vt:lpstr>TASG TASK</vt:lpstr>
      <vt:lpstr>Hawliau Plant Yng Ngymru Children’s Rights in Wales </vt:lpstr>
      <vt:lpstr>Saith Nod Craidd  Seven Core Aims</vt:lpstr>
      <vt:lpstr>PowerPoint Presentation</vt:lpstr>
      <vt:lpstr>PowerPoint Presentation</vt:lpstr>
      <vt:lpstr>                                Strwythur CCUHP Structure of the UNCRC</vt:lpstr>
      <vt:lpstr> Strwythur CCUHP Structure of the UNCRC </vt:lpstr>
      <vt:lpstr>Broad Principles Egwyddorion Bras</vt:lpstr>
      <vt:lpstr>4 egwyddor arweiniol y CCUHP The UNCRC 4 guiding principles</vt:lpstr>
      <vt:lpstr>Manteision y CCUHP Benefits of the UNCRC</vt:lpstr>
      <vt:lpstr>Manteision y CCUHP Benefits of the UNCRC</vt:lpstr>
      <vt:lpstr>PowerPoint Presentation</vt:lpstr>
      <vt:lpstr>TASG TASK</vt:lpstr>
      <vt:lpstr>Tensiynau  Tensions</vt:lpstr>
      <vt:lpstr>PowerPoint Presentation</vt:lpstr>
      <vt:lpstr>Astudio Annibynnol Directed Study 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ECCH7003/C</dc:title>
  <dc:creator>Sarah Stewart</dc:creator>
  <cp:lastModifiedBy>Sarah Stewart</cp:lastModifiedBy>
  <cp:revision>43</cp:revision>
  <dcterms:created xsi:type="dcterms:W3CDTF">2019-01-10T15:09:59Z</dcterms:created>
  <dcterms:modified xsi:type="dcterms:W3CDTF">2019-01-31T16:22:29Z</dcterms:modified>
</cp:coreProperties>
</file>