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2"/>
  </p:notesMasterIdLst>
  <p:handoutMasterIdLst>
    <p:handoutMasterId r:id="rId33"/>
  </p:handoutMasterIdLst>
  <p:sldIdLst>
    <p:sldId id="621" r:id="rId5"/>
    <p:sldId id="342" r:id="rId6"/>
    <p:sldId id="345" r:id="rId7"/>
    <p:sldId id="284" r:id="rId8"/>
    <p:sldId id="396" r:id="rId9"/>
    <p:sldId id="395" r:id="rId10"/>
    <p:sldId id="623" r:id="rId11"/>
    <p:sldId id="389" r:id="rId12"/>
    <p:sldId id="391" r:id="rId13"/>
    <p:sldId id="392" r:id="rId14"/>
    <p:sldId id="393" r:id="rId15"/>
    <p:sldId id="390" r:id="rId16"/>
    <p:sldId id="622" r:id="rId17"/>
    <p:sldId id="624" r:id="rId18"/>
    <p:sldId id="625" r:id="rId19"/>
    <p:sldId id="626" r:id="rId20"/>
    <p:sldId id="627" r:id="rId21"/>
    <p:sldId id="628" r:id="rId22"/>
    <p:sldId id="629" r:id="rId23"/>
    <p:sldId id="358" r:id="rId24"/>
    <p:sldId id="350" r:id="rId25"/>
    <p:sldId id="351" r:id="rId26"/>
    <p:sldId id="352" r:id="rId27"/>
    <p:sldId id="353" r:id="rId28"/>
    <p:sldId id="354" r:id="rId29"/>
    <p:sldId id="388" r:id="rId30"/>
    <p:sldId id="377" r:id="rId3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028" autoAdjust="0"/>
    <p:restoredTop sz="89344"/>
  </p:normalViewPr>
  <p:slideViewPr>
    <p:cSldViewPr>
      <p:cViewPr varScale="1">
        <p:scale>
          <a:sx n="100" d="100"/>
          <a:sy n="100" d="100"/>
        </p:scale>
        <p:origin x="1890" y="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34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notesMaster" Target="notesMasters/notesMaster1.xml"/><Relationship Id="rId37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viewProps" Target="view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pPr/>
              <a:t>18/03/2025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pPr/>
              <a:t>3/18/2025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493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9493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9493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9493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9493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9493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9493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9493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9493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CDACA39D-F0C3-4A4F-90AF-B04EBADA23AA}" type="slidenum">
              <a:rPr lang="en-GB" altLang="en-US" sz="1300"/>
              <a:pPr>
                <a:spcBef>
                  <a:spcPct val="0"/>
                </a:spcBef>
              </a:pPr>
              <a:t>4</a:t>
            </a:fld>
            <a:endParaRPr lang="en-GB" altLang="en-US" sz="1300"/>
          </a:p>
        </p:txBody>
      </p:sp>
      <p:sp>
        <p:nvSpPr>
          <p:cNvPr id="389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3810676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Consider reviewing some of the concepts / vocabulary here.  Show original sentence first, and can elicit ideas before showing the suggested ‘answers’.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461655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F3DF3F-823F-5D0D-AC14-E2FAA62190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3B6817E-E460-5114-2E73-5F3C71AA4F4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0434CF2-447C-7AC8-A362-BA27DA57927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 Thesaurus is an important tool to use when paraphrasing.  </a:t>
            </a:r>
          </a:p>
          <a:p>
            <a:r>
              <a:rPr lang="en-US" dirty="0"/>
              <a:t>Note – some words cannot / should not be paraphrased – names of people, cities, countries etc.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0862A25-D8B3-2618-CA42-9F1C31643D8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825761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 Thesaurus is an important tool to use when paraphrasing.  </a:t>
            </a:r>
          </a:p>
          <a:p>
            <a:r>
              <a:rPr lang="en-US" dirty="0"/>
              <a:t>Note – some words cannot / should not be paraphrased – names of people, cities, countries etc.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102676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 Thesaurus is an important tool to use when paraphrasing.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329582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 Thesaurus is an important tool to use when paraphrasing.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888843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 Thesaurus is an important tool to use when paraphrasing.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85419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18/03/2025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18/03/2025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18/03/2025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18/03/2025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18/03/2025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18/03/2025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18/03/2025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18/03/2025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18/03/2025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18/03/2025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18/03/2025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18/03/2025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saurus.com/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imeshighereducation.com/student/advice/top-tips-looking-after-your-mental-health-university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uefap.net/writing/writing-reporting/writing-reporting-paraphrase" TargetMode="Externa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ristol.ac.uk/arts/exercises/referencing/page_05.htm" TargetMode="External"/><Relationship Id="rId2" Type="http://schemas.openxmlformats.org/officeDocument/2006/relationships/hyperlink" Target="https://www.ucl.ac.uk/ioe-writing-centre/reference-effectively-avoid-plagiarism/paraphrasin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futurelearn.com/info/courses/english-for-study-intermediate/0/steps/3524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922FDDA-0D6E-49AD-AB27-0923E7B95F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340768"/>
            <a:ext cx="6858000" cy="2387600"/>
          </a:xfrm>
        </p:spPr>
        <p:txBody>
          <a:bodyPr>
            <a:normAutofit fontScale="90000"/>
          </a:bodyPr>
          <a:lstStyle/>
          <a:p>
            <a:pPr eaLnBrk="1" hangingPunct="1"/>
            <a:b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LCLM4001</a:t>
            </a:r>
            <a:b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Academic Skills (ACS) </a:t>
            </a:r>
            <a:br>
              <a:rPr lang="en-GB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en-GB" dirty="0"/>
          </a:p>
        </p:txBody>
      </p:sp>
      <p:sp>
        <p:nvSpPr>
          <p:cNvPr id="4" name="Subtitle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endParaRPr lang="en-GB" altLang="en-US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hangingPunct="1"/>
            <a:r>
              <a:rPr lang="en-GB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Paraphrasing</a:t>
            </a:r>
            <a:endParaRPr lang="en-GB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6A9C64A-C95D-40FB-94EC-91D162CC4BE6}" type="datetime1">
              <a:rPr lang="en-GB" smtClean="0"/>
              <a:pPr>
                <a:defRPr/>
              </a:pPr>
              <a:t>18/03/2025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9425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b="1" dirty="0"/>
              <a:t>What is paraphrasing?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6530" y="1268760"/>
            <a:ext cx="8229600" cy="3917032"/>
          </a:xfrm>
        </p:spPr>
        <p:txBody>
          <a:bodyPr/>
          <a:lstStyle/>
          <a:p>
            <a:r>
              <a:rPr lang="en-GB" sz="2400" b="0" dirty="0"/>
              <a:t>Paraphrasing is writing the ideas of another person in </a:t>
            </a:r>
            <a:r>
              <a:rPr lang="en-GB" sz="2400" b="1" i="1" dirty="0"/>
              <a:t>your own words</a:t>
            </a:r>
            <a:r>
              <a:rPr lang="en-GB" sz="2400" b="0" dirty="0"/>
              <a:t>. Paraphrasing is useful when you are using the work of others to support your own view. </a:t>
            </a:r>
          </a:p>
          <a:p>
            <a:r>
              <a:rPr lang="en-GB" sz="2400" b="0" dirty="0"/>
              <a:t>When paraphrasing, you need to change the </a:t>
            </a:r>
            <a:r>
              <a:rPr lang="en-GB" sz="2400" b="1" i="1" dirty="0">
                <a:solidFill>
                  <a:srgbClr val="0070C0"/>
                </a:solidFill>
              </a:rPr>
              <a:t>words</a:t>
            </a:r>
            <a:r>
              <a:rPr lang="en-GB" sz="2400" b="0" dirty="0"/>
              <a:t> </a:t>
            </a:r>
            <a:r>
              <a:rPr lang="en-GB" sz="2400" b="1" i="1" dirty="0"/>
              <a:t>and</a:t>
            </a:r>
            <a:r>
              <a:rPr lang="en-GB" sz="2400" b="0" dirty="0"/>
              <a:t> </a:t>
            </a:r>
            <a:r>
              <a:rPr lang="en-GB" sz="2400" b="1" i="1" dirty="0">
                <a:solidFill>
                  <a:srgbClr val="0070C0"/>
                </a:solidFill>
              </a:rPr>
              <a:t>the structure </a:t>
            </a:r>
            <a:r>
              <a:rPr lang="en-GB" sz="2400" b="0" dirty="0"/>
              <a:t>but keep the meaning the same. </a:t>
            </a:r>
          </a:p>
          <a:p>
            <a:r>
              <a:rPr lang="en-GB" sz="2400" b="0" dirty="0"/>
              <a:t>Please remember</a:t>
            </a:r>
            <a:r>
              <a:rPr lang="en-GB" sz="2400" dirty="0"/>
              <a:t> - </a:t>
            </a:r>
            <a:r>
              <a:rPr lang="en-GB" sz="2400" b="0" dirty="0"/>
              <a:t>even when you paraphrase someone's work, you must acknowledge it by </a:t>
            </a:r>
            <a:r>
              <a:rPr lang="en-GB" sz="2400" b="1" dirty="0"/>
              <a:t>providing a reference</a:t>
            </a:r>
            <a:r>
              <a:rPr lang="en-GB" sz="2400" b="0" dirty="0"/>
              <a:t>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84570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b="1" dirty="0"/>
              <a:t>Example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94108"/>
            <a:ext cx="8229600" cy="3917032"/>
          </a:xfrm>
        </p:spPr>
        <p:txBody>
          <a:bodyPr/>
          <a:lstStyle/>
          <a:p>
            <a:pPr algn="just"/>
            <a:r>
              <a:rPr lang="en-GB" sz="2400" b="1" dirty="0">
                <a:solidFill>
                  <a:srgbClr val="0070C0"/>
                </a:solidFill>
              </a:rPr>
              <a:t>Source</a:t>
            </a:r>
          </a:p>
          <a:p>
            <a:pPr marL="0" indent="0" algn="just">
              <a:buNone/>
            </a:pPr>
            <a:r>
              <a:rPr lang="en-GB" sz="2400" b="0" dirty="0"/>
              <a:t>It has long been known that Cairo is the most populous city on earth, but no-one knew exactly how populous it was until last month.</a:t>
            </a:r>
          </a:p>
          <a:p>
            <a:pPr algn="just"/>
            <a:endParaRPr lang="en-GB" sz="2400" dirty="0"/>
          </a:p>
          <a:p>
            <a:pPr algn="just"/>
            <a:r>
              <a:rPr lang="en-GB" sz="2400" b="1" dirty="0">
                <a:solidFill>
                  <a:schemeClr val="accent6">
                    <a:lumMod val="75000"/>
                  </a:schemeClr>
                </a:solidFill>
              </a:rPr>
              <a:t>Paraphrase</a:t>
            </a:r>
          </a:p>
          <a:p>
            <a:pPr marL="0" indent="0" algn="just">
              <a:buNone/>
            </a:pPr>
            <a:r>
              <a:rPr lang="en-GB" sz="2400" b="0" dirty="0"/>
              <a:t>Although Cairo has been the world's most heavily populated city for many years, the precise population was not known until four weeks ago.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4056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E6337EC8-AE85-4CA5-80F9-C203A80A9F41}"/>
              </a:ext>
            </a:extLst>
          </p:cNvPr>
          <p:cNvSpPr/>
          <p:nvPr/>
        </p:nvSpPr>
        <p:spPr>
          <a:xfrm>
            <a:off x="503548" y="2301442"/>
            <a:ext cx="8136904" cy="1421606"/>
          </a:xfrm>
          <a:prstGeom prst="rect">
            <a:avLst/>
          </a:prstGeom>
          <a:solidFill>
            <a:srgbClr val="00B050">
              <a:alpha val="16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eaLnBrk="1" fontAlgn="auto" hangingPunct="1">
              <a:lnSpc>
                <a:spcPct val="90000"/>
              </a:lnSpc>
              <a:spcBef>
                <a:spcPct val="50000"/>
              </a:spcBef>
              <a:buClrTx/>
              <a:defRPr/>
            </a:pPr>
            <a: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Paraphrase: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838200" lvl="1" indent="-381000" eaLnBrk="1" fontAlgn="auto" hangingPunct="1">
              <a:lnSpc>
                <a:spcPct val="90000"/>
              </a:lnSpc>
              <a:spcBef>
                <a:spcPct val="50000"/>
              </a:spcBef>
              <a:buClrTx/>
              <a:buFontTx/>
              <a:buAutoNum type="alphaLcParenR"/>
              <a:defRPr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Brown (2004) is a keen advocate of learning styles.</a:t>
            </a:r>
          </a:p>
          <a:p>
            <a:pPr marL="838200" lvl="1" indent="-381000" eaLnBrk="1" fontAlgn="auto" hangingPunct="1">
              <a:lnSpc>
                <a:spcPct val="90000"/>
              </a:lnSpc>
              <a:spcBef>
                <a:spcPct val="50000"/>
              </a:spcBef>
              <a:buClrTx/>
              <a:buFontTx/>
              <a:buAutoNum type="alphaLcParenR"/>
              <a:defRPr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Learning styles are critical to reaching learners (Brown, 2004).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0BE8F3F-92ED-4597-A7EE-088AF23DB212}"/>
              </a:ext>
            </a:extLst>
          </p:cNvPr>
          <p:cNvSpPr/>
          <p:nvPr/>
        </p:nvSpPr>
        <p:spPr>
          <a:xfrm>
            <a:off x="503548" y="1234421"/>
            <a:ext cx="8136904" cy="720081"/>
          </a:xfrm>
          <a:prstGeom prst="rect">
            <a:avLst/>
          </a:prstGeom>
          <a:solidFill>
            <a:schemeClr val="accent2">
              <a:lumMod val="40000"/>
              <a:lumOff val="60000"/>
              <a:alpha val="38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eaLnBrk="1" fontAlgn="auto" hangingPunct="1">
              <a:lnSpc>
                <a:spcPct val="90000"/>
              </a:lnSpc>
              <a:spcBef>
                <a:spcPct val="50000"/>
              </a:spcBef>
              <a:buClrTx/>
              <a:defRPr/>
            </a:pPr>
            <a:r>
              <a:rPr lang="en-GB" sz="1800" b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Direct quote:</a:t>
            </a:r>
            <a:r>
              <a:rPr lang="en-GB" sz="18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Brown (2004, p.72) argues that “ascertaining learning styles is essential to facilitate learning”.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32ECDC6-0BF1-4EDE-AD90-B53D9A4FF112}"/>
              </a:ext>
            </a:extLst>
          </p:cNvPr>
          <p:cNvSpPr txBox="1"/>
          <p:nvPr/>
        </p:nvSpPr>
        <p:spPr>
          <a:xfrm>
            <a:off x="125277" y="4005064"/>
            <a:ext cx="9036496" cy="13388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eaLnBrk="1" fontAlgn="auto" hangingPunct="1">
              <a:spcBef>
                <a:spcPct val="50000"/>
              </a:spcBef>
              <a:buClrTx/>
              <a:buFont typeface="Arial" panose="020B0604020202020204" pitchFamily="34" charset="0"/>
              <a:buChar char="•"/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Note that the brackets depend upon whether the emphasis is on the author (a) or the information (b)</a:t>
            </a:r>
          </a:p>
          <a:p>
            <a:pPr marL="342900" indent="-342900" eaLnBrk="1" fontAlgn="auto" hangingPunct="1">
              <a:spcBef>
                <a:spcPct val="50000"/>
              </a:spcBef>
              <a:buClrTx/>
              <a:buFont typeface="Arial" panose="020B0604020202020204" pitchFamily="34" charset="0"/>
              <a:buChar char="•"/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Note that in (b) the full stop comes after the citation – the citation is always part of the sentence. No page number is needed with a paraphrase.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E711960E-C379-5F62-3260-491E5D025E7A}"/>
              </a:ext>
            </a:extLst>
          </p:cNvPr>
          <p:cNvSpPr txBox="1">
            <a:spLocks/>
          </p:cNvSpPr>
          <p:nvPr/>
        </p:nvSpPr>
        <p:spPr>
          <a:xfrm>
            <a:off x="457200" y="0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/>
              <a:t>Example 2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8409492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2248EF-CA67-3B40-ADD7-E8DD2F1A69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Why do we paraphrase?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3CDCCD-45A9-1B47-A635-20EA77F15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US" dirty="0"/>
              <a:t>to demonstrate understanding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to avoid plagiarism 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to help clarify ideas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to </a:t>
            </a:r>
            <a:r>
              <a:rPr lang="en-US" dirty="0" err="1"/>
              <a:t>contextualise</a:t>
            </a:r>
            <a:r>
              <a:rPr lang="en-US" dirty="0"/>
              <a:t> quotes and paraphrases from other authors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66269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19D7A3-23F3-D541-B640-AF4CD49BAA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Paraphrasing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176141-6644-A64B-ADFA-2FFF94F167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Five Paraphrasing techniques </a:t>
            </a:r>
          </a:p>
          <a:p>
            <a:endParaRPr lang="en-US" sz="1600" dirty="0"/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Using Synonyms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Changing Word Order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Changing Word Form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Using Active / Passive voice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Using Positive / Negative 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69944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859063-94E5-3F3D-82D4-F2151AC679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33247-D7D1-2129-A4F4-3631335EA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1. Using Synonyms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91212F-0A9F-0199-E8E3-57C8A5ED84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340768"/>
            <a:ext cx="8568952" cy="3960440"/>
          </a:xfrm>
        </p:spPr>
        <p:txBody>
          <a:bodyPr>
            <a:normAutofit fontScale="25000" lnSpcReduction="20000"/>
          </a:bodyPr>
          <a:lstStyle/>
          <a:p>
            <a:r>
              <a:rPr lang="en-US" sz="9600" dirty="0">
                <a:latin typeface="Arial" panose="020B0604020202020204" pitchFamily="34" charset="0"/>
                <a:cs typeface="Arial" panose="020B0604020202020204" pitchFamily="34" charset="0"/>
              </a:rPr>
              <a:t>Let’s look at </a:t>
            </a:r>
            <a:r>
              <a:rPr lang="en-US" sz="9600" b="1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Thesaurus.com</a:t>
            </a:r>
            <a:r>
              <a:rPr lang="en-US" sz="9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9600" dirty="0">
                <a:latin typeface="Arial" panose="020B0604020202020204" pitchFamily="34" charset="0"/>
                <a:cs typeface="Arial" panose="020B0604020202020204" pitchFamily="34" charset="0"/>
              </a:rPr>
              <a:t>to understand how it works to help us </a:t>
            </a:r>
            <a:r>
              <a:rPr lang="en-US" sz="9600">
                <a:latin typeface="Arial" panose="020B0604020202020204" pitchFamily="34" charset="0"/>
                <a:cs typeface="Arial" panose="020B0604020202020204" pitchFamily="34" charset="0"/>
              </a:rPr>
              <a:t>with synonyms</a:t>
            </a:r>
            <a:endParaRPr lang="en-US" sz="9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9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For example, let’s try to find synonyms for the word ‘rich’ </a:t>
            </a:r>
          </a:p>
          <a:p>
            <a:endParaRPr lang="en-GB" sz="9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Various meanings; </a:t>
            </a:r>
          </a:p>
          <a:p>
            <a:pPr lvl="1"/>
            <a:r>
              <a:rPr lang="en-GB" sz="9200" dirty="0">
                <a:latin typeface="Arial" panose="020B0604020202020204" pitchFamily="34" charset="0"/>
                <a:cs typeface="Arial" panose="020B0604020202020204" pitchFamily="34" charset="0"/>
              </a:rPr>
              <a:t>rich = having a lot of money</a:t>
            </a:r>
          </a:p>
          <a:p>
            <a:pPr lvl="1"/>
            <a:r>
              <a:rPr lang="en-GB" sz="9200" dirty="0">
                <a:latin typeface="Arial" panose="020B0604020202020204" pitchFamily="34" charset="0"/>
                <a:cs typeface="Arial" panose="020B0604020202020204" pitchFamily="34" charset="0"/>
              </a:rPr>
              <a:t>rich = full of taste…. And more! </a:t>
            </a:r>
          </a:p>
          <a:p>
            <a:endParaRPr lang="en-GB" sz="9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Will we choose the same synonyms depending on context? </a:t>
            </a:r>
          </a:p>
          <a:p>
            <a:endParaRPr lang="en-GB" sz="9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44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5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dirty="0">
              <a:solidFill>
                <a:srgbClr val="42424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  <a:p>
            <a:r>
              <a:rPr lang="en-US" dirty="0"/>
              <a:t> 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30214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CE2CC5-D99D-244B-AD60-8B4958B5A3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1. Using Synonyms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1CADF4-3F64-D64E-9A58-08FA517C05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3917032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US" sz="9600" dirty="0">
                <a:latin typeface="Arial" panose="020B0604020202020204" pitchFamily="34" charset="0"/>
                <a:cs typeface="Arial" panose="020B0604020202020204" pitchFamily="34" charset="0"/>
              </a:rPr>
              <a:t>Example: </a:t>
            </a:r>
          </a:p>
          <a:p>
            <a:r>
              <a:rPr lang="en-GB" sz="9600" u="sng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Approximately</a:t>
            </a:r>
            <a:r>
              <a:rPr lang="en-GB" sz="9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80% of </a:t>
            </a:r>
            <a:r>
              <a:rPr lang="en-GB" sz="9600" u="sng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low-income</a:t>
            </a:r>
            <a:r>
              <a:rPr lang="en-GB" sz="9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families will be </a:t>
            </a:r>
            <a:r>
              <a:rPr lang="en-GB" sz="9600" u="sng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assisted</a:t>
            </a:r>
            <a:r>
              <a:rPr lang="en-GB" sz="9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by the </a:t>
            </a:r>
            <a:r>
              <a:rPr lang="en-GB" sz="9600" u="sng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proposed</a:t>
            </a:r>
            <a:r>
              <a:rPr lang="en-GB" sz="9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‘free lunch’ program. (Health Canada</a:t>
            </a:r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9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2015) </a:t>
            </a:r>
          </a:p>
          <a:p>
            <a:pPr marL="0" indent="0">
              <a:buNone/>
            </a:pPr>
            <a:endParaRPr lang="en-GB" sz="9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Suggested answer: </a:t>
            </a:r>
          </a:p>
          <a:p>
            <a:r>
              <a:rPr lang="en-GB" sz="9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According to Health Canada (2015),</a:t>
            </a:r>
            <a:r>
              <a:rPr lang="en-GB" sz="96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roughly </a:t>
            </a:r>
            <a:r>
              <a:rPr lang="en-GB" sz="9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80% of </a:t>
            </a:r>
            <a:r>
              <a:rPr lang="en-GB" sz="96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poor</a:t>
            </a:r>
            <a:r>
              <a:rPr lang="en-GB" sz="9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families will be </a:t>
            </a:r>
            <a:r>
              <a:rPr lang="en-GB" sz="96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helped</a:t>
            </a:r>
            <a:r>
              <a:rPr lang="en-GB" sz="9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by the </a:t>
            </a:r>
            <a:r>
              <a:rPr lang="en-GB" sz="96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suggested</a:t>
            </a:r>
            <a:r>
              <a:rPr lang="en-GB" sz="9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‘free lunch’ campaign. </a:t>
            </a:r>
          </a:p>
          <a:p>
            <a:endParaRPr lang="en-GB" sz="9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altLang="en-US" sz="7200" dirty="0">
                <a:latin typeface="Arial" panose="020B0604020202020204" pitchFamily="34" charset="0"/>
                <a:cs typeface="Arial" panose="020B0604020202020204" pitchFamily="34" charset="0"/>
              </a:rPr>
              <a:t>Note: </a:t>
            </a:r>
            <a:r>
              <a:rPr lang="en-GB" altLang="en-US" sz="7200" u="sng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 not use this technique on its own</a:t>
            </a:r>
            <a:r>
              <a:rPr lang="en-GB" altLang="en-US" sz="7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7200" dirty="0">
                <a:latin typeface="Arial" panose="020B0604020202020204" pitchFamily="34" charset="0"/>
                <a:cs typeface="Arial" panose="020B0604020202020204" pitchFamily="34" charset="0"/>
              </a:rPr>
              <a:t>because if you just replace some words, the structure stays the same and you may be accused of plagiarism</a:t>
            </a:r>
            <a:endParaRPr lang="en-GB" altLang="en-US" sz="5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44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5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dirty="0">
              <a:solidFill>
                <a:srgbClr val="42424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  <a:p>
            <a:r>
              <a:rPr lang="en-US" dirty="0"/>
              <a:t>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19586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CE2CC5-D99D-244B-AD60-8B4958B5A3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2. Changing word order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1CADF4-3F64-D64E-9A58-08FA517C05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u="sng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Approximately 80% of low-income families </a:t>
            </a:r>
            <a:r>
              <a:rPr lang="en-GB" sz="2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will be assisted by the </a:t>
            </a:r>
            <a:r>
              <a:rPr lang="en-GB" sz="2800" u="sng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proposed ‘free lunch</a:t>
            </a:r>
            <a:r>
              <a:rPr lang="en-GB" sz="2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’ program (Health Canada, 2015).</a:t>
            </a:r>
          </a:p>
          <a:p>
            <a:endParaRPr lang="en-GB" sz="18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Suggested answer: </a:t>
            </a:r>
          </a:p>
          <a:p>
            <a:r>
              <a:rPr lang="en-GB" sz="28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suggested ‘free lunch’ campaign </a:t>
            </a:r>
            <a:r>
              <a:rPr lang="en-GB" sz="2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will provide assistance to </a:t>
            </a:r>
            <a:r>
              <a:rPr lang="en-GB" sz="28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roughly 80% of poor families</a:t>
            </a:r>
            <a:r>
              <a:rPr lang="en-GB" sz="2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according to Health Canada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(2015). </a:t>
            </a:r>
          </a:p>
          <a:p>
            <a:endParaRPr lang="en-GB" sz="44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33280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CE2CC5-D99D-244B-AD60-8B4958B5A3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3. Changing word form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1CADF4-3F64-D64E-9A58-08FA517C05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96839"/>
            <a:ext cx="8229600" cy="3917032"/>
          </a:xfrm>
        </p:spPr>
        <p:txBody>
          <a:bodyPr>
            <a:normAutofit fontScale="92500" lnSpcReduction="10000"/>
          </a:bodyPr>
          <a:lstStyle/>
          <a:p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Approximately 80% of low-income families will be </a:t>
            </a:r>
            <a:r>
              <a:rPr lang="en-GB" u="sng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assisted</a:t>
            </a: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by the proposed ‘free lunch’ program. (Health Canada, 2015) </a:t>
            </a:r>
          </a:p>
          <a:p>
            <a:endParaRPr lang="en-GB" sz="48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Suggested answer: </a:t>
            </a:r>
          </a:p>
          <a:p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According to Health Canada (2015), the suggested ‘free lunch’ campaign will </a:t>
            </a:r>
            <a:r>
              <a:rPr lang="en-GB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provide assistance </a:t>
            </a: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to roughly 80% of poor families. </a:t>
            </a:r>
            <a:endParaRPr lang="en-GB" sz="48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74222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CE2CC5-D99D-244B-AD60-8B4958B5A3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4. Active / Passive voice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1CADF4-3F64-D64E-9A58-08FA517C05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96839"/>
            <a:ext cx="8229600" cy="3917032"/>
          </a:xfrm>
        </p:spPr>
        <p:txBody>
          <a:bodyPr>
            <a:normAutofit lnSpcReduction="10000"/>
          </a:bodyPr>
          <a:lstStyle/>
          <a:p>
            <a:r>
              <a:rPr lang="en-GB" sz="3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Approximately 80% of low-income families </a:t>
            </a:r>
            <a:r>
              <a:rPr lang="en-GB" sz="3000" u="sng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will be assisted by </a:t>
            </a:r>
            <a:r>
              <a:rPr lang="en-GB" sz="3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proposed ‘free lunch’ program. (Health Canada, 2015) </a:t>
            </a:r>
          </a:p>
          <a:p>
            <a:endParaRPr lang="en-GB" sz="30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Suggested answer: </a:t>
            </a:r>
          </a:p>
          <a:p>
            <a:r>
              <a:rPr lang="en-GB" sz="3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According to Health Canada (2015), the suggested ‘free lunch’ campaign </a:t>
            </a:r>
            <a:r>
              <a:rPr lang="en-GB" sz="30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will assist / help </a:t>
            </a:r>
            <a:r>
              <a:rPr lang="en-GB" sz="3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roughly 80% of poor families. 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44010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64F5F-BEE7-714D-91EB-1002FDF371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5. Positive to negative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86AC03-99CE-F841-B909-3E5C872979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1417638"/>
            <a:ext cx="8229600" cy="3917032"/>
          </a:xfrm>
        </p:spPr>
        <p:txBody>
          <a:bodyPr>
            <a:normAutofit/>
          </a:bodyPr>
          <a:lstStyle/>
          <a:p>
            <a:r>
              <a:rPr lang="en-GB" sz="2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Approximately 80% of low-income families </a:t>
            </a:r>
            <a:r>
              <a:rPr lang="en-GB" sz="2800" u="sng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will be assisted by </a:t>
            </a:r>
            <a:r>
              <a:rPr lang="en-GB" sz="2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proposed ‘free lunch’ program. (Health Canada, 2015) </a:t>
            </a:r>
          </a:p>
          <a:p>
            <a:endParaRPr lang="en-GB" sz="28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Suggested answer: </a:t>
            </a:r>
          </a:p>
          <a:p>
            <a:r>
              <a:rPr lang="en-GB" sz="2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According to Health Canada (2015), only roughly twenty percent of poor families will not benefit from the program. 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30500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550952-BE6B-46D5-B01D-0D952675AE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0"/>
            <a:ext cx="9144000" cy="5733255"/>
          </a:xfr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endParaRPr lang="en-GB" sz="4050" dirty="0"/>
          </a:p>
          <a:p>
            <a:pPr marL="0" indent="0" algn="ctr">
              <a:buNone/>
            </a:pPr>
            <a:endParaRPr lang="en-GB" sz="4050" dirty="0"/>
          </a:p>
          <a:p>
            <a:pPr marL="0" indent="0" algn="ctr">
              <a:buNone/>
            </a:pPr>
            <a:endParaRPr lang="en-GB" sz="4050" b="1" dirty="0"/>
          </a:p>
          <a:p>
            <a:pPr marL="0" indent="0" algn="ctr">
              <a:buNone/>
            </a:pPr>
            <a:r>
              <a:rPr lang="en-GB" sz="4800" b="1" dirty="0"/>
              <a:t>Paraphrasing practice</a:t>
            </a:r>
          </a:p>
        </p:txBody>
      </p:sp>
    </p:spTree>
    <p:extLst>
      <p:ext uri="{BB962C8B-B14F-4D97-AF65-F5344CB8AC3E}">
        <p14:creationId xmlns:p14="http://schemas.microsoft.com/office/powerpoint/2010/main" val="145656852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en-GB" altLang="en-US" sz="3600" b="1" dirty="0"/>
              <a:t>Paraphrasing Practice </a:t>
            </a:r>
          </a:p>
        </p:txBody>
      </p:sp>
      <p:sp>
        <p:nvSpPr>
          <p:cNvPr id="8195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323528" y="908720"/>
            <a:ext cx="8229600" cy="4608512"/>
          </a:xfrm>
        </p:spPr>
        <p:txBody>
          <a:bodyPr>
            <a:normAutofit/>
          </a:bodyPr>
          <a:lstStyle/>
          <a:p>
            <a:pPr marL="0" indent="0" algn="just">
              <a:buFont typeface="Wingdings" panose="05000000000000000000" pitchFamily="2" charset="2"/>
              <a:buNone/>
              <a:defRPr/>
            </a:pPr>
            <a:r>
              <a:rPr lang="en-GB" altLang="en-US" sz="3000" dirty="0"/>
              <a:t>Now try paraphrasing the following:</a:t>
            </a:r>
          </a:p>
          <a:p>
            <a:pPr marL="0" indent="0" algn="just">
              <a:buFont typeface="Wingdings" panose="05000000000000000000" pitchFamily="2" charset="2"/>
              <a:buNone/>
              <a:defRPr/>
            </a:pPr>
            <a:endParaRPr lang="en-GB" altLang="en-US" sz="3000" dirty="0"/>
          </a:p>
          <a:p>
            <a:pPr marL="514350" indent="-514350">
              <a:buFont typeface="Wingdings" panose="05000000000000000000" pitchFamily="2" charset="2"/>
              <a:buAutoNum type="arabicPeriod"/>
              <a:defRPr/>
            </a:pPr>
            <a:r>
              <a:rPr lang="en-GB" dirty="0"/>
              <a:t>The increasing prevalence of social media platforms has fundamentally transformed the way individuals interact with one another, often blurring the lines between personal and public life. </a:t>
            </a:r>
            <a:endParaRPr lang="en-GB" altLang="en-US" dirty="0"/>
          </a:p>
          <a:p>
            <a:pPr>
              <a:defRPr/>
            </a:pPr>
            <a:endParaRPr lang="en-GB" altLang="en-US" dirty="0"/>
          </a:p>
          <a:p>
            <a:pPr>
              <a:defRPr/>
            </a:pPr>
            <a:endParaRPr lang="en-GB" altLang="en-US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en-GB" altLang="en-US" sz="3600" b="1" dirty="0"/>
              <a:t>Paraphrasing Practice </a:t>
            </a:r>
          </a:p>
        </p:txBody>
      </p:sp>
      <p:sp>
        <p:nvSpPr>
          <p:cNvPr id="8195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323528" y="1052736"/>
            <a:ext cx="8229600" cy="3917032"/>
          </a:xfrm>
        </p:spPr>
        <p:txBody>
          <a:bodyPr>
            <a:normAutofit/>
          </a:bodyPr>
          <a:lstStyle/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en-GB" altLang="en-US" sz="2800" dirty="0"/>
              <a:t>Suggested paraphrase:</a:t>
            </a:r>
          </a:p>
          <a:p>
            <a:pPr marL="0" indent="0">
              <a:buFont typeface="Wingdings" panose="05000000000000000000" pitchFamily="2" charset="2"/>
              <a:buNone/>
              <a:defRPr/>
            </a:pPr>
            <a:endParaRPr lang="en-GB" altLang="en-US" sz="2800" dirty="0"/>
          </a:p>
          <a:p>
            <a:pPr marL="514350" indent="-514350">
              <a:buFont typeface="Wingdings" panose="05000000000000000000" pitchFamily="2" charset="2"/>
              <a:buAutoNum type="arabicPeriod"/>
              <a:defRPr/>
            </a:pPr>
            <a:r>
              <a:rPr lang="en-GB" sz="2800" dirty="0"/>
              <a:t>The rise of social media has drastically changed how people communicate, frequently merging personal and public spheres.</a:t>
            </a:r>
            <a:endParaRPr lang="en-GB" altLang="en-US" sz="2800" dirty="0"/>
          </a:p>
          <a:p>
            <a:pPr>
              <a:defRPr/>
            </a:pPr>
            <a:endParaRPr lang="en-GB" altLang="en-US" dirty="0"/>
          </a:p>
          <a:p>
            <a:pPr>
              <a:defRPr/>
            </a:pPr>
            <a:endParaRPr lang="en-GB" altLang="en-US" dirty="0"/>
          </a:p>
          <a:p>
            <a:pPr>
              <a:defRPr/>
            </a:pPr>
            <a:endParaRPr lang="en-GB" altLang="en-US" dirty="0"/>
          </a:p>
          <a:p>
            <a:pPr>
              <a:defRPr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24040066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en-GB" altLang="en-US" sz="3600" b="1" dirty="0"/>
              <a:t>Paraphrasing Practice </a:t>
            </a:r>
          </a:p>
        </p:txBody>
      </p:sp>
      <p:sp>
        <p:nvSpPr>
          <p:cNvPr id="8195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323528" y="908720"/>
            <a:ext cx="8229600" cy="3917032"/>
          </a:xfrm>
        </p:spPr>
        <p:txBody>
          <a:bodyPr/>
          <a:lstStyle/>
          <a:p>
            <a:pPr marL="0" indent="0">
              <a:buFont typeface="Wingdings" panose="05000000000000000000" pitchFamily="2" charset="2"/>
              <a:buNone/>
              <a:defRPr/>
            </a:pPr>
            <a:endParaRPr lang="en-GB" altLang="en-US" sz="2800" dirty="0"/>
          </a:p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en-GB" altLang="en-US" sz="2800" dirty="0"/>
              <a:t>2. </a:t>
            </a:r>
            <a:r>
              <a:rPr lang="en-GB" sz="2800" b="0" i="0" dirty="0">
                <a:solidFill>
                  <a:srgbClr val="111111"/>
                </a:solidFill>
                <a:effectLst/>
              </a:rPr>
              <a:t>Despite the complexity of the subject, the lecturer managed to explain the concepts clearly. </a:t>
            </a:r>
            <a:endParaRPr lang="en-GB" altLang="en-US" sz="2800" dirty="0"/>
          </a:p>
          <a:p>
            <a:pPr>
              <a:defRPr/>
            </a:pPr>
            <a:endParaRPr lang="en-GB" altLang="en-US" dirty="0"/>
          </a:p>
          <a:p>
            <a:pPr>
              <a:defRPr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25038703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en-GB" altLang="en-US" sz="3600" b="1" dirty="0"/>
              <a:t>Paraphrasing Practice </a:t>
            </a:r>
          </a:p>
        </p:txBody>
      </p:sp>
      <p:sp>
        <p:nvSpPr>
          <p:cNvPr id="8195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466733" y="1196752"/>
            <a:ext cx="8229600" cy="4464496"/>
          </a:xfrm>
        </p:spPr>
        <p:txBody>
          <a:bodyPr>
            <a:normAutofit/>
          </a:bodyPr>
          <a:lstStyle/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en-GB" altLang="en-US" sz="2800" dirty="0"/>
              <a:t>Suggested paraphrase:</a:t>
            </a:r>
          </a:p>
          <a:p>
            <a:pPr marL="0" indent="0">
              <a:buFont typeface="Wingdings" panose="05000000000000000000" pitchFamily="2" charset="2"/>
              <a:buNone/>
              <a:defRPr/>
            </a:pPr>
            <a:endParaRPr lang="en-GB" altLang="en-US" sz="2800" dirty="0"/>
          </a:p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en-GB" altLang="en-US" sz="2800" dirty="0"/>
              <a:t>2. </a:t>
            </a:r>
            <a:r>
              <a:rPr lang="en-GB" sz="2800" b="0" i="0" dirty="0">
                <a:solidFill>
                  <a:srgbClr val="111111"/>
                </a:solidFill>
                <a:effectLst/>
              </a:rPr>
              <a:t>Even though the topic was complex</a:t>
            </a:r>
            <a:r>
              <a:rPr lang="en-GB" sz="2800" dirty="0">
                <a:solidFill>
                  <a:srgbClr val="111111"/>
                </a:solidFill>
              </a:rPr>
              <a:t>/difficult</a:t>
            </a:r>
            <a:r>
              <a:rPr lang="en-GB" sz="2800" b="0" i="0" dirty="0">
                <a:solidFill>
                  <a:srgbClr val="111111"/>
                </a:solidFill>
                <a:effectLst/>
              </a:rPr>
              <a:t>, the lecturer succeeded in clarifying the concepts.</a:t>
            </a:r>
          </a:p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en-GB" altLang="en-US" sz="2800" dirty="0">
                <a:solidFill>
                  <a:srgbClr val="FF0000"/>
                </a:solidFill>
              </a:rPr>
              <a:t>OR</a:t>
            </a:r>
          </a:p>
          <a:p>
            <a:pPr marL="0" indent="0">
              <a:buNone/>
              <a:defRPr/>
            </a:pPr>
            <a:r>
              <a:rPr lang="en-GB" sz="2800" dirty="0">
                <a:solidFill>
                  <a:srgbClr val="111111"/>
                </a:solidFill>
              </a:rPr>
              <a:t>T</a:t>
            </a:r>
            <a:r>
              <a:rPr lang="en-GB" sz="2800" b="0" i="0" dirty="0">
                <a:solidFill>
                  <a:srgbClr val="111111"/>
                </a:solidFill>
                <a:effectLst/>
              </a:rPr>
              <a:t>he lecturer succeeded in clarifying the concepts despite their difficulty. </a:t>
            </a:r>
            <a:endParaRPr lang="en-GB" altLang="en-US" sz="2800" dirty="0"/>
          </a:p>
          <a:p>
            <a:pPr marL="0" indent="0">
              <a:buNone/>
              <a:defRPr/>
            </a:pPr>
            <a:r>
              <a:rPr lang="en-GB" altLang="en-US" sz="2800" dirty="0"/>
              <a:t>The lecturer succeeded in clarifying the complex concepts / ideas. </a:t>
            </a:r>
          </a:p>
          <a:p>
            <a:pPr>
              <a:defRPr/>
            </a:pPr>
            <a:endParaRPr lang="en-GB" altLang="en-US" dirty="0"/>
          </a:p>
          <a:p>
            <a:pPr>
              <a:defRPr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0562801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en-GB" altLang="en-US" sz="3600" b="1" dirty="0"/>
              <a:t>Paraphrasing Practice </a:t>
            </a:r>
          </a:p>
        </p:txBody>
      </p:sp>
      <p:sp>
        <p:nvSpPr>
          <p:cNvPr id="8195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323528" y="908720"/>
            <a:ext cx="8229600" cy="4752528"/>
          </a:xfrm>
        </p:spPr>
        <p:txBody>
          <a:bodyPr>
            <a:normAutofit lnSpcReduction="10000"/>
          </a:bodyPr>
          <a:lstStyle/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en-GB" altLang="en-US" sz="3000" dirty="0"/>
              <a:t>3. University students can face unique pressures including living away from home for the first time, managing budgets, health and well-being and forming new friendships and facing new academic challenges, which is why it is important to understand these and find ways to manage them. </a:t>
            </a:r>
          </a:p>
          <a:p>
            <a:pPr marL="0" indent="0">
              <a:buFont typeface="Wingdings" panose="05000000000000000000" pitchFamily="2" charset="2"/>
              <a:buNone/>
              <a:defRPr/>
            </a:pPr>
            <a:endParaRPr lang="en-GB" altLang="en-US" sz="2800" dirty="0"/>
          </a:p>
          <a:p>
            <a:pPr marL="0" indent="0">
              <a:buFont typeface="Wingdings" panose="05000000000000000000" pitchFamily="2" charset="2"/>
              <a:buNone/>
              <a:defRPr/>
            </a:pPr>
            <a:endParaRPr lang="en-GB" altLang="en-US" sz="2800" dirty="0"/>
          </a:p>
          <a:p>
            <a:pPr marL="0" indent="0">
              <a:buFont typeface="Wingdings" panose="05000000000000000000" pitchFamily="2" charset="2"/>
              <a:buNone/>
              <a:defRPr/>
            </a:pPr>
            <a:endParaRPr lang="en-GB" altLang="en-US" sz="2800" dirty="0"/>
          </a:p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en-GB" altLang="en-US" sz="1400" dirty="0"/>
              <a:t>Source: </a:t>
            </a:r>
            <a:r>
              <a:rPr lang="en-GB" sz="1600" dirty="0">
                <a:hlinkClick r:id="rId2"/>
              </a:rPr>
              <a:t>Top tips for looking after your mental health at university | Student</a:t>
            </a:r>
            <a:r>
              <a:rPr lang="en-GB" sz="1600" dirty="0"/>
              <a:t> </a:t>
            </a:r>
            <a:endParaRPr lang="en-GB" altLang="en-US" sz="1600" dirty="0"/>
          </a:p>
          <a:p>
            <a:pPr>
              <a:defRPr/>
            </a:pPr>
            <a:endParaRPr lang="en-GB" altLang="en-US" dirty="0"/>
          </a:p>
          <a:p>
            <a:pPr>
              <a:defRPr/>
            </a:pPr>
            <a:endParaRPr lang="en-GB" altLang="en-US" dirty="0"/>
          </a:p>
          <a:p>
            <a:pPr>
              <a:defRPr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74934510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en-GB" altLang="en-US" sz="3600" b="1" dirty="0"/>
              <a:t>Paraphrasing Practice </a:t>
            </a:r>
          </a:p>
        </p:txBody>
      </p:sp>
      <p:sp>
        <p:nvSpPr>
          <p:cNvPr id="8195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466733" y="1196752"/>
            <a:ext cx="8229600" cy="3917032"/>
          </a:xfrm>
        </p:spPr>
        <p:txBody>
          <a:bodyPr>
            <a:normAutofit lnSpcReduction="10000"/>
          </a:bodyPr>
          <a:lstStyle/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en-GB" altLang="en-US" sz="2800" dirty="0"/>
              <a:t>Suggested paraphrase:</a:t>
            </a:r>
          </a:p>
          <a:p>
            <a:pPr marL="0" indent="0">
              <a:buFont typeface="Wingdings" panose="05000000000000000000" pitchFamily="2" charset="2"/>
              <a:buNone/>
              <a:defRPr/>
            </a:pPr>
            <a:endParaRPr lang="en-GB" altLang="en-US" sz="2800" dirty="0"/>
          </a:p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en-GB" altLang="en-US" sz="2800" dirty="0"/>
              <a:t>3. University students often encounter distinct challenges such as living independently, maintaining their health and well-being, making new friends, as well as handling finances and academic demands. Therefore, it is crucial to recognise these pressures and develop strategies to cope with them.</a:t>
            </a:r>
          </a:p>
          <a:p>
            <a:pPr marL="0" indent="0">
              <a:buFont typeface="Wingdings" panose="05000000000000000000" pitchFamily="2" charset="2"/>
              <a:buNone/>
              <a:defRPr/>
            </a:pPr>
            <a:endParaRPr lang="en-GB" altLang="en-US" sz="2800" dirty="0"/>
          </a:p>
          <a:p>
            <a:pPr marL="0" indent="0">
              <a:buFont typeface="Wingdings" panose="05000000000000000000" pitchFamily="2" charset="2"/>
              <a:buNone/>
              <a:defRPr/>
            </a:pPr>
            <a:endParaRPr lang="en-GB" sz="2800" dirty="0"/>
          </a:p>
          <a:p>
            <a:pPr>
              <a:defRPr/>
            </a:pPr>
            <a:endParaRPr lang="en-GB" altLang="en-US" dirty="0"/>
          </a:p>
          <a:p>
            <a:pPr>
              <a:defRPr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11247454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550952-BE6B-46D5-B01D-0D952675AE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0"/>
            <a:ext cx="9144000" cy="5733255"/>
          </a:xfr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endParaRPr lang="en-GB" sz="4050" dirty="0"/>
          </a:p>
          <a:p>
            <a:pPr marL="0" indent="0" algn="ctr">
              <a:buNone/>
            </a:pPr>
            <a:endParaRPr lang="en-GB" sz="4050" dirty="0"/>
          </a:p>
          <a:p>
            <a:pPr marL="0" indent="0" algn="ctr">
              <a:buNone/>
            </a:pPr>
            <a:endParaRPr lang="en-GB" sz="4050" b="1" dirty="0"/>
          </a:p>
          <a:p>
            <a:pPr marL="0" indent="0" algn="ctr">
              <a:buNone/>
            </a:pPr>
            <a:r>
              <a:rPr lang="en-GB" sz="4800" b="1" dirty="0"/>
              <a:t>Paraphrasing skills quiz</a:t>
            </a:r>
          </a:p>
        </p:txBody>
      </p:sp>
    </p:spTree>
    <p:extLst>
      <p:ext uri="{BB962C8B-B14F-4D97-AF65-F5344CB8AC3E}">
        <p14:creationId xmlns:p14="http://schemas.microsoft.com/office/powerpoint/2010/main" val="305947052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85900" y="2564904"/>
            <a:ext cx="6542484" cy="243027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1.	</a:t>
            </a:r>
            <a:r>
              <a:rPr lang="en-GB" sz="2600" dirty="0"/>
              <a:t>Paraphrasing means expressing 	another person’s ideas in your own 	words.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					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1B90918-D0E3-4403-A7D1-08BFD0401BDA}"/>
              </a:ext>
            </a:extLst>
          </p:cNvPr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485901" y="1063230"/>
            <a:ext cx="1878806" cy="136445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599892" y="1268760"/>
            <a:ext cx="4058208" cy="553998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3000" b="1" dirty="0"/>
              <a:t>Group Quiz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260628" y="3863138"/>
            <a:ext cx="1115430" cy="1132037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625157" y="3818595"/>
            <a:ext cx="1173674" cy="1176579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3491881" y="3979032"/>
            <a:ext cx="3744415" cy="1200329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2">
                    <a:lumMod val="75000"/>
                  </a:schemeClr>
                </a:solidFill>
              </a:rPr>
              <a:t>Paraphrasing is </a:t>
            </a:r>
            <a:r>
              <a:rPr lang="en-GB" dirty="0">
                <a:solidFill>
                  <a:schemeClr val="bg2">
                    <a:lumMod val="75000"/>
                  </a:schemeClr>
                </a:solidFill>
              </a:rPr>
              <a:t>expressing the meaning of something written or spoken (by another person) using different words</a:t>
            </a:r>
          </a:p>
        </p:txBody>
      </p:sp>
    </p:spTree>
    <p:extLst>
      <p:ext uri="{BB962C8B-B14F-4D97-AF65-F5344CB8AC3E}">
        <p14:creationId xmlns:p14="http://schemas.microsoft.com/office/powerpoint/2010/main" val="7353086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85900" y="2348881"/>
            <a:ext cx="6614492" cy="2430271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/>
              <a:t>2.	</a:t>
            </a:r>
            <a:r>
              <a:rPr lang="en-US" sz="2200" dirty="0"/>
              <a:t>If you have read something and then	expressed it in your own words, you do not need 	to reference where the original idea came from.</a:t>
            </a:r>
            <a:endParaRPr lang="en-GB" sz="2200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					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1B90918-D0E3-4403-A7D1-08BFD0401BDA}"/>
              </a:ext>
            </a:extLst>
          </p:cNvPr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485901" y="1063230"/>
            <a:ext cx="1878806" cy="136445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599892" y="1268760"/>
            <a:ext cx="4058208" cy="553998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3000" b="1" dirty="0"/>
              <a:t>Group Quiz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260628" y="3863138"/>
            <a:ext cx="1115430" cy="1132037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625157" y="3818595"/>
            <a:ext cx="1173674" cy="1176579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1601670" y="3969060"/>
            <a:ext cx="3780420" cy="1200329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2">
                    <a:lumMod val="75000"/>
                  </a:schemeClr>
                </a:solidFill>
              </a:rPr>
              <a:t>Even if you write it in your own words; if the ‘idea’ belongs to another person, you need to provide a reference for it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3200669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85900" y="2564904"/>
            <a:ext cx="6542484" cy="243027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3.	</a:t>
            </a:r>
            <a:r>
              <a:rPr lang="en-GB" sz="2400" dirty="0"/>
              <a:t>You should paraphrase a section of text 	by using a thesaurus to change some 	of the words.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						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1B90918-D0E3-4403-A7D1-08BFD0401BDA}"/>
              </a:ext>
            </a:extLst>
          </p:cNvPr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485901" y="1063230"/>
            <a:ext cx="1878806" cy="136445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599892" y="1268760"/>
            <a:ext cx="4058208" cy="553998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3000" b="1" dirty="0"/>
              <a:t>Group Quiz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260628" y="3863138"/>
            <a:ext cx="1115430" cy="1132037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625157" y="3818595"/>
            <a:ext cx="1173674" cy="1176579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2411760" y="3915055"/>
            <a:ext cx="3213398" cy="1200329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2">
                    <a:lumMod val="75000"/>
                  </a:schemeClr>
                </a:solidFill>
              </a:rPr>
              <a:t>If used on its own, it is a poor practice and still may increase the level of similarity of your work.</a:t>
            </a:r>
          </a:p>
        </p:txBody>
      </p:sp>
    </p:spTree>
    <p:extLst>
      <p:ext uri="{BB962C8B-B14F-4D97-AF65-F5344CB8AC3E}">
        <p14:creationId xmlns:p14="http://schemas.microsoft.com/office/powerpoint/2010/main" val="36196397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85900" y="2564904"/>
            <a:ext cx="6542484" cy="2430271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4.	</a:t>
            </a:r>
            <a:r>
              <a:rPr lang="en-US" sz="2625" dirty="0"/>
              <a:t>You should paraphrase a section of text by expressing it in a different way, highlighting key ideas and getting to the bottom of what the writer is saying.</a:t>
            </a:r>
            <a:endParaRPr lang="en-GB" sz="2625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						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1B90918-D0E3-4403-A7D1-08BFD0401BDA}"/>
              </a:ext>
            </a:extLst>
          </p:cNvPr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485901" y="1063230"/>
            <a:ext cx="1878806" cy="136445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599892" y="1268760"/>
            <a:ext cx="4058208" cy="553998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3000" b="1" dirty="0"/>
              <a:t>Group Quiz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260628" y="3863138"/>
            <a:ext cx="1115430" cy="1132037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625157" y="3818595"/>
            <a:ext cx="1173674" cy="1176579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3545886" y="3780038"/>
            <a:ext cx="4347524" cy="1477328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2">
                    <a:lumMod val="75000"/>
                  </a:schemeClr>
                </a:solidFill>
              </a:rPr>
              <a:t>The whole point of paraphrasing is to show you have read and understood another person’s ideas, and can </a:t>
            </a:r>
            <a:r>
              <a:rPr lang="en-US" dirty="0" err="1">
                <a:solidFill>
                  <a:schemeClr val="bg2">
                    <a:lumMod val="75000"/>
                  </a:schemeClr>
                </a:solidFill>
              </a:rPr>
              <a:t>summarise</a:t>
            </a:r>
            <a:r>
              <a:rPr lang="en-US" dirty="0">
                <a:solidFill>
                  <a:schemeClr val="bg2">
                    <a:lumMod val="75000"/>
                  </a:schemeClr>
                </a:solidFill>
              </a:rPr>
              <a:t> them in your own writing style</a:t>
            </a:r>
            <a:endParaRPr lang="en-GB" dirty="0">
              <a:solidFill>
                <a:schemeClr val="bg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58398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85900" y="2564904"/>
            <a:ext cx="6172200" cy="243027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5.	</a:t>
            </a:r>
            <a:r>
              <a:rPr lang="en-GB" sz="2400" dirty="0"/>
              <a:t>Good paraphrasing shows that you 	understand another writer’s point of 	view.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					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1B90918-D0E3-4403-A7D1-08BFD0401BDA}"/>
              </a:ext>
            </a:extLst>
          </p:cNvPr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485901" y="1063230"/>
            <a:ext cx="1878806" cy="136445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599892" y="1268760"/>
            <a:ext cx="4058208" cy="553998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3000" b="1" dirty="0"/>
              <a:t>Group Quiz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260628" y="3863138"/>
            <a:ext cx="1115430" cy="1132037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625157" y="3818595"/>
            <a:ext cx="1173674" cy="1176579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491880" y="3780038"/>
            <a:ext cx="2655911" cy="1200329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2">
                    <a:lumMod val="75000"/>
                  </a:schemeClr>
                </a:solidFill>
              </a:rPr>
              <a:t>In order to paraphrase well, you must understand the essence of a writer’s argument.</a:t>
            </a:r>
            <a:endParaRPr lang="en-GB" dirty="0">
              <a:solidFill>
                <a:schemeClr val="bg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27723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077564-23A8-4DAB-A0FF-691CEAEC75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b="1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97E0CE-8F37-40AE-82FE-3D69732F2D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96752"/>
            <a:ext cx="8075240" cy="4608512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Burroughs, C. (2019)  </a:t>
            </a:r>
            <a:r>
              <a:rPr lang="en-GB" sz="24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Return to Study Handbook,</a:t>
            </a: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London: Kogan</a:t>
            </a:r>
          </a:p>
          <a:p>
            <a:pPr marL="0" indent="0"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UEfAP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(2019). ‘Academic Writing: Reporting - paraphrase, summary &amp; synthesis’. Online. 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http://www.uefap.net/writing/writing-reporting/writing-reporting-paraphrase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(accessed 29 October 2022) </a:t>
            </a:r>
          </a:p>
          <a:p>
            <a:pPr marL="0" indent="0">
              <a:spcBef>
                <a:spcPts val="0"/>
              </a:spcBef>
              <a:buNone/>
            </a:pPr>
            <a:endParaRPr lang="en-GB" sz="22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200000"/>
              </a:lnSpc>
              <a:buNone/>
            </a:pPr>
            <a:endParaRPr lang="en-GB" sz="22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6043074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8767"/>
            <a:ext cx="8229600" cy="1143000"/>
          </a:xfrm>
        </p:spPr>
        <p:txBody>
          <a:bodyPr/>
          <a:lstStyle/>
          <a:p>
            <a:r>
              <a:rPr lang="en-GB" b="1" dirty="0"/>
              <a:t>Further Reading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4464497"/>
          </a:xfrm>
        </p:spPr>
        <p:txBody>
          <a:bodyPr>
            <a:noAutofit/>
          </a:bodyPr>
          <a:lstStyle/>
          <a:p>
            <a:r>
              <a:rPr lang="en-GB" sz="2000" dirty="0"/>
              <a:t>UCL (2021) ‘Paraphrasing for Beginners.’ Online. </a:t>
            </a:r>
            <a:r>
              <a:rPr lang="en-GB" sz="2000" dirty="0">
                <a:hlinkClick r:id="rId2"/>
              </a:rPr>
              <a:t>https://www.ucl.ac.uk/ioe-writing-centre/reference-effectively-avoid-plagiarism/paraphrasing</a:t>
            </a:r>
            <a:r>
              <a:rPr lang="en-GB" sz="2000" dirty="0"/>
              <a:t> (accessed 05.03.2021) </a:t>
            </a:r>
          </a:p>
          <a:p>
            <a:r>
              <a:rPr lang="en-GB" sz="2000" dirty="0"/>
              <a:t>University of Bristol (2015). ‘Paraphrasing.’ Online. </a:t>
            </a:r>
            <a:r>
              <a:rPr lang="en-GB" sz="2000" dirty="0">
                <a:hlinkClick r:id="rId3"/>
              </a:rPr>
              <a:t>https://www.bristol.ac.uk/arts/exercises/referencing/page_05.htm</a:t>
            </a:r>
            <a:r>
              <a:rPr lang="en-GB" sz="2000" dirty="0"/>
              <a:t> (accessed 05.03.2021) </a:t>
            </a:r>
          </a:p>
          <a:p>
            <a:r>
              <a:rPr lang="en-GB" sz="2000" dirty="0"/>
              <a:t>Future Learn (n.d.) ‘Techniques for paraphrasing.’ Online. </a:t>
            </a:r>
            <a:r>
              <a:rPr lang="en-GB" sz="2000" dirty="0">
                <a:hlinkClick r:id="rId4"/>
              </a:rPr>
              <a:t>https://www.futurelearn.com/info/courses/english-for-study-intermediate/0/steps/35241</a:t>
            </a:r>
            <a:r>
              <a:rPr lang="en-GB" sz="2000" dirty="0"/>
              <a:t> (accessed 05.03.2021) </a:t>
            </a:r>
          </a:p>
          <a:p>
            <a:endParaRPr lang="en-GB" altLang="en-US" sz="20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18/03/2025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02701981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NOPREFERENCE" val="False"/>
  <p:tag name="DELIMITERS" val="3.1"/>
</p:tagLst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21913553D3EB4479A5F0D40DB0A3B87" ma:contentTypeVersion="7" ma:contentTypeDescription="Create a new document." ma:contentTypeScope="" ma:versionID="5c99d3f7400ecb08608f19776d26427f">
  <xsd:schema xmlns:xsd="http://www.w3.org/2001/XMLSchema" xmlns:xs="http://www.w3.org/2001/XMLSchema" xmlns:p="http://schemas.microsoft.com/office/2006/metadata/properties" xmlns:ns3="e2529e2e-246e-4beb-bcc0-0746cc8768ab" targetNamespace="http://schemas.microsoft.com/office/2006/metadata/properties" ma:root="true" ma:fieldsID="c65664f06f67c141f4e5f44021e00214" ns3:_="">
    <xsd:import namespace="e2529e2e-246e-4beb-bcc0-0746cc8768a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EventHashCode" minOccurs="0"/>
                <xsd:element ref="ns3:MediaServiceGenerationTime" minOccurs="0"/>
                <xsd:element ref="ns3:MediaServiceAutoTags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2529e2e-246e-4beb-bcc0-0746cc8768a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EventHashCode" ma:index="11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AE99662-478F-44BE-BBDA-472DED10801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2529e2e-246e-4beb-bcc0-0746cc8768a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2414</TotalTime>
  <Words>1475</Words>
  <Application>Microsoft Office PowerPoint</Application>
  <PresentationFormat>On-screen Show (4:3)</PresentationFormat>
  <Paragraphs>181</Paragraphs>
  <Slides>27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2" baseType="lpstr">
      <vt:lpstr>Myriad Pro</vt:lpstr>
      <vt:lpstr>Arial</vt:lpstr>
      <vt:lpstr>Calibri</vt:lpstr>
      <vt:lpstr>Wingdings</vt:lpstr>
      <vt:lpstr>20140311PresentationUWTSDTemplate</vt:lpstr>
      <vt:lpstr> LCLM4001 Academic Skills (ACS)  </vt:lpstr>
      <vt:lpstr>What is paraphrasing? </vt:lpstr>
      <vt:lpstr>Example 1</vt:lpstr>
      <vt:lpstr>PowerPoint Presentation</vt:lpstr>
      <vt:lpstr>Why do we paraphrase?</vt:lpstr>
      <vt:lpstr>Paraphrasing</vt:lpstr>
      <vt:lpstr>1. Using Synonyms </vt:lpstr>
      <vt:lpstr>1. Using Synonyms </vt:lpstr>
      <vt:lpstr>2. Changing word order </vt:lpstr>
      <vt:lpstr>3. Changing word form</vt:lpstr>
      <vt:lpstr>4. Active / Passive voice</vt:lpstr>
      <vt:lpstr>5. Positive to negative </vt:lpstr>
      <vt:lpstr>PowerPoint Presentation</vt:lpstr>
      <vt:lpstr>Paraphrasing Practice </vt:lpstr>
      <vt:lpstr>Paraphrasing Practice </vt:lpstr>
      <vt:lpstr>Paraphrasing Practice </vt:lpstr>
      <vt:lpstr>Paraphrasing Practice </vt:lpstr>
      <vt:lpstr>Paraphrasing Practice </vt:lpstr>
      <vt:lpstr>Paraphrasing Practice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References </vt:lpstr>
      <vt:lpstr>Further Reading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Certificate of Higher Education in Skills for the Workplace   Academic and Employability Skills (LCLM4001) Understanding Referencing  &amp; Plagiarism</dc:title>
  <dc:creator>Matthew Brian</dc:creator>
  <cp:lastModifiedBy>Sylvia Hoffmann</cp:lastModifiedBy>
  <cp:revision>26</cp:revision>
  <dcterms:created xsi:type="dcterms:W3CDTF">2022-09-13T09:40:09Z</dcterms:created>
  <dcterms:modified xsi:type="dcterms:W3CDTF">2025-03-18T10:39:14Z</dcterms:modified>
</cp:coreProperties>
</file>