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59" r:id="rId3"/>
    <p:sldId id="257" r:id="rId4"/>
    <p:sldId id="271" r:id="rId5"/>
    <p:sldId id="273" r:id="rId6"/>
    <p:sldId id="274" r:id="rId7"/>
    <p:sldId id="275" r:id="rId8"/>
    <p:sldId id="263" r:id="rId9"/>
    <p:sldId id="272" r:id="rId10"/>
    <p:sldId id="264" r:id="rId11"/>
    <p:sldId id="266" r:id="rId12"/>
    <p:sldId id="267" r:id="rId13"/>
    <p:sldId id="276" r:id="rId14"/>
    <p:sldId id="280" r:id="rId15"/>
    <p:sldId id="278" r:id="rId16"/>
    <p:sldId id="268" r:id="rId17"/>
    <p:sldId id="282" r:id="rId18"/>
    <p:sldId id="283" r:id="rId19"/>
    <p:sldId id="284" r:id="rId20"/>
    <p:sldId id="28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97" autoAdjust="0"/>
    <p:restoredTop sz="70501" autoAdjust="0"/>
  </p:normalViewPr>
  <p:slideViewPr>
    <p:cSldViewPr snapToGrid="0">
      <p:cViewPr varScale="1">
        <p:scale>
          <a:sx n="51" d="100"/>
          <a:sy n="51" d="100"/>
        </p:scale>
        <p:origin x="133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3A47C2-040C-430C-AE19-F5EC3825B4B2}" type="datetimeFigureOut">
              <a:rPr lang="en-GB" smtClean="0"/>
              <a:t>02/04/2019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C4B344-56D4-4E48-906F-F4C26559EE98}" type="slidenum">
              <a:rPr lang="en-GB" smtClean="0"/>
              <a:t>‹#›</a:t>
            </a:fld>
            <a:endParaRPr lang="en-GB"/>
          </a:p>
        </p:txBody>
      </p:sp>
    </p:spTree>
    <p:extLst>
      <p:ext uri="{BB962C8B-B14F-4D97-AF65-F5344CB8AC3E}">
        <p14:creationId xmlns:p14="http://schemas.microsoft.com/office/powerpoint/2010/main" val="653893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Devion. Within this presentation I plan to address the assignment question of, ‘</a:t>
            </a:r>
            <a:r>
              <a:rPr lang="en-GB" sz="1600" dirty="0"/>
              <a:t>Collaboration or cheating? </a:t>
            </a:r>
          </a:p>
          <a:p>
            <a:endParaRPr lang="en-GB" sz="1600" dirty="0"/>
          </a:p>
          <a:p>
            <a:r>
              <a:rPr lang="en-GB" sz="1200" dirty="0"/>
              <a:t>What can be learned from global research, policy and practice which might enhance education for health and well-being of children and young people in Wales?’</a:t>
            </a:r>
            <a:endParaRPr lang="en-GB" dirty="0"/>
          </a:p>
        </p:txBody>
      </p:sp>
      <p:sp>
        <p:nvSpPr>
          <p:cNvPr id="4" name="Slide Number Placeholder 3"/>
          <p:cNvSpPr>
            <a:spLocks noGrp="1"/>
          </p:cNvSpPr>
          <p:nvPr>
            <p:ph type="sldNum" sz="quarter" idx="5"/>
          </p:nvPr>
        </p:nvSpPr>
        <p:spPr/>
        <p:txBody>
          <a:bodyPr/>
          <a:lstStyle/>
          <a:p>
            <a:fld id="{D0C4B344-56D4-4E48-906F-F4C26559EE98}" type="slidenum">
              <a:rPr lang="en-GB" smtClean="0"/>
              <a:t>1</a:t>
            </a:fld>
            <a:endParaRPr lang="en-GB"/>
          </a:p>
        </p:txBody>
      </p:sp>
    </p:spTree>
    <p:extLst>
      <p:ext uri="{BB962C8B-B14F-4D97-AF65-F5344CB8AC3E}">
        <p14:creationId xmlns:p14="http://schemas.microsoft.com/office/powerpoint/2010/main" val="3946283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focus of today’s presentation will be around sustainability and Education for Sustainable Development (ESDGC) within Wales, and how it can be used within schools to enhance education for health and well-being.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have chosen this topic as it is both an interest to me, and looking globally, I feel it is something we can improve in the UK, following examples of other countries.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start, I would like to explore what sustainability is and what does it mean. </a:t>
            </a:r>
          </a:p>
        </p:txBody>
      </p:sp>
      <p:sp>
        <p:nvSpPr>
          <p:cNvPr id="4" name="Slide Number Placeholder 3"/>
          <p:cNvSpPr>
            <a:spLocks noGrp="1"/>
          </p:cNvSpPr>
          <p:nvPr>
            <p:ph type="sldNum" sz="quarter" idx="5"/>
          </p:nvPr>
        </p:nvSpPr>
        <p:spPr/>
        <p:txBody>
          <a:bodyPr/>
          <a:lstStyle/>
          <a:p>
            <a:fld id="{D0C4B344-56D4-4E48-906F-F4C26559EE98}" type="slidenum">
              <a:rPr lang="en-GB" smtClean="0"/>
              <a:t>2</a:t>
            </a:fld>
            <a:endParaRPr lang="en-GB"/>
          </a:p>
        </p:txBody>
      </p:sp>
    </p:spTree>
    <p:extLst>
      <p:ext uri="{BB962C8B-B14F-4D97-AF65-F5344CB8AC3E}">
        <p14:creationId xmlns:p14="http://schemas.microsoft.com/office/powerpoint/2010/main" val="3007520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rPr>
              <a:t>Firstly, I would like to explore what is sustainable development. United Nations (No Date) has defined sustainable development as (read quote on pp).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rPr>
              <a:t>Education for sustainable development and sustainability will be explored throughout this presentation.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Now we have discussed what sustainable development and ESDGC is, I would like to explore with you some examples of sustainability and ESDGC within different forms of education.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0000"/>
              </a:solidFill>
            </a:endParaRPr>
          </a:p>
          <a:p>
            <a:endParaRPr lang="en-GB" dirty="0"/>
          </a:p>
        </p:txBody>
      </p:sp>
      <p:sp>
        <p:nvSpPr>
          <p:cNvPr id="4" name="Slide Number Placeholder 3"/>
          <p:cNvSpPr>
            <a:spLocks noGrp="1"/>
          </p:cNvSpPr>
          <p:nvPr>
            <p:ph type="sldNum" sz="quarter" idx="5"/>
          </p:nvPr>
        </p:nvSpPr>
        <p:spPr/>
        <p:txBody>
          <a:bodyPr/>
          <a:lstStyle/>
          <a:p>
            <a:fld id="{D0C4B344-56D4-4E48-906F-F4C26559EE98}" type="slidenum">
              <a:rPr lang="en-GB" smtClean="0"/>
              <a:t>3</a:t>
            </a:fld>
            <a:endParaRPr lang="en-GB"/>
          </a:p>
        </p:txBody>
      </p:sp>
    </p:spTree>
    <p:extLst>
      <p:ext uri="{BB962C8B-B14F-4D97-AF65-F5344CB8AC3E}">
        <p14:creationId xmlns:p14="http://schemas.microsoft.com/office/powerpoint/2010/main" val="4209237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first like to mention Eco-Schools.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Eco-schools (within the UK) is a project under the ‘Keep Britain Tidy’ banner; however, is part of a world wide project to make schools more sustainable globally and is managed globally by the Foundation for Environmental Education (FEE). </a:t>
            </a:r>
          </a:p>
          <a:p>
            <a:endParaRPr lang="en-GB" dirty="0"/>
          </a:p>
          <a:p>
            <a:r>
              <a:rPr lang="en-GB" dirty="0"/>
              <a:t>There is a total of 51,000 schools currently registered in 67 countries around the world (Eco-schools, No Date). </a:t>
            </a:r>
          </a:p>
          <a:p>
            <a:endParaRPr lang="en-GB" dirty="0"/>
          </a:p>
        </p:txBody>
      </p:sp>
      <p:sp>
        <p:nvSpPr>
          <p:cNvPr id="4" name="Slide Number Placeholder 3"/>
          <p:cNvSpPr>
            <a:spLocks noGrp="1"/>
          </p:cNvSpPr>
          <p:nvPr>
            <p:ph type="sldNum" sz="quarter" idx="5"/>
          </p:nvPr>
        </p:nvSpPr>
        <p:spPr/>
        <p:txBody>
          <a:bodyPr/>
          <a:lstStyle/>
          <a:p>
            <a:fld id="{D0C4B344-56D4-4E48-906F-F4C26559EE98}" type="slidenum">
              <a:rPr lang="en-GB" smtClean="0"/>
              <a:t>4</a:t>
            </a:fld>
            <a:endParaRPr lang="en-GB"/>
          </a:p>
        </p:txBody>
      </p:sp>
    </p:spTree>
    <p:extLst>
      <p:ext uri="{BB962C8B-B14F-4D97-AF65-F5344CB8AC3E}">
        <p14:creationId xmlns:p14="http://schemas.microsoft.com/office/powerpoint/2010/main" val="1000448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can see a diagram of the way a schools can achieve their Green Flag status in order to be classed as an Eco-School and be registered along with the other 51,000 schools across the globe. </a:t>
            </a:r>
          </a:p>
          <a:p>
            <a:endParaRPr lang="en-GB" dirty="0"/>
          </a:p>
          <a:p>
            <a:r>
              <a:rPr lang="en-GB" dirty="0"/>
              <a:t>The Seven steps include the following:</a:t>
            </a:r>
          </a:p>
          <a:p>
            <a:r>
              <a:rPr lang="en-GB" dirty="0"/>
              <a:t>Eco-Committee</a:t>
            </a:r>
          </a:p>
          <a:p>
            <a:r>
              <a:rPr lang="en-GB" dirty="0"/>
              <a:t>Environmental View</a:t>
            </a:r>
          </a:p>
          <a:p>
            <a:r>
              <a:rPr lang="en-GB" dirty="0"/>
              <a:t>Action Plan</a:t>
            </a:r>
          </a:p>
          <a:p>
            <a:r>
              <a:rPr lang="en-GB" dirty="0"/>
              <a:t>Curriculum Links</a:t>
            </a:r>
          </a:p>
          <a:p>
            <a:r>
              <a:rPr lang="en-GB" dirty="0"/>
              <a:t>Informing and involving</a:t>
            </a:r>
          </a:p>
          <a:p>
            <a:r>
              <a:rPr lang="en-GB" dirty="0"/>
              <a:t>Monitoring and evaluation</a:t>
            </a:r>
          </a:p>
          <a:p>
            <a:r>
              <a:rPr lang="en-GB" dirty="0"/>
              <a:t>Eco-code</a:t>
            </a:r>
          </a:p>
          <a:p>
            <a:endParaRPr lang="en-GB" dirty="0"/>
          </a:p>
          <a:p>
            <a:r>
              <a:rPr lang="en-GB" dirty="0"/>
              <a:t>Each one of these steps are involve the CYP throughout the processes making it fully inclusive to young people. There are also 10 themes which CYP must be able to cover within these seven steps; these include Healthy Living and Global Citizenship (Eco-Schools, No Date).</a:t>
            </a:r>
          </a:p>
          <a:p>
            <a:endParaRPr lang="en-GB" dirty="0"/>
          </a:p>
        </p:txBody>
      </p:sp>
      <p:sp>
        <p:nvSpPr>
          <p:cNvPr id="4" name="Slide Number Placeholder 3"/>
          <p:cNvSpPr>
            <a:spLocks noGrp="1"/>
          </p:cNvSpPr>
          <p:nvPr>
            <p:ph type="sldNum" sz="quarter" idx="5"/>
          </p:nvPr>
        </p:nvSpPr>
        <p:spPr/>
        <p:txBody>
          <a:bodyPr/>
          <a:lstStyle/>
          <a:p>
            <a:fld id="{D0C4B344-56D4-4E48-906F-F4C26559EE98}" type="slidenum">
              <a:rPr lang="en-GB" smtClean="0"/>
              <a:t>5</a:t>
            </a:fld>
            <a:endParaRPr lang="en-GB"/>
          </a:p>
        </p:txBody>
      </p:sp>
    </p:spTree>
    <p:extLst>
      <p:ext uri="{BB962C8B-B14F-4D97-AF65-F5344CB8AC3E}">
        <p14:creationId xmlns:p14="http://schemas.microsoft.com/office/powerpoint/2010/main" val="98679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United Nations’ SDG are an example of how Global Research can benefit the educational collaboration across the globe to support CYP with their health and wellbeing.</a:t>
            </a:r>
          </a:p>
          <a:p>
            <a:endParaRPr lang="en-GB" dirty="0"/>
          </a:p>
          <a:p>
            <a:r>
              <a:rPr lang="en-GB" dirty="0"/>
              <a:t>Much like Eco-Schools, the United Nation’s Sustainable Development Goals (2015) are another example of global collaboration.</a:t>
            </a:r>
          </a:p>
          <a:p>
            <a:endParaRPr lang="en-GB" dirty="0"/>
          </a:p>
          <a:p>
            <a:r>
              <a:rPr lang="en-GB" dirty="0"/>
              <a:t>Achievable goals? – Expand on this point. </a:t>
            </a:r>
          </a:p>
        </p:txBody>
      </p:sp>
      <p:sp>
        <p:nvSpPr>
          <p:cNvPr id="4" name="Slide Number Placeholder 3"/>
          <p:cNvSpPr>
            <a:spLocks noGrp="1"/>
          </p:cNvSpPr>
          <p:nvPr>
            <p:ph type="sldNum" sz="quarter" idx="5"/>
          </p:nvPr>
        </p:nvSpPr>
        <p:spPr/>
        <p:txBody>
          <a:bodyPr/>
          <a:lstStyle/>
          <a:p>
            <a:fld id="{D0C4B344-56D4-4E48-906F-F4C26559EE98}" type="slidenum">
              <a:rPr lang="en-GB" smtClean="0"/>
              <a:t>6</a:t>
            </a:fld>
            <a:endParaRPr lang="en-GB"/>
          </a:p>
        </p:txBody>
      </p:sp>
    </p:spTree>
    <p:extLst>
      <p:ext uri="{BB962C8B-B14F-4D97-AF65-F5344CB8AC3E}">
        <p14:creationId xmlns:p14="http://schemas.microsoft.com/office/powerpoint/2010/main" val="3512366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focused my global research comparison around Denmark and their key values of environmentally sustainability education.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t>Breiting</a:t>
            </a:r>
            <a:r>
              <a:rPr lang="en-GB" sz="1200" dirty="0"/>
              <a:t> and Wickenburg (2010) suggest that Denmark has an empowerment form of perspective around the integration of the two topics.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Alongside the quote from Voluntary National Review (2017), it would indicate that Denmark are strongly delivering on their Education for Sustainable Development strategy in delivering knowledge on sustainable development within the Danish formal education system – and making every attempt to also teach within informal and/or non-formal education settings (Danish Ministry of Education, 2009, p.11)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 would also like to mention the Danish viewpoints on outdoor education - please see the PowerPoint slide for the quote from University of Copenhagen, Faculty of Science (2013).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This would further suggest the positive links between outdoor education, education for sustainable development and health and the wellbeing benefits. </a:t>
            </a:r>
          </a:p>
        </p:txBody>
      </p:sp>
      <p:sp>
        <p:nvSpPr>
          <p:cNvPr id="4" name="Slide Number Placeholder 3"/>
          <p:cNvSpPr>
            <a:spLocks noGrp="1"/>
          </p:cNvSpPr>
          <p:nvPr>
            <p:ph type="sldNum" sz="quarter" idx="5"/>
          </p:nvPr>
        </p:nvSpPr>
        <p:spPr/>
        <p:txBody>
          <a:bodyPr/>
          <a:lstStyle/>
          <a:p>
            <a:fld id="{D0C4B344-56D4-4E48-906F-F4C26559EE98}" type="slidenum">
              <a:rPr lang="en-GB" smtClean="0"/>
              <a:t>7</a:t>
            </a:fld>
            <a:endParaRPr lang="en-GB"/>
          </a:p>
        </p:txBody>
      </p:sp>
    </p:spTree>
    <p:extLst>
      <p:ext uri="{BB962C8B-B14F-4D97-AF65-F5344CB8AC3E}">
        <p14:creationId xmlns:p14="http://schemas.microsoft.com/office/powerpoint/2010/main" val="4019686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back now at the UK, specifically Wales, we can see some of these key themes from Sweden and Denmark carried over from their education through outdoor kindergartens, into the UK’s version of education through the elements, such as Forest School Wales.</a:t>
            </a:r>
          </a:p>
          <a:p>
            <a:r>
              <a:rPr lang="en-GB" dirty="0"/>
              <a:t>It is the intent of forest schools to support children and/or young people within the following areas, these are</a:t>
            </a:r>
          </a:p>
          <a:p>
            <a:endParaRPr lang="en-GB" dirty="0"/>
          </a:p>
          <a:p>
            <a:r>
              <a:rPr lang="en-GB" dirty="0"/>
              <a:t>Play Skills</a:t>
            </a:r>
          </a:p>
          <a:p>
            <a:r>
              <a:rPr lang="en-GB" dirty="0"/>
              <a:t>Environmental Awareness (giving them opportunities to learn through the outdoors)</a:t>
            </a:r>
          </a:p>
          <a:p>
            <a:r>
              <a:rPr lang="en-GB" dirty="0"/>
              <a:t>Teamwork</a:t>
            </a:r>
          </a:p>
          <a:p>
            <a:r>
              <a:rPr lang="en-GB" dirty="0"/>
              <a:t>Forest School Wales does not only work with kindergartens ages, however, also caters for:</a:t>
            </a:r>
          </a:p>
          <a:p>
            <a:r>
              <a:rPr lang="en-GB" dirty="0"/>
              <a:t>Early Years and Primary</a:t>
            </a:r>
          </a:p>
          <a:p>
            <a:r>
              <a:rPr lang="en-GB" dirty="0"/>
              <a:t>Secondary </a:t>
            </a:r>
          </a:p>
          <a:p>
            <a:r>
              <a:rPr lang="en-GB" dirty="0"/>
              <a:t>Special Needs (SEN)</a:t>
            </a:r>
          </a:p>
          <a:p>
            <a:r>
              <a:rPr lang="en-GB" dirty="0"/>
              <a:t>Challenging behaviours </a:t>
            </a:r>
          </a:p>
          <a:p>
            <a:r>
              <a:rPr lang="en-GB" dirty="0"/>
              <a:t>Community Groups and</a:t>
            </a:r>
          </a:p>
          <a:p>
            <a:r>
              <a:rPr lang="en-GB" dirty="0"/>
              <a:t>Home Education</a:t>
            </a:r>
          </a:p>
          <a:p>
            <a:endParaRPr lang="en-GB" dirty="0"/>
          </a:p>
          <a:p>
            <a:r>
              <a:rPr lang="en-GB" dirty="0"/>
              <a:t>Therefore being inclusive to their educative approach towards wellbeing through sustainability and the outdoors, being a prime example of how the two can be linked together to form positive approaches to wellbeing within education.  </a:t>
            </a:r>
          </a:p>
        </p:txBody>
      </p:sp>
      <p:sp>
        <p:nvSpPr>
          <p:cNvPr id="4" name="Slide Number Placeholder 3"/>
          <p:cNvSpPr>
            <a:spLocks noGrp="1"/>
          </p:cNvSpPr>
          <p:nvPr>
            <p:ph type="sldNum" sz="quarter" idx="5"/>
          </p:nvPr>
        </p:nvSpPr>
        <p:spPr/>
        <p:txBody>
          <a:bodyPr/>
          <a:lstStyle/>
          <a:p>
            <a:fld id="{D0C4B344-56D4-4E48-906F-F4C26559EE98}" type="slidenum">
              <a:rPr lang="en-GB" smtClean="0"/>
              <a:t>8</a:t>
            </a:fld>
            <a:endParaRPr lang="en-GB"/>
          </a:p>
        </p:txBody>
      </p:sp>
    </p:spTree>
    <p:extLst>
      <p:ext uri="{BB962C8B-B14F-4D97-AF65-F5344CB8AC3E}">
        <p14:creationId xmlns:p14="http://schemas.microsoft.com/office/powerpoint/2010/main" val="3386063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Centre of Alternative Technology (CAT) is a prime example of local based education of sustainability.</a:t>
            </a:r>
          </a:p>
          <a:p>
            <a:endParaRPr lang="en-GB" dirty="0"/>
          </a:p>
          <a:p>
            <a:r>
              <a:rPr lang="en-GB" dirty="0"/>
              <a:t>From being to the centre myself, I could see that CAT where not only a promotion for sustainability within education, yet they also were advocating for living a sustainable lifestyle, due to everything being reused or recycled in some form.</a:t>
            </a:r>
          </a:p>
          <a:p>
            <a:endParaRPr lang="en-GB" dirty="0"/>
          </a:p>
          <a:p>
            <a:r>
              <a:rPr lang="en-GB" dirty="0"/>
              <a:t>An example of this would be the café. Volunteers harvest and grow the crop from their allotment plots, which is then prepared, cooked and served within the café in an entirely vegan and vegetarian menu (CAT, No Date). </a:t>
            </a:r>
          </a:p>
        </p:txBody>
      </p:sp>
      <p:sp>
        <p:nvSpPr>
          <p:cNvPr id="4" name="Slide Number Placeholder 3"/>
          <p:cNvSpPr>
            <a:spLocks noGrp="1"/>
          </p:cNvSpPr>
          <p:nvPr>
            <p:ph type="sldNum" sz="quarter" idx="5"/>
          </p:nvPr>
        </p:nvSpPr>
        <p:spPr/>
        <p:txBody>
          <a:bodyPr/>
          <a:lstStyle/>
          <a:p>
            <a:fld id="{D0C4B344-56D4-4E48-906F-F4C26559EE98}" type="slidenum">
              <a:rPr lang="en-GB" smtClean="0"/>
              <a:t>9</a:t>
            </a:fld>
            <a:endParaRPr lang="en-GB"/>
          </a:p>
        </p:txBody>
      </p:sp>
    </p:spTree>
    <p:extLst>
      <p:ext uri="{BB962C8B-B14F-4D97-AF65-F5344CB8AC3E}">
        <p14:creationId xmlns:p14="http://schemas.microsoft.com/office/powerpoint/2010/main" val="21214844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examples of policies that are addressing sustainability and ESDGC in Wales:</a:t>
            </a:r>
          </a:p>
          <a:p>
            <a:endParaRPr lang="en-GB" dirty="0"/>
          </a:p>
          <a:p>
            <a:r>
              <a:rPr lang="en-GB" b="1" i="0" dirty="0"/>
              <a:t>Education for Sustainable Development and Global Citizenship 2008:</a:t>
            </a:r>
          </a:p>
          <a:p>
            <a:pPr marL="171450" indent="-171450">
              <a:buFont typeface="Arial" panose="020B0604020202020204" pitchFamily="34" charset="0"/>
              <a:buChar char="•"/>
            </a:pPr>
            <a:r>
              <a:rPr lang="en-GB" dirty="0"/>
              <a:t> Taking a ‘whole school’ approach to ESDGC – everyone in the school, non-teachers, parents etc all involved with the school sustainable development</a:t>
            </a:r>
          </a:p>
          <a:p>
            <a:pPr marL="171450" indent="-171450">
              <a:buFont typeface="Arial" panose="020B0604020202020204" pitchFamily="34" charset="0"/>
              <a:buChar char="•"/>
            </a:pPr>
            <a:r>
              <a:rPr lang="en-GB" dirty="0"/>
              <a:t>Teaching and learning ESDGC at all levels (lifelong learning skills)</a:t>
            </a:r>
          </a:p>
          <a:p>
            <a:pPr marL="171450" indent="-171450">
              <a:buFont typeface="Arial" panose="020B0604020202020204" pitchFamily="34" charset="0"/>
              <a:buChar char="•"/>
            </a:pPr>
            <a:r>
              <a:rPr lang="en-GB" dirty="0"/>
              <a:t>Including ESDGC within PSE – values and respect – skills needed to support positive wellbeing (WAG, 2008)</a:t>
            </a:r>
          </a:p>
          <a:p>
            <a:endParaRPr lang="en-GB" dirty="0"/>
          </a:p>
          <a:p>
            <a:r>
              <a:rPr lang="en-GB" b="1" dirty="0"/>
              <a:t>Sustainable Development Goals 2015:</a:t>
            </a:r>
          </a:p>
          <a:p>
            <a:pPr marL="171450" indent="-171450">
              <a:buFont typeface="Arial" panose="020B0604020202020204" pitchFamily="34" charset="0"/>
              <a:buChar char="•"/>
            </a:pPr>
            <a:r>
              <a:rPr lang="en-GB" b="0" dirty="0"/>
              <a:t>Implemented globally</a:t>
            </a:r>
          </a:p>
          <a:p>
            <a:pPr marL="171450" indent="-171450">
              <a:buFont typeface="Arial" panose="020B0604020202020204" pitchFamily="34" charset="0"/>
              <a:buChar char="•"/>
            </a:pPr>
            <a:r>
              <a:rPr lang="en-GB" b="0" dirty="0"/>
              <a:t>Goal 3: Good health and wellbeing</a:t>
            </a:r>
          </a:p>
          <a:p>
            <a:pPr marL="171450" indent="-171450">
              <a:buFont typeface="Arial" panose="020B0604020202020204" pitchFamily="34" charset="0"/>
              <a:buChar char="•"/>
            </a:pPr>
            <a:r>
              <a:rPr lang="en-GB" b="0" dirty="0"/>
              <a:t>Goal 4: Access to quality education </a:t>
            </a:r>
          </a:p>
          <a:p>
            <a:pPr marL="171450" indent="-171450">
              <a:buFont typeface="Arial" panose="020B0604020202020204" pitchFamily="34" charset="0"/>
              <a:buChar char="•"/>
            </a:pPr>
            <a:r>
              <a:rPr lang="en-GB" b="0" dirty="0"/>
              <a:t>Goal 11: Sustainable cities and communities  (UN, 2015)</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endParaRPr lang="en-GB" b="0" dirty="0"/>
          </a:p>
          <a:p>
            <a:endParaRPr lang="en-GB" dirty="0"/>
          </a:p>
          <a:p>
            <a:r>
              <a:rPr lang="en-GB" sz="1200" b="1" i="0" u="none" strike="noStrike" kern="1200" dirty="0">
                <a:solidFill>
                  <a:schemeClr val="tx1"/>
                </a:solidFill>
                <a:effectLst/>
                <a:latin typeface="+mn-lt"/>
                <a:ea typeface="+mn-ea"/>
                <a:cs typeface="+mn-cs"/>
              </a:rPr>
              <a:t>Well-being of Future Generations (Wales) Act 2015:</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Looking at long term impacts </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Seven ways to wellbeing goals “A Prosperous Wales, Resilient Wales, More Equal Wales, A Healthier Wales, A Wales Cohesive Communities, A Wales of Vibrant Culture and Welsh Language, A Globally Responsible Wales” (Welsh Government, 2015, https://futuregenerations.wales/about-us/future-generations-act/).</a:t>
            </a:r>
          </a:p>
          <a:p>
            <a:pPr marL="171450" indent="-171450">
              <a:buFont typeface="Arial" panose="020B0604020202020204" pitchFamily="34" charset="0"/>
              <a:buChar char="•"/>
            </a:pPr>
            <a:r>
              <a:rPr lang="en-GB" b="0" dirty="0"/>
              <a:t>Sustainable development – aiming to improve all aspects of wellbeing, including economic, cultural social and environmental (</a:t>
            </a:r>
            <a:r>
              <a:rPr lang="en-GB" sz="1200" b="0" dirty="0"/>
              <a:t>Future Generations Commissioner for Wales</a:t>
            </a:r>
            <a:r>
              <a:rPr lang="en-GB" b="0" dirty="0"/>
              <a:t>, 2015).</a:t>
            </a:r>
          </a:p>
          <a:p>
            <a:pPr marL="171450" indent="-171450">
              <a:buFont typeface="Arial" panose="020B0604020202020204" pitchFamily="34" charset="0"/>
              <a:buChar char="•"/>
            </a:pPr>
            <a:endParaRPr lang="en-GB" b="0" dirty="0"/>
          </a:p>
          <a:p>
            <a:pPr marL="0" indent="0">
              <a:buFont typeface="Arial" panose="020B0604020202020204" pitchFamily="34" charset="0"/>
              <a:buNone/>
            </a:pPr>
            <a:endParaRPr lang="en-GB" b="0" dirty="0"/>
          </a:p>
        </p:txBody>
      </p:sp>
      <p:sp>
        <p:nvSpPr>
          <p:cNvPr id="4" name="Slide Number Placeholder 3"/>
          <p:cNvSpPr>
            <a:spLocks noGrp="1"/>
          </p:cNvSpPr>
          <p:nvPr>
            <p:ph type="sldNum" sz="quarter" idx="5"/>
          </p:nvPr>
        </p:nvSpPr>
        <p:spPr/>
        <p:txBody>
          <a:bodyPr/>
          <a:lstStyle/>
          <a:p>
            <a:fld id="{D0C4B344-56D4-4E48-906F-F4C26559EE98}" type="slidenum">
              <a:rPr lang="en-GB" smtClean="0"/>
              <a:t>10</a:t>
            </a:fld>
            <a:endParaRPr lang="en-GB"/>
          </a:p>
        </p:txBody>
      </p:sp>
    </p:spTree>
    <p:extLst>
      <p:ext uri="{BB962C8B-B14F-4D97-AF65-F5344CB8AC3E}">
        <p14:creationId xmlns:p14="http://schemas.microsoft.com/office/powerpoint/2010/main" val="332111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Cutting transport</a:t>
            </a:r>
          </a:p>
          <a:p>
            <a:pPr marL="171450" indent="-171450">
              <a:buFont typeface="Arial" panose="020B0604020202020204" pitchFamily="34" charset="0"/>
              <a:buChar char="•"/>
            </a:pPr>
            <a:r>
              <a:rPr lang="en-GB" dirty="0"/>
              <a:t>Favouring alternative clean methods i.e. walking and cycling</a:t>
            </a:r>
          </a:p>
          <a:p>
            <a:pPr marL="171450" indent="-171450">
              <a:buFont typeface="Arial" panose="020B0604020202020204" pitchFamily="34" charset="0"/>
              <a:buChar char="•"/>
            </a:pPr>
            <a:r>
              <a:rPr lang="en-GB" dirty="0"/>
              <a:t>Increased health benefits through outdoor exercise, and less pollution within the air </a:t>
            </a:r>
          </a:p>
          <a:p>
            <a:pPr marL="0" indent="0">
              <a:buFont typeface="Arial" panose="020B0604020202020204" pitchFamily="34" charset="0"/>
              <a:buNone/>
            </a:pPr>
            <a:r>
              <a:rPr lang="en-GB" dirty="0"/>
              <a:t>(WHO, No Date).</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Looking at creativity and imagination through nature and sustainability </a:t>
            </a:r>
          </a:p>
          <a:p>
            <a:pPr marL="0" indent="0">
              <a:buFont typeface="Arial" panose="020B0604020202020204" pitchFamily="34" charset="0"/>
              <a:buNone/>
            </a:pPr>
            <a:r>
              <a:rPr lang="en-GB" dirty="0"/>
              <a:t>Examples of how CYP can recycle and upcycle to create new innovative objects </a:t>
            </a:r>
          </a:p>
          <a:p>
            <a:pPr marL="0" indent="0">
              <a:buFont typeface="Arial" panose="020B0604020202020204" pitchFamily="34" charset="0"/>
              <a:buNone/>
            </a:pPr>
            <a:r>
              <a:rPr lang="en-GB" dirty="0"/>
              <a:t>(O’Brien, 2016, p.54).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Physical activity and ESDGC can be linked with regards to outdoor activities, such as Forest Schools </a:t>
            </a:r>
          </a:p>
          <a:p>
            <a:pPr marL="171450" indent="-171450">
              <a:buFont typeface="Arial" panose="020B0604020202020204" pitchFamily="34" charset="0"/>
              <a:buChar char="•"/>
            </a:pPr>
            <a:r>
              <a:rPr lang="en-GB" dirty="0"/>
              <a:t>Positive benefits can be found from increasing levels of exercise – in turn supporting that ESDGC can have positive health benefits on CYP </a:t>
            </a:r>
          </a:p>
          <a:p>
            <a:pPr marL="0" indent="0">
              <a:buFont typeface="Arial" panose="020B0604020202020204" pitchFamily="34" charset="0"/>
              <a:buNone/>
            </a:pPr>
            <a:r>
              <a:rPr lang="en-GB" dirty="0"/>
              <a:t>(Larkin, 2013, p.66). </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D0C4B344-56D4-4E48-906F-F4C26559EE98}" type="slidenum">
              <a:rPr lang="en-GB" smtClean="0"/>
              <a:t>11</a:t>
            </a:fld>
            <a:endParaRPr lang="en-GB"/>
          </a:p>
        </p:txBody>
      </p:sp>
    </p:spTree>
    <p:extLst>
      <p:ext uri="{BB962C8B-B14F-4D97-AF65-F5344CB8AC3E}">
        <p14:creationId xmlns:p14="http://schemas.microsoft.com/office/powerpoint/2010/main" val="27132962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after seeing what both the UK, in particularly Wales, and global research in Denmark, as well as collaborations between Eco-Schools and the delivery of the Sustainable Development Goals, I would like to look at the ways that UK schools could move forward with making sustainability part of the everyday school routine. </a:t>
            </a:r>
          </a:p>
          <a:p>
            <a:r>
              <a:rPr lang="en-GB" dirty="0"/>
              <a:t>In turn, making the schools themselves eco-friendlier.</a:t>
            </a:r>
          </a:p>
          <a:p>
            <a:r>
              <a:rPr lang="en-GB" dirty="0"/>
              <a:t>This includes some of the following, as suggested by Department for Education (2012). </a:t>
            </a:r>
          </a:p>
          <a:p>
            <a:endParaRPr lang="en-GB" dirty="0"/>
          </a:p>
          <a:p>
            <a:r>
              <a:rPr lang="en-GB" dirty="0"/>
              <a:t>Alongside the ways we can suggest UK schools move forward, we must acknowledge that it may be harder to deliver ESDGC awareness amongst children and young people outside of formal education. However, as suggested by Faculty of Science (2013), outdoor education, which links with ESDGC, is becoming popular within both formal and informal and/or non formal forms of education. </a:t>
            </a:r>
          </a:p>
        </p:txBody>
      </p:sp>
      <p:sp>
        <p:nvSpPr>
          <p:cNvPr id="4" name="Slide Number Placeholder 3"/>
          <p:cNvSpPr>
            <a:spLocks noGrp="1"/>
          </p:cNvSpPr>
          <p:nvPr>
            <p:ph type="sldNum" sz="quarter" idx="5"/>
          </p:nvPr>
        </p:nvSpPr>
        <p:spPr/>
        <p:txBody>
          <a:bodyPr/>
          <a:lstStyle/>
          <a:p>
            <a:fld id="{D0C4B344-56D4-4E48-906F-F4C26559EE98}" type="slidenum">
              <a:rPr lang="en-GB" smtClean="0"/>
              <a:t>12</a:t>
            </a:fld>
            <a:endParaRPr lang="en-GB"/>
          </a:p>
        </p:txBody>
      </p:sp>
    </p:spTree>
    <p:extLst>
      <p:ext uri="{BB962C8B-B14F-4D97-AF65-F5344CB8AC3E}">
        <p14:creationId xmlns:p14="http://schemas.microsoft.com/office/powerpoint/2010/main" val="41266880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200" dirty="0">
                <a:solidFill>
                  <a:srgbClr val="FF0000"/>
                </a:solidFill>
              </a:rPr>
              <a:t>Looking at the school curriculum for Wales overview (Welsh Government, 2015), we can see three key changes to support sustainable development education, with regards to health and wellbeing in wales</a:t>
            </a:r>
          </a:p>
          <a:p>
            <a:endParaRPr lang="en-GB" sz="7200" dirty="0">
              <a:solidFill>
                <a:srgbClr val="FF0000"/>
              </a:solidFill>
            </a:endParaRPr>
          </a:p>
          <a:p>
            <a:r>
              <a:rPr lang="en-GB" sz="7200" dirty="0">
                <a:solidFill>
                  <a:srgbClr val="FF0000"/>
                </a:solidFill>
              </a:rPr>
              <a:t>These include:</a:t>
            </a:r>
          </a:p>
          <a:p>
            <a:r>
              <a:rPr lang="en-GB" sz="7200" dirty="0">
                <a:solidFill>
                  <a:srgbClr val="FF0000"/>
                </a:solidFill>
              </a:rPr>
              <a:t>Sustainability </a:t>
            </a:r>
          </a:p>
          <a:p>
            <a:r>
              <a:rPr lang="en-GB" sz="7200" dirty="0">
                <a:solidFill>
                  <a:srgbClr val="FF0000"/>
                </a:solidFill>
              </a:rPr>
              <a:t>Mental and emotional wellbeing, and</a:t>
            </a:r>
          </a:p>
          <a:p>
            <a:r>
              <a:rPr lang="en-GB" sz="7200" dirty="0">
                <a:solidFill>
                  <a:srgbClr val="FF0000"/>
                </a:solidFill>
              </a:rPr>
              <a:t>Physical activity </a:t>
            </a:r>
          </a:p>
          <a:p>
            <a:endParaRPr lang="en-GB" sz="7200" dirty="0">
              <a:solidFill>
                <a:srgbClr val="FF0000"/>
              </a:solidFill>
            </a:endParaRPr>
          </a:p>
          <a:p>
            <a:r>
              <a:rPr lang="en-GB" sz="7200" dirty="0">
                <a:solidFill>
                  <a:srgbClr val="FF0000"/>
                </a:solidFill>
              </a:rPr>
              <a:t>(Welsh Government, 2015). </a:t>
            </a:r>
          </a:p>
          <a:p>
            <a:endParaRPr lang="en-GB" sz="7200" dirty="0">
              <a:solidFill>
                <a:srgbClr val="FF0000"/>
              </a:solidFill>
            </a:endParaRPr>
          </a:p>
          <a:p>
            <a:r>
              <a:rPr lang="en-GB" sz="7200" dirty="0">
                <a:solidFill>
                  <a:srgbClr val="FF0000"/>
                </a:solidFill>
              </a:rPr>
              <a:t>- Explain why these are important and fit in with the points on Denmark and Eco-Schools -</a:t>
            </a:r>
          </a:p>
        </p:txBody>
      </p:sp>
      <p:sp>
        <p:nvSpPr>
          <p:cNvPr id="4" name="Slide Number Placeholder 3"/>
          <p:cNvSpPr>
            <a:spLocks noGrp="1"/>
          </p:cNvSpPr>
          <p:nvPr>
            <p:ph type="sldNum" sz="quarter" idx="5"/>
          </p:nvPr>
        </p:nvSpPr>
        <p:spPr/>
        <p:txBody>
          <a:bodyPr/>
          <a:lstStyle/>
          <a:p>
            <a:fld id="{D0C4B344-56D4-4E48-906F-F4C26559EE98}" type="slidenum">
              <a:rPr lang="en-GB" smtClean="0"/>
              <a:t>13</a:t>
            </a:fld>
            <a:endParaRPr lang="en-GB"/>
          </a:p>
        </p:txBody>
      </p:sp>
    </p:spTree>
    <p:extLst>
      <p:ext uri="{BB962C8B-B14F-4D97-AF65-F5344CB8AC3E}">
        <p14:creationId xmlns:p14="http://schemas.microsoft.com/office/powerpoint/2010/main" val="20579885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I would like to address first part of the question for the title of this presentation: </a:t>
            </a:r>
          </a:p>
          <a:p>
            <a:endParaRPr lang="en-GB" dirty="0"/>
          </a:p>
          <a:p>
            <a:r>
              <a:rPr lang="en-GB" dirty="0"/>
              <a:t>Collaboration or cheating?</a:t>
            </a:r>
          </a:p>
          <a:p>
            <a:endParaRPr lang="en-GB" dirty="0"/>
          </a:p>
          <a:p>
            <a:r>
              <a:rPr lang="en-GB" dirty="0"/>
              <a:t>Looking globally, we can see that there is partnership work with Regards to Eco-Schools and The Global Sustainable Development Goals </a:t>
            </a:r>
          </a:p>
          <a:p>
            <a:endParaRPr lang="en-GB" dirty="0"/>
          </a:p>
          <a:p>
            <a:r>
              <a:rPr lang="en-GB" dirty="0"/>
              <a:t>However, we can also see the differences within education types, such as forest kindergartens abroad, and the lack of freedom to the education structure within the UK. </a:t>
            </a:r>
          </a:p>
          <a:p>
            <a:pPr marL="171450" indent="-171450">
              <a:buFontTx/>
              <a:buChar char="-"/>
            </a:pPr>
            <a:r>
              <a:rPr lang="en-GB" dirty="0"/>
              <a:t>Tight curriculum based, with limited opportunities for free learning and ‘play’.</a:t>
            </a:r>
          </a:p>
          <a:p>
            <a:pPr marL="171450" indent="-171450">
              <a:buFontTx/>
              <a:buChar char="-"/>
            </a:pPr>
            <a:endParaRPr lang="en-GB" dirty="0"/>
          </a:p>
          <a:p>
            <a:pPr marL="0" indent="0">
              <a:buFontTx/>
              <a:buNone/>
            </a:pPr>
            <a:r>
              <a:rPr lang="en-GB" dirty="0"/>
              <a:t>(Explain point here - can you answer this question?)</a:t>
            </a:r>
          </a:p>
          <a:p>
            <a:endParaRPr lang="en-GB" dirty="0"/>
          </a:p>
        </p:txBody>
      </p:sp>
      <p:sp>
        <p:nvSpPr>
          <p:cNvPr id="4" name="Slide Number Placeholder 3"/>
          <p:cNvSpPr>
            <a:spLocks noGrp="1"/>
          </p:cNvSpPr>
          <p:nvPr>
            <p:ph type="sldNum" sz="quarter" idx="5"/>
          </p:nvPr>
        </p:nvSpPr>
        <p:spPr/>
        <p:txBody>
          <a:bodyPr/>
          <a:lstStyle/>
          <a:p>
            <a:fld id="{D0C4B344-56D4-4E48-906F-F4C26559EE98}" type="slidenum">
              <a:rPr lang="en-GB" smtClean="0"/>
              <a:t>14</a:t>
            </a:fld>
            <a:endParaRPr lang="en-GB"/>
          </a:p>
        </p:txBody>
      </p:sp>
    </p:spTree>
    <p:extLst>
      <p:ext uri="{BB962C8B-B14F-4D97-AF65-F5344CB8AC3E}">
        <p14:creationId xmlns:p14="http://schemas.microsoft.com/office/powerpoint/2010/main" val="33355529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feel that through exploring the topic of sustainability education within Wales, we can see clear strong links have been made between sustainability and the positive impact it has on CYP’s health and wellbeing. </a:t>
            </a:r>
          </a:p>
          <a:p>
            <a:endParaRPr lang="en-GB" dirty="0"/>
          </a:p>
          <a:p>
            <a:r>
              <a:rPr lang="en-GB" dirty="0"/>
              <a:t>I found this topic interesting and can see that sustainability is not only important for our future generations in the long term, but it is also having positive effects within the growth of schools within Wales and across other parts of the EU, such as Denmark and Sweden from the evidence discussed. </a:t>
            </a:r>
          </a:p>
          <a:p>
            <a:endParaRPr lang="en-GB" dirty="0"/>
          </a:p>
        </p:txBody>
      </p:sp>
      <p:sp>
        <p:nvSpPr>
          <p:cNvPr id="4" name="Slide Number Placeholder 3"/>
          <p:cNvSpPr>
            <a:spLocks noGrp="1"/>
          </p:cNvSpPr>
          <p:nvPr>
            <p:ph type="sldNum" sz="quarter" idx="5"/>
          </p:nvPr>
        </p:nvSpPr>
        <p:spPr/>
        <p:txBody>
          <a:bodyPr/>
          <a:lstStyle/>
          <a:p>
            <a:fld id="{D0C4B344-56D4-4E48-906F-F4C26559EE98}" type="slidenum">
              <a:rPr lang="en-GB" smtClean="0"/>
              <a:t>15</a:t>
            </a:fld>
            <a:endParaRPr lang="en-GB"/>
          </a:p>
        </p:txBody>
      </p:sp>
    </p:spTree>
    <p:extLst>
      <p:ext uri="{BB962C8B-B14F-4D97-AF65-F5344CB8AC3E}">
        <p14:creationId xmlns:p14="http://schemas.microsoft.com/office/powerpoint/2010/main" val="4072045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4/2/2019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www.science.ku.dk/english/press/news/2013/ude_skole_idraet/"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hyperlink" Target="https://www.uvm.dk/publikationer/engelsksprogede/2009-education-for-sustainable-development" TargetMode="External"/><Relationship Id="rId2" Type="http://schemas.openxmlformats.org/officeDocument/2006/relationships/hyperlink" Target="https://www.cat.org.uk/about-us/what-we-do/" TargetMode="External"/><Relationship Id="rId1" Type="http://schemas.openxmlformats.org/officeDocument/2006/relationships/slideLayout" Target="../slideLayouts/slideLayout2.xml"/><Relationship Id="rId5" Type="http://schemas.openxmlformats.org/officeDocument/2006/relationships/hyperlink" Target="https://assets.publishing.service.gov.uk/government/uploads/system/uploads/attachment_data/file/187037/DFE-32056-2012.pdf" TargetMode="External"/><Relationship Id="rId4" Type="http://schemas.openxmlformats.org/officeDocument/2006/relationships/hyperlink" Target="https://www.gov.uk/government/uploads/system/uploads/attachment_data/file/187037/DFE-32056-2012.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science.ku.dk/english/press/news/2013/ude_skole_idraet" TargetMode="External"/><Relationship Id="rId2" Type="http://schemas.openxmlformats.org/officeDocument/2006/relationships/hyperlink" Target="https://www.eco-schools.org.uk/" TargetMode="External"/><Relationship Id="rId1" Type="http://schemas.openxmlformats.org/officeDocument/2006/relationships/slideLayout" Target="../slideLayouts/slideLayout2.xml"/><Relationship Id="rId5" Type="http://schemas.openxmlformats.org/officeDocument/2006/relationships/hyperlink" Target="https://www.forestschoolwales.org.uk/ysgol-goedwigforest-school/what-happens-in-a-session/" TargetMode="External"/><Relationship Id="rId4" Type="http://schemas.openxmlformats.org/officeDocument/2006/relationships/hyperlink" Target="https://www.science.ku.dk/english/press/news/2013/ude_skole_idrae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eb-a-ebscohost-com.ezproxy.uwtsd.ac.uk/ehost/pdfviewer/pdfviewer?vid=1&amp;sid=5dab31be-5c01-46d4-8220-d2a2196af6e6%40sessionmgr4010" TargetMode="External"/><Relationship Id="rId2" Type="http://schemas.openxmlformats.org/officeDocument/2006/relationships/hyperlink" Target="https://futuregenerations.wales/about-us/future-generations-act/" TargetMode="External"/><Relationship Id="rId1" Type="http://schemas.openxmlformats.org/officeDocument/2006/relationships/slideLayout" Target="../slideLayouts/slideLayout2.xml"/><Relationship Id="rId4" Type="http://schemas.openxmlformats.org/officeDocument/2006/relationships/hyperlink" Target="https://www.un.org/sustainabledevelopment/development-agenda/"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earning.gov.wales/docs/learningwales/publications/081204commonunderstschoolsen.pdf" TargetMode="External"/><Relationship Id="rId2" Type="http://schemas.openxmlformats.org/officeDocument/2006/relationships/hyperlink" Target="https://sustainabledevelopment.un.org/memberstates/denmark" TargetMode="External"/><Relationship Id="rId1" Type="http://schemas.openxmlformats.org/officeDocument/2006/relationships/slideLayout" Target="../slideLayouts/slideLayout2.xml"/><Relationship Id="rId5" Type="http://schemas.openxmlformats.org/officeDocument/2006/relationships/hyperlink" Target="https://www.who.int/sustainable-development/about/en/" TargetMode="External"/><Relationship Id="rId4" Type="http://schemas.openxmlformats.org/officeDocument/2006/relationships/hyperlink" Target="https://gov.wales/new-curriculum-poster"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un.org/sustainabledevelopment/news/communications-material/" TargetMode="External"/><Relationship Id="rId2" Type="http://schemas.openxmlformats.org/officeDocument/2006/relationships/hyperlink" Target="https://www.ecoschools.global/how-does-it-wor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925C3-F23F-4370-B072-970A15AAEE75}"/>
              </a:ext>
            </a:extLst>
          </p:cNvPr>
          <p:cNvSpPr>
            <a:spLocks noGrp="1"/>
          </p:cNvSpPr>
          <p:nvPr>
            <p:ph type="ctrTitle"/>
          </p:nvPr>
        </p:nvSpPr>
        <p:spPr>
          <a:xfrm>
            <a:off x="970319" y="2137007"/>
            <a:ext cx="8303683" cy="2583986"/>
          </a:xfrm>
        </p:spPr>
        <p:txBody>
          <a:bodyPr/>
          <a:lstStyle/>
          <a:p>
            <a:r>
              <a:rPr lang="en-GB" dirty="0"/>
              <a:t>	</a:t>
            </a:r>
            <a:r>
              <a:rPr lang="en-GB" dirty="0">
                <a:solidFill>
                  <a:schemeClr val="tx1"/>
                </a:solidFill>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Collaboration or cheating? </a:t>
            </a:r>
            <a:br>
              <a:rPr lang="en-GB" sz="3200" dirty="0">
                <a:solidFill>
                  <a:schemeClr val="accent1">
                    <a:lumMod val="60000"/>
                    <a:lumOff val="40000"/>
                  </a:schemeClr>
                </a:solidFill>
                <a:latin typeface="Arial" panose="020B0604020202020204" pitchFamily="34" charset="0"/>
                <a:cs typeface="Arial" panose="020B0604020202020204" pitchFamily="34" charset="0"/>
              </a:rPr>
            </a:br>
            <a:r>
              <a:rPr lang="en-GB" sz="3200" dirty="0">
                <a:solidFill>
                  <a:schemeClr val="accent1">
                    <a:lumMod val="60000"/>
                    <a:lumOff val="40000"/>
                  </a:schemeClr>
                </a:solidFill>
                <a:latin typeface="Arial" panose="020B0604020202020204" pitchFamily="34" charset="0"/>
                <a:cs typeface="Arial" panose="020B0604020202020204" pitchFamily="34" charset="0"/>
              </a:rPr>
              <a:t>What can be learned from global research, policy and practice which might enhance education for health and well-being of children and young people in Wales?</a:t>
            </a:r>
          </a:p>
        </p:txBody>
      </p:sp>
      <p:sp>
        <p:nvSpPr>
          <p:cNvPr id="3" name="Subtitle 2">
            <a:extLst>
              <a:ext uri="{FF2B5EF4-FFF2-40B4-BE49-F238E27FC236}">
                <a16:creationId xmlns:a16="http://schemas.microsoft.com/office/drawing/2014/main" id="{E9EA1334-02EC-45AC-98DB-1D52499E9199}"/>
              </a:ext>
            </a:extLst>
          </p:cNvPr>
          <p:cNvSpPr>
            <a:spLocks noGrp="1"/>
          </p:cNvSpPr>
          <p:nvPr>
            <p:ph type="subTitle" idx="1"/>
          </p:nvPr>
        </p:nvSpPr>
        <p:spPr>
          <a:xfrm>
            <a:off x="1507066" y="5383504"/>
            <a:ext cx="7766936" cy="1096899"/>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Devion McKenzie</a:t>
            </a:r>
          </a:p>
          <a:p>
            <a:r>
              <a:rPr lang="en-GB" sz="2000" dirty="0">
                <a:solidFill>
                  <a:schemeClr val="tx1"/>
                </a:solidFill>
                <a:latin typeface="Arial" panose="020B0604020202020204" pitchFamily="34" charset="0"/>
                <a:cs typeface="Arial" panose="020B0604020202020204" pitchFamily="34" charset="0"/>
              </a:rPr>
              <a:t>1201168</a:t>
            </a:r>
          </a:p>
        </p:txBody>
      </p:sp>
    </p:spTree>
    <p:extLst>
      <p:ext uri="{BB962C8B-B14F-4D97-AF65-F5344CB8AC3E}">
        <p14:creationId xmlns:p14="http://schemas.microsoft.com/office/powerpoint/2010/main" val="3507355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64F2F-1147-4278-AB65-9E9346446E5E}"/>
              </a:ext>
            </a:extLst>
          </p:cNvPr>
          <p:cNvSpPr>
            <a:spLocks noGrp="1"/>
          </p:cNvSpPr>
          <p:nvPr>
            <p:ph type="title"/>
          </p:nvPr>
        </p:nvSpPr>
        <p:spPr>
          <a:xfrm>
            <a:off x="1071229" y="658037"/>
            <a:ext cx="8596668" cy="1320800"/>
          </a:xfrm>
        </p:spPr>
        <p:txBody>
          <a:bodyPr>
            <a:normAutofit/>
          </a:bodyPr>
          <a:lstStyle/>
          <a:p>
            <a:pPr algn="ctr"/>
            <a:r>
              <a:rPr lang="en-GB" sz="4800" i="1" dirty="0">
                <a:latin typeface="Arial" panose="020B0604020202020204" pitchFamily="34" charset="0"/>
                <a:cs typeface="Arial" panose="020B0604020202020204" pitchFamily="34" charset="0"/>
              </a:rPr>
              <a:t>SUSTAINABILTY </a:t>
            </a:r>
          </a:p>
        </p:txBody>
      </p:sp>
      <p:sp>
        <p:nvSpPr>
          <p:cNvPr id="4" name="Explosion: 8 Points 3">
            <a:extLst>
              <a:ext uri="{FF2B5EF4-FFF2-40B4-BE49-F238E27FC236}">
                <a16:creationId xmlns:a16="http://schemas.microsoft.com/office/drawing/2014/main" id="{D9782F15-C23A-4D33-90DE-FCFD123D873B}"/>
              </a:ext>
            </a:extLst>
          </p:cNvPr>
          <p:cNvSpPr/>
          <p:nvPr/>
        </p:nvSpPr>
        <p:spPr>
          <a:xfrm>
            <a:off x="1071229" y="1658679"/>
            <a:ext cx="8250866" cy="4898531"/>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“Engaging students through sustainable happiness would provide meaningful connections to their personal life, their community and planetary well-being </a:t>
            </a:r>
          </a:p>
          <a:p>
            <a:pPr algn="ctr"/>
            <a:r>
              <a:rPr lang="en-GB" dirty="0">
                <a:latin typeface="Arial" panose="020B0604020202020204" pitchFamily="34" charset="0"/>
                <a:cs typeface="Arial" panose="020B0604020202020204" pitchFamily="34" charset="0"/>
              </a:rPr>
              <a:t>(O’Brien, 2010)</a:t>
            </a:r>
          </a:p>
          <a:p>
            <a:pPr algn="ctr"/>
            <a:endParaRPr lang="en-GB" dirty="0"/>
          </a:p>
        </p:txBody>
      </p:sp>
    </p:spTree>
    <p:extLst>
      <p:ext uri="{BB962C8B-B14F-4D97-AF65-F5344CB8AC3E}">
        <p14:creationId xmlns:p14="http://schemas.microsoft.com/office/powerpoint/2010/main" val="1242636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84F1F-E745-4E89-825D-3BB30EB52DE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Education for sustainable development</a:t>
            </a:r>
          </a:p>
        </p:txBody>
      </p:sp>
      <p:sp>
        <p:nvSpPr>
          <p:cNvPr id="4" name="Rectangle: Rounded Corners 3">
            <a:extLst>
              <a:ext uri="{FF2B5EF4-FFF2-40B4-BE49-F238E27FC236}">
                <a16:creationId xmlns:a16="http://schemas.microsoft.com/office/drawing/2014/main" id="{B2FC0437-7A7E-418B-9F2A-44E01252F4B6}"/>
              </a:ext>
            </a:extLst>
          </p:cNvPr>
          <p:cNvSpPr/>
          <p:nvPr/>
        </p:nvSpPr>
        <p:spPr>
          <a:xfrm>
            <a:off x="911052" y="1930400"/>
            <a:ext cx="8362950" cy="3479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latin typeface="Arial" panose="020B0604020202020204" pitchFamily="34" charset="0"/>
                <a:cs typeface="Arial" panose="020B0604020202020204" pitchFamily="34" charset="0"/>
              </a:rPr>
              <a:t>“Sustainable development has been defined as development that meets the needs of the present without compromising the ability of future generations to meet their own needs” (United Nations, No Date, https://www.un.org/sustainabledevelopment/development-agenda/)</a:t>
            </a:r>
            <a:endParaRPr lang="en-GB" sz="24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570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8FF1F-050E-44CA-8795-C097539EF0F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Eco-Schools </a:t>
            </a:r>
          </a:p>
        </p:txBody>
      </p:sp>
      <p:sp>
        <p:nvSpPr>
          <p:cNvPr id="16" name="TextBox 15">
            <a:extLst>
              <a:ext uri="{FF2B5EF4-FFF2-40B4-BE49-F238E27FC236}">
                <a16:creationId xmlns:a16="http://schemas.microsoft.com/office/drawing/2014/main" id="{370082C0-F977-4FD5-9B20-0CD0ED4468AA}"/>
              </a:ext>
            </a:extLst>
          </p:cNvPr>
          <p:cNvSpPr txBox="1"/>
          <p:nvPr/>
        </p:nvSpPr>
        <p:spPr>
          <a:xfrm>
            <a:off x="455363" y="1779687"/>
            <a:ext cx="5804925" cy="5078313"/>
          </a:xfrm>
          <a:prstGeom prst="rect">
            <a:avLst/>
          </a:prstGeom>
          <a:noFill/>
        </p:spPr>
        <p:txBody>
          <a:bodyPr wrap="square" rtlCol="0">
            <a:spAutoFit/>
          </a:bodyPr>
          <a:lstStyle/>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1994 launched </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GLOBAL – Foundation for Environmental Education (FEE)</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Engages 19.5 million CYP</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Largest Educational Programme on the planet</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Twenty-five-year Declaration</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Seven step framework to engage CYP in environmental awareness </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Once achieved they can be registered as a ‘Green Flag’ school</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algn="r"/>
            <a:r>
              <a:rPr lang="en-GB" dirty="0">
                <a:latin typeface="Arial" panose="020B0604020202020204" pitchFamily="34" charset="0"/>
                <a:cs typeface="Arial" panose="020B0604020202020204" pitchFamily="34" charset="0"/>
              </a:rPr>
              <a:t>(Eco-Schools, No Date)</a:t>
            </a:r>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endParaRPr lang="en-GB" dirty="0"/>
          </a:p>
        </p:txBody>
      </p:sp>
      <p:sp>
        <p:nvSpPr>
          <p:cNvPr id="4" name="Thought Bubble: Cloud 3">
            <a:extLst>
              <a:ext uri="{FF2B5EF4-FFF2-40B4-BE49-F238E27FC236}">
                <a16:creationId xmlns:a16="http://schemas.microsoft.com/office/drawing/2014/main" id="{D26723DF-4BC8-4177-8EAB-ACD1A1EA2694}"/>
              </a:ext>
            </a:extLst>
          </p:cNvPr>
          <p:cNvSpPr/>
          <p:nvPr/>
        </p:nvSpPr>
        <p:spPr>
          <a:xfrm rot="797441">
            <a:off x="6834394" y="1290306"/>
            <a:ext cx="4590844" cy="3243951"/>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There are 51,000 registered Eco-schools from 67 countries around the world </a:t>
            </a:r>
          </a:p>
          <a:p>
            <a:pPr algn="r"/>
            <a:r>
              <a:rPr lang="en-GB" dirty="0">
                <a:latin typeface="Arial" panose="020B0604020202020204" pitchFamily="34" charset="0"/>
                <a:cs typeface="Arial" panose="020B0604020202020204" pitchFamily="34" charset="0"/>
              </a:rPr>
              <a:t>(Eco-schools, No Date). </a:t>
            </a:r>
          </a:p>
        </p:txBody>
      </p:sp>
    </p:spTree>
    <p:extLst>
      <p:ext uri="{BB962C8B-B14F-4D97-AF65-F5344CB8AC3E}">
        <p14:creationId xmlns:p14="http://schemas.microsoft.com/office/powerpoint/2010/main" val="994939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0" name="Straight Connector 2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CEC7C44-2B52-4B60-A237-C23DC0C52B22}"/>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dirty="0">
                <a:latin typeface="Arial" panose="020B0604020202020204" pitchFamily="34" charset="0"/>
                <a:cs typeface="Arial" panose="020B0604020202020204" pitchFamily="34" charset="0"/>
              </a:rPr>
              <a:t>Eco Schools Seven Step Framework</a:t>
            </a:r>
          </a:p>
        </p:txBody>
      </p:sp>
      <p:sp>
        <p:nvSpPr>
          <p:cNvPr id="6" name="Content Placeholder 5">
            <a:extLst>
              <a:ext uri="{FF2B5EF4-FFF2-40B4-BE49-F238E27FC236}">
                <a16:creationId xmlns:a16="http://schemas.microsoft.com/office/drawing/2014/main" id="{26DB8736-0478-4497-8F15-013522049EFB}"/>
              </a:ext>
            </a:extLst>
          </p:cNvPr>
          <p:cNvSpPr>
            <a:spLocks noGrp="1"/>
          </p:cNvSpPr>
          <p:nvPr>
            <p:ph sz="quarter" idx="4"/>
          </p:nvPr>
        </p:nvSpPr>
        <p:spPr>
          <a:xfrm>
            <a:off x="6495166" y="1451205"/>
            <a:ext cx="3273840" cy="4507374"/>
          </a:xfrm>
        </p:spPr>
        <p:txBody>
          <a:bodyPr vert="horz" lIns="91440" tIns="45720" rIns="91440" bIns="45720" rtlCol="0">
            <a:normAutofit fontScale="85000" lnSpcReduction="10000"/>
          </a:bodyPr>
          <a:lstStyle/>
          <a:p>
            <a:pPr marL="0" indent="0" algn="ctr">
              <a:buNone/>
            </a:pPr>
            <a:r>
              <a:rPr lang="en-US" dirty="0">
                <a:latin typeface="Arial" panose="020B0604020202020204" pitchFamily="34" charset="0"/>
                <a:cs typeface="Arial" panose="020B0604020202020204" pitchFamily="34" charset="0"/>
              </a:rPr>
              <a:t>The seven steps of how a school can be classified as an eco-school can be seen here within this table.</a:t>
            </a:r>
          </a:p>
          <a:p>
            <a:pPr marL="0" indent="0" algn="ctr">
              <a:buNone/>
            </a:pPr>
            <a:endParaRPr lang="en-US" dirty="0">
              <a:latin typeface="Arial" panose="020B0604020202020204" pitchFamily="34" charset="0"/>
              <a:cs typeface="Arial" panose="020B0604020202020204" pitchFamily="34" charset="0"/>
            </a:endParaRPr>
          </a:p>
          <a:p>
            <a:pPr marL="0" indent="0" algn="ctr">
              <a:buNone/>
            </a:pPr>
            <a:r>
              <a:rPr lang="en-US" dirty="0">
                <a:latin typeface="Arial" panose="020B0604020202020204" pitchFamily="34" charset="0"/>
                <a:cs typeface="Arial" panose="020B0604020202020204" pitchFamily="34" charset="0"/>
              </a:rPr>
              <a:t>Without following and obtaining each step, the school cannot achieve The Green Flag status it needs to become registered.</a:t>
            </a:r>
          </a:p>
          <a:p>
            <a:pPr marL="0" indent="0" algn="ctr">
              <a:buNone/>
            </a:pPr>
            <a:endParaRPr lang="en-US" dirty="0">
              <a:latin typeface="Arial" panose="020B0604020202020204" pitchFamily="34" charset="0"/>
              <a:cs typeface="Arial" panose="020B0604020202020204" pitchFamily="34" charset="0"/>
            </a:endParaRPr>
          </a:p>
          <a:p>
            <a:pPr marL="0" indent="0" algn="ctr">
              <a:buNone/>
            </a:pPr>
            <a:r>
              <a:rPr lang="en-US" dirty="0">
                <a:latin typeface="Arial" panose="020B0604020202020204" pitchFamily="34" charset="0"/>
                <a:cs typeface="Arial" panose="020B0604020202020204" pitchFamily="34" charset="0"/>
              </a:rPr>
              <a:t> Support for eco-schools comes from within classrooms, with 51,000 schools registered across the world, there is evidence to suggest that it is working.  </a:t>
            </a:r>
          </a:p>
          <a:p>
            <a:pPr marL="0" indent="0" algn="ctr">
              <a:buNone/>
            </a:pPr>
            <a:endParaRPr lang="en-US" dirty="0">
              <a:latin typeface="Arial" panose="020B0604020202020204" pitchFamily="34" charset="0"/>
              <a:cs typeface="Arial" panose="020B0604020202020204" pitchFamily="34" charset="0"/>
            </a:endParaRPr>
          </a:p>
          <a:p>
            <a:pPr marL="0" indent="0" algn="r">
              <a:buNone/>
            </a:pPr>
            <a:r>
              <a:rPr lang="en-US" dirty="0">
                <a:latin typeface="Arial" panose="020B0604020202020204" pitchFamily="34" charset="0"/>
                <a:cs typeface="Arial" panose="020B0604020202020204" pitchFamily="34" charset="0"/>
              </a:rPr>
              <a:t>Eco-schools (No Date</a:t>
            </a:r>
            <a:r>
              <a:rPr lang="en-US" dirty="0"/>
              <a:t>)</a:t>
            </a:r>
          </a:p>
        </p:txBody>
      </p:sp>
      <p:pic>
        <p:nvPicPr>
          <p:cNvPr id="7" name="Picture 6">
            <a:extLst>
              <a:ext uri="{FF2B5EF4-FFF2-40B4-BE49-F238E27FC236}">
                <a16:creationId xmlns:a16="http://schemas.microsoft.com/office/drawing/2014/main" id="{9AB4FDDA-38ED-4546-A1E5-C1EED05F1E6E}"/>
              </a:ext>
            </a:extLst>
          </p:cNvPr>
          <p:cNvPicPr>
            <a:picLocks noChangeAspect="1"/>
          </p:cNvPicPr>
          <p:nvPr/>
        </p:nvPicPr>
        <p:blipFill rotWithShape="1">
          <a:blip r:embed="rId3"/>
          <a:srcRect r="1169" b="3"/>
          <a:stretch/>
        </p:blipFill>
        <p:spPr>
          <a:xfrm>
            <a:off x="322591" y="1593621"/>
            <a:ext cx="6097587" cy="4364958"/>
          </a:xfrm>
          <a:prstGeom prst="rect">
            <a:avLst/>
          </a:prstGeom>
        </p:spPr>
      </p:pic>
      <p:sp>
        <p:nvSpPr>
          <p:cNvPr id="8" name="TextBox 7">
            <a:extLst>
              <a:ext uri="{FF2B5EF4-FFF2-40B4-BE49-F238E27FC236}">
                <a16:creationId xmlns:a16="http://schemas.microsoft.com/office/drawing/2014/main" id="{067B6DD2-FB9C-4C85-8AB1-0C4C4C20B4AD}"/>
              </a:ext>
            </a:extLst>
          </p:cNvPr>
          <p:cNvSpPr txBox="1"/>
          <p:nvPr/>
        </p:nvSpPr>
        <p:spPr>
          <a:xfrm>
            <a:off x="1444693" y="6063734"/>
            <a:ext cx="647113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Eco-Schools (No Date) </a:t>
            </a:r>
          </a:p>
        </p:txBody>
      </p:sp>
    </p:spTree>
    <p:extLst>
      <p:ext uri="{BB962C8B-B14F-4D97-AF65-F5344CB8AC3E}">
        <p14:creationId xmlns:p14="http://schemas.microsoft.com/office/powerpoint/2010/main" val="757945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4C5B1-9051-4880-9782-A22FC23F645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Sustainable Development Goals (2015)</a:t>
            </a:r>
          </a:p>
        </p:txBody>
      </p:sp>
      <p:pic>
        <p:nvPicPr>
          <p:cNvPr id="11" name="Picture 10">
            <a:extLst>
              <a:ext uri="{FF2B5EF4-FFF2-40B4-BE49-F238E27FC236}">
                <a16:creationId xmlns:a16="http://schemas.microsoft.com/office/drawing/2014/main" id="{C4104773-6999-4D82-8EC1-4A91C8043626}"/>
              </a:ext>
            </a:extLst>
          </p:cNvPr>
          <p:cNvPicPr>
            <a:picLocks noChangeAspect="1"/>
          </p:cNvPicPr>
          <p:nvPr/>
        </p:nvPicPr>
        <p:blipFill>
          <a:blip r:embed="rId3"/>
          <a:stretch>
            <a:fillRect/>
          </a:stretch>
        </p:blipFill>
        <p:spPr>
          <a:xfrm>
            <a:off x="2118168" y="1270000"/>
            <a:ext cx="6244782" cy="4829298"/>
          </a:xfrm>
          <a:prstGeom prst="rect">
            <a:avLst/>
          </a:prstGeom>
        </p:spPr>
      </p:pic>
      <p:sp>
        <p:nvSpPr>
          <p:cNvPr id="12" name="TextBox 11">
            <a:extLst>
              <a:ext uri="{FF2B5EF4-FFF2-40B4-BE49-F238E27FC236}">
                <a16:creationId xmlns:a16="http://schemas.microsoft.com/office/drawing/2014/main" id="{980F1E99-5BA1-45AC-8F0A-B896E62A21A9}"/>
              </a:ext>
            </a:extLst>
          </p:cNvPr>
          <p:cNvSpPr txBox="1"/>
          <p:nvPr/>
        </p:nvSpPr>
        <p:spPr>
          <a:xfrm>
            <a:off x="2337243" y="5729966"/>
            <a:ext cx="527685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United Nations (No Date</a:t>
            </a:r>
            <a:r>
              <a:rPr lang="en-GB" dirty="0"/>
              <a:t>)</a:t>
            </a:r>
          </a:p>
        </p:txBody>
      </p:sp>
    </p:spTree>
    <p:extLst>
      <p:ext uri="{BB962C8B-B14F-4D97-AF65-F5344CB8AC3E}">
        <p14:creationId xmlns:p14="http://schemas.microsoft.com/office/powerpoint/2010/main" val="629860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5C3CD-AE2F-450C-84D1-4FE72EAE66C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Global Research: Key aspects found</a:t>
            </a:r>
          </a:p>
        </p:txBody>
      </p:sp>
      <p:sp>
        <p:nvSpPr>
          <p:cNvPr id="3" name="Text Placeholder 2">
            <a:extLst>
              <a:ext uri="{FF2B5EF4-FFF2-40B4-BE49-F238E27FC236}">
                <a16:creationId xmlns:a16="http://schemas.microsoft.com/office/drawing/2014/main" id="{A1D8A619-3D6B-4EF0-BDA6-60C7A9943C9A}"/>
              </a:ext>
            </a:extLst>
          </p:cNvPr>
          <p:cNvSpPr>
            <a:spLocks noGrp="1"/>
          </p:cNvSpPr>
          <p:nvPr>
            <p:ph type="body" idx="1"/>
          </p:nvPr>
        </p:nvSpPr>
        <p:spPr>
          <a:xfrm>
            <a:off x="675745" y="1649611"/>
            <a:ext cx="4185623" cy="576262"/>
          </a:xfrm>
        </p:spPr>
        <p:txBody>
          <a:bodyPr/>
          <a:lstStyle/>
          <a:p>
            <a:r>
              <a:rPr lang="en-GB" b="1" dirty="0">
                <a:latin typeface="Arial" panose="020B0604020202020204" pitchFamily="34" charset="0"/>
                <a:cs typeface="Arial" panose="020B0604020202020204" pitchFamily="34" charset="0"/>
              </a:rPr>
              <a:t>Denmark</a:t>
            </a:r>
          </a:p>
        </p:txBody>
      </p:sp>
      <p:sp>
        <p:nvSpPr>
          <p:cNvPr id="4" name="Content Placeholder 3">
            <a:extLst>
              <a:ext uri="{FF2B5EF4-FFF2-40B4-BE49-F238E27FC236}">
                <a16:creationId xmlns:a16="http://schemas.microsoft.com/office/drawing/2014/main" id="{B41AD86A-BE5A-437D-8A34-D3C859BE7537}"/>
              </a:ext>
            </a:extLst>
          </p:cNvPr>
          <p:cNvSpPr>
            <a:spLocks noGrp="1"/>
          </p:cNvSpPr>
          <p:nvPr>
            <p:ph sz="half" idx="2"/>
          </p:nvPr>
        </p:nvSpPr>
        <p:spPr>
          <a:xfrm>
            <a:off x="675745" y="2372615"/>
            <a:ext cx="4185623" cy="3304117"/>
          </a:xfrm>
        </p:spPr>
        <p:txBody>
          <a:bodyPr>
            <a:noAutofit/>
          </a:bodyPr>
          <a:lstStyle/>
          <a:p>
            <a:r>
              <a:rPr lang="en-GB" sz="1600" dirty="0">
                <a:latin typeface="Arial" panose="020B0604020202020204" pitchFamily="34" charset="0"/>
                <a:cs typeface="Arial" panose="020B0604020202020204" pitchFamily="34" charset="0"/>
              </a:rPr>
              <a:t>Empowerment perspective to the integration of both environmental and health education (</a:t>
            </a:r>
            <a:r>
              <a:rPr lang="en-GB" sz="1600" dirty="0" err="1">
                <a:latin typeface="Arial" panose="020B0604020202020204" pitchFamily="34" charset="0"/>
                <a:cs typeface="Arial" panose="020B0604020202020204" pitchFamily="34" charset="0"/>
              </a:rPr>
              <a:t>Breiting</a:t>
            </a:r>
            <a:r>
              <a:rPr lang="en-GB" sz="1600" dirty="0">
                <a:latin typeface="Arial" panose="020B0604020202020204" pitchFamily="34" charset="0"/>
                <a:cs typeface="Arial" panose="020B0604020202020204" pitchFamily="34" charset="0"/>
              </a:rPr>
              <a:t> and Wickenburg, 2010). </a:t>
            </a:r>
          </a:p>
          <a:p>
            <a:r>
              <a:rPr lang="en-GB" sz="1600" dirty="0">
                <a:latin typeface="Arial" panose="020B0604020202020204" pitchFamily="34" charset="0"/>
                <a:cs typeface="Arial" panose="020B0604020202020204" pitchFamily="34" charset="0"/>
              </a:rPr>
              <a:t>Part of Global Eco-Schools</a:t>
            </a:r>
          </a:p>
          <a:p>
            <a:r>
              <a:rPr lang="en-GB" sz="1600" dirty="0">
                <a:latin typeface="Arial" panose="020B0604020202020204" pitchFamily="34" charset="0"/>
                <a:cs typeface="Arial" panose="020B0604020202020204" pitchFamily="34" charset="0"/>
              </a:rPr>
              <a:t>“Denmark is a frontrunner in sustainable development with a universal health care and educational system” (Voluntary National Review, 2017).</a:t>
            </a:r>
          </a:p>
          <a:p>
            <a:r>
              <a:rPr lang="en-GB" sz="1600" dirty="0">
                <a:latin typeface="Arial" panose="020B0604020202020204" pitchFamily="34" charset="0"/>
                <a:cs typeface="Arial" panose="020B0604020202020204" pitchFamily="34" charset="0"/>
              </a:rPr>
              <a:t>Education for Sustainable Development – a strategy for the United Nations Decade 2005-2014 (Danish Ministry of Education, 2009)</a:t>
            </a:r>
          </a:p>
        </p:txBody>
      </p:sp>
      <p:sp>
        <p:nvSpPr>
          <p:cNvPr id="11" name="Speech Bubble: Oval 10">
            <a:extLst>
              <a:ext uri="{FF2B5EF4-FFF2-40B4-BE49-F238E27FC236}">
                <a16:creationId xmlns:a16="http://schemas.microsoft.com/office/drawing/2014/main" id="{5DE58F31-EC96-45C0-ADA0-E7CBFD49A0FC}"/>
              </a:ext>
            </a:extLst>
          </p:cNvPr>
          <p:cNvSpPr/>
          <p:nvPr/>
        </p:nvSpPr>
        <p:spPr>
          <a:xfrm>
            <a:off x="5162550" y="1485900"/>
            <a:ext cx="6667500" cy="419083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“Approximately 300 out of a total of 1,855 Danish primary and secondary schools – municipal as well as private – currently have some form of </a:t>
            </a:r>
            <a:r>
              <a:rPr lang="en-GB" dirty="0" err="1">
                <a:latin typeface="Arial" panose="020B0604020202020204" pitchFamily="34" charset="0"/>
                <a:cs typeface="Arial" panose="020B0604020202020204" pitchFamily="34" charset="0"/>
              </a:rPr>
              <a:t>udeskole</a:t>
            </a:r>
            <a:r>
              <a:rPr lang="en-GB" dirty="0">
                <a:latin typeface="Arial" panose="020B0604020202020204" pitchFamily="34" charset="0"/>
                <a:cs typeface="Arial" panose="020B0604020202020204" pitchFamily="34" charset="0"/>
              </a:rPr>
              <a:t> on the </a:t>
            </a:r>
            <a:r>
              <a:rPr lang="en-GB" dirty="0">
                <a:solidFill>
                  <a:schemeClr val="bg1"/>
                </a:solidFill>
                <a:latin typeface="Arial" panose="020B0604020202020204" pitchFamily="34" charset="0"/>
                <a:cs typeface="Arial" panose="020B0604020202020204" pitchFamily="34" charset="0"/>
              </a:rPr>
              <a:t>timetable” (Faculty of Science, 2013, </a:t>
            </a:r>
            <a:r>
              <a:rPr lang="en-GB" u="sng"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https://www.science.ku.dk/english/press/news/2013/ude_skole_idraet/</a:t>
            </a:r>
            <a:r>
              <a:rPr lang="en-GB" u="sng" dirty="0">
                <a:solidFill>
                  <a:schemeClr val="bg1"/>
                </a:solidFill>
                <a:latin typeface="Arial" panose="020B0604020202020204" pitchFamily="34" charset="0"/>
                <a:cs typeface="Arial" panose="020B0604020202020204" pitchFamily="34" charset="0"/>
              </a:rPr>
              <a:t>)</a:t>
            </a:r>
            <a:endParaRPr lang="en-GB" dirty="0">
              <a:solidFill>
                <a:schemeClr val="bg1"/>
              </a:solidFill>
              <a:latin typeface="Arial" panose="020B0604020202020204" pitchFamily="34" charset="0"/>
              <a:cs typeface="Arial" panose="020B0604020202020204" pitchFamily="34" charset="0"/>
            </a:endParaRPr>
          </a:p>
          <a:p>
            <a:pPr algn="ctr"/>
            <a:endParaRPr lang="en-GB" dirty="0"/>
          </a:p>
        </p:txBody>
      </p:sp>
    </p:spTree>
    <p:extLst>
      <p:ext uri="{BB962C8B-B14F-4D97-AF65-F5344CB8AC3E}">
        <p14:creationId xmlns:p14="http://schemas.microsoft.com/office/powerpoint/2010/main" val="870556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DC226-A4A2-4B6F-8703-245A66A1887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UK: Forest Schools Wales</a:t>
            </a:r>
          </a:p>
        </p:txBody>
      </p:sp>
      <p:sp>
        <p:nvSpPr>
          <p:cNvPr id="3" name="Content Placeholder 2">
            <a:extLst>
              <a:ext uri="{FF2B5EF4-FFF2-40B4-BE49-F238E27FC236}">
                <a16:creationId xmlns:a16="http://schemas.microsoft.com/office/drawing/2014/main" id="{6250BD72-31E0-48C5-9C95-33D8245C3188}"/>
              </a:ext>
            </a:extLst>
          </p:cNvPr>
          <p:cNvSpPr>
            <a:spLocks noGrp="1"/>
          </p:cNvSpPr>
          <p:nvPr>
            <p:ph idx="1"/>
          </p:nvPr>
        </p:nvSpPr>
        <p:spPr>
          <a:xfrm>
            <a:off x="677334" y="1692940"/>
            <a:ext cx="5872322" cy="4555460"/>
          </a:xfrm>
        </p:spPr>
        <p:txBody>
          <a:bodyPr>
            <a:normAutofit/>
          </a:bodyPr>
          <a:lstStyle/>
          <a:p>
            <a:pPr marL="400050" indent="-400050">
              <a:buFont typeface="+mj-lt"/>
              <a:buAutoNum type="romanLcPeriod"/>
            </a:pPr>
            <a:endParaRPr lang="en-GB" dirty="0">
              <a:latin typeface="Arial" panose="020B0604020202020204" pitchFamily="34" charset="0"/>
              <a:cs typeface="Arial" panose="020B0604020202020204" pitchFamily="34" charset="0"/>
            </a:endParaRPr>
          </a:p>
          <a:p>
            <a:pPr marL="400050" indent="-400050">
              <a:buFont typeface="+mj-lt"/>
              <a:buAutoNum type="romanLcPeriod"/>
            </a:pPr>
            <a:r>
              <a:rPr lang="en-GB" sz="2000" dirty="0">
                <a:latin typeface="Arial" panose="020B0604020202020204" pitchFamily="34" charset="0"/>
                <a:cs typeface="Arial" panose="020B0604020202020204" pitchFamily="34" charset="0"/>
              </a:rPr>
              <a:t>Play skills: supporting children to engage within outdoor settings, informal, engagement opportunities</a:t>
            </a:r>
          </a:p>
          <a:p>
            <a:pPr marL="400050" indent="-400050">
              <a:buFont typeface="+mj-lt"/>
              <a:buAutoNum type="romanLcPeriod"/>
            </a:pPr>
            <a:r>
              <a:rPr lang="en-GB" sz="2000" b="1" dirty="0">
                <a:latin typeface="Arial" panose="020B0604020202020204" pitchFamily="34" charset="0"/>
                <a:cs typeface="Arial" panose="020B0604020202020204" pitchFamily="34" charset="0"/>
              </a:rPr>
              <a:t>Environmental awareness skills: learning about the outdoors, sustainability and global citizenship</a:t>
            </a:r>
          </a:p>
          <a:p>
            <a:pPr marL="400050" indent="-400050">
              <a:buFont typeface="+mj-lt"/>
              <a:buAutoNum type="romanLcPeriod"/>
            </a:pPr>
            <a:r>
              <a:rPr lang="en-GB" sz="2000" dirty="0">
                <a:latin typeface="Arial" panose="020B0604020202020204" pitchFamily="34" charset="0"/>
                <a:cs typeface="Arial" panose="020B0604020202020204" pitchFamily="34" charset="0"/>
              </a:rPr>
              <a:t>Teamwork: learning to support others and social skills</a:t>
            </a:r>
          </a:p>
          <a:p>
            <a:pPr marL="0" indent="0" algn="r">
              <a:buNone/>
            </a:pPr>
            <a:endParaRPr lang="en-GB" sz="2000" dirty="0">
              <a:latin typeface="Arial" panose="020B0604020202020204" pitchFamily="34" charset="0"/>
              <a:cs typeface="Arial" panose="020B0604020202020204" pitchFamily="34" charset="0"/>
            </a:endParaRPr>
          </a:p>
          <a:p>
            <a:pPr marL="0" indent="0" algn="r">
              <a:buNone/>
            </a:pPr>
            <a:r>
              <a:rPr lang="en-GB" sz="2000" dirty="0">
                <a:latin typeface="Arial" panose="020B0604020202020204" pitchFamily="34" charset="0"/>
                <a:cs typeface="Arial" panose="020B0604020202020204" pitchFamily="34" charset="0"/>
              </a:rPr>
              <a:t>(Forest School Wales, No Date)</a:t>
            </a:r>
          </a:p>
        </p:txBody>
      </p:sp>
      <p:sp>
        <p:nvSpPr>
          <p:cNvPr id="5" name="Thought Bubble: Cloud 4">
            <a:extLst>
              <a:ext uri="{FF2B5EF4-FFF2-40B4-BE49-F238E27FC236}">
                <a16:creationId xmlns:a16="http://schemas.microsoft.com/office/drawing/2014/main" id="{807F616E-27B7-42C4-833B-3847E19FCB69}"/>
              </a:ext>
            </a:extLst>
          </p:cNvPr>
          <p:cNvSpPr/>
          <p:nvPr/>
        </p:nvSpPr>
        <p:spPr>
          <a:xfrm rot="771753">
            <a:off x="6415140" y="597764"/>
            <a:ext cx="5224472" cy="345611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00050" indent="-400050" algn="ctr">
              <a:buFont typeface="+mj-lt"/>
              <a:buAutoNum type="romanLcPeriod"/>
            </a:pPr>
            <a:r>
              <a:rPr lang="en-GB" dirty="0">
                <a:latin typeface="Arial" panose="020B0604020202020204" pitchFamily="34" charset="0"/>
                <a:cs typeface="Arial" panose="020B0604020202020204" pitchFamily="34" charset="0"/>
              </a:rPr>
              <a:t>Early years and primary</a:t>
            </a:r>
          </a:p>
          <a:p>
            <a:pPr marL="400050" indent="-400050" algn="ctr">
              <a:buFont typeface="+mj-lt"/>
              <a:buAutoNum type="romanLcPeriod"/>
            </a:pPr>
            <a:r>
              <a:rPr lang="en-GB" dirty="0">
                <a:latin typeface="Arial" panose="020B0604020202020204" pitchFamily="34" charset="0"/>
                <a:cs typeface="Arial" panose="020B0604020202020204" pitchFamily="34" charset="0"/>
              </a:rPr>
              <a:t>Secondary</a:t>
            </a:r>
          </a:p>
          <a:p>
            <a:pPr marL="400050" indent="-400050" algn="ctr">
              <a:buFont typeface="+mj-lt"/>
              <a:buAutoNum type="romanLcPeriod"/>
            </a:pPr>
            <a:r>
              <a:rPr lang="en-GB" dirty="0">
                <a:latin typeface="Arial" panose="020B0604020202020204" pitchFamily="34" charset="0"/>
                <a:cs typeface="Arial" panose="020B0604020202020204" pitchFamily="34" charset="0"/>
              </a:rPr>
              <a:t>SEN</a:t>
            </a:r>
          </a:p>
          <a:p>
            <a:pPr marL="400050" indent="-400050" algn="ctr">
              <a:buFont typeface="+mj-lt"/>
              <a:buAutoNum type="romanLcPeriod"/>
            </a:pPr>
            <a:r>
              <a:rPr lang="en-GB" dirty="0">
                <a:latin typeface="Arial" panose="020B0604020202020204" pitchFamily="34" charset="0"/>
                <a:cs typeface="Arial" panose="020B0604020202020204" pitchFamily="34" charset="0"/>
              </a:rPr>
              <a:t>Challenging Behaviours</a:t>
            </a:r>
          </a:p>
          <a:p>
            <a:pPr marL="400050" indent="-400050" algn="ctr">
              <a:buFont typeface="+mj-lt"/>
              <a:buAutoNum type="romanLcPeriod"/>
            </a:pPr>
            <a:r>
              <a:rPr lang="en-GB" dirty="0">
                <a:latin typeface="Arial" panose="020B0604020202020204" pitchFamily="34" charset="0"/>
                <a:cs typeface="Arial" panose="020B0604020202020204" pitchFamily="34" charset="0"/>
              </a:rPr>
              <a:t>Community Groups</a:t>
            </a:r>
          </a:p>
          <a:p>
            <a:pPr marL="400050" indent="-400050" algn="ctr">
              <a:buFont typeface="+mj-lt"/>
              <a:buAutoNum type="romanLcPeriod"/>
            </a:pPr>
            <a:r>
              <a:rPr lang="en-GB" dirty="0">
                <a:latin typeface="Arial" panose="020B0604020202020204" pitchFamily="34" charset="0"/>
                <a:cs typeface="Arial" panose="020B0604020202020204" pitchFamily="34" charset="0"/>
              </a:rPr>
              <a:t>Home Education</a:t>
            </a:r>
          </a:p>
          <a:p>
            <a:pPr marL="400050" indent="-400050" algn="ctr">
              <a:buFont typeface="+mj-lt"/>
              <a:buAutoNum type="romanLcPeriod"/>
            </a:pPr>
            <a:endParaRPr lang="en-GB" dirty="0">
              <a:latin typeface="Arial" panose="020B0604020202020204" pitchFamily="34" charset="0"/>
              <a:cs typeface="Arial" panose="020B0604020202020204" pitchFamily="34" charset="0"/>
            </a:endParaRPr>
          </a:p>
          <a:p>
            <a:pPr algn="r"/>
            <a:r>
              <a:rPr lang="en-GB" dirty="0">
                <a:latin typeface="Arial" panose="020B0604020202020204" pitchFamily="34" charset="0"/>
                <a:cs typeface="Arial" panose="020B0604020202020204" pitchFamily="34" charset="0"/>
              </a:rPr>
              <a:t>(Forest School Wales, No Date) </a:t>
            </a:r>
          </a:p>
          <a:p>
            <a:pPr marL="400050" indent="-400050" algn="ctr">
              <a:buFont typeface="+mj-lt"/>
              <a:buAutoNum type="romanLcPeriod"/>
            </a:pPr>
            <a:endParaRPr lang="en-GB" dirty="0"/>
          </a:p>
        </p:txBody>
      </p:sp>
    </p:spTree>
    <p:extLst>
      <p:ext uri="{BB962C8B-B14F-4D97-AF65-F5344CB8AC3E}">
        <p14:creationId xmlns:p14="http://schemas.microsoft.com/office/powerpoint/2010/main" val="1468625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8CF92-C3A0-4FDB-9C65-6CE03F42708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Centre for Alternative Technology (CAT)</a:t>
            </a:r>
          </a:p>
        </p:txBody>
      </p:sp>
      <p:sp>
        <p:nvSpPr>
          <p:cNvPr id="3" name="Content Placeholder 2">
            <a:extLst>
              <a:ext uri="{FF2B5EF4-FFF2-40B4-BE49-F238E27FC236}">
                <a16:creationId xmlns:a16="http://schemas.microsoft.com/office/drawing/2014/main" id="{B85401C8-57A7-4D80-A319-0142DE28BC7B}"/>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LOCAL: Based in Machynlleth</a:t>
            </a:r>
          </a:p>
          <a:p>
            <a:r>
              <a:rPr lang="en-GB" dirty="0">
                <a:latin typeface="Arial" panose="020B0604020202020204" pitchFamily="34" charset="0"/>
                <a:cs typeface="Arial" panose="020B0604020202020204" pitchFamily="34" charset="0"/>
              </a:rPr>
              <a:t>VOLUNTARY: Registered charity - donations and volunteers</a:t>
            </a:r>
          </a:p>
          <a:p>
            <a:r>
              <a:rPr lang="en-GB" dirty="0">
                <a:latin typeface="Arial" panose="020B0604020202020204" pitchFamily="34" charset="0"/>
                <a:cs typeface="Arial" panose="020B0604020202020204" pitchFamily="34" charset="0"/>
              </a:rPr>
              <a:t>SOLUTION: Practices solutions for changing the planet – for over 40 years!</a:t>
            </a:r>
          </a:p>
          <a:p>
            <a:r>
              <a:rPr lang="en-GB" dirty="0">
                <a:latin typeface="Arial" panose="020B0604020202020204" pitchFamily="34" charset="0"/>
                <a:cs typeface="Arial" panose="020B0604020202020204" pitchFamily="34" charset="0"/>
              </a:rPr>
              <a:t>EDUCATION: Graduate school, short courses and group visits</a:t>
            </a:r>
          </a:p>
          <a:p>
            <a:r>
              <a:rPr lang="en-GB" dirty="0">
                <a:latin typeface="Arial" panose="020B0604020202020204" pitchFamily="34" charset="0"/>
                <a:cs typeface="Arial" panose="020B0604020202020204" pitchFamily="34" charset="0"/>
              </a:rPr>
              <a:t>INCLUSIVE: Families welcome, University Visits</a:t>
            </a:r>
          </a:p>
          <a:p>
            <a:endParaRPr lang="en-GB" dirty="0">
              <a:latin typeface="Arial" panose="020B0604020202020204" pitchFamily="34" charset="0"/>
              <a:cs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Information service for those who wish to live more sustainably </a:t>
            </a:r>
          </a:p>
          <a:p>
            <a:pPr marL="0" indent="0">
              <a:buNone/>
            </a:pPr>
            <a:endParaRPr lang="en-GB" i="1"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(Centre for Alternative Technology, No Date)</a:t>
            </a:r>
          </a:p>
          <a:p>
            <a:pPr marL="0" indent="0">
              <a:buNone/>
            </a:pPr>
            <a:endParaRPr lang="en-GB" i="1" dirty="0">
              <a:latin typeface="Arial" panose="020B0604020202020204" pitchFamily="34" charset="0"/>
              <a:cs typeface="Arial" panose="020B0604020202020204" pitchFamily="34" charset="0"/>
            </a:endParaRPr>
          </a:p>
          <a:p>
            <a:pPr marL="0" indent="0">
              <a:buNone/>
            </a:pPr>
            <a:endParaRPr lang="en-GB" i="1" dirty="0"/>
          </a:p>
        </p:txBody>
      </p:sp>
      <p:sp>
        <p:nvSpPr>
          <p:cNvPr id="5" name="Thought Bubble: Cloud 4">
            <a:extLst>
              <a:ext uri="{FF2B5EF4-FFF2-40B4-BE49-F238E27FC236}">
                <a16:creationId xmlns:a16="http://schemas.microsoft.com/office/drawing/2014/main" id="{68891893-AA12-4B87-A73E-37669AC8F5B6}"/>
              </a:ext>
            </a:extLst>
          </p:cNvPr>
          <p:cNvSpPr/>
          <p:nvPr/>
        </p:nvSpPr>
        <p:spPr>
          <a:xfrm>
            <a:off x="8718698" y="1035219"/>
            <a:ext cx="2977116" cy="191858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Local example of sustainability education within Wales</a:t>
            </a:r>
          </a:p>
        </p:txBody>
      </p:sp>
    </p:spTree>
    <p:extLst>
      <p:ext uri="{BB962C8B-B14F-4D97-AF65-F5344CB8AC3E}">
        <p14:creationId xmlns:p14="http://schemas.microsoft.com/office/powerpoint/2010/main" val="3267075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77BE6-6132-48DA-B4AD-844FBDDBFB91}"/>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Policies</a:t>
            </a:r>
            <a:r>
              <a:rPr lang="en-GB" dirty="0">
                <a:latin typeface="Arial" panose="020B0604020202020204" pitchFamily="34" charset="0"/>
                <a:cs typeface="Arial" panose="020B0604020202020204" pitchFamily="34" charset="0"/>
              </a:rPr>
              <a:t>: How are we addressing sustainability and ESDGC in Wales?</a:t>
            </a:r>
          </a:p>
        </p:txBody>
      </p:sp>
      <p:sp>
        <p:nvSpPr>
          <p:cNvPr id="6" name="Speech Bubble: Rectangle 5">
            <a:extLst>
              <a:ext uri="{FF2B5EF4-FFF2-40B4-BE49-F238E27FC236}">
                <a16:creationId xmlns:a16="http://schemas.microsoft.com/office/drawing/2014/main" id="{C06C5CD0-11BE-469E-B39F-74634AB13FDB}"/>
              </a:ext>
            </a:extLst>
          </p:cNvPr>
          <p:cNvSpPr/>
          <p:nvPr/>
        </p:nvSpPr>
        <p:spPr>
          <a:xfrm>
            <a:off x="857250" y="2171700"/>
            <a:ext cx="3943350" cy="1320800"/>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Education for Sustainable Development and Global Citizenship </a:t>
            </a:r>
          </a:p>
          <a:p>
            <a:pPr algn="ctr"/>
            <a:r>
              <a:rPr lang="en-GB"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Welsh Assembly Government, 2008). </a:t>
            </a:r>
          </a:p>
        </p:txBody>
      </p:sp>
      <p:sp>
        <p:nvSpPr>
          <p:cNvPr id="7" name="Speech Bubble: Rectangle 6">
            <a:extLst>
              <a:ext uri="{FF2B5EF4-FFF2-40B4-BE49-F238E27FC236}">
                <a16:creationId xmlns:a16="http://schemas.microsoft.com/office/drawing/2014/main" id="{6BA4BC9B-18F2-4A6D-83CB-9875829CF602}"/>
              </a:ext>
            </a:extLst>
          </p:cNvPr>
          <p:cNvSpPr/>
          <p:nvPr/>
        </p:nvSpPr>
        <p:spPr>
          <a:xfrm>
            <a:off x="2305050" y="4267201"/>
            <a:ext cx="3943350" cy="1320800"/>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Well-being of Future Generations (Wales) Act 2015</a:t>
            </a:r>
          </a:p>
          <a:p>
            <a:pPr algn="ctr"/>
            <a:r>
              <a:rPr lang="en-GB" b="1" dirty="0">
                <a:latin typeface="Arial" panose="020B0604020202020204" pitchFamily="34" charset="0"/>
                <a:cs typeface="Arial" panose="020B0604020202020204" pitchFamily="34" charset="0"/>
              </a:rPr>
              <a:t>(</a:t>
            </a:r>
            <a:r>
              <a:rPr lang="en-GB" sz="1400" b="1" dirty="0">
                <a:latin typeface="Arial" panose="020B0604020202020204" pitchFamily="34" charset="0"/>
                <a:cs typeface="Arial" panose="020B0604020202020204" pitchFamily="34" charset="0"/>
              </a:rPr>
              <a:t>Future Generations Commissioner for Wales, 2015)</a:t>
            </a:r>
            <a:endParaRPr lang="en-GB" sz="1400" dirty="0">
              <a:latin typeface="Arial" panose="020B0604020202020204" pitchFamily="34" charset="0"/>
              <a:cs typeface="Arial" panose="020B0604020202020204" pitchFamily="34" charset="0"/>
            </a:endParaRPr>
          </a:p>
        </p:txBody>
      </p:sp>
      <p:sp>
        <p:nvSpPr>
          <p:cNvPr id="8" name="Speech Bubble: Rectangle 7">
            <a:extLst>
              <a:ext uri="{FF2B5EF4-FFF2-40B4-BE49-F238E27FC236}">
                <a16:creationId xmlns:a16="http://schemas.microsoft.com/office/drawing/2014/main" id="{430D2757-F3C7-4451-AEF6-4CD53121622F}"/>
              </a:ext>
            </a:extLst>
          </p:cNvPr>
          <p:cNvSpPr/>
          <p:nvPr/>
        </p:nvSpPr>
        <p:spPr>
          <a:xfrm>
            <a:off x="5848350" y="2044700"/>
            <a:ext cx="3943350" cy="1320800"/>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Sustainable Development Goals </a:t>
            </a:r>
          </a:p>
          <a:p>
            <a:pPr algn="ctr"/>
            <a:r>
              <a:rPr lang="en-GB" sz="1400" dirty="0">
                <a:latin typeface="Arial" panose="020B0604020202020204" pitchFamily="34" charset="0"/>
                <a:cs typeface="Arial" panose="020B0604020202020204" pitchFamily="34" charset="0"/>
              </a:rPr>
              <a:t>(United Nations, 2015)</a:t>
            </a:r>
          </a:p>
        </p:txBody>
      </p:sp>
    </p:spTree>
    <p:extLst>
      <p:ext uri="{BB962C8B-B14F-4D97-AF65-F5344CB8AC3E}">
        <p14:creationId xmlns:p14="http://schemas.microsoft.com/office/powerpoint/2010/main" val="2201481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24713-8BCE-4CDA-9541-9697C52D3B1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Health and Well-being benefits through ESDGC and sustainable development </a:t>
            </a:r>
          </a:p>
        </p:txBody>
      </p:sp>
      <p:sp>
        <p:nvSpPr>
          <p:cNvPr id="4" name="Speech Bubble: Oval 3">
            <a:extLst>
              <a:ext uri="{FF2B5EF4-FFF2-40B4-BE49-F238E27FC236}">
                <a16:creationId xmlns:a16="http://schemas.microsoft.com/office/drawing/2014/main" id="{FD6E40EC-46C0-427B-B29D-FA010AFC6386}"/>
              </a:ext>
            </a:extLst>
          </p:cNvPr>
          <p:cNvSpPr/>
          <p:nvPr/>
        </p:nvSpPr>
        <p:spPr>
          <a:xfrm>
            <a:off x="5905500" y="2006601"/>
            <a:ext cx="5943600" cy="248920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Health, climate and environmental benefits of being active in sustainability movements</a:t>
            </a:r>
          </a:p>
          <a:p>
            <a:pPr algn="ctr"/>
            <a:r>
              <a:rPr lang="en-GB" dirty="0">
                <a:latin typeface="Arial" panose="020B0604020202020204" pitchFamily="34" charset="0"/>
                <a:cs typeface="Arial" panose="020B0604020202020204" pitchFamily="34" charset="0"/>
              </a:rPr>
              <a:t>(World Health Organisation, No Date).</a:t>
            </a:r>
          </a:p>
        </p:txBody>
      </p:sp>
      <p:sp>
        <p:nvSpPr>
          <p:cNvPr id="5" name="Speech Bubble: Oval 4">
            <a:extLst>
              <a:ext uri="{FF2B5EF4-FFF2-40B4-BE49-F238E27FC236}">
                <a16:creationId xmlns:a16="http://schemas.microsoft.com/office/drawing/2014/main" id="{C290C2B1-AAC9-40E8-8E4A-33618302D488}"/>
              </a:ext>
            </a:extLst>
          </p:cNvPr>
          <p:cNvSpPr/>
          <p:nvPr/>
        </p:nvSpPr>
        <p:spPr>
          <a:xfrm>
            <a:off x="342900" y="2251076"/>
            <a:ext cx="3856566" cy="200025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Enhancing imagination and creativity through connecting with nature (O’Brien, 2016, p.54).</a:t>
            </a:r>
          </a:p>
        </p:txBody>
      </p:sp>
      <p:sp>
        <p:nvSpPr>
          <p:cNvPr id="6" name="Speech Bubble: Oval 5">
            <a:extLst>
              <a:ext uri="{FF2B5EF4-FFF2-40B4-BE49-F238E27FC236}">
                <a16:creationId xmlns:a16="http://schemas.microsoft.com/office/drawing/2014/main" id="{C26F41BA-6CB7-425D-BAF9-10CD940221D1}"/>
              </a:ext>
            </a:extLst>
          </p:cNvPr>
          <p:cNvSpPr/>
          <p:nvPr/>
        </p:nvSpPr>
        <p:spPr>
          <a:xfrm>
            <a:off x="2271183" y="4251326"/>
            <a:ext cx="5067300" cy="226377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Regular physical exercise can enhance positive moods, reduce anxiety and boost self esteem (Larkin, 2013, p.66). </a:t>
            </a:r>
          </a:p>
        </p:txBody>
      </p:sp>
    </p:spTree>
    <p:extLst>
      <p:ext uri="{BB962C8B-B14F-4D97-AF65-F5344CB8AC3E}">
        <p14:creationId xmlns:p14="http://schemas.microsoft.com/office/powerpoint/2010/main" val="431272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6FED3-1BF0-45EF-900D-AB2A8E6A476A}"/>
              </a:ext>
            </a:extLst>
          </p:cNvPr>
          <p:cNvSpPr>
            <a:spLocks noGrp="1"/>
          </p:cNvSpPr>
          <p:nvPr>
            <p:ph type="title"/>
          </p:nvPr>
        </p:nvSpPr>
        <p:spPr>
          <a:xfrm>
            <a:off x="677334" y="476250"/>
            <a:ext cx="4104216" cy="1543050"/>
          </a:xfrm>
        </p:spPr>
        <p:txBody>
          <a:bodyPr>
            <a:normAutofit/>
          </a:bodyPr>
          <a:lstStyle/>
          <a:p>
            <a:pPr algn="ctr"/>
            <a:r>
              <a:rPr lang="en-GB" sz="3200" dirty="0">
                <a:latin typeface="Arial" panose="020B0604020202020204" pitchFamily="34" charset="0"/>
                <a:cs typeface="Arial" panose="020B0604020202020204" pitchFamily="34" charset="0"/>
              </a:rPr>
              <a:t>How can UK schools move forward?</a:t>
            </a:r>
          </a:p>
        </p:txBody>
      </p:sp>
      <p:sp>
        <p:nvSpPr>
          <p:cNvPr id="3" name="Content Placeholder 2">
            <a:extLst>
              <a:ext uri="{FF2B5EF4-FFF2-40B4-BE49-F238E27FC236}">
                <a16:creationId xmlns:a16="http://schemas.microsoft.com/office/drawing/2014/main" id="{4733BD94-309D-4D4D-BDBF-942B9087F695}"/>
              </a:ext>
            </a:extLst>
          </p:cNvPr>
          <p:cNvSpPr>
            <a:spLocks noGrp="1"/>
          </p:cNvSpPr>
          <p:nvPr>
            <p:ph idx="1"/>
          </p:nvPr>
        </p:nvSpPr>
        <p:spPr>
          <a:xfrm>
            <a:off x="677334" y="2076450"/>
            <a:ext cx="4751916" cy="4610100"/>
          </a:xfrm>
        </p:spPr>
        <p:txBody>
          <a:bodyPr>
            <a:normAutofit fontScale="92500" lnSpcReduction="20000"/>
          </a:bodyPr>
          <a:lstStyle/>
          <a:p>
            <a:pPr>
              <a:buFont typeface="Wingdings" panose="05000000000000000000" pitchFamily="2" charset="2"/>
              <a:buChar char="ü"/>
            </a:pPr>
            <a:r>
              <a:rPr lang="en-GB" dirty="0">
                <a:latin typeface="Arial" panose="020B0604020202020204" pitchFamily="34" charset="0"/>
                <a:cs typeface="Arial" panose="020B0604020202020204" pitchFamily="34" charset="0"/>
              </a:rPr>
              <a:t>Supporting projects, such as Eco-Schools</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Get more children and young people involved:</a:t>
            </a:r>
          </a:p>
          <a:p>
            <a:pPr marL="0" indent="0">
              <a:buNone/>
            </a:pPr>
            <a:r>
              <a:rPr lang="en-GB" dirty="0">
                <a:latin typeface="Arial" panose="020B0604020202020204" pitchFamily="34" charset="0"/>
                <a:cs typeface="Arial" panose="020B0604020202020204" pitchFamily="34" charset="0"/>
              </a:rPr>
              <a:t>Recycling</a:t>
            </a:r>
          </a:p>
          <a:p>
            <a:pPr marL="0" indent="0">
              <a:buNone/>
            </a:pPr>
            <a:r>
              <a:rPr lang="en-GB" dirty="0">
                <a:latin typeface="Arial" panose="020B0604020202020204" pitchFamily="34" charset="0"/>
                <a:cs typeface="Arial" panose="020B0604020202020204" pitchFamily="34" charset="0"/>
              </a:rPr>
              <a:t>Upcycling</a:t>
            </a:r>
          </a:p>
          <a:p>
            <a:pPr marL="0" indent="0">
              <a:buNone/>
            </a:pPr>
            <a:r>
              <a:rPr lang="en-GB" dirty="0">
                <a:latin typeface="Arial" panose="020B0604020202020204" pitchFamily="34" charset="0"/>
                <a:cs typeface="Arial" panose="020B0604020202020204" pitchFamily="34" charset="0"/>
              </a:rPr>
              <a:t>Informing others on how they are being sustainable – and WHY?</a:t>
            </a:r>
          </a:p>
          <a:p>
            <a:pPr marL="0" indent="0">
              <a:buNone/>
            </a:pPr>
            <a:r>
              <a:rPr lang="en-GB" dirty="0">
                <a:latin typeface="Arial" panose="020B0604020202020204" pitchFamily="34" charset="0"/>
                <a:cs typeface="Arial" panose="020B0604020202020204" pitchFamily="34" charset="0"/>
              </a:rPr>
              <a:t>Growing and gardening</a:t>
            </a:r>
          </a:p>
          <a:p>
            <a:pPr marL="0" indent="0">
              <a:buNone/>
            </a:pPr>
            <a:r>
              <a:rPr lang="en-GB" dirty="0">
                <a:latin typeface="Arial" panose="020B0604020202020204" pitchFamily="34" charset="0"/>
                <a:cs typeface="Arial" panose="020B0604020202020204" pitchFamily="34" charset="0"/>
              </a:rPr>
              <a:t>Reduce waste </a:t>
            </a:r>
          </a:p>
          <a:p>
            <a:pPr marL="0" indent="0">
              <a:buNone/>
            </a:pPr>
            <a:r>
              <a:rPr lang="en-GB" dirty="0">
                <a:latin typeface="Arial" panose="020B0604020202020204" pitchFamily="34" charset="0"/>
                <a:cs typeface="Arial" panose="020B0604020202020204" pitchFamily="34" charset="0"/>
              </a:rPr>
              <a:t>Reduce amounts of energy and water used </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Reduce carbon footprint</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Encourage eco-friendly forms of travel</a:t>
            </a:r>
          </a:p>
          <a:p>
            <a:pPr>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(Department for Education, 2012)</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5" name="Content Placeholder 2">
            <a:extLst>
              <a:ext uri="{FF2B5EF4-FFF2-40B4-BE49-F238E27FC236}">
                <a16:creationId xmlns:a16="http://schemas.microsoft.com/office/drawing/2014/main" id="{B3546101-10EC-4EA4-9796-BF017FB3F64A}"/>
              </a:ext>
            </a:extLst>
          </p:cNvPr>
          <p:cNvSpPr txBox="1">
            <a:spLocks/>
          </p:cNvSpPr>
          <p:nvPr/>
        </p:nvSpPr>
        <p:spPr>
          <a:xfrm>
            <a:off x="5186894" y="2076449"/>
            <a:ext cx="4447116" cy="393541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dirty="0"/>
          </a:p>
          <a:p>
            <a:pPr marL="0" indent="0">
              <a:buFont typeface="Wingdings 3" charset="2"/>
              <a:buNone/>
            </a:pPr>
            <a:endParaRPr lang="en-GB" dirty="0"/>
          </a:p>
          <a:p>
            <a:pPr marL="0" indent="0">
              <a:buFont typeface="Wingdings 3" charset="2"/>
              <a:buNone/>
            </a:pPr>
            <a:endParaRPr lang="en-GB" dirty="0"/>
          </a:p>
          <a:p>
            <a:pPr marL="0" indent="0">
              <a:buFont typeface="Wingdings 3" charset="2"/>
              <a:buNone/>
            </a:pPr>
            <a:endParaRPr lang="en-GB" dirty="0"/>
          </a:p>
        </p:txBody>
      </p:sp>
      <p:sp>
        <p:nvSpPr>
          <p:cNvPr id="6" name="Thought Bubble: Cloud 5">
            <a:extLst>
              <a:ext uri="{FF2B5EF4-FFF2-40B4-BE49-F238E27FC236}">
                <a16:creationId xmlns:a16="http://schemas.microsoft.com/office/drawing/2014/main" id="{BE074DF2-C603-4C7A-8434-62167FD4DF50}"/>
              </a:ext>
            </a:extLst>
          </p:cNvPr>
          <p:cNvSpPr/>
          <p:nvPr/>
        </p:nvSpPr>
        <p:spPr>
          <a:xfrm rot="538267">
            <a:off x="5772150" y="846140"/>
            <a:ext cx="5742516" cy="3021010"/>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What needs to be targeted to achieve ESDGC within informal and/or non formal education?</a:t>
            </a:r>
          </a:p>
        </p:txBody>
      </p:sp>
    </p:spTree>
    <p:extLst>
      <p:ext uri="{BB962C8B-B14F-4D97-AF65-F5344CB8AC3E}">
        <p14:creationId xmlns:p14="http://schemas.microsoft.com/office/powerpoint/2010/main" val="178792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DFFDC-C304-4942-83E4-96EF11647CD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next for education in Wales?</a:t>
            </a:r>
          </a:p>
        </p:txBody>
      </p:sp>
      <p:sp>
        <p:nvSpPr>
          <p:cNvPr id="4" name="Thought Bubble: Cloud 3">
            <a:extLst>
              <a:ext uri="{FF2B5EF4-FFF2-40B4-BE49-F238E27FC236}">
                <a16:creationId xmlns:a16="http://schemas.microsoft.com/office/drawing/2014/main" id="{B748D77C-3705-4B6F-8797-585CBA36D270}"/>
              </a:ext>
            </a:extLst>
          </p:cNvPr>
          <p:cNvSpPr/>
          <p:nvPr/>
        </p:nvSpPr>
        <p:spPr>
          <a:xfrm rot="11409109">
            <a:off x="7623440" y="781250"/>
            <a:ext cx="4081240" cy="264799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3BA290B6-7D70-4D02-83F7-1459A81122E7}"/>
              </a:ext>
            </a:extLst>
          </p:cNvPr>
          <p:cNvSpPr txBox="1"/>
          <p:nvPr/>
        </p:nvSpPr>
        <p:spPr>
          <a:xfrm>
            <a:off x="7845892" y="1197305"/>
            <a:ext cx="3636335" cy="1815882"/>
          </a:xfrm>
          <a:prstGeom prst="rect">
            <a:avLst/>
          </a:prstGeom>
          <a:noFill/>
        </p:spPr>
        <p:txBody>
          <a:bodyPr wrap="square" rtlCol="0">
            <a:spAutoFit/>
          </a:bodyPr>
          <a:lstStyle/>
          <a:p>
            <a:pPr algn="ctr"/>
            <a:r>
              <a:rPr lang="en-GB" sz="3200" dirty="0">
                <a:solidFill>
                  <a:schemeClr val="bg1"/>
                </a:solidFill>
                <a:latin typeface="Arial" panose="020B0604020202020204" pitchFamily="34" charset="0"/>
                <a:cs typeface="Arial" panose="020B0604020202020204" pitchFamily="34" charset="0"/>
              </a:rPr>
              <a:t>THE NEW SCHOOL CURRICLUM</a:t>
            </a:r>
          </a:p>
          <a:p>
            <a:pPr algn="ctr"/>
            <a:r>
              <a:rPr lang="en-GB" sz="1600" dirty="0">
                <a:solidFill>
                  <a:schemeClr val="bg1"/>
                </a:solidFill>
                <a:latin typeface="Arial" panose="020B0604020202020204" pitchFamily="34" charset="0"/>
                <a:cs typeface="Arial" panose="020B0604020202020204" pitchFamily="34" charset="0"/>
              </a:rPr>
              <a:t>(Welsh Government, 2015)</a:t>
            </a:r>
          </a:p>
        </p:txBody>
      </p:sp>
      <p:sp>
        <p:nvSpPr>
          <p:cNvPr id="9" name="Star: 5 Points 8">
            <a:extLst>
              <a:ext uri="{FF2B5EF4-FFF2-40B4-BE49-F238E27FC236}">
                <a16:creationId xmlns:a16="http://schemas.microsoft.com/office/drawing/2014/main" id="{29238DC2-2113-48B5-9ACF-865B7F1716C8}"/>
              </a:ext>
            </a:extLst>
          </p:cNvPr>
          <p:cNvSpPr/>
          <p:nvPr/>
        </p:nvSpPr>
        <p:spPr>
          <a:xfrm>
            <a:off x="6096000" y="3603847"/>
            <a:ext cx="3421272" cy="294724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Mental and emotional wellbeing </a:t>
            </a:r>
          </a:p>
        </p:txBody>
      </p:sp>
      <p:sp>
        <p:nvSpPr>
          <p:cNvPr id="10" name="Star: 5 Points 9">
            <a:extLst>
              <a:ext uri="{FF2B5EF4-FFF2-40B4-BE49-F238E27FC236}">
                <a16:creationId xmlns:a16="http://schemas.microsoft.com/office/drawing/2014/main" id="{BAC3B77B-A3BF-440A-B3F6-1DEF8C25C4AA}"/>
              </a:ext>
            </a:extLst>
          </p:cNvPr>
          <p:cNvSpPr/>
          <p:nvPr/>
        </p:nvSpPr>
        <p:spPr>
          <a:xfrm>
            <a:off x="2446991" y="1254051"/>
            <a:ext cx="4293032" cy="3325884"/>
          </a:xfrm>
          <a:prstGeom prst="star5">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Sustainability</a:t>
            </a:r>
            <a:r>
              <a:rPr lang="en-GB" dirty="0"/>
              <a:t> </a:t>
            </a:r>
          </a:p>
        </p:txBody>
      </p:sp>
      <p:sp>
        <p:nvSpPr>
          <p:cNvPr id="11" name="Star: 5 Points 10">
            <a:extLst>
              <a:ext uri="{FF2B5EF4-FFF2-40B4-BE49-F238E27FC236}">
                <a16:creationId xmlns:a16="http://schemas.microsoft.com/office/drawing/2014/main" id="{F583AE06-8BED-48F0-ABF6-9D8A1D2EC001}"/>
              </a:ext>
            </a:extLst>
          </p:cNvPr>
          <p:cNvSpPr/>
          <p:nvPr/>
        </p:nvSpPr>
        <p:spPr>
          <a:xfrm>
            <a:off x="398111" y="3903586"/>
            <a:ext cx="3421272" cy="2647507"/>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Physical Activity </a:t>
            </a:r>
          </a:p>
        </p:txBody>
      </p:sp>
    </p:spTree>
    <p:extLst>
      <p:ext uri="{BB962C8B-B14F-4D97-AF65-F5344CB8AC3E}">
        <p14:creationId xmlns:p14="http://schemas.microsoft.com/office/powerpoint/2010/main" val="3236986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3FEC3-A223-49A8-BC27-52D2A28936FE}"/>
              </a:ext>
            </a:extLst>
          </p:cNvPr>
          <p:cNvSpPr>
            <a:spLocks noGrp="1"/>
          </p:cNvSpPr>
          <p:nvPr>
            <p:ph type="title"/>
          </p:nvPr>
        </p:nvSpPr>
        <p:spPr>
          <a:xfrm>
            <a:off x="1302366" y="2768600"/>
            <a:ext cx="8596668" cy="1320800"/>
          </a:xfrm>
        </p:spPr>
        <p:txBody>
          <a:bodyPr>
            <a:normAutofit/>
          </a:bodyPr>
          <a:lstStyle/>
          <a:p>
            <a:pPr algn="ctr"/>
            <a:r>
              <a:rPr lang="en-GB" sz="4800" dirty="0">
                <a:latin typeface="Arial" panose="020B0604020202020204" pitchFamily="34" charset="0"/>
                <a:cs typeface="Arial" panose="020B0604020202020204" pitchFamily="34" charset="0"/>
              </a:rPr>
              <a:t>Collaboration or cheating?</a:t>
            </a:r>
          </a:p>
        </p:txBody>
      </p:sp>
    </p:spTree>
    <p:extLst>
      <p:ext uri="{BB962C8B-B14F-4D97-AF65-F5344CB8AC3E}">
        <p14:creationId xmlns:p14="http://schemas.microsoft.com/office/powerpoint/2010/main" val="3451407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40410-B19D-4F61-9000-E82FCCA96B76}"/>
              </a:ext>
            </a:extLst>
          </p:cNvPr>
          <p:cNvSpPr>
            <a:spLocks noGrp="1"/>
          </p:cNvSpPr>
          <p:nvPr>
            <p:ph type="title"/>
          </p:nvPr>
        </p:nvSpPr>
        <p:spPr>
          <a:xfrm>
            <a:off x="924985" y="1727200"/>
            <a:ext cx="8596668" cy="3403600"/>
          </a:xfrm>
        </p:spPr>
        <p:txBody>
          <a:bodyPr/>
          <a:lstStyle/>
          <a:p>
            <a:pPr algn="ctr"/>
            <a:r>
              <a:rPr lang="en-GB" dirty="0">
                <a:latin typeface="Arial" panose="020B0604020202020204" pitchFamily="34" charset="0"/>
                <a:cs typeface="Arial" panose="020B0604020202020204" pitchFamily="34" charset="0"/>
              </a:rPr>
              <a:t>Thank you for listening.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Please feel free to ask any questions.</a:t>
            </a:r>
          </a:p>
        </p:txBody>
      </p:sp>
    </p:spTree>
    <p:extLst>
      <p:ext uri="{BB962C8B-B14F-4D97-AF65-F5344CB8AC3E}">
        <p14:creationId xmlns:p14="http://schemas.microsoft.com/office/powerpoint/2010/main" val="42702034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462AD-99BE-496B-8958-FCBF6B302003}"/>
              </a:ext>
            </a:extLst>
          </p:cNvPr>
          <p:cNvSpPr>
            <a:spLocks noGrp="1"/>
          </p:cNvSpPr>
          <p:nvPr>
            <p:ph type="title"/>
          </p:nvPr>
        </p:nvSpPr>
        <p:spPr>
          <a:xfrm>
            <a:off x="677334" y="381000"/>
            <a:ext cx="8596668" cy="1320800"/>
          </a:xfrm>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D0010F7-A6CB-4F37-99BA-3C4A544DBAC8}"/>
              </a:ext>
            </a:extLst>
          </p:cNvPr>
          <p:cNvSpPr>
            <a:spLocks noGrp="1"/>
          </p:cNvSpPr>
          <p:nvPr>
            <p:ph idx="1"/>
          </p:nvPr>
        </p:nvSpPr>
        <p:spPr>
          <a:xfrm>
            <a:off x="810684" y="1488613"/>
            <a:ext cx="8596668" cy="3880773"/>
          </a:xfrm>
        </p:spPr>
        <p:txBody>
          <a:bodyPr>
            <a:normAutofit/>
          </a:bodyPr>
          <a:lstStyle/>
          <a:p>
            <a:endParaRPr lang="en-GB" dirty="0"/>
          </a:p>
          <a:p>
            <a:endParaRPr lang="en-GB" dirty="0"/>
          </a:p>
        </p:txBody>
      </p:sp>
      <p:sp>
        <p:nvSpPr>
          <p:cNvPr id="4" name="Rectangle 3">
            <a:extLst>
              <a:ext uri="{FF2B5EF4-FFF2-40B4-BE49-F238E27FC236}">
                <a16:creationId xmlns:a16="http://schemas.microsoft.com/office/drawing/2014/main" id="{A49A08DA-2F3A-499A-BCD8-23CCC834862E}"/>
              </a:ext>
            </a:extLst>
          </p:cNvPr>
          <p:cNvSpPr/>
          <p:nvPr/>
        </p:nvSpPr>
        <p:spPr>
          <a:xfrm>
            <a:off x="677334" y="1200150"/>
            <a:ext cx="8730018" cy="6093143"/>
          </a:xfrm>
          <a:prstGeom prst="rect">
            <a:avLst/>
          </a:prstGeom>
        </p:spPr>
        <p:txBody>
          <a:bodyPr wrap="square">
            <a:spAutoFit/>
          </a:bodyPr>
          <a:lstStyle/>
          <a:p>
            <a:pPr algn="just">
              <a:lnSpc>
                <a:spcPct val="107000"/>
              </a:lnSpc>
              <a:spcAft>
                <a:spcPts val="800"/>
              </a:spcAft>
            </a:pPr>
            <a:r>
              <a:rPr lang="en-GB" dirty="0" err="1">
                <a:latin typeface="Arial" panose="020B0604020202020204" pitchFamily="34" charset="0"/>
                <a:ea typeface="Times New Roman" panose="02020603050405020304" pitchFamily="18" charset="0"/>
                <a:cs typeface="Arial" panose="020B0604020202020204" pitchFamily="34" charset="0"/>
              </a:rPr>
              <a:t>Breiting</a:t>
            </a:r>
            <a:r>
              <a:rPr lang="en-GB" dirty="0">
                <a:latin typeface="Arial" panose="020B0604020202020204" pitchFamily="34" charset="0"/>
                <a:ea typeface="Times New Roman" panose="02020603050405020304" pitchFamily="18" charset="0"/>
                <a:cs typeface="Arial" panose="020B0604020202020204" pitchFamily="34" charset="0"/>
              </a:rPr>
              <a:t>, S. and </a:t>
            </a:r>
            <a:r>
              <a:rPr lang="en-GB" dirty="0" err="1">
                <a:latin typeface="Arial" panose="020B0604020202020204" pitchFamily="34" charset="0"/>
                <a:ea typeface="Times New Roman" panose="02020603050405020304" pitchFamily="18" charset="0"/>
                <a:cs typeface="Arial" panose="020B0604020202020204" pitchFamily="34" charset="0"/>
              </a:rPr>
              <a:t>Wickenberg</a:t>
            </a:r>
            <a:r>
              <a:rPr lang="en-GB" dirty="0">
                <a:latin typeface="Arial" panose="020B0604020202020204" pitchFamily="34" charset="0"/>
                <a:ea typeface="Times New Roman" panose="02020603050405020304" pitchFamily="18" charset="0"/>
                <a:cs typeface="Arial" panose="020B0604020202020204" pitchFamily="34" charset="0"/>
              </a:rPr>
              <a:t>, P. (2010) ‘The progressive development of environmental education in Sweden and Denmark’, </a:t>
            </a:r>
            <a:r>
              <a:rPr lang="en-GB" i="1" dirty="0">
                <a:latin typeface="Arial" panose="020B0604020202020204" pitchFamily="34" charset="0"/>
                <a:ea typeface="Times New Roman" panose="02020603050405020304" pitchFamily="18" charset="0"/>
                <a:cs typeface="Arial" panose="020B0604020202020204" pitchFamily="34" charset="0"/>
              </a:rPr>
              <a:t>Environmental Education Research, </a:t>
            </a:r>
            <a:r>
              <a:rPr lang="en-GB" dirty="0">
                <a:latin typeface="Arial" panose="020B0604020202020204" pitchFamily="34" charset="0"/>
                <a:ea typeface="Times New Roman" panose="02020603050405020304" pitchFamily="18" charset="0"/>
                <a:cs typeface="Arial" panose="020B0604020202020204" pitchFamily="34" charset="0"/>
              </a:rPr>
              <a:t>16(1), pp.</a:t>
            </a:r>
            <a:r>
              <a:rPr lang="en-GB" dirty="0">
                <a:latin typeface="Arial" panose="020B0604020202020204" pitchFamily="34" charset="0"/>
                <a:ea typeface="Calibri" panose="020F0502020204030204" pitchFamily="34" charset="0"/>
                <a:cs typeface="Arial" panose="020B0604020202020204" pitchFamily="34" charset="0"/>
              </a:rPr>
              <a:t> </a:t>
            </a:r>
            <a:r>
              <a:rPr lang="en-GB" dirty="0">
                <a:latin typeface="Arial" panose="020B0604020202020204" pitchFamily="34" charset="0"/>
                <a:ea typeface="Times New Roman" panose="02020603050405020304" pitchFamily="18" charset="0"/>
                <a:cs typeface="Arial" panose="020B0604020202020204" pitchFamily="34" charset="0"/>
              </a:rPr>
              <a:t>9–37. </a:t>
            </a:r>
            <a:br>
              <a:rPr lang="en-GB" dirty="0">
                <a:latin typeface="Arial" panose="020B0604020202020204" pitchFamily="34" charset="0"/>
                <a:ea typeface="Times New Roman" panose="02020603050405020304" pitchFamily="18" charset="0"/>
                <a:cs typeface="Arial" panose="020B0604020202020204" pitchFamily="34" charset="0"/>
              </a:rPr>
            </a:br>
            <a:r>
              <a:rPr lang="en-GB" dirty="0">
                <a:latin typeface="Arial" panose="020B0604020202020204" pitchFamily="34" charset="0"/>
                <a:ea typeface="Times New Roman" panose="02020603050405020304" pitchFamily="18" charset="0"/>
                <a:cs typeface="Arial" panose="020B0604020202020204" pitchFamily="34" charset="0"/>
              </a:rPr>
              <a:t>DOI: 10.1080/13504620903533221</a:t>
            </a:r>
          </a:p>
          <a:p>
            <a:pPr algn="just">
              <a:lnSpc>
                <a:spcPct val="107000"/>
              </a:lnSpc>
              <a:spcAft>
                <a:spcPts val="80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Centre for Alternative Technology (No Date) </a:t>
            </a:r>
            <a:r>
              <a:rPr lang="en-GB" i="1" dirty="0">
                <a:latin typeface="Arial" panose="020B0604020202020204" pitchFamily="34" charset="0"/>
                <a:cs typeface="Arial" panose="020B0604020202020204" pitchFamily="34" charset="0"/>
              </a:rPr>
              <a:t>What we do</a:t>
            </a:r>
            <a:r>
              <a:rPr lang="en-GB" dirty="0">
                <a:latin typeface="Arial" panose="020B0604020202020204" pitchFamily="34" charset="0"/>
                <a:cs typeface="Arial" panose="020B0604020202020204" pitchFamily="34" charset="0"/>
              </a:rPr>
              <a:t>.</a:t>
            </a:r>
          </a:p>
          <a:p>
            <a:pPr algn="just"/>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2"/>
              </a:rPr>
              <a:t>https://www.cat.org.uk/about-us/what-we-do/</a:t>
            </a:r>
            <a:endParaRPr lang="en-GB" dirty="0">
              <a:latin typeface="Arial" panose="020B0604020202020204" pitchFamily="34" charset="0"/>
              <a:cs typeface="Arial" panose="020B0604020202020204" pitchFamily="34" charset="0"/>
            </a:endParaRPr>
          </a:p>
          <a:p>
            <a:pPr algn="just">
              <a:lnSpc>
                <a:spcPct val="107000"/>
              </a:lnSpc>
              <a:spcAft>
                <a:spcPts val="80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dirty="0">
                <a:latin typeface="Arial" panose="020B0604020202020204" pitchFamily="34" charset="0"/>
                <a:cs typeface="Arial" panose="020B0604020202020204" pitchFamily="34" charset="0"/>
              </a:rPr>
              <a:t>Danish Ministry of Education (2009) </a:t>
            </a:r>
            <a:r>
              <a:rPr lang="en-GB" i="1" dirty="0">
                <a:latin typeface="Arial" panose="020B0604020202020204" pitchFamily="34" charset="0"/>
                <a:cs typeface="Arial" panose="020B0604020202020204" pitchFamily="34" charset="0"/>
              </a:rPr>
              <a:t>Education for Sustainable Development – a strategy for the United Nations Decade 2005-2014</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3"/>
              </a:rPr>
              <a:t>https://www.uvm.dk/publikationer/engelsksprogede/2009-education-for-sustainable-development</a:t>
            </a:r>
            <a:r>
              <a:rPr lang="en-GB" dirty="0">
                <a:latin typeface="Arial" panose="020B0604020202020204" pitchFamily="34" charset="0"/>
                <a:cs typeface="Arial" panose="020B0604020202020204" pitchFamily="34" charset="0"/>
              </a:rPr>
              <a:t> (Accessed: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April 2019).</a:t>
            </a:r>
          </a:p>
          <a:p>
            <a:pPr algn="just">
              <a:lnSpc>
                <a:spcPct val="107000"/>
              </a:lnSpc>
              <a:spcAft>
                <a:spcPts val="800"/>
              </a:spcAft>
            </a:pPr>
            <a:r>
              <a:rPr lang="en-GB" dirty="0">
                <a:latin typeface="Arial" panose="020B0604020202020204" pitchFamily="34" charset="0"/>
                <a:cs typeface="Arial" panose="020B0604020202020204" pitchFamily="34" charset="0"/>
              </a:rPr>
              <a:t> </a:t>
            </a:r>
          </a:p>
          <a:p>
            <a:pPr algn="just">
              <a:lnSpc>
                <a:spcPct val="107000"/>
              </a:lnSpc>
              <a:spcAft>
                <a:spcPts val="800"/>
              </a:spcAft>
            </a:pPr>
            <a:r>
              <a:rPr lang="en-GB" dirty="0">
                <a:latin typeface="Arial" panose="020B0604020202020204" pitchFamily="34" charset="0"/>
                <a:cs typeface="Arial" panose="020B0604020202020204" pitchFamily="34" charset="0"/>
              </a:rPr>
              <a:t>Department for Education (2012) </a:t>
            </a:r>
            <a:r>
              <a:rPr lang="en-GB" i="1" dirty="0">
                <a:latin typeface="Arial" panose="020B0604020202020204" pitchFamily="34" charset="0"/>
                <a:cs typeface="Arial" panose="020B0604020202020204" pitchFamily="34" charset="0"/>
                <a:hlinkClick r:id="rId4"/>
              </a:rPr>
              <a:t>Top tips for sustainability in schools</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5"/>
              </a:rPr>
              <a:t>https://assets.publishing.service.gov.uk/government/uploads/system/uploads/attachment_data/file/187037/DFE-32056-2012.pdf</a:t>
            </a:r>
            <a:r>
              <a:rPr lang="en-GB" dirty="0">
                <a:latin typeface="Arial" panose="020B0604020202020204" pitchFamily="34" charset="0"/>
                <a:cs typeface="Arial" panose="020B0604020202020204" pitchFamily="34" charset="0"/>
              </a:rPr>
              <a:t> (Accessed: 29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2019). </a:t>
            </a:r>
            <a:endParaRPr lang="en-GB" b="1" dirty="0">
              <a:latin typeface="Arial" panose="020B0604020202020204" pitchFamily="34" charset="0"/>
              <a:cs typeface="Arial" panose="020B0604020202020204" pitchFamily="34" charset="0"/>
            </a:endParaRPr>
          </a:p>
          <a:p>
            <a:pPr algn="just">
              <a:lnSpc>
                <a:spcPct val="107000"/>
              </a:lnSpc>
              <a:spcAft>
                <a:spcPts val="800"/>
              </a:spcAft>
            </a:pPr>
            <a:endParaRPr lang="en-GB"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89078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2BA66-F01B-432A-83E0-49275C8CB0B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23001BA5-82C7-454E-AA83-8D4001089B6D}"/>
              </a:ext>
            </a:extLst>
          </p:cNvPr>
          <p:cNvSpPr>
            <a:spLocks noGrp="1"/>
          </p:cNvSpPr>
          <p:nvPr>
            <p:ph idx="1"/>
          </p:nvPr>
        </p:nvSpPr>
        <p:spPr/>
        <p:txBody>
          <a:bodyPr>
            <a:normAutofit/>
          </a:bodyPr>
          <a:lstStyle/>
          <a:p>
            <a:pPr marL="0" indent="0" algn="just">
              <a:buNone/>
            </a:pPr>
            <a:r>
              <a:rPr lang="en-GB" dirty="0">
                <a:latin typeface="Arial" panose="020B0604020202020204" pitchFamily="34" charset="0"/>
                <a:cs typeface="Arial" panose="020B0604020202020204" pitchFamily="34" charset="0"/>
              </a:rPr>
              <a:t>Eco-Schools (No Date) </a:t>
            </a:r>
            <a:r>
              <a:rPr lang="en-GB" i="1" dirty="0">
                <a:latin typeface="Arial" panose="020B0604020202020204" pitchFamily="34" charset="0"/>
                <a:cs typeface="Arial" panose="020B0604020202020204" pitchFamily="34" charset="0"/>
              </a:rPr>
              <a:t>Eco-Schools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2"/>
              </a:rPr>
              <a:t>https://www.eco-schools.org.uk/</a:t>
            </a:r>
            <a:r>
              <a:rPr lang="en-GB" dirty="0">
                <a:latin typeface="Arial" panose="020B0604020202020204" pitchFamily="34" charset="0"/>
                <a:cs typeface="Arial" panose="020B0604020202020204" pitchFamily="34" charset="0"/>
              </a:rPr>
              <a:t> (Accessed: 29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2019). </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Faculty of Science (2013) ‘The school moves into the forest’, </a:t>
            </a:r>
            <a:r>
              <a:rPr lang="en-GB" i="1" dirty="0">
                <a:latin typeface="Arial" panose="020B0604020202020204" pitchFamily="34" charset="0"/>
                <a:cs typeface="Arial" panose="020B0604020202020204" pitchFamily="34" charset="0"/>
              </a:rPr>
              <a:t>University of Copenhagen</a:t>
            </a:r>
            <a:r>
              <a:rPr lang="en-GB" dirty="0">
                <a:latin typeface="Arial" panose="020B0604020202020204" pitchFamily="34" charset="0"/>
                <a:cs typeface="Arial" panose="020B0604020202020204" pitchFamily="34" charset="0"/>
              </a:rPr>
              <a:t>, 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October. Available at: </a:t>
            </a:r>
            <a:r>
              <a:rPr lang="en-GB" u="sng" dirty="0">
                <a:latin typeface="Arial" panose="020B0604020202020204" pitchFamily="34" charset="0"/>
                <a:cs typeface="Arial" panose="020B0604020202020204" pitchFamily="34" charset="0"/>
                <a:hlinkClick r:id="rId3"/>
              </a:rPr>
              <a:t>https://www.science.ku.dk/english/press/news/2013/ude_skole_idraet</a:t>
            </a:r>
            <a:r>
              <a:rPr lang="en-GB" u="sng" dirty="0">
                <a:latin typeface="Arial" panose="020B0604020202020204" pitchFamily="34" charset="0"/>
                <a:cs typeface="Arial" panose="020B0604020202020204" pitchFamily="34" charset="0"/>
                <a:hlinkClick r:id="rId4"/>
              </a:rPr>
              <a:t>/</a:t>
            </a:r>
            <a:r>
              <a:rPr lang="en-GB" u="sng"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April 2019)</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Forest School Wales (No Date) </a:t>
            </a:r>
            <a:r>
              <a:rPr lang="en-GB" i="1" dirty="0">
                <a:latin typeface="Arial" panose="020B0604020202020204" pitchFamily="34" charset="0"/>
                <a:cs typeface="Arial" panose="020B0604020202020204" pitchFamily="34" charset="0"/>
              </a:rPr>
              <a:t>What Happens in a Forest School Session?</a:t>
            </a: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5"/>
              </a:rPr>
              <a:t>https://www.forestschoolwales.org.uk/ysgol-goedwigforest-school/what-happens-in-a-session/</a:t>
            </a:r>
            <a:r>
              <a:rPr lang="en-GB" dirty="0">
                <a:latin typeface="Arial" panose="020B0604020202020204" pitchFamily="34" charset="0"/>
                <a:cs typeface="Arial" panose="020B0604020202020204" pitchFamily="34" charset="0"/>
              </a:rPr>
              <a:t> (Accessed: 30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2019). </a:t>
            </a:r>
          </a:p>
          <a:p>
            <a:pPr marL="0" indent="0">
              <a:buNone/>
            </a:pPr>
            <a:endParaRPr lang="en-GB" dirty="0"/>
          </a:p>
        </p:txBody>
      </p:sp>
    </p:spTree>
    <p:extLst>
      <p:ext uri="{BB962C8B-B14F-4D97-AF65-F5344CB8AC3E}">
        <p14:creationId xmlns:p14="http://schemas.microsoft.com/office/powerpoint/2010/main" val="1561006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0FF18-AF2C-4510-8C95-9A485A52CBC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C0529AF-6E41-4B25-9D36-A017E24CCF0D}"/>
              </a:ext>
            </a:extLst>
          </p:cNvPr>
          <p:cNvSpPr>
            <a:spLocks noGrp="1"/>
          </p:cNvSpPr>
          <p:nvPr>
            <p:ph idx="1"/>
          </p:nvPr>
        </p:nvSpPr>
        <p:spPr>
          <a:xfrm>
            <a:off x="677334" y="1409701"/>
            <a:ext cx="9247716" cy="5810250"/>
          </a:xfrm>
        </p:spPr>
        <p:txBody>
          <a:bodyPr>
            <a:normAutofit fontScale="85000" lnSpcReduction="10000"/>
          </a:bodyPr>
          <a:lstStyle/>
          <a:p>
            <a:pPr marL="0" indent="0" algn="just">
              <a:buNone/>
            </a:pPr>
            <a:r>
              <a:rPr lang="en-GB" dirty="0">
                <a:latin typeface="Arial" panose="020B0604020202020204" pitchFamily="34" charset="0"/>
                <a:cs typeface="Arial" panose="020B0604020202020204" pitchFamily="34" charset="0"/>
              </a:rPr>
              <a:t>Future Generations Commissioner for Wales (2015) </a:t>
            </a:r>
            <a:r>
              <a:rPr lang="en-GB" i="1" dirty="0">
                <a:latin typeface="Arial" panose="020B0604020202020204" pitchFamily="34" charset="0"/>
                <a:cs typeface="Arial" panose="020B0604020202020204" pitchFamily="34" charset="0"/>
              </a:rPr>
              <a:t>Well-being of Future Generations (Wales) Act 2015</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2"/>
              </a:rPr>
              <a:t>https://futuregenerations.wales/about-us/future-generations-act/</a:t>
            </a:r>
            <a:r>
              <a:rPr lang="en-GB" dirty="0">
                <a:latin typeface="Arial" panose="020B0604020202020204" pitchFamily="34" charset="0"/>
                <a:cs typeface="Arial" panose="020B0604020202020204" pitchFamily="34" charset="0"/>
              </a:rPr>
              <a:t> (Accessed: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April 2019).  </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Larkin, M. (2013) </a:t>
            </a:r>
            <a:r>
              <a:rPr lang="en-GB" i="1" dirty="0">
                <a:latin typeface="Arial" panose="020B0604020202020204" pitchFamily="34" charset="0"/>
                <a:cs typeface="Arial" panose="020B0604020202020204" pitchFamily="34" charset="0"/>
              </a:rPr>
              <a:t>Health and Well-Being across the Life Course. </a:t>
            </a:r>
            <a:r>
              <a:rPr lang="en-GB" dirty="0">
                <a:latin typeface="Arial" panose="020B0604020202020204" pitchFamily="34" charset="0"/>
                <a:cs typeface="Arial" panose="020B0604020202020204" pitchFamily="34" charset="0"/>
              </a:rPr>
              <a:t>London: SAGE Publications Ltd.</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O’Brien, C. (2016) </a:t>
            </a:r>
            <a:r>
              <a:rPr lang="en-GB" i="1" dirty="0">
                <a:latin typeface="Arial" panose="020B0604020202020204" pitchFamily="34" charset="0"/>
                <a:cs typeface="Arial" panose="020B0604020202020204" pitchFamily="34" charset="0"/>
              </a:rPr>
              <a:t>Education for Sustainable Happiness and Well-being. </a:t>
            </a:r>
            <a:r>
              <a:rPr lang="en-GB" dirty="0">
                <a:latin typeface="Arial" panose="020B0604020202020204" pitchFamily="34" charset="0"/>
                <a:cs typeface="Arial" panose="020B0604020202020204" pitchFamily="34" charset="0"/>
              </a:rPr>
              <a:t>Oxon: Routledge. </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O’Brien, C. (2010) ‘Sustainability, Happiness and Education’, </a:t>
            </a:r>
            <a:r>
              <a:rPr lang="en-GB" i="1" dirty="0">
                <a:latin typeface="Arial" panose="020B0604020202020204" pitchFamily="34" charset="0"/>
                <a:cs typeface="Arial" panose="020B0604020202020204" pitchFamily="34" charset="0"/>
              </a:rPr>
              <a:t>Journal of Sustainability Education, </a:t>
            </a:r>
            <a:r>
              <a:rPr lang="en-GB" dirty="0">
                <a:latin typeface="Arial" panose="020B0604020202020204" pitchFamily="34" charset="0"/>
                <a:cs typeface="Arial" panose="020B0604020202020204" pitchFamily="34" charset="0"/>
              </a:rPr>
              <a:t>1(May 2010), p.1-19. Available at: </a:t>
            </a:r>
            <a:r>
              <a:rPr lang="en-GB" dirty="0">
                <a:latin typeface="Arial" panose="020B0604020202020204" pitchFamily="34" charset="0"/>
                <a:cs typeface="Arial" panose="020B0604020202020204" pitchFamily="34" charset="0"/>
                <a:hlinkClick r:id="rId3"/>
              </a:rPr>
              <a:t>https://web-a-ebscohost-com.ezproxy.uwtsd.ac.uk/ehost/pdfviewer/pdfviewer?vid=1&amp;sid=5dab31be-5c01-46d4-8220-d2a2196af6e6%40sessionmgr4010</a:t>
            </a:r>
            <a:r>
              <a:rPr lang="en-GB" dirty="0">
                <a:latin typeface="Arial" panose="020B0604020202020204" pitchFamily="34" charset="0"/>
                <a:cs typeface="Arial" panose="020B0604020202020204" pitchFamily="34" charset="0"/>
              </a:rPr>
              <a:t> (Accessed: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April 2019).  </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United Nations (No Date) </a:t>
            </a:r>
            <a:r>
              <a:rPr lang="en-GB" i="1" dirty="0">
                <a:latin typeface="Arial" panose="020B0604020202020204" pitchFamily="34" charset="0"/>
                <a:cs typeface="Arial" panose="020B0604020202020204" pitchFamily="34" charset="0"/>
              </a:rPr>
              <a:t>The Sustainable Development Agenda</a:t>
            </a:r>
            <a:r>
              <a:rPr lang="en-GB" dirty="0">
                <a:latin typeface="Arial" panose="020B0604020202020204" pitchFamily="34" charset="0"/>
                <a:cs typeface="Arial" panose="020B0604020202020204" pitchFamily="34" charset="0"/>
              </a:rPr>
              <a:t>. Available at:</a:t>
            </a:r>
          </a:p>
          <a:p>
            <a:pPr marL="0" indent="0" algn="just">
              <a:buNone/>
            </a:pPr>
            <a:r>
              <a:rPr lang="en-GB" u="sng" dirty="0">
                <a:latin typeface="Arial" panose="020B0604020202020204" pitchFamily="34" charset="0"/>
                <a:cs typeface="Arial" panose="020B0604020202020204" pitchFamily="34" charset="0"/>
                <a:hlinkClick r:id="rId4"/>
              </a:rPr>
              <a:t>ht</a:t>
            </a:r>
            <a:r>
              <a:rPr lang="en-GB" u="sng" dirty="0">
                <a:latin typeface="Arial" panose="020B0604020202020204" pitchFamily="34" charset="0"/>
                <a:cs typeface="Arial" panose="020B0604020202020204" pitchFamily="34" charset="0"/>
                <a:hlinkClick r:id="rId4"/>
              </a:rPr>
              <a:t>t</a:t>
            </a:r>
            <a:r>
              <a:rPr lang="en-GB" u="sng" dirty="0">
                <a:latin typeface="Arial" panose="020B0604020202020204" pitchFamily="34" charset="0"/>
                <a:cs typeface="Arial" panose="020B0604020202020204" pitchFamily="34" charset="0"/>
                <a:hlinkClick r:id="rId4"/>
              </a:rPr>
              <a:t>ps://www.un.org/sustainabledevelopment/development-agenda/</a:t>
            </a:r>
            <a:r>
              <a:rPr lang="en-GB" dirty="0">
                <a:latin typeface="Arial" panose="020B0604020202020204" pitchFamily="34" charset="0"/>
                <a:cs typeface="Arial" panose="020B0604020202020204" pitchFamily="34" charset="0"/>
              </a:rPr>
              <a:t> (Accessed: 29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2019).</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United Nations (No Date) </a:t>
            </a:r>
            <a:r>
              <a:rPr lang="en-GB" i="1" dirty="0">
                <a:latin typeface="Arial" panose="020B0604020202020204" pitchFamily="34" charset="0"/>
                <a:cs typeface="Arial" panose="020B0604020202020204" pitchFamily="34" charset="0"/>
              </a:rPr>
              <a:t>What is Sustainable Development</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4"/>
              </a:rPr>
              <a:t>https://www.un.org/sustainabledevelopment/development-agenda/</a:t>
            </a:r>
            <a:r>
              <a:rPr lang="en-GB" dirty="0">
                <a:latin typeface="Arial" panose="020B0604020202020204" pitchFamily="34" charset="0"/>
                <a:cs typeface="Arial" panose="020B0604020202020204" pitchFamily="34" charset="0"/>
              </a:rPr>
              <a:t> (Accessed: 30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2019). </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212335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56846-A9D3-4BBB-A11A-E9DA893595D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A02825A-11FC-4CE2-988A-6FFC7D7422CE}"/>
              </a:ext>
            </a:extLst>
          </p:cNvPr>
          <p:cNvSpPr>
            <a:spLocks noGrp="1"/>
          </p:cNvSpPr>
          <p:nvPr>
            <p:ph idx="1"/>
          </p:nvPr>
        </p:nvSpPr>
        <p:spPr>
          <a:xfrm>
            <a:off x="677334" y="1581150"/>
            <a:ext cx="8596668" cy="4991099"/>
          </a:xfrm>
        </p:spPr>
        <p:txBody>
          <a:bodyPr>
            <a:normAutofit fontScale="92500" lnSpcReduction="10000"/>
          </a:bodyPr>
          <a:lstStyle/>
          <a:p>
            <a:pPr marL="0" indent="0" algn="just">
              <a:buNone/>
            </a:pPr>
            <a:r>
              <a:rPr lang="en-GB" dirty="0">
                <a:latin typeface="Arial" panose="020B0604020202020204" pitchFamily="34" charset="0"/>
                <a:cs typeface="Arial" panose="020B0604020202020204" pitchFamily="34" charset="0"/>
              </a:rPr>
              <a:t>Voluntary National Review (2017) </a:t>
            </a:r>
            <a:r>
              <a:rPr lang="en-GB" i="1" dirty="0">
                <a:latin typeface="Arial" panose="020B0604020202020204" pitchFamily="34" charset="0"/>
                <a:cs typeface="Arial" panose="020B0604020202020204" pitchFamily="34" charset="0"/>
              </a:rPr>
              <a:t>Government follow-up on the Sustainable Development Goals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2"/>
              </a:rPr>
              <a:t>https://sustainabledevelopment.un.org/memberstates/denmark</a:t>
            </a:r>
            <a:r>
              <a:rPr lang="en-GB" dirty="0">
                <a:latin typeface="Arial" panose="020B0604020202020204" pitchFamily="34" charset="0"/>
                <a:cs typeface="Arial" panose="020B0604020202020204" pitchFamily="34" charset="0"/>
              </a:rPr>
              <a:t> (Accessed: 31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March 2019). </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Welsh Assembly Government (2008) </a:t>
            </a:r>
            <a:r>
              <a:rPr lang="en-GB" i="1" dirty="0">
                <a:latin typeface="Arial" panose="020B0604020202020204" pitchFamily="34" charset="0"/>
                <a:cs typeface="Arial" panose="020B0604020202020204" pitchFamily="34" charset="0"/>
              </a:rPr>
              <a:t>Education for Sustainable Development and Global Citizenship.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3"/>
              </a:rPr>
              <a:t>https://learning.gov.wales/docs/learningwales/publications/081204commonunderstschoolsen.pdf</a:t>
            </a:r>
            <a:r>
              <a:rPr lang="en-GB" dirty="0">
                <a:latin typeface="Arial" panose="020B0604020202020204" pitchFamily="34" charset="0"/>
                <a:cs typeface="Arial" panose="020B0604020202020204" pitchFamily="34" charset="0"/>
              </a:rPr>
              <a:t> (Accessed: 31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March 2019). </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Welsh Government (2015)</a:t>
            </a:r>
            <a:r>
              <a:rPr lang="en-GB" b="1"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The 4 purposes of the curriculum for Wales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4"/>
              </a:rPr>
              <a:t>https://gov.wales/new-curriculum-poster</a:t>
            </a:r>
            <a:r>
              <a:rPr lang="en-GB" dirty="0">
                <a:latin typeface="Arial" panose="020B0604020202020204" pitchFamily="34" charset="0"/>
                <a:cs typeface="Arial" panose="020B0604020202020204" pitchFamily="34" charset="0"/>
              </a:rPr>
              <a:t> (Accessed: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April 2019). </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World Health Organisation (No Date) </a:t>
            </a:r>
            <a:r>
              <a:rPr lang="en-GB" i="1" dirty="0">
                <a:latin typeface="Arial" panose="020B0604020202020204" pitchFamily="34" charset="0"/>
                <a:cs typeface="Arial" panose="020B0604020202020204" pitchFamily="34" charset="0"/>
              </a:rPr>
              <a:t>Improving health, reducing health and climate risks.</a:t>
            </a: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5"/>
              </a:rPr>
              <a:t>https://www.who.int/sustainable-development/about/en/</a:t>
            </a:r>
            <a:r>
              <a:rPr lang="en-GB" dirty="0">
                <a:latin typeface="Arial" panose="020B0604020202020204" pitchFamily="34" charset="0"/>
                <a:cs typeface="Arial" panose="020B0604020202020204" pitchFamily="34" charset="0"/>
              </a:rPr>
              <a:t> (Accessed: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April 2019).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908792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D11AB-8AAF-496E-97AD-3CEF607E194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Image Referencing List</a:t>
            </a:r>
          </a:p>
        </p:txBody>
      </p:sp>
      <p:sp>
        <p:nvSpPr>
          <p:cNvPr id="3" name="Content Placeholder 2">
            <a:extLst>
              <a:ext uri="{FF2B5EF4-FFF2-40B4-BE49-F238E27FC236}">
                <a16:creationId xmlns:a16="http://schemas.microsoft.com/office/drawing/2014/main" id="{BE5D4534-3747-4DF2-907E-BE158F1FA29E}"/>
              </a:ext>
            </a:extLst>
          </p:cNvPr>
          <p:cNvSpPr>
            <a:spLocks noGrp="1"/>
          </p:cNvSpPr>
          <p:nvPr>
            <p:ph idx="1"/>
          </p:nvPr>
        </p:nvSpPr>
        <p:spPr/>
        <p:txBody>
          <a:bodyPr/>
          <a:lstStyle/>
          <a:p>
            <a:pPr marL="0" indent="0" algn="just">
              <a:buNone/>
            </a:pPr>
            <a:r>
              <a:rPr lang="en-GB" dirty="0">
                <a:latin typeface="Arial" panose="020B0604020202020204" pitchFamily="34" charset="0"/>
                <a:cs typeface="Arial" panose="020B0604020202020204" pitchFamily="34" charset="0"/>
              </a:rPr>
              <a:t>Eco-Schools (No Date) </a:t>
            </a:r>
            <a:r>
              <a:rPr lang="en-GB" i="1" dirty="0">
                <a:latin typeface="Arial" panose="020B0604020202020204" pitchFamily="34" charset="0"/>
                <a:cs typeface="Arial" panose="020B0604020202020204" pitchFamily="34" charset="0"/>
              </a:rPr>
              <a:t>The Seven-Steps Framework </a:t>
            </a:r>
            <a:r>
              <a:rPr lang="en-GB" dirty="0">
                <a:latin typeface="Arial" panose="020B0604020202020204" pitchFamily="34" charset="0"/>
                <a:cs typeface="Arial" panose="020B0604020202020204" pitchFamily="34" charset="0"/>
              </a:rPr>
              <a:t>[Diagram]. Available at: </a:t>
            </a:r>
            <a:r>
              <a:rPr lang="en-GB" dirty="0">
                <a:latin typeface="Arial" panose="020B0604020202020204" pitchFamily="34" charset="0"/>
                <a:cs typeface="Arial" panose="020B0604020202020204" pitchFamily="34" charset="0"/>
                <a:hlinkClick r:id="rId2"/>
              </a:rPr>
              <a:t>https://www.ecoschools.global/how-does-it-work</a:t>
            </a:r>
            <a:r>
              <a:rPr lang="en-GB" dirty="0">
                <a:latin typeface="Arial" panose="020B0604020202020204" pitchFamily="34" charset="0"/>
                <a:cs typeface="Arial" panose="020B0604020202020204" pitchFamily="34" charset="0"/>
              </a:rPr>
              <a:t> (Accessed: 31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March 2019).</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United Nations (No Date) </a:t>
            </a:r>
            <a:r>
              <a:rPr lang="en-GB" i="1" dirty="0">
                <a:latin typeface="Arial" panose="020B0604020202020204" pitchFamily="34" charset="0"/>
                <a:cs typeface="Arial" panose="020B0604020202020204" pitchFamily="34" charset="0"/>
              </a:rPr>
              <a:t>Sustainable Development Goals </a:t>
            </a:r>
            <a:r>
              <a:rPr lang="en-GB" dirty="0">
                <a:latin typeface="Arial" panose="020B0604020202020204" pitchFamily="34" charset="0"/>
                <a:cs typeface="Arial" panose="020B0604020202020204" pitchFamily="34" charset="0"/>
              </a:rPr>
              <a:t>[Poster]. Available at</a:t>
            </a:r>
            <a:r>
              <a:rPr lang="en-GB" i="1"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3"/>
              </a:rPr>
              <a:t>https://www.un.org/sustainabledevelopment/news/communications-material/</a:t>
            </a:r>
            <a:r>
              <a:rPr lang="en-GB" dirty="0">
                <a:latin typeface="Arial" panose="020B0604020202020204" pitchFamily="34" charset="0"/>
                <a:cs typeface="Arial" panose="020B0604020202020204" pitchFamily="34" charset="0"/>
              </a:rPr>
              <a:t> (Accessed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April 2019). </a:t>
            </a:r>
          </a:p>
          <a:p>
            <a:pPr marL="0" indent="0">
              <a:buNone/>
            </a:pPr>
            <a:endParaRPr lang="en-GB" dirty="0"/>
          </a:p>
        </p:txBody>
      </p:sp>
    </p:spTree>
    <p:extLst>
      <p:ext uri="{BB962C8B-B14F-4D97-AF65-F5344CB8AC3E}">
        <p14:creationId xmlns:p14="http://schemas.microsoft.com/office/powerpoint/2010/main" val="28606428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884</TotalTime>
  <Words>2972</Words>
  <Application>Microsoft Office PowerPoint</Application>
  <PresentationFormat>Widescreen</PresentationFormat>
  <Paragraphs>291</Paragraphs>
  <Slides>20</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Trebuchet MS</vt:lpstr>
      <vt:lpstr>Wingdings</vt:lpstr>
      <vt:lpstr>Wingdings 3</vt:lpstr>
      <vt:lpstr>Facet</vt:lpstr>
      <vt:lpstr>  Collaboration or cheating?  What can be learned from global research, policy and practice which might enhance education for health and well-being of children and young people in Wales?</vt:lpstr>
      <vt:lpstr>SUSTAINABILTY </vt:lpstr>
      <vt:lpstr>Education for sustainable development</vt:lpstr>
      <vt:lpstr>Eco-Schools </vt:lpstr>
      <vt:lpstr>Eco Schools Seven Step Framework</vt:lpstr>
      <vt:lpstr>Sustainable Development Goals (2015)</vt:lpstr>
      <vt:lpstr>Global Research: Key aspects found</vt:lpstr>
      <vt:lpstr>UK: Forest Schools Wales</vt:lpstr>
      <vt:lpstr>Centre for Alternative Technology (CAT)</vt:lpstr>
      <vt:lpstr>Policies: How are we addressing sustainability and ESDGC in Wales?</vt:lpstr>
      <vt:lpstr>Health and Well-being benefits through ESDGC and sustainable development </vt:lpstr>
      <vt:lpstr>How can UK schools move forward?</vt:lpstr>
      <vt:lpstr>What is next for education in Wales?</vt:lpstr>
      <vt:lpstr>Collaboration or cheating?</vt:lpstr>
      <vt:lpstr>Thank you for listening.  Please feel free to ask any questions.</vt:lpstr>
      <vt:lpstr>References</vt:lpstr>
      <vt:lpstr>References </vt:lpstr>
      <vt:lpstr>References</vt:lpstr>
      <vt:lpstr>References</vt:lpstr>
      <vt:lpstr>Image Referencing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Collaboration or cheating?  What can be learned from global research, policy and practice which might enhance education for health and well-being of children and young people in Wales?</dc:title>
  <dc:creator>D McKenzie</dc:creator>
  <cp:lastModifiedBy>D McKenzie</cp:lastModifiedBy>
  <cp:revision>155</cp:revision>
  <dcterms:created xsi:type="dcterms:W3CDTF">2019-04-01T10:41:04Z</dcterms:created>
  <dcterms:modified xsi:type="dcterms:W3CDTF">2019-04-03T03:14:44Z</dcterms:modified>
</cp:coreProperties>
</file>