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"/>
  </p:notes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8EC40"/>
    <a:srgbClr val="E8F268"/>
    <a:srgbClr val="421FD7"/>
    <a:srgbClr val="1DFC0C"/>
    <a:srgbClr val="E596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15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64D31E-FB96-4DDA-8F00-55AD337D88F5}" type="datetimeFigureOut">
              <a:rPr lang="en-GB" smtClean="0"/>
              <a:t>18/12/2019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66D79C-6873-4A4C-912F-F3533FEC5E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35215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634E19-E1E6-4CC7-BDEE-264940AC1D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DC3F3EC-6134-4F75-9B2F-89DBB1C990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64E6BB-3F4B-4908-9FCD-3F30403002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EB6D09-F1B5-4BD4-B8B8-866B61DBD23C}" type="datetime1">
              <a:rPr lang="en-GB" smtClean="0"/>
              <a:t>18/12/2019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976071-E26C-4F2D-A4A0-CEC83C3C8E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1301324                                                                         SJIE6001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3B2A94-B67F-49AC-99FC-85CCDBFAFB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47B799-EF92-4E23-B3BC-78CBB6DF03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92627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E028C4-F6B5-4EAD-A64E-E76FF3FD1F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16D41D-81B8-4327-8952-85A30D84BC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AE12BC-6DA0-472B-B89B-B3716EDF1E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A6C29B-4D9B-4FCC-98C3-9F3A15713FC9}" type="datetime1">
              <a:rPr lang="en-GB" smtClean="0"/>
              <a:t>18/12/2019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2B7837-7FC4-4404-865C-75628CD2E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1301324                                                                         SJIE6001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0249B5-8584-40A8-92D9-0540F585C5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47B799-EF92-4E23-B3BC-78CBB6DF03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80233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5CC87F-1385-41DF-A7B3-8060AE0BFD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76D9DD-D421-43CF-A0D3-86E74206D3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B92228-1D8D-4128-9E45-B18C1C29C6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72228-430F-4271-BE12-8991933C0BDF}" type="datetime1">
              <a:rPr lang="en-GB" smtClean="0"/>
              <a:t>18/12/2019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9E54A7-5C57-4025-8610-47A570BC65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1301324                                                                         SJIE6001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D02A72-8395-4644-A0AE-9260CF0C4C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47B799-EF92-4E23-B3BC-78CBB6DF03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81248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C90946-86BB-457A-B1B7-3C908BA274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6AA888-3140-4414-A94C-A80748ED213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BB187D-D1A6-43CC-8224-C6D7C4ABB0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8EFC24D-6C83-46D0-9372-3487302395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0BC715-91DF-4F3E-99FE-A71CEE15DB97}" type="datetime1">
              <a:rPr lang="en-GB" smtClean="0"/>
              <a:t>18/12/2019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B574F4-D64E-404F-9BD0-C9E83EAF8D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1301324                                                                         SJIE6001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01CDD9-EF63-4702-A544-99925FF903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47B799-EF92-4E23-B3BC-78CBB6DF03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67350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16731D-6B40-48E3-B90B-004232DB97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4F50F9-7FA1-4092-B71F-4FCE042F18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7378FA1-4C68-494C-8328-9A52AC2D8E0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B9A49CB-8AC7-4150-A0F1-0FE4D7E128F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6EE0262-B6D7-4E0D-8694-914E6E3E40D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32EBA87-4910-429C-9463-163A25B39C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6F30B-56D6-474F-AE2B-3D2312D1E568}" type="datetime1">
              <a:rPr lang="en-GB" smtClean="0"/>
              <a:t>18/12/2019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50D3B6F-C974-427A-813F-6E5786FA98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1301324                                                                         SJIE6001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38EB294-FD7C-46A1-BA62-A1457C27A4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47B799-EF92-4E23-B3BC-78CBB6DF03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88419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D1E9E3-86F0-4776-B158-E159CFA694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FDCE30-53B5-45B8-AD88-03A53249B3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8A9263-FB6E-481A-8EC5-C02DBDB4C69A}" type="datetime1">
              <a:rPr lang="en-GB" smtClean="0"/>
              <a:t>18/12/2019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8CA4933-FCAA-4E5F-8D9B-BF129A36ED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1301324                                                                         SJIE6001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C8268C3-2743-45AF-9098-3A59368F63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47B799-EF92-4E23-B3BC-78CBB6DF03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52719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8B0B16-1F38-4094-A0E2-C402F8B643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28C8D-57BE-4D73-B3E3-D5856AB4BF3E}" type="datetime1">
              <a:rPr lang="en-GB" smtClean="0"/>
              <a:t>18/12/2019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1FD1870-FDA1-4B4C-9320-B5848ADA46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1301324                                                                         SJIE6001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762579-973E-4D93-AD81-23C42C9955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47B799-EF92-4E23-B3BC-78CBB6DF03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13645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3793F9-7E13-43CA-99FA-DCA74366A2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98D585-4115-4A01-BC6F-35F00B28FD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CBDC18D-A4E1-4F5B-A6BD-9C3E2EE7D95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EB8A74-1FB7-41E2-A20E-F103F95505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A2DEE-8606-4272-B736-D66DFD5D1FC9}" type="datetime1">
              <a:rPr lang="en-GB" smtClean="0"/>
              <a:t>18/12/2019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E768D2-B266-47B7-B569-6E00F458C6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1301324                                                                         SJIE6001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75EC518-DEF0-4BF1-A823-B9E885F829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47B799-EF92-4E23-B3BC-78CBB6DF03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20652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0B702-7F06-4770-800F-AA14B2DD0F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C4E1294-97A6-46D6-962B-9F214B8B409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4BF114-6FBB-4EAC-A2D4-3EFF796BCC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C08DC80-0830-464D-8348-F2BE08A8D1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4BFC3E-7722-4EE4-8CDC-DA10DD591E39}" type="datetime1">
              <a:rPr lang="en-GB" smtClean="0"/>
              <a:t>18/12/2019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64AB0D-B2A8-4583-A0D0-C545A98B45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1301324                                                                         SJIE6001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C9B0B5-E4B0-495B-A006-8A74108E24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47B799-EF92-4E23-B3BC-78CBB6DF03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27241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01FAC5-5BF5-4E1E-8E99-36F0D37EBB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15135C-E4FF-4BDE-BD8A-ED65176B836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B2AF01-FFD5-414C-9073-3BCF217021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FC43BA-885D-4733-90C0-C556DF7A235C}" type="datetime1">
              <a:rPr lang="en-GB" smtClean="0"/>
              <a:t>18/12/2019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A93CE2-E1C7-4BBF-A4CC-A97024A4D4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1301324                                                                         SJIE6001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5943BA-A0B9-4D5E-9770-83758B60F1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47B799-EF92-4E23-B3BC-78CBB6DF03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25285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E06933A-B41B-4794-9F21-998E51AF289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8C12F4F-212F-4BDD-984E-D279A04F1B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B57EAB-B1F1-45E4-86E3-79C1A94794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2820C2-DDA4-49FD-B81F-1342AF05D1E5}" type="datetime1">
              <a:rPr lang="en-GB" smtClean="0"/>
              <a:t>18/12/2019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9E25E8-9F58-48CB-8915-A432F58D04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1301324                                                                         SJIE6001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F1B46F-C563-40B4-A608-DE6A26A604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47B799-EF92-4E23-B3BC-78CBB6DF03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70892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A5C3B6C-D37E-49D6-A44C-A84C792F8E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5E8851-9F7B-44AD-9AA4-F7830C31BC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282E2C-1480-45DF-B404-8469522E4E3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B004BD-FFB2-435B-A6F4-7FA263590195}" type="datetime1">
              <a:rPr lang="en-GB" smtClean="0"/>
              <a:t>18/12/2019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BA15AA-9A71-406A-91F7-7B0D8056CC4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/>
              <a:t>1301324                                                                         SJIE6001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DD4C40-5CC0-4AC5-86C9-D0F9FAE4789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47B799-EF92-4E23-B3BC-78CBB6DF03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66443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-cool.co.uk/" TargetMode="External"/><Relationship Id="rId3" Type="http://schemas.openxmlformats.org/officeDocument/2006/relationships/hyperlink" Target="http://www.edglossary.org/" TargetMode="External"/><Relationship Id="rId7" Type="http://schemas.openxmlformats.org/officeDocument/2006/relationships/hyperlink" Target="http://www.marxists.org/" TargetMode="External"/><Relationship Id="rId2" Type="http://schemas.openxmlformats.org/officeDocument/2006/relationships/hyperlink" Target="http://wwwtheedadvocate.or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hwb.gov.wales/" TargetMode="External"/><Relationship Id="rId5" Type="http://schemas.openxmlformats.org/officeDocument/2006/relationships/hyperlink" Target="http://www.curee.co.uk/" TargetMode="External"/><Relationship Id="rId10" Type="http://schemas.openxmlformats.org/officeDocument/2006/relationships/hyperlink" Target="http://www.drfaultly.wordpress.com/" TargetMode="External"/><Relationship Id="rId4" Type="http://schemas.openxmlformats.org/officeDocument/2006/relationships/hyperlink" Target="http://www.quora.com/" TargetMode="External"/><Relationship Id="rId9" Type="http://schemas.openxmlformats.org/officeDocument/2006/relationships/hyperlink" Target="http://www.revisesociology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60000"/>
                <a:lumOff val="40000"/>
              </a:schemeClr>
            </a:gs>
            <a:gs pos="35000">
              <a:schemeClr val="accent4">
                <a:lumMod val="0"/>
                <a:lumOff val="100000"/>
              </a:schemeClr>
            </a:gs>
            <a:gs pos="100000">
              <a:srgbClr val="00B0F0"/>
            </a:gs>
          </a:gsLst>
          <a:path path="rect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5">
            <a:extLst>
              <a:ext uri="{FF2B5EF4-FFF2-40B4-BE49-F238E27FC236}">
                <a16:creationId xmlns:a16="http://schemas.microsoft.com/office/drawing/2014/main" id="{1B4B13FB-ECD0-4A5F-B4B4-2C51AC8C65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39001">
            <a:off x="5900696" y="2792543"/>
            <a:ext cx="1706185" cy="1601866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A77E1306-79EC-44BD-9090-8FFABC9CE55F}"/>
              </a:ext>
            </a:extLst>
          </p:cNvPr>
          <p:cNvSpPr/>
          <p:nvPr/>
        </p:nvSpPr>
        <p:spPr>
          <a:xfrm rot="1195808">
            <a:off x="9962267" y="2392585"/>
            <a:ext cx="1710408" cy="1087122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</a:rPr>
              <a:t>Discussion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</a:rPr>
              <a:t>Storytelling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</a:rPr>
              <a:t>Research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</a:rPr>
              <a:t>Training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4519284-9363-4B80-ACDA-CC64B989F9B6}"/>
              </a:ext>
            </a:extLst>
          </p:cNvPr>
          <p:cNvSpPr txBox="1"/>
          <p:nvPr/>
        </p:nvSpPr>
        <p:spPr>
          <a:xfrm>
            <a:off x="3284805" y="1473593"/>
            <a:ext cx="6569613" cy="646331"/>
          </a:xfrm>
          <a:prstGeom prst="rect">
            <a:avLst/>
          </a:prstGeom>
          <a:solidFill>
            <a:schemeClr val="bg1"/>
          </a:solidFill>
          <a:ln w="254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The unofficial, unintended, unwritten values and perspectives that pupils learn at school.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EC6FA3C-786D-4D71-9440-FA9FEA934FB4}"/>
              </a:ext>
            </a:extLst>
          </p:cNvPr>
          <p:cNvSpPr txBox="1"/>
          <p:nvPr/>
        </p:nvSpPr>
        <p:spPr>
          <a:xfrm>
            <a:off x="3284805" y="2214883"/>
            <a:ext cx="6569613" cy="646331"/>
          </a:xfrm>
          <a:prstGeom prst="rect">
            <a:avLst/>
          </a:prstGeom>
          <a:solidFill>
            <a:schemeClr val="bg1"/>
          </a:solidFill>
          <a:ln w="349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Allows changes in attitudes, beliefs and values of pupils which are communicated through social and cultural messages.</a:t>
            </a: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470275F2-7D20-43F6-AEA8-09CC775D3188}"/>
              </a:ext>
            </a:extLst>
          </p:cNvPr>
          <p:cNvSpPr/>
          <p:nvPr/>
        </p:nvSpPr>
        <p:spPr>
          <a:xfrm>
            <a:off x="3573194" y="63304"/>
            <a:ext cx="5992837" cy="1315330"/>
          </a:xfrm>
          <a:prstGeom prst="roundRect">
            <a:avLst/>
          </a:prstGeom>
          <a:pattFill prst="diagBrick">
            <a:fgClr>
              <a:srgbClr val="00B050"/>
            </a:fgClr>
            <a:bgClr>
              <a:schemeClr val="bg1"/>
            </a:bgClr>
          </a:pattFill>
          <a:ln w="349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05887973-DCF0-44A4-884D-79C149D82037}"/>
              </a:ext>
            </a:extLst>
          </p:cNvPr>
          <p:cNvSpPr/>
          <p:nvPr/>
        </p:nvSpPr>
        <p:spPr>
          <a:xfrm>
            <a:off x="4304714" y="63305"/>
            <a:ext cx="4360984" cy="1227406"/>
          </a:xfrm>
          <a:prstGeom prst="ellipse">
            <a:avLst/>
          </a:prstGeom>
          <a:solidFill>
            <a:srgbClr val="00B05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latin typeface="Arial Black" panose="020B0A04020102020204" pitchFamily="34" charset="0"/>
              </a:rPr>
              <a:t>The Hidden Curriculum</a:t>
            </a:r>
          </a:p>
          <a:p>
            <a:pPr algn="ctr"/>
            <a:endParaRPr lang="en-GB" dirty="0"/>
          </a:p>
        </p:txBody>
      </p:sp>
      <p:sp>
        <p:nvSpPr>
          <p:cNvPr id="19" name="Scroll: Horizontal 18">
            <a:extLst>
              <a:ext uri="{FF2B5EF4-FFF2-40B4-BE49-F238E27FC236}">
                <a16:creationId xmlns:a16="http://schemas.microsoft.com/office/drawing/2014/main" id="{B7758D29-565A-497A-A9EA-A195A4474B48}"/>
              </a:ext>
            </a:extLst>
          </p:cNvPr>
          <p:cNvSpPr/>
          <p:nvPr/>
        </p:nvSpPr>
        <p:spPr>
          <a:xfrm rot="636041">
            <a:off x="9871859" y="-122137"/>
            <a:ext cx="2139849" cy="2158614"/>
          </a:xfrm>
          <a:prstGeom prst="horizontalScroll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i="1" dirty="0">
                <a:solidFill>
                  <a:schemeClr val="tx1"/>
                </a:solidFill>
              </a:rPr>
              <a:t>Education is the process of learning and developing knowledge, skills, values and beliefs.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700AD82-C85C-4207-B5DF-0627F50B04CB}"/>
              </a:ext>
            </a:extLst>
          </p:cNvPr>
          <p:cNvSpPr txBox="1"/>
          <p:nvPr/>
        </p:nvSpPr>
        <p:spPr>
          <a:xfrm>
            <a:off x="9979954" y="1612092"/>
            <a:ext cx="1780638" cy="646331"/>
          </a:xfrm>
          <a:prstGeom prst="rect">
            <a:avLst/>
          </a:prstGeom>
          <a:pattFill prst="diagBrick">
            <a:fgClr>
              <a:srgbClr val="00B050"/>
            </a:fgClr>
            <a:bgClr>
              <a:schemeClr val="bg1"/>
            </a:bgClr>
          </a:pattFill>
          <a:ln w="444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  Educational Methods </a:t>
            </a:r>
          </a:p>
        </p:txBody>
      </p:sp>
      <p:sp>
        <p:nvSpPr>
          <p:cNvPr id="21" name="Arrow: Down 20">
            <a:extLst>
              <a:ext uri="{FF2B5EF4-FFF2-40B4-BE49-F238E27FC236}">
                <a16:creationId xmlns:a16="http://schemas.microsoft.com/office/drawing/2014/main" id="{42DCC95A-59F9-4FB3-90E3-1B9902B3E1D7}"/>
              </a:ext>
            </a:extLst>
          </p:cNvPr>
          <p:cNvSpPr/>
          <p:nvPr/>
        </p:nvSpPr>
        <p:spPr>
          <a:xfrm rot="1062722">
            <a:off x="11356277" y="2053531"/>
            <a:ext cx="393896" cy="511240"/>
          </a:xfrm>
          <a:prstGeom prst="downArrow">
            <a:avLst>
              <a:gd name="adj1" fmla="val 58062"/>
              <a:gd name="adj2" fmla="val 50000"/>
            </a:avLst>
          </a:prstGeom>
          <a:solidFill>
            <a:srgbClr val="00B050"/>
          </a:solidFill>
          <a:ln w="349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F0C3852B-E049-45DF-AE7F-15F44B46BE0E}"/>
              </a:ext>
            </a:extLst>
          </p:cNvPr>
          <p:cNvSpPr/>
          <p:nvPr/>
        </p:nvSpPr>
        <p:spPr>
          <a:xfrm>
            <a:off x="7973139" y="2810300"/>
            <a:ext cx="2033855" cy="646331"/>
          </a:xfrm>
          <a:prstGeom prst="rect">
            <a:avLst/>
          </a:prstGeom>
          <a:pattFill prst="diagBrick">
            <a:fgClr>
              <a:srgbClr val="00B050"/>
            </a:fgClr>
            <a:bgClr>
              <a:schemeClr val="bg1"/>
            </a:bgClr>
          </a:pattFill>
          <a:ln w="539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Educational Theorists</a:t>
            </a:r>
          </a:p>
        </p:txBody>
      </p:sp>
      <p:sp>
        <p:nvSpPr>
          <p:cNvPr id="32" name="Rectangle: Rounded Corners 31">
            <a:extLst>
              <a:ext uri="{FF2B5EF4-FFF2-40B4-BE49-F238E27FC236}">
                <a16:creationId xmlns:a16="http://schemas.microsoft.com/office/drawing/2014/main" id="{EDDC6753-6363-40AA-9673-ED54A2E18F8A}"/>
              </a:ext>
            </a:extLst>
          </p:cNvPr>
          <p:cNvSpPr/>
          <p:nvPr/>
        </p:nvSpPr>
        <p:spPr>
          <a:xfrm>
            <a:off x="7322290" y="3403414"/>
            <a:ext cx="1644846" cy="630540"/>
          </a:xfrm>
          <a:prstGeom prst="roundRect">
            <a:avLst/>
          </a:prstGeom>
          <a:solidFill>
            <a:srgbClr val="E8F268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Bruner – Spiral Curriculum</a:t>
            </a:r>
          </a:p>
        </p:txBody>
      </p: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DF971900-3FB8-4D1A-A917-39C496FCD6EC}"/>
              </a:ext>
            </a:extLst>
          </p:cNvPr>
          <p:cNvSpPr/>
          <p:nvPr/>
        </p:nvSpPr>
        <p:spPr>
          <a:xfrm>
            <a:off x="8967136" y="3390837"/>
            <a:ext cx="1531715" cy="630541"/>
          </a:xfrm>
          <a:prstGeom prst="roundRect">
            <a:avLst/>
          </a:prstGeom>
          <a:solidFill>
            <a:srgbClr val="E8F268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Skinner – Operant Conditioning 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FC141046-530B-403F-9E02-47BD6A0A7D39}"/>
              </a:ext>
            </a:extLst>
          </p:cNvPr>
          <p:cNvSpPr/>
          <p:nvPr/>
        </p:nvSpPr>
        <p:spPr>
          <a:xfrm>
            <a:off x="6788358" y="4239663"/>
            <a:ext cx="2102424" cy="1401482"/>
          </a:xfrm>
          <a:prstGeom prst="rect">
            <a:avLst/>
          </a:prstGeom>
          <a:solidFill>
            <a:schemeClr val="accent4"/>
          </a:solidFill>
          <a:ln w="444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Ensuring teaching and learning experiences are allowing students to construct meaningful understanding to the new knowledge they have learned</a:t>
            </a:r>
          </a:p>
        </p:txBody>
      </p:sp>
      <p:sp>
        <p:nvSpPr>
          <p:cNvPr id="29" name="Arrow: Down 28">
            <a:extLst>
              <a:ext uri="{FF2B5EF4-FFF2-40B4-BE49-F238E27FC236}">
                <a16:creationId xmlns:a16="http://schemas.microsoft.com/office/drawing/2014/main" id="{8B0E5BC1-C5AE-416B-BDC5-299E175047E3}"/>
              </a:ext>
            </a:extLst>
          </p:cNvPr>
          <p:cNvSpPr/>
          <p:nvPr/>
        </p:nvSpPr>
        <p:spPr>
          <a:xfrm rot="19793971">
            <a:off x="7335549" y="3769809"/>
            <a:ext cx="532374" cy="562738"/>
          </a:xfrm>
          <a:prstGeom prst="downArrow">
            <a:avLst/>
          </a:prstGeom>
          <a:solidFill>
            <a:srgbClr val="00B050"/>
          </a:solid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04BFAD14-4C6F-43E4-9303-57689AC88802}"/>
              </a:ext>
            </a:extLst>
          </p:cNvPr>
          <p:cNvSpPr/>
          <p:nvPr/>
        </p:nvSpPr>
        <p:spPr>
          <a:xfrm>
            <a:off x="9086236" y="4239633"/>
            <a:ext cx="1784037" cy="732859"/>
          </a:xfrm>
          <a:prstGeom prst="rect">
            <a:avLst/>
          </a:prstGeom>
          <a:solidFill>
            <a:schemeClr val="accent4">
              <a:lumMod val="75000"/>
            </a:schemeClr>
          </a:solidFill>
          <a:ln w="444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Children learn through rewards and positive reinforcers</a:t>
            </a:r>
          </a:p>
        </p:txBody>
      </p:sp>
      <p:sp>
        <p:nvSpPr>
          <p:cNvPr id="35" name="Arrow: Down 34">
            <a:extLst>
              <a:ext uri="{FF2B5EF4-FFF2-40B4-BE49-F238E27FC236}">
                <a16:creationId xmlns:a16="http://schemas.microsoft.com/office/drawing/2014/main" id="{4A30CD7B-D8D5-4DF1-AC46-FCE6A7576A4D}"/>
              </a:ext>
            </a:extLst>
          </p:cNvPr>
          <p:cNvSpPr/>
          <p:nvPr/>
        </p:nvSpPr>
        <p:spPr>
          <a:xfrm rot="20239669">
            <a:off x="10212963" y="3714344"/>
            <a:ext cx="506437" cy="520319"/>
          </a:xfrm>
          <a:prstGeom prst="downArrow">
            <a:avLst/>
          </a:prstGeom>
          <a:solidFill>
            <a:srgbClr val="00B05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CBFD0BBB-CA17-4608-B694-A87434A8B7BC}"/>
              </a:ext>
            </a:extLst>
          </p:cNvPr>
          <p:cNvSpPr/>
          <p:nvPr/>
        </p:nvSpPr>
        <p:spPr>
          <a:xfrm>
            <a:off x="9183961" y="5030688"/>
            <a:ext cx="1784037" cy="951345"/>
          </a:xfrm>
          <a:prstGeom prst="rect">
            <a:avLst/>
          </a:prstGeom>
          <a:solidFill>
            <a:schemeClr val="accent4">
              <a:lumMod val="75000"/>
            </a:schemeClr>
          </a:solidFill>
          <a:ln w="444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Learning should be broken down into smaller learning steps to overcome a pupils fear of failure</a:t>
            </a:r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6D195698-555E-4F53-9FA7-0359EEFB3CDF}"/>
              </a:ext>
            </a:extLst>
          </p:cNvPr>
          <p:cNvSpPr/>
          <p:nvPr/>
        </p:nvSpPr>
        <p:spPr>
          <a:xfrm>
            <a:off x="5805088" y="5384407"/>
            <a:ext cx="1628425" cy="760855"/>
          </a:xfrm>
          <a:prstGeom prst="rect">
            <a:avLst/>
          </a:prstGeom>
          <a:solidFill>
            <a:srgbClr val="E8EC4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Children's intellectual ability develops in stages </a:t>
            </a: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769A74D1-4639-4131-A3A6-5D33956ED157}"/>
              </a:ext>
            </a:extLst>
          </p:cNvPr>
          <p:cNvSpPr/>
          <p:nvPr/>
        </p:nvSpPr>
        <p:spPr>
          <a:xfrm>
            <a:off x="7410845" y="5658274"/>
            <a:ext cx="1644846" cy="1151307"/>
          </a:xfrm>
          <a:prstGeom prst="rect">
            <a:avLst/>
          </a:prstGeom>
          <a:solidFill>
            <a:srgbClr val="E8EC40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Children need to learn principles, concepts and structure of ideas rather than memorising data</a:t>
            </a:r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568FD40E-FD2A-4C63-8D4A-CF9144241A8B}"/>
              </a:ext>
            </a:extLst>
          </p:cNvPr>
          <p:cNvSpPr/>
          <p:nvPr/>
        </p:nvSpPr>
        <p:spPr>
          <a:xfrm>
            <a:off x="5280567" y="6061836"/>
            <a:ext cx="2300124" cy="732859"/>
          </a:xfrm>
          <a:prstGeom prst="rect">
            <a:avLst/>
          </a:prstGeom>
          <a:solidFill>
            <a:schemeClr val="accent4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Spiral Curriculum: Ideas are repeated. Learning opportunities are organised from simple to complex.</a:t>
            </a: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852332D8-8A41-4EB7-8F96-15544FD12091}"/>
              </a:ext>
            </a:extLst>
          </p:cNvPr>
          <p:cNvSpPr/>
          <p:nvPr/>
        </p:nvSpPr>
        <p:spPr>
          <a:xfrm>
            <a:off x="9643600" y="6040230"/>
            <a:ext cx="1552585" cy="732858"/>
          </a:xfrm>
          <a:prstGeom prst="rect">
            <a:avLst/>
          </a:prstGeom>
          <a:solidFill>
            <a:schemeClr val="accent4">
              <a:lumMod val="75000"/>
            </a:schemeClr>
          </a:solidFill>
          <a:ln w="444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Association between behaviours and consequence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26A4E720-EFDD-4C0B-A87B-4DD921C18C30}"/>
              </a:ext>
            </a:extLst>
          </p:cNvPr>
          <p:cNvSpPr/>
          <p:nvPr/>
        </p:nvSpPr>
        <p:spPr>
          <a:xfrm>
            <a:off x="11065723" y="3634591"/>
            <a:ext cx="1008185" cy="2200662"/>
          </a:xfrm>
          <a:prstGeom prst="rect">
            <a:avLst/>
          </a:prstGeom>
          <a:solidFill>
            <a:schemeClr val="bg1"/>
          </a:solidFill>
          <a:ln w="349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u="sng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Reducing</a:t>
            </a:r>
            <a:r>
              <a:rPr lang="en-GB" sz="14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 risks has a </a:t>
            </a:r>
            <a:r>
              <a:rPr lang="en-GB" sz="1400" b="1" u="sng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negative</a:t>
            </a:r>
            <a:r>
              <a:rPr lang="en-GB" sz="14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 effect on </a:t>
            </a:r>
            <a:r>
              <a:rPr lang="en-GB" sz="1400" b="1" u="sng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learning</a:t>
            </a:r>
          </a:p>
        </p:txBody>
      </p:sp>
      <p:cxnSp>
        <p:nvCxnSpPr>
          <p:cNvPr id="51" name="Straight Arrow Connector 50">
            <a:extLst>
              <a:ext uri="{FF2B5EF4-FFF2-40B4-BE49-F238E27FC236}">
                <a16:creationId xmlns:a16="http://schemas.microsoft.com/office/drawing/2014/main" id="{DB00DF19-78BD-4810-8652-DC850AB316A2}"/>
              </a:ext>
            </a:extLst>
          </p:cNvPr>
          <p:cNvCxnSpPr>
            <a:cxnSpLocks/>
          </p:cNvCxnSpPr>
          <p:nvPr/>
        </p:nvCxnSpPr>
        <p:spPr>
          <a:xfrm flipV="1">
            <a:off x="10941783" y="4440249"/>
            <a:ext cx="165069" cy="747246"/>
          </a:xfrm>
          <a:prstGeom prst="straightConnector1">
            <a:avLst/>
          </a:prstGeom>
          <a:ln w="952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Oval 54">
            <a:extLst>
              <a:ext uri="{FF2B5EF4-FFF2-40B4-BE49-F238E27FC236}">
                <a16:creationId xmlns:a16="http://schemas.microsoft.com/office/drawing/2014/main" id="{63B831A2-1604-4A09-84D2-429FA573C7C1}"/>
              </a:ext>
            </a:extLst>
          </p:cNvPr>
          <p:cNvSpPr/>
          <p:nvPr/>
        </p:nvSpPr>
        <p:spPr>
          <a:xfrm rot="20187669">
            <a:off x="131241" y="5844651"/>
            <a:ext cx="1657905" cy="914245"/>
          </a:xfrm>
          <a:prstGeom prst="ellipse">
            <a:avLst/>
          </a:prstGeom>
          <a:pattFill prst="diagBrick">
            <a:fgClr>
              <a:srgbClr val="00B050"/>
            </a:fgClr>
            <a:bgClr>
              <a:schemeClr val="bg1"/>
            </a:bgClr>
          </a:patt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Pupil Voice In Special Education</a:t>
            </a:r>
          </a:p>
        </p:txBody>
      </p:sp>
      <p:sp>
        <p:nvSpPr>
          <p:cNvPr id="56" name="Arrow: Down 55">
            <a:extLst>
              <a:ext uri="{FF2B5EF4-FFF2-40B4-BE49-F238E27FC236}">
                <a16:creationId xmlns:a16="http://schemas.microsoft.com/office/drawing/2014/main" id="{6D8724A4-8EDB-4433-AB94-05FA879F6382}"/>
              </a:ext>
            </a:extLst>
          </p:cNvPr>
          <p:cNvSpPr/>
          <p:nvPr/>
        </p:nvSpPr>
        <p:spPr>
          <a:xfrm rot="9155363">
            <a:off x="318913" y="5625362"/>
            <a:ext cx="337624" cy="486677"/>
          </a:xfrm>
          <a:prstGeom prst="downArrow">
            <a:avLst/>
          </a:prstGeom>
          <a:ln w="349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7CBD0DF6-39BE-4A42-A28D-07B4C02A9DD8}"/>
              </a:ext>
            </a:extLst>
          </p:cNvPr>
          <p:cNvSpPr txBox="1"/>
          <p:nvPr/>
        </p:nvSpPr>
        <p:spPr>
          <a:xfrm>
            <a:off x="-67765" y="4937978"/>
            <a:ext cx="1161361" cy="7671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latin typeface="Aharoni" panose="02010803020104030203" pitchFamily="2" charset="-79"/>
                <a:cs typeface="Aharoni" panose="02010803020104030203" pitchFamily="2" charset="-79"/>
              </a:rPr>
              <a:t>Rights Respecting School</a:t>
            </a:r>
          </a:p>
        </p:txBody>
      </p:sp>
      <p:sp>
        <p:nvSpPr>
          <p:cNvPr id="58" name="Arrow: Down 57">
            <a:extLst>
              <a:ext uri="{FF2B5EF4-FFF2-40B4-BE49-F238E27FC236}">
                <a16:creationId xmlns:a16="http://schemas.microsoft.com/office/drawing/2014/main" id="{9252203D-6A51-463B-BF2B-DF2CA65D4799}"/>
              </a:ext>
            </a:extLst>
          </p:cNvPr>
          <p:cNvSpPr/>
          <p:nvPr/>
        </p:nvSpPr>
        <p:spPr>
          <a:xfrm rot="11569412">
            <a:off x="986876" y="5492889"/>
            <a:ext cx="307412" cy="407741"/>
          </a:xfrm>
          <a:prstGeom prst="downArrow">
            <a:avLst/>
          </a:prstGeom>
          <a:ln w="349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88B64DC5-82D2-4155-9978-63002C596126}"/>
              </a:ext>
            </a:extLst>
          </p:cNvPr>
          <p:cNvSpPr txBox="1"/>
          <p:nvPr/>
        </p:nvSpPr>
        <p:spPr>
          <a:xfrm>
            <a:off x="1845549" y="6156447"/>
            <a:ext cx="1473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haroni" panose="02010803020104030203" pitchFamily="2" charset="-79"/>
                <a:cs typeface="Aharoni" panose="02010803020104030203" pitchFamily="2" charset="-79"/>
              </a:rPr>
              <a:t>School</a:t>
            </a:r>
          </a:p>
          <a:p>
            <a:r>
              <a:rPr lang="en-GB" sz="1400" dirty="0">
                <a:latin typeface="Aharoni" panose="02010803020104030203" pitchFamily="2" charset="-79"/>
                <a:cs typeface="Aharoni" panose="02010803020104030203" pitchFamily="2" charset="-79"/>
              </a:rPr>
              <a:t> Council</a:t>
            </a:r>
          </a:p>
        </p:txBody>
      </p:sp>
      <p:sp>
        <p:nvSpPr>
          <p:cNvPr id="60" name="Arrow: Up 59">
            <a:extLst>
              <a:ext uri="{FF2B5EF4-FFF2-40B4-BE49-F238E27FC236}">
                <a16:creationId xmlns:a16="http://schemas.microsoft.com/office/drawing/2014/main" id="{6570B6DF-64B5-4908-AC69-EC3B710F2716}"/>
              </a:ext>
            </a:extLst>
          </p:cNvPr>
          <p:cNvSpPr/>
          <p:nvPr/>
        </p:nvSpPr>
        <p:spPr>
          <a:xfrm rot="3916936">
            <a:off x="1629257" y="5842193"/>
            <a:ext cx="338820" cy="505108"/>
          </a:xfrm>
          <a:prstGeom prst="upArrow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6521C0E5-B8AC-46A8-8A52-376868966E93}"/>
              </a:ext>
            </a:extLst>
          </p:cNvPr>
          <p:cNvSpPr txBox="1"/>
          <p:nvPr/>
        </p:nvSpPr>
        <p:spPr>
          <a:xfrm>
            <a:off x="1399459" y="5341237"/>
            <a:ext cx="13239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haroni" panose="02010803020104030203" pitchFamily="2" charset="-79"/>
                <a:cs typeface="Aharoni" panose="02010803020104030203" pitchFamily="2" charset="-79"/>
              </a:rPr>
              <a:t>Independent Living Skills</a:t>
            </a:r>
          </a:p>
        </p:txBody>
      </p:sp>
      <p:sp>
        <p:nvSpPr>
          <p:cNvPr id="62" name="Arrow: Up 61">
            <a:extLst>
              <a:ext uri="{FF2B5EF4-FFF2-40B4-BE49-F238E27FC236}">
                <a16:creationId xmlns:a16="http://schemas.microsoft.com/office/drawing/2014/main" id="{3E2E11C9-48B4-4A3B-8EEA-218184F5365E}"/>
              </a:ext>
            </a:extLst>
          </p:cNvPr>
          <p:cNvSpPr/>
          <p:nvPr/>
        </p:nvSpPr>
        <p:spPr>
          <a:xfrm rot="6471320">
            <a:off x="1507385" y="6263959"/>
            <a:ext cx="350615" cy="461123"/>
          </a:xfrm>
          <a:prstGeom prst="upArrow">
            <a:avLst/>
          </a:prstGeom>
          <a:ln w="349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8E21A302-C638-49DB-86BC-CCDA22A55745}"/>
              </a:ext>
            </a:extLst>
          </p:cNvPr>
          <p:cNvSpPr txBox="1"/>
          <p:nvPr/>
        </p:nvSpPr>
        <p:spPr>
          <a:xfrm>
            <a:off x="877550" y="4967647"/>
            <a:ext cx="11713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haroni" panose="02010803020104030203" pitchFamily="2" charset="-79"/>
                <a:cs typeface="Aharoni" panose="02010803020104030203" pitchFamily="2" charset="-79"/>
              </a:rPr>
              <a:t>Enterprise Activities</a:t>
            </a:r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896A6D0F-BF03-4F85-98C5-B5FB191E28E2}"/>
              </a:ext>
            </a:extLst>
          </p:cNvPr>
          <p:cNvSpPr/>
          <p:nvPr/>
        </p:nvSpPr>
        <p:spPr>
          <a:xfrm>
            <a:off x="29521" y="52356"/>
            <a:ext cx="3209134" cy="3403622"/>
          </a:xfrm>
          <a:prstGeom prst="rect">
            <a:avLst/>
          </a:prstGeom>
          <a:solidFill>
            <a:srgbClr val="92D050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4491FF13-DB2F-49F7-A6B6-E86AED7F060E}"/>
              </a:ext>
            </a:extLst>
          </p:cNvPr>
          <p:cNvSpPr txBox="1"/>
          <p:nvPr/>
        </p:nvSpPr>
        <p:spPr>
          <a:xfrm>
            <a:off x="56371" y="607838"/>
            <a:ext cx="1468892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>
                <a:latin typeface="Aharoni" panose="02010803020104030203" pitchFamily="2" charset="-79"/>
                <a:cs typeface="Aharoni" panose="02010803020104030203" pitchFamily="2" charset="-79"/>
              </a:rPr>
              <a:t>Functionalist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haroni" panose="02010803020104030203" pitchFamily="2" charset="-79"/>
                <a:cs typeface="Aharoni" panose="02010803020104030203" pitchFamily="2" charset="-79"/>
              </a:rPr>
              <a:t>Positive Function.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haroni" panose="02010803020104030203" pitchFamily="2" charset="-79"/>
                <a:cs typeface="Aharoni" panose="02010803020104030203" pitchFamily="2" charset="-79"/>
              </a:rPr>
              <a:t>Teaching Skills For Work.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haroni" panose="02010803020104030203" pitchFamily="2" charset="-79"/>
                <a:cs typeface="Aharoni" panose="02010803020104030203" pitchFamily="2" charset="-79"/>
              </a:rPr>
              <a:t>Teaching Core Values.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haroni" panose="02010803020104030203" pitchFamily="2" charset="-79"/>
                <a:cs typeface="Aharoni" panose="02010803020104030203" pitchFamily="2" charset="-79"/>
              </a:rPr>
              <a:t>Social Norms &amp; Beliefs Transmitted Through Classroom Structure &amp; Social Relationships.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97CDC630-08C6-4150-ACD8-1ACA92120D45}"/>
              </a:ext>
            </a:extLst>
          </p:cNvPr>
          <p:cNvSpPr txBox="1"/>
          <p:nvPr/>
        </p:nvSpPr>
        <p:spPr>
          <a:xfrm>
            <a:off x="1990992" y="551681"/>
            <a:ext cx="94140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>
                <a:latin typeface="Aharoni" panose="02010803020104030203" pitchFamily="2" charset="-79"/>
                <a:cs typeface="Aharoni" panose="02010803020104030203" pitchFamily="2" charset="-79"/>
              </a:rPr>
              <a:t>Marxist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3C09EE89-9B74-479E-B724-DA48B84167B7}"/>
              </a:ext>
            </a:extLst>
          </p:cNvPr>
          <p:cNvSpPr txBox="1"/>
          <p:nvPr/>
        </p:nvSpPr>
        <p:spPr>
          <a:xfrm>
            <a:off x="1784763" y="834263"/>
            <a:ext cx="132835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haroni" panose="02010803020104030203" pitchFamily="2" charset="-79"/>
                <a:cs typeface="Aharoni" panose="02010803020104030203" pitchFamily="2" charset="-79"/>
              </a:rPr>
              <a:t>Broadly Constructivist &amp; Critique.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haroni" panose="02010803020104030203" pitchFamily="2" charset="-79"/>
                <a:cs typeface="Aharoni" panose="02010803020104030203" pitchFamily="2" charset="-79"/>
              </a:rPr>
              <a:t>Student </a:t>
            </a:r>
            <a:r>
              <a:rPr lang="en-GB" sz="1200" dirty="0" err="1">
                <a:latin typeface="Aharoni" panose="02010803020104030203" pitchFamily="2" charset="-79"/>
                <a:cs typeface="Aharoni" panose="02010803020104030203" pitchFamily="2" charset="-79"/>
              </a:rPr>
              <a:t>Centered</a:t>
            </a:r>
            <a:r>
              <a:rPr lang="en-GB" sz="1200" dirty="0">
                <a:latin typeface="Aharoni" panose="02010803020104030203" pitchFamily="2" charset="-79"/>
                <a:cs typeface="Aharoni" panose="02010803020104030203" pitchFamily="2" charset="-79"/>
              </a:rPr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haroni" panose="02010803020104030203" pitchFamily="2" charset="-79"/>
                <a:cs typeface="Aharoni" panose="02010803020104030203" pitchFamily="2" charset="-79"/>
              </a:rPr>
              <a:t>Pupils Obey Authority.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69996501-B3FB-41C2-975C-14A3847A959E}"/>
              </a:ext>
            </a:extLst>
          </p:cNvPr>
          <p:cNvSpPr txBox="1"/>
          <p:nvPr/>
        </p:nvSpPr>
        <p:spPr>
          <a:xfrm>
            <a:off x="238075" y="-21047"/>
            <a:ext cx="2601759" cy="584775"/>
          </a:xfrm>
          <a:prstGeom prst="rect">
            <a:avLst/>
          </a:prstGeom>
          <a:pattFill prst="diagBrick">
            <a:fgClr>
              <a:srgbClr val="00B050"/>
            </a:fgClr>
            <a:bgClr>
              <a:schemeClr val="bg1"/>
            </a:bgClr>
          </a:pattFill>
          <a:ln w="476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600" b="1" u="sng" dirty="0">
                <a:latin typeface="Aharoni" panose="02010803020104030203" pitchFamily="2" charset="-79"/>
                <a:cs typeface="Aharoni" panose="02010803020104030203" pitchFamily="2" charset="-79"/>
              </a:rPr>
              <a:t>Perspectives Of Education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CC96BE90-A8BD-4CAE-92B9-7CA1754D836E}"/>
              </a:ext>
            </a:extLst>
          </p:cNvPr>
          <p:cNvSpPr/>
          <p:nvPr/>
        </p:nvSpPr>
        <p:spPr>
          <a:xfrm>
            <a:off x="1477198" y="2223665"/>
            <a:ext cx="1752917" cy="701442"/>
          </a:xfrm>
          <a:prstGeom prst="rect">
            <a:avLst/>
          </a:prstGeom>
          <a:pattFill prst="diagBrick">
            <a:fgClr>
              <a:srgbClr val="00B050"/>
            </a:fgClr>
            <a:bgClr>
              <a:schemeClr val="bg1"/>
            </a:bgClr>
          </a:patt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Divergent Thinking In The Classroom </a:t>
            </a:r>
            <a:endParaRPr lang="en-GB" sz="1600" b="1" dirty="0">
              <a:solidFill>
                <a:schemeClr val="tx1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8" name="Arrow: Down 7">
            <a:extLst>
              <a:ext uri="{FF2B5EF4-FFF2-40B4-BE49-F238E27FC236}">
                <a16:creationId xmlns:a16="http://schemas.microsoft.com/office/drawing/2014/main" id="{C5F821A6-7180-45B0-99A9-C9941E553712}"/>
              </a:ext>
            </a:extLst>
          </p:cNvPr>
          <p:cNvSpPr/>
          <p:nvPr/>
        </p:nvSpPr>
        <p:spPr>
          <a:xfrm rot="3272797">
            <a:off x="1332903" y="2781753"/>
            <a:ext cx="419749" cy="1182652"/>
          </a:xfrm>
          <a:prstGeom prst="downArrow">
            <a:avLst/>
          </a:prstGeom>
          <a:solidFill>
            <a:srgbClr val="FF0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Arrow: Down 9">
            <a:extLst>
              <a:ext uri="{FF2B5EF4-FFF2-40B4-BE49-F238E27FC236}">
                <a16:creationId xmlns:a16="http://schemas.microsoft.com/office/drawing/2014/main" id="{3DE59916-D6B0-44BB-80D6-A5243C0F9904}"/>
              </a:ext>
            </a:extLst>
          </p:cNvPr>
          <p:cNvSpPr/>
          <p:nvPr/>
        </p:nvSpPr>
        <p:spPr>
          <a:xfrm rot="2289839">
            <a:off x="1449779" y="3209510"/>
            <a:ext cx="446748" cy="987874"/>
          </a:xfrm>
          <a:prstGeom prst="downArrow">
            <a:avLst/>
          </a:prstGeom>
          <a:solidFill>
            <a:srgbClr val="FF0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Arrow: Down 11">
            <a:extLst>
              <a:ext uri="{FF2B5EF4-FFF2-40B4-BE49-F238E27FC236}">
                <a16:creationId xmlns:a16="http://schemas.microsoft.com/office/drawing/2014/main" id="{E2D838E2-705F-45FF-B7D1-CAB40A62C1E3}"/>
              </a:ext>
            </a:extLst>
          </p:cNvPr>
          <p:cNvSpPr/>
          <p:nvPr/>
        </p:nvSpPr>
        <p:spPr>
          <a:xfrm>
            <a:off x="2041679" y="3114188"/>
            <a:ext cx="392957" cy="795396"/>
          </a:xfrm>
          <a:prstGeom prst="downArrow">
            <a:avLst/>
          </a:prstGeom>
          <a:solidFill>
            <a:srgbClr val="FF0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7370675F-3F48-43F2-B4D2-1BC7F408DE33}"/>
              </a:ext>
            </a:extLst>
          </p:cNvPr>
          <p:cNvSpPr/>
          <p:nvPr/>
        </p:nvSpPr>
        <p:spPr>
          <a:xfrm flipV="1">
            <a:off x="131160" y="3506109"/>
            <a:ext cx="682491" cy="531505"/>
          </a:xfrm>
          <a:prstGeom prst="ellipse">
            <a:avLst/>
          </a:prstGeom>
          <a:solidFill>
            <a:srgbClr val="E8F268"/>
          </a:solidFill>
          <a:ln w="412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9076E48-67B4-4F9A-94DC-469C13E0F0BF}"/>
              </a:ext>
            </a:extLst>
          </p:cNvPr>
          <p:cNvSpPr txBox="1"/>
          <p:nvPr/>
        </p:nvSpPr>
        <p:spPr>
          <a:xfrm>
            <a:off x="178914" y="3614261"/>
            <a:ext cx="80073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latin typeface="Aharoni" panose="02010803020104030203" pitchFamily="2" charset="-79"/>
                <a:cs typeface="Aharoni" panose="02010803020104030203" pitchFamily="2" charset="-79"/>
              </a:rPr>
              <a:t>Play</a:t>
            </a:r>
            <a:endParaRPr lang="en-GB" sz="1600" b="1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95E4F445-A305-4CCA-85F7-7C7102D1DE29}"/>
              </a:ext>
            </a:extLst>
          </p:cNvPr>
          <p:cNvSpPr/>
          <p:nvPr/>
        </p:nvSpPr>
        <p:spPr>
          <a:xfrm>
            <a:off x="240905" y="4087959"/>
            <a:ext cx="1264906" cy="676766"/>
          </a:xfrm>
          <a:prstGeom prst="ellipse">
            <a:avLst/>
          </a:prstGeom>
          <a:solidFill>
            <a:srgbClr val="E8F268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C1215017-8175-408C-80BB-B1C40E1A3837}"/>
              </a:ext>
            </a:extLst>
          </p:cNvPr>
          <p:cNvSpPr/>
          <p:nvPr/>
        </p:nvSpPr>
        <p:spPr>
          <a:xfrm>
            <a:off x="1498413" y="3928449"/>
            <a:ext cx="1284976" cy="709439"/>
          </a:xfrm>
          <a:prstGeom prst="ellipse">
            <a:avLst/>
          </a:prstGeom>
          <a:solidFill>
            <a:srgbClr val="E8F268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02E7D79-05F9-4889-9EB0-41E4FA4EEC77}"/>
              </a:ext>
            </a:extLst>
          </p:cNvPr>
          <p:cNvSpPr txBox="1"/>
          <p:nvPr/>
        </p:nvSpPr>
        <p:spPr>
          <a:xfrm>
            <a:off x="1568168" y="3976005"/>
            <a:ext cx="12173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latin typeface="Aharoni" panose="02010803020104030203" pitchFamily="2" charset="-79"/>
                <a:cs typeface="Aharoni" panose="02010803020104030203" pitchFamily="2" charset="-79"/>
              </a:rPr>
              <a:t>Creative Risk Taking</a:t>
            </a:r>
            <a:endParaRPr lang="en-GB" sz="1400" b="1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24" name="Arrow: Down 23">
            <a:extLst>
              <a:ext uri="{FF2B5EF4-FFF2-40B4-BE49-F238E27FC236}">
                <a16:creationId xmlns:a16="http://schemas.microsoft.com/office/drawing/2014/main" id="{5E17B923-FE06-4EB0-A671-E2554427DC03}"/>
              </a:ext>
            </a:extLst>
          </p:cNvPr>
          <p:cNvSpPr/>
          <p:nvPr/>
        </p:nvSpPr>
        <p:spPr>
          <a:xfrm rot="19986479">
            <a:off x="2453199" y="2984718"/>
            <a:ext cx="391183" cy="834471"/>
          </a:xfrm>
          <a:prstGeom prst="downArrow">
            <a:avLst/>
          </a:prstGeom>
          <a:solidFill>
            <a:srgbClr val="FF0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0DF24C69-974C-4CF0-BB83-CB1C45157B06}"/>
              </a:ext>
            </a:extLst>
          </p:cNvPr>
          <p:cNvSpPr txBox="1"/>
          <p:nvPr/>
        </p:nvSpPr>
        <p:spPr>
          <a:xfrm>
            <a:off x="386759" y="4150704"/>
            <a:ext cx="11662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latin typeface="Aharoni" panose="02010803020104030203" pitchFamily="2" charset="-79"/>
                <a:cs typeface="Aharoni" panose="02010803020104030203" pitchFamily="2" charset="-79"/>
              </a:rPr>
              <a:t>Creative Constraint</a:t>
            </a:r>
            <a:endParaRPr lang="en-GB" sz="1400" b="1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EFF9A834-BA37-444E-8B85-4873FCD5D7A0}"/>
              </a:ext>
            </a:extLst>
          </p:cNvPr>
          <p:cNvSpPr/>
          <p:nvPr/>
        </p:nvSpPr>
        <p:spPr>
          <a:xfrm>
            <a:off x="3298432" y="2901732"/>
            <a:ext cx="1935385" cy="540757"/>
          </a:xfrm>
          <a:prstGeom prst="rect">
            <a:avLst/>
          </a:prstGeom>
          <a:pattFill prst="diagBrick">
            <a:fgClr>
              <a:srgbClr val="00B050"/>
            </a:fgClr>
            <a:bgClr>
              <a:schemeClr val="bg1"/>
            </a:bgClr>
          </a:patt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New Curriculum in Wales 2022</a:t>
            </a:r>
            <a:endParaRPr lang="en-GB" sz="1600" b="1" dirty="0">
              <a:solidFill>
                <a:schemeClr val="tx1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36B6D568-BF01-4975-9ABD-9BD9B0111684}"/>
              </a:ext>
            </a:extLst>
          </p:cNvPr>
          <p:cNvSpPr txBox="1"/>
          <p:nvPr/>
        </p:nvSpPr>
        <p:spPr>
          <a:xfrm>
            <a:off x="3627659" y="3468585"/>
            <a:ext cx="2349248" cy="1815882"/>
          </a:xfrm>
          <a:prstGeom prst="rect">
            <a:avLst/>
          </a:prstGeom>
          <a:solidFill>
            <a:srgbClr val="00B050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b="1" dirty="0">
                <a:latin typeface="Aharoni" panose="02010803020104030203" pitchFamily="2" charset="-79"/>
                <a:cs typeface="Aharoni" panose="02010803020104030203" pitchFamily="2" charset="-79"/>
              </a:rPr>
              <a:t>Broader Holistic Approach.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b="1" dirty="0">
                <a:latin typeface="Aharoni" panose="02010803020104030203" pitchFamily="2" charset="-79"/>
                <a:cs typeface="Aharoni" panose="02010803020104030203" pitchFamily="2" charset="-79"/>
              </a:rPr>
              <a:t>Help Learners To See Relevance of Their Study in Their Daily Lives.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b="1" dirty="0">
                <a:latin typeface="Aharoni" panose="02010803020104030203" pitchFamily="2" charset="-79"/>
                <a:cs typeface="Aharoni" panose="02010803020104030203" pitchFamily="2" charset="-79"/>
              </a:rPr>
              <a:t>Focus on Learners Development. </a:t>
            </a:r>
            <a:endParaRPr lang="en-GB" sz="1400" b="1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9AC3DB13-5198-4E00-8F29-126E6D043B20}"/>
              </a:ext>
            </a:extLst>
          </p:cNvPr>
          <p:cNvSpPr/>
          <p:nvPr/>
        </p:nvSpPr>
        <p:spPr>
          <a:xfrm rot="20588590">
            <a:off x="2499649" y="3742733"/>
            <a:ext cx="1193178" cy="627814"/>
          </a:xfrm>
          <a:prstGeom prst="ellipse">
            <a:avLst/>
          </a:prstGeom>
          <a:solidFill>
            <a:srgbClr val="E8F268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13B5DEB-A53A-4F8A-89E4-74C7465C7568}"/>
              </a:ext>
            </a:extLst>
          </p:cNvPr>
          <p:cNvSpPr txBox="1"/>
          <p:nvPr/>
        </p:nvSpPr>
        <p:spPr>
          <a:xfrm rot="19278439">
            <a:off x="2609384" y="3681259"/>
            <a:ext cx="11608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latin typeface="Aharoni" panose="02010803020104030203" pitchFamily="2" charset="-79"/>
                <a:cs typeface="Aharoni" panose="02010803020104030203" pitchFamily="2" charset="-79"/>
              </a:rPr>
              <a:t>Chase </a:t>
            </a:r>
            <a:r>
              <a:rPr lang="en-US" sz="1400" b="1" dirty="0" err="1">
                <a:latin typeface="Aharoni" panose="02010803020104030203" pitchFamily="2" charset="-79"/>
                <a:cs typeface="Aharoni" panose="02010803020104030203" pitchFamily="2" charset="-79"/>
              </a:rPr>
              <a:t>Curiousity</a:t>
            </a:r>
            <a:r>
              <a:rPr lang="en-US" sz="1400" b="1" dirty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endParaRPr lang="en-GB" sz="1400" b="1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42" name="Arrow: Curved Left 41">
            <a:extLst>
              <a:ext uri="{FF2B5EF4-FFF2-40B4-BE49-F238E27FC236}">
                <a16:creationId xmlns:a16="http://schemas.microsoft.com/office/drawing/2014/main" id="{68251290-ECE1-4D74-A086-4A8A681762D2}"/>
              </a:ext>
            </a:extLst>
          </p:cNvPr>
          <p:cNvSpPr/>
          <p:nvPr/>
        </p:nvSpPr>
        <p:spPr>
          <a:xfrm rot="17771329">
            <a:off x="5140371" y="2982937"/>
            <a:ext cx="571271" cy="481826"/>
          </a:xfrm>
          <a:prstGeom prst="curvedLeftArrow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753B9A1C-BB4C-4D78-8D82-7572188D5948}"/>
              </a:ext>
            </a:extLst>
          </p:cNvPr>
          <p:cNvSpPr/>
          <p:nvPr/>
        </p:nvSpPr>
        <p:spPr>
          <a:xfrm>
            <a:off x="3829371" y="5228603"/>
            <a:ext cx="1884428" cy="81834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476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Welsh Baccalaureate</a:t>
            </a: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Curriculum </a:t>
            </a:r>
            <a:r>
              <a:rPr lang="en-US" sz="1200" dirty="0" err="1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Cymraeg</a:t>
            </a:r>
            <a:endParaRPr lang="en-US" sz="1200" dirty="0">
              <a:solidFill>
                <a:schemeClr val="tx1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Health &amp; Well-being</a:t>
            </a: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Expressive Arts</a:t>
            </a:r>
            <a:endParaRPr lang="en-GB" sz="1200" dirty="0">
              <a:solidFill>
                <a:schemeClr val="tx1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54" name="Arrow: Curved Left 53">
            <a:extLst>
              <a:ext uri="{FF2B5EF4-FFF2-40B4-BE49-F238E27FC236}">
                <a16:creationId xmlns:a16="http://schemas.microsoft.com/office/drawing/2014/main" id="{7C40362D-BDF6-426E-83C4-DFFE888F6CE1}"/>
              </a:ext>
            </a:extLst>
          </p:cNvPr>
          <p:cNvSpPr/>
          <p:nvPr/>
        </p:nvSpPr>
        <p:spPr>
          <a:xfrm>
            <a:off x="5612238" y="4782587"/>
            <a:ext cx="611714" cy="586934"/>
          </a:xfrm>
          <a:prstGeom prst="curvedLeftArrow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A826648B-8379-4773-B9D7-6F41E6C3CEE2}"/>
              </a:ext>
            </a:extLst>
          </p:cNvPr>
          <p:cNvSpPr/>
          <p:nvPr/>
        </p:nvSpPr>
        <p:spPr>
          <a:xfrm>
            <a:off x="1811641" y="4544319"/>
            <a:ext cx="1541289" cy="498406"/>
          </a:xfrm>
          <a:prstGeom prst="rect">
            <a:avLst/>
          </a:prstGeom>
          <a:pattFill prst="diagBrick">
            <a:fgClr>
              <a:srgbClr val="00B050"/>
            </a:fgClr>
            <a:bgClr>
              <a:schemeClr val="bg1"/>
            </a:bgClr>
          </a:pattFill>
          <a:ln w="476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Curriculum </a:t>
            </a:r>
            <a:r>
              <a:rPr lang="en-GB" sz="140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in 1980’s</a:t>
            </a:r>
            <a:endParaRPr lang="en-GB" sz="1400" dirty="0">
              <a:solidFill>
                <a:schemeClr val="tx1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97D95229-70A1-43A4-979D-F6203B9BEDDA}"/>
              </a:ext>
            </a:extLst>
          </p:cNvPr>
          <p:cNvSpPr txBox="1"/>
          <p:nvPr/>
        </p:nvSpPr>
        <p:spPr>
          <a:xfrm>
            <a:off x="2618025" y="5041659"/>
            <a:ext cx="1285657" cy="1600438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349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u="sng" dirty="0">
                <a:latin typeface="Aharoni" panose="02010803020104030203" pitchFamily="2" charset="-79"/>
                <a:cs typeface="Aharoni" panose="02010803020104030203" pitchFamily="2" charset="-79"/>
              </a:rPr>
              <a:t>Core subject focus </a:t>
            </a:r>
            <a:r>
              <a:rPr lang="en-GB" sz="1400" dirty="0">
                <a:latin typeface="Aharoni" panose="02010803020104030203" pitchFamily="2" charset="-79"/>
                <a:cs typeface="Aharoni" panose="02010803020104030203" pitchFamily="2" charset="-79"/>
              </a:rPr>
              <a:t>: MFL</a:t>
            </a:r>
          </a:p>
          <a:p>
            <a:r>
              <a:rPr lang="en-GB" sz="1400" dirty="0">
                <a:latin typeface="Aharoni" panose="02010803020104030203" pitchFamily="2" charset="-79"/>
                <a:cs typeface="Aharoni" panose="02010803020104030203" pitchFamily="2" charset="-79"/>
              </a:rPr>
              <a:t>Mathematics, Science, English, R.E, P.E</a:t>
            </a:r>
          </a:p>
          <a:p>
            <a:endParaRPr lang="en-GB" sz="1400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70" name="Arrow: Down 69">
            <a:extLst>
              <a:ext uri="{FF2B5EF4-FFF2-40B4-BE49-F238E27FC236}">
                <a16:creationId xmlns:a16="http://schemas.microsoft.com/office/drawing/2014/main" id="{8F155068-537B-4086-83BE-83A2069A38B5}"/>
              </a:ext>
            </a:extLst>
          </p:cNvPr>
          <p:cNvSpPr/>
          <p:nvPr/>
        </p:nvSpPr>
        <p:spPr>
          <a:xfrm rot="19984061">
            <a:off x="2914177" y="4776296"/>
            <a:ext cx="313150" cy="403256"/>
          </a:xfrm>
          <a:prstGeom prst="downArrow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D1E7A6AC-6DA2-4C97-8A86-6455960119E6}"/>
              </a:ext>
            </a:extLst>
          </p:cNvPr>
          <p:cNvSpPr/>
          <p:nvPr/>
        </p:nvSpPr>
        <p:spPr>
          <a:xfrm>
            <a:off x="4140046" y="6096015"/>
            <a:ext cx="1243193" cy="69868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349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Preparation for working life</a:t>
            </a:r>
          </a:p>
        </p:txBody>
      </p:sp>
      <p:sp>
        <p:nvSpPr>
          <p:cNvPr id="76" name="Arrow: Bent-Up 75">
            <a:extLst>
              <a:ext uri="{FF2B5EF4-FFF2-40B4-BE49-F238E27FC236}">
                <a16:creationId xmlns:a16="http://schemas.microsoft.com/office/drawing/2014/main" id="{D6D94479-8155-4823-9C3B-47BF8070409F}"/>
              </a:ext>
            </a:extLst>
          </p:cNvPr>
          <p:cNvSpPr/>
          <p:nvPr/>
        </p:nvSpPr>
        <p:spPr>
          <a:xfrm rot="5400000">
            <a:off x="3733260" y="6151361"/>
            <a:ext cx="512387" cy="630518"/>
          </a:xfrm>
          <a:prstGeom prst="bentUpArrow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301EDF9-61C9-4CF4-96EB-CE33EF5C07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1280604" y="6491668"/>
            <a:ext cx="893739" cy="300309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1301324                                                                         SJIE6001</a:t>
            </a:r>
          </a:p>
        </p:txBody>
      </p:sp>
    </p:spTree>
    <p:extLst>
      <p:ext uri="{BB962C8B-B14F-4D97-AF65-F5344CB8AC3E}">
        <p14:creationId xmlns:p14="http://schemas.microsoft.com/office/powerpoint/2010/main" val="33302438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95F942-068B-43B7-AB0A-C770F7A3F2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8A78E7-9F8F-4553-897A-CFB845B0EA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lvl="0" indent="0">
              <a:buNone/>
            </a:pPr>
            <a:r>
              <a:rPr lang="en-GB" dirty="0"/>
              <a:t> </a:t>
            </a:r>
          </a:p>
          <a:p>
            <a:pPr marL="0" lvl="0" indent="0">
              <a:buNone/>
            </a:pPr>
            <a:r>
              <a:rPr lang="en-GB" sz="1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Clark, S. (No Date) </a:t>
            </a:r>
            <a:r>
              <a:rPr lang="en-GB" sz="1200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Bruner’s Spiral Curriculum. </a:t>
            </a:r>
            <a:r>
              <a:rPr lang="en-GB" sz="1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[Accessed: November 2019] Http://www.sheldnclark.files.wordpress.com</a:t>
            </a:r>
          </a:p>
          <a:p>
            <a:pPr marL="0" lvl="0" indent="0">
              <a:buNone/>
            </a:pPr>
            <a:r>
              <a:rPr lang="en-GB" sz="1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Lynch, M. (2018) </a:t>
            </a:r>
            <a:r>
              <a:rPr lang="en-GB" sz="1200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Bruner – The Spiral Curriculum </a:t>
            </a:r>
            <a:r>
              <a:rPr lang="en-GB" sz="1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[Accessed: December 2019] </a:t>
            </a:r>
            <a:r>
              <a:rPr lang="en-GB" sz="1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Http://wwwtheedadvocate.org</a:t>
            </a:r>
            <a:endParaRPr lang="en-GB" sz="12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>
              <a:buNone/>
            </a:pPr>
            <a:r>
              <a:rPr lang="en-GB" sz="1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Newton, N. (2019) </a:t>
            </a:r>
            <a:r>
              <a:rPr lang="en-GB" sz="1200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New Welsh Curriculum – A Holistic Approach </a:t>
            </a:r>
            <a:r>
              <a:rPr lang="en-GB" sz="1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[Accessed: December 2019] Http://www.weforum.org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No Author. (2015)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What is the hidden curriculum?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[Accessed: November 2019]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Http://www.edglossary.org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No Author. (No Date)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What is Education?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[Accessed: December 2019]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Http://www.quora.com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No Author. (No Date)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Spiral Curriculum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[Accessed: November 2019]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Http://www.curee.co.uk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No Author. (2019)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Areas and Learning Experience For Wales.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[Accessed: December 2019]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Http://www.hwb.gov.wales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No Author. (No Date)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Marxists Approach.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[Accessed: December 2019]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Http://www.Marxists.org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No Author. (No Date)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Student </a:t>
            </a:r>
            <a:r>
              <a:rPr lang="en-GB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Centered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 hidden Curriculum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[Accessed: December 2019]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Http://www.s-cool.co.uk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Spencer, J. (2019)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 7 Ways to inspire divergent thinking in the classroom.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[Accessed: December 2019] Http://wwwspencerauthor.com</a:t>
            </a:r>
          </a:p>
          <a:p>
            <a:pPr marL="0" indent="0">
              <a:buNone/>
            </a:pP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Sulaimani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M. &amp; Gut, D. (2019)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 Hidden Curriculum in a special education context: The case of individuals with autism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[Accessed: December 2019] Http://researchgate.net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Thompson, K. (No Date).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Perspectives of Education.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[Accessed: December 2019]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Http://www.revisesociology.com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Thompson, K. (2014)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The Functionalist perspective on education.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[Accessed: December 2019].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Http://www.revisesociology.com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Dr.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Faultley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(2015) 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Spiral Curriculum Image.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[Online] [Accessed: December 2019]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Http://www.drfaultley.wordpress.com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036A1EB-65D0-4DCD-B1FB-877A732426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1301324                                                                         SJIE6001</a:t>
            </a:r>
          </a:p>
        </p:txBody>
      </p:sp>
    </p:spTree>
    <p:extLst>
      <p:ext uri="{BB962C8B-B14F-4D97-AF65-F5344CB8AC3E}">
        <p14:creationId xmlns:p14="http://schemas.microsoft.com/office/powerpoint/2010/main" val="24938948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5284</TotalTime>
  <Words>674</Words>
  <Application>Microsoft Office PowerPoint</Application>
  <PresentationFormat>Widescreen</PresentationFormat>
  <Paragraphs>71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Aharoni</vt:lpstr>
      <vt:lpstr>Arial</vt:lpstr>
      <vt:lpstr>Arial Black</vt:lpstr>
      <vt:lpstr>Calibri</vt:lpstr>
      <vt:lpstr>Calibri Light</vt:lpstr>
      <vt:lpstr>Office Theme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leanne groves</dc:creator>
  <cp:lastModifiedBy>leanne groves</cp:lastModifiedBy>
  <cp:revision>41</cp:revision>
  <dcterms:created xsi:type="dcterms:W3CDTF">2019-12-12T16:59:41Z</dcterms:created>
  <dcterms:modified xsi:type="dcterms:W3CDTF">2019-12-18T22:54:19Z</dcterms:modified>
</cp:coreProperties>
</file>