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4"/>
  </p:notesMasterIdLst>
  <p:sldIdLst>
    <p:sldId id="256" r:id="rId2"/>
    <p:sldId id="257" r:id="rId3"/>
    <p:sldId id="259" r:id="rId4"/>
    <p:sldId id="258" r:id="rId5"/>
    <p:sldId id="260" r:id="rId6"/>
    <p:sldId id="261" r:id="rId7"/>
    <p:sldId id="262" r:id="rId8"/>
    <p:sldId id="263" r:id="rId9"/>
    <p:sldId id="264" r:id="rId10"/>
    <p:sldId id="267"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9219" autoAdjust="0"/>
  </p:normalViewPr>
  <p:slideViewPr>
    <p:cSldViewPr snapToGrid="0">
      <p:cViewPr varScale="1">
        <p:scale>
          <a:sx n="86" d="100"/>
          <a:sy n="86" d="100"/>
        </p:scale>
        <p:origin x="159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3A1414-B75C-4F0C-B0A4-735E995E8411}" type="datetimeFigureOut">
              <a:rPr lang="en-IN" smtClean="0"/>
              <a:t>23/11/22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179F76-9103-4EC6-A80F-8B48B1C12283}" type="slidenum">
              <a:rPr lang="en-IN" smtClean="0"/>
              <a:t>‹#›</a:t>
            </a:fld>
            <a:endParaRPr lang="en-IN"/>
          </a:p>
        </p:txBody>
      </p:sp>
    </p:spTree>
    <p:extLst>
      <p:ext uri="{BB962C8B-B14F-4D97-AF65-F5344CB8AC3E}">
        <p14:creationId xmlns:p14="http://schemas.microsoft.com/office/powerpoint/2010/main" val="223922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Calibri" panose="020F0502020204030204" pitchFamily="34" charset="0"/>
              </a:rPr>
              <a:t>The chosen organization is Tesla company and it manufactures electric vehicles of different types. Flexible working practices are present within the organization which attracts employees and satisfies them. It embraces the policies of inclusivity and diversity which satisfies the employees and increases employee engagement. </a:t>
            </a:r>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2</a:t>
            </a:fld>
            <a:endParaRPr lang="en-IN"/>
          </a:p>
        </p:txBody>
      </p:sp>
    </p:spTree>
    <p:extLst>
      <p:ext uri="{BB962C8B-B14F-4D97-AF65-F5344CB8AC3E}">
        <p14:creationId xmlns:p14="http://schemas.microsoft.com/office/powerpoint/2010/main" val="4122307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Various flexible working practices are present within the Tesla company which helps in attracting employees and satisfying them. Hence, they are given adequate freedom which improves their level of creativity and engagement and organizational activities. Work life balance is given to them which makes them highly satisfied and they can work flexibly within the organization.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3</a:t>
            </a:fld>
            <a:endParaRPr lang="en-IN"/>
          </a:p>
        </p:txBody>
      </p:sp>
    </p:spTree>
    <p:extLst>
      <p:ext uri="{BB962C8B-B14F-4D97-AF65-F5344CB8AC3E}">
        <p14:creationId xmlns:p14="http://schemas.microsoft.com/office/powerpoint/2010/main" val="2241664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Several employees work in the Tesla company and flexible working practices motivates them immensely. Employee motivational strategies and incentives are given to them which enhances their level of creativity and commitment towards the organization. Huge diversity is promoted within the organization and equalities also provided. This helps an effective employee engagement and the practice of inclusivity motivates them.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4</a:t>
            </a:fld>
            <a:endParaRPr lang="en-IN"/>
          </a:p>
        </p:txBody>
      </p:sp>
    </p:spTree>
    <p:extLst>
      <p:ext uri="{BB962C8B-B14F-4D97-AF65-F5344CB8AC3E}">
        <p14:creationId xmlns:p14="http://schemas.microsoft.com/office/powerpoint/2010/main" val="4039910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200000"/>
              </a:lnSpc>
              <a:spcBef>
                <a:spcPts val="0"/>
              </a:spcBef>
              <a:spcAft>
                <a:spcPts val="80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Several essential working practices are facilitated at the Tesla company. Higher level of flexibility is promoted within the organization. Also, employee engagement within the organization is immense. Learning and development is promoted within the organization which fosters overall employee functioning. Employees can effectively and flexibly participate in all the organizational functioning and activities. This makes the Tesla company a very effective workplace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(Lerner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Fulambarker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2018).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9C179F76-9103-4EC6-A80F-8B48B1C12283}" type="slidenum">
              <a:rPr lang="en-IN" smtClean="0"/>
              <a:t>5</a:t>
            </a:fld>
            <a:endParaRPr lang="en-IN"/>
          </a:p>
        </p:txBody>
      </p:sp>
    </p:spTree>
    <p:extLst>
      <p:ext uri="{BB962C8B-B14F-4D97-AF65-F5344CB8AC3E}">
        <p14:creationId xmlns:p14="http://schemas.microsoft.com/office/powerpoint/2010/main" val="243630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Within the Tesla company, employee engagement is very high because of inclusive working practices and flexible working. A sense of belongingness is present within the organization. Incorporation of flexible working practices benefits employees immensely. It also leads to increased employee engagement and functioning.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6</a:t>
            </a:fld>
            <a:endParaRPr lang="en-IN"/>
          </a:p>
        </p:txBody>
      </p:sp>
    </p:spTree>
    <p:extLst>
      <p:ext uri="{BB962C8B-B14F-4D97-AF65-F5344CB8AC3E}">
        <p14:creationId xmlns:p14="http://schemas.microsoft.com/office/powerpoint/2010/main" val="2575508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Within the Tesla company, effective use of human resources is done. It motivates them immensely. Flexible working practices are provided to employees which enhances their engagement level. Also, diversity is completely acknowledged and work life balance is given to the employees which of this makes them highly motivated to work in the organization and they give their best towards attaining organizational goals.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7</a:t>
            </a:fld>
            <a:endParaRPr lang="en-IN"/>
          </a:p>
        </p:txBody>
      </p:sp>
    </p:spTree>
    <p:extLst>
      <p:ext uri="{BB962C8B-B14F-4D97-AF65-F5344CB8AC3E}">
        <p14:creationId xmlns:p14="http://schemas.microsoft.com/office/powerpoint/2010/main" val="1000157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There are various human resources which work at the Tesla company and they are highly efficient and well trained. Various functions with respect to selection, recruitment, planning, on boarding, etc., are performed by them effectively. The human resource remain highly motivated as the needs and requirements are fulfilled.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8</a:t>
            </a:fld>
            <a:endParaRPr lang="en-IN"/>
          </a:p>
        </p:txBody>
      </p:sp>
    </p:spTree>
    <p:extLst>
      <p:ext uri="{BB962C8B-B14F-4D97-AF65-F5344CB8AC3E}">
        <p14:creationId xmlns:p14="http://schemas.microsoft.com/office/powerpoint/2010/main" val="2430738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Within the Tesla company, on the human resources are properly managed and they function in a flexible way. The concept of equality, flexibility, diversity etc., are promoted. Regular training and development facilities are provided to them and hence, their overall functioning is enhanced.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9</a:t>
            </a:fld>
            <a:endParaRPr lang="en-IN"/>
          </a:p>
        </p:txBody>
      </p:sp>
    </p:spTree>
    <p:extLst>
      <p:ext uri="{BB962C8B-B14F-4D97-AF65-F5344CB8AC3E}">
        <p14:creationId xmlns:p14="http://schemas.microsoft.com/office/powerpoint/2010/main" val="375117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Proper working conditions exist at the Tesla company. This enhances their overall flexibility and functioning. The principles of diversity and inclusivity prevail. Equal opportunities are given to all the employees. Their sense of belongingness is enhanced and overall functioning is improved. Regular training facilities and developmental opportunities are provided to the employees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(Woodruff, et al., 2020).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10</a:t>
            </a:fld>
            <a:endParaRPr lang="en-IN"/>
          </a:p>
        </p:txBody>
      </p:sp>
    </p:spTree>
    <p:extLst>
      <p:ext uri="{BB962C8B-B14F-4D97-AF65-F5344CB8AC3E}">
        <p14:creationId xmlns:p14="http://schemas.microsoft.com/office/powerpoint/2010/main" val="30136433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Thus, it can be said that timely training facilities are given to the human resources. Flexible working conditions are present and the concept of diversity and inclusivity is adopted. Growth as well as developmental opportunities prevail within the organization and they remain highly motivated.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9C179F76-9103-4EC6-A80F-8B48B1C12283}" type="slidenum">
              <a:rPr lang="en-IN" smtClean="0"/>
              <a:t>11</a:t>
            </a:fld>
            <a:endParaRPr lang="en-IN"/>
          </a:p>
        </p:txBody>
      </p:sp>
    </p:spTree>
    <p:extLst>
      <p:ext uri="{BB962C8B-B14F-4D97-AF65-F5344CB8AC3E}">
        <p14:creationId xmlns:p14="http://schemas.microsoft.com/office/powerpoint/2010/main" val="581897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2395854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4115608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1615417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2B0ED7-E60A-494D-8EF3-16925349E98C}" type="datetimeFigureOut">
              <a:rPr lang="en-IN" smtClean="0"/>
              <a:t>23/11/22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502643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2B0ED7-E60A-494D-8EF3-16925349E98C}" type="datetimeFigureOut">
              <a:rPr lang="en-IN" smtClean="0"/>
              <a:t>23/11/22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2648178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2B0ED7-E60A-494D-8EF3-16925349E98C}" type="datetimeFigureOut">
              <a:rPr lang="en-IN" smtClean="0"/>
              <a:t>23/11/22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4251538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2B0ED7-E60A-494D-8EF3-16925349E98C}" type="datetimeFigureOut">
              <a:rPr lang="en-IN" smtClean="0"/>
              <a:t>23/11/22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554290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2B0ED7-E60A-494D-8EF3-16925349E98C}" type="datetimeFigureOut">
              <a:rPr lang="en-IN" smtClean="0"/>
              <a:t>23/11/22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2671874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2B0ED7-E60A-494D-8EF3-16925349E98C}" type="datetimeFigureOut">
              <a:rPr lang="en-IN" smtClean="0"/>
              <a:t>23/11/22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2547199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1614813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865004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26367662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745268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12619621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29421962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2B0ED7-E60A-494D-8EF3-16925349E98C}" type="datetimeFigureOut">
              <a:rPr lang="en-IN" smtClean="0"/>
              <a:t>23/11/22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B0B78B2-5407-4F9C-AB3B-AB622437BF11}" type="slidenum">
              <a:rPr lang="en-IN" smtClean="0"/>
              <a:t>‹#›</a:t>
            </a:fld>
            <a:endParaRPr lang="en-IN"/>
          </a:p>
        </p:txBody>
      </p:sp>
    </p:spTree>
    <p:extLst>
      <p:ext uri="{BB962C8B-B14F-4D97-AF65-F5344CB8AC3E}">
        <p14:creationId xmlns:p14="http://schemas.microsoft.com/office/powerpoint/2010/main" val="3207823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52B0ED7-E60A-494D-8EF3-16925349E98C}" type="datetimeFigureOut">
              <a:rPr lang="en-IN" smtClean="0"/>
              <a:t>23/11/22</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B0B78B2-5407-4F9C-AB3B-AB622437BF11}" type="slidenum">
              <a:rPr lang="en-IN" smtClean="0"/>
              <a:t>‹#›</a:t>
            </a:fld>
            <a:endParaRPr lang="en-IN"/>
          </a:p>
        </p:txBody>
      </p:sp>
    </p:spTree>
    <p:extLst>
      <p:ext uri="{BB962C8B-B14F-4D97-AF65-F5344CB8AC3E}">
        <p14:creationId xmlns:p14="http://schemas.microsoft.com/office/powerpoint/2010/main" val="310222051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tesla.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F3CDF-DC54-915D-E1BF-871CA6966882}"/>
              </a:ext>
            </a:extLst>
          </p:cNvPr>
          <p:cNvSpPr>
            <a:spLocks noGrp="1"/>
          </p:cNvSpPr>
          <p:nvPr>
            <p:ph type="ctrTitle"/>
          </p:nvPr>
        </p:nvSpPr>
        <p:spPr>
          <a:xfrm>
            <a:off x="1659467" y="1214203"/>
            <a:ext cx="7766936" cy="3385079"/>
          </a:xfrm>
        </p:spPr>
        <p:txBody>
          <a:bodyPr/>
          <a:lstStyle/>
          <a:p>
            <a:pPr algn="ct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Managing People     </a:t>
            </a: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LCBB5004</a:t>
            </a: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br>
              <a:rPr lang="en-IN" sz="3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endParaRPr lang="en-IN" sz="3600" dirty="0"/>
          </a:p>
        </p:txBody>
      </p:sp>
      <p:sp>
        <p:nvSpPr>
          <p:cNvPr id="3" name="Subtitle 2">
            <a:extLst>
              <a:ext uri="{FF2B5EF4-FFF2-40B4-BE49-F238E27FC236}">
                <a16:creationId xmlns:a16="http://schemas.microsoft.com/office/drawing/2014/main" id="{936C979E-EC7F-9750-B37C-7F8BCCA8A195}"/>
              </a:ext>
            </a:extLst>
          </p:cNvPr>
          <p:cNvSpPr>
            <a:spLocks noGrp="1"/>
          </p:cNvSpPr>
          <p:nvPr>
            <p:ph type="subTitle" idx="1"/>
          </p:nvPr>
        </p:nvSpPr>
        <p:spPr>
          <a:xfrm>
            <a:off x="1507067" y="3177915"/>
            <a:ext cx="7766936" cy="1969817"/>
          </a:xfrm>
        </p:spPr>
        <p:txBody>
          <a:bodyPr>
            <a:normAutofit fontScale="92500" lnSpcReduction="10000"/>
          </a:bodyPr>
          <a:lstStyle/>
          <a:p>
            <a:pPr algn="ctr"/>
            <a:r>
              <a:rPr lang="en-IN" dirty="0"/>
              <a:t>INDIVIDUAL PRESENTATION </a:t>
            </a:r>
            <a:br>
              <a:rPr lang="en-IN" dirty="0"/>
            </a:br>
            <a:r>
              <a:rPr lang="en-IN" dirty="0"/>
              <a:t>PREPARED BY:MARIA NASTAS</a:t>
            </a:r>
            <a:br>
              <a:rPr lang="en-IN" dirty="0"/>
            </a:br>
            <a:r>
              <a:rPr lang="en-IN" dirty="0"/>
              <a:t>STUDENT ID:2028223</a:t>
            </a:r>
            <a:br>
              <a:rPr lang="en-IN" dirty="0"/>
            </a:br>
            <a:br>
              <a:rPr lang="en-IN" dirty="0"/>
            </a:br>
            <a:br>
              <a:rPr lang="en-IN" dirty="0"/>
            </a:br>
            <a:r>
              <a:rPr lang="en-IN" dirty="0"/>
              <a:t>    NISHI RAMSURRUN</a:t>
            </a:r>
            <a:br>
              <a:rPr lang="en-IN" dirty="0"/>
            </a:br>
            <a:r>
              <a:rPr lang="en-IN" dirty="0"/>
              <a:t>               UNIVERSITY OF WALES TRINITY OF SAINT DAVID </a:t>
            </a:r>
            <a:br>
              <a:rPr lang="en-IN" dirty="0"/>
            </a:br>
            <a:r>
              <a:rPr lang="en-IN" dirty="0"/>
              <a:t>    DATA:24.11.2022</a:t>
            </a:r>
          </a:p>
        </p:txBody>
      </p:sp>
    </p:spTree>
    <p:extLst>
      <p:ext uri="{BB962C8B-B14F-4D97-AF65-F5344CB8AC3E}">
        <p14:creationId xmlns:p14="http://schemas.microsoft.com/office/powerpoint/2010/main" val="2724741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1FA6-D42A-B5E6-B244-976588371508}"/>
              </a:ext>
            </a:extLst>
          </p:cNvPr>
          <p:cNvSpPr>
            <a:spLocks noGrp="1"/>
          </p:cNvSpPr>
          <p:nvPr>
            <p:ph type="title"/>
          </p:nvPr>
        </p:nvSpPr>
        <p:spPr/>
        <p:txBody>
          <a:bodyPr>
            <a:norm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891756DA-4A2A-C2B2-E429-2E5A2239B60C}"/>
              </a:ext>
            </a:extLst>
          </p:cNvPr>
          <p:cNvSpPr>
            <a:spLocks noGrp="1"/>
          </p:cNvSpPr>
          <p:nvPr>
            <p:ph idx="1"/>
          </p:nvPr>
        </p:nvSpPr>
        <p:spPr>
          <a:xfrm>
            <a:off x="677334" y="2160589"/>
            <a:ext cx="6958708" cy="3880773"/>
          </a:xfrm>
        </p:spPr>
        <p:txBody>
          <a:bodyPr>
            <a:norm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Tesla company is chosen.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engaged in manufacturing of electric vehicles and also sells energy storage devices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organization provides employment opportunities to different staff members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Flexible working practices exist within the organization which attracts them.</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10000"/>
              </a:lnSpc>
              <a:buFont typeface="Symbol" panose="05050102010706020507" pitchFamily="18" charset="2"/>
              <a:buChar char=""/>
            </a:pPr>
            <a:endParaRPr lang="en-IN" sz="1600" dirty="0"/>
          </a:p>
        </p:txBody>
      </p:sp>
      <p:sp>
        <p:nvSpPr>
          <p:cNvPr id="5" name="TextBox 4">
            <a:extLst>
              <a:ext uri="{FF2B5EF4-FFF2-40B4-BE49-F238E27FC236}">
                <a16:creationId xmlns:a16="http://schemas.microsoft.com/office/drawing/2014/main" id="{C1153EFB-5674-C8DA-3F30-D16A127A51FA}"/>
              </a:ext>
            </a:extLst>
          </p:cNvPr>
          <p:cNvSpPr txBox="1"/>
          <p:nvPr/>
        </p:nvSpPr>
        <p:spPr>
          <a:xfrm>
            <a:off x="8351660" y="5272736"/>
            <a:ext cx="3561347" cy="369332"/>
          </a:xfrm>
          <a:prstGeom prst="rect">
            <a:avLst/>
          </a:prstGeom>
          <a:noFill/>
        </p:spPr>
        <p:txBody>
          <a:bodyPr wrap="square" rtlCol="0">
            <a:spAutoFit/>
          </a:bodyPr>
          <a:lstStyle/>
          <a:p>
            <a:pPr algn="ctr"/>
            <a:r>
              <a:rPr lang="es-ES">
                <a:latin typeface="Times New Roman" panose="02020603050405020304" pitchFamily="18" charset="0"/>
                <a:cs typeface="Times New Roman" panose="02020603050405020304" pitchFamily="18" charset="0"/>
              </a:rPr>
              <a:t>(Tesla, 2022).</a:t>
            </a: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E06EEFD-6B8C-B26D-1287-F2165141BC49}"/>
              </a:ext>
            </a:extLst>
          </p:cNvPr>
          <p:cNvPicPr>
            <a:picLocks noChangeAspect="1"/>
          </p:cNvPicPr>
          <p:nvPr/>
        </p:nvPicPr>
        <p:blipFill>
          <a:blip r:embed="rId3"/>
          <a:stretch>
            <a:fillRect/>
          </a:stretch>
        </p:blipFill>
        <p:spPr>
          <a:xfrm>
            <a:off x="8052450" y="1212772"/>
            <a:ext cx="3714829" cy="3714829"/>
          </a:xfrm>
          <a:prstGeom prst="rect">
            <a:avLst/>
          </a:prstGeom>
        </p:spPr>
      </p:pic>
    </p:spTree>
    <p:extLst>
      <p:ext uri="{BB962C8B-B14F-4D97-AF65-F5344CB8AC3E}">
        <p14:creationId xmlns:p14="http://schemas.microsoft.com/office/powerpoint/2010/main" val="925454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EB3AF-0B7E-3B39-5605-B8D8D52D3EE6}"/>
              </a:ext>
            </a:extLst>
          </p:cNvPr>
          <p:cNvSpPr>
            <a:spLocks noGrp="1"/>
          </p:cNvSpPr>
          <p:nvPr>
            <p:ph type="title"/>
          </p:nvPr>
        </p:nvSpPr>
        <p:spPr/>
        <p:txBody>
          <a:bodyPr>
            <a:no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Flexible working</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6502C21-E09B-6EA6-616B-C3FB295D71B0}"/>
              </a:ext>
            </a:extLst>
          </p:cNvPr>
          <p:cNvSpPr>
            <a:spLocks noGrp="1"/>
          </p:cNvSpPr>
          <p:nvPr>
            <p:ph idx="1"/>
          </p:nvPr>
        </p:nvSpPr>
        <p:spPr>
          <a:xfrm>
            <a:off x="4989094" y="2160589"/>
            <a:ext cx="6801851" cy="3880773"/>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Introduction of flexible working practices has been done at the Tesla company recently.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 is engaged in providing effective work life balance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Cerceo</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 is engaged in motivating the employees effectively.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Provision of monetary and non-monetary rewards are done to motivate employees.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600" dirty="0"/>
          </a:p>
        </p:txBody>
      </p:sp>
      <p:sp>
        <p:nvSpPr>
          <p:cNvPr id="5" name="TextBox 4">
            <a:extLst>
              <a:ext uri="{FF2B5EF4-FFF2-40B4-BE49-F238E27FC236}">
                <a16:creationId xmlns:a16="http://schemas.microsoft.com/office/drawing/2014/main" id="{EF175334-A028-F089-07A1-7D68DBE1AFD2}"/>
              </a:ext>
            </a:extLst>
          </p:cNvPr>
          <p:cNvSpPr txBox="1"/>
          <p:nvPr/>
        </p:nvSpPr>
        <p:spPr>
          <a:xfrm>
            <a:off x="563879" y="5672030"/>
            <a:ext cx="3990919" cy="369332"/>
          </a:xfrm>
          <a:prstGeom prst="rect">
            <a:avLst/>
          </a:prstGeom>
          <a:noFill/>
        </p:spPr>
        <p:txBody>
          <a:bodyPr wrap="square" rtlCol="0">
            <a:spAutoFit/>
          </a:bodyPr>
          <a:lstStyle/>
          <a:p>
            <a:pPr algn="ctr"/>
            <a:r>
              <a:rPr lang="en-US">
                <a:latin typeface="Times New Roman" panose="02020603050405020304" pitchFamily="18" charset="0"/>
                <a:cs typeface="Times New Roman" panose="02020603050405020304" pitchFamily="18" charset="0"/>
              </a:rPr>
              <a:t>(Cerceo, et al., 2022). </a:t>
            </a:r>
            <a:endParaRPr lang="en-IN" dirty="0">
              <a:latin typeface="Times New Roman" panose="02020603050405020304" pitchFamily="18" charset="0"/>
              <a:cs typeface="Times New Roman" panose="02020603050405020304" pitchFamily="18" charset="0"/>
            </a:endParaRPr>
          </a:p>
        </p:txBody>
      </p:sp>
      <p:pic>
        <p:nvPicPr>
          <p:cNvPr id="1026" name="Picture 2" descr="The new world of work calls for an improved compensation strategy: flexible  working, mental health programs, and agile leadership – The Romania Journal">
            <a:extLst>
              <a:ext uri="{FF2B5EF4-FFF2-40B4-BE49-F238E27FC236}">
                <a16:creationId xmlns:a16="http://schemas.microsoft.com/office/drawing/2014/main" id="{EB633747-01A4-EB78-AC18-5C9201D32C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979" y="1982914"/>
            <a:ext cx="4487689" cy="29863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08316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7691-C485-E8BE-7DAD-2C6150AB3DCF}"/>
              </a:ext>
            </a:extLst>
          </p:cNvPr>
          <p:cNvSpPr>
            <a:spLocks noGrp="1"/>
          </p:cNvSpPr>
          <p:nvPr>
            <p:ph type="title"/>
          </p:nvPr>
        </p:nvSpPr>
        <p:spPr/>
        <p:txBody>
          <a:bodyPr>
            <a:no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Potential impact of flexible working within the organisation</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48692A3-13AF-5156-CBF3-D188BE28A704}"/>
              </a:ext>
            </a:extLst>
          </p:cNvPr>
          <p:cNvSpPr>
            <a:spLocks noGrp="1"/>
          </p:cNvSpPr>
          <p:nvPr>
            <p:ph idx="1"/>
          </p:nvPr>
        </p:nvSpPr>
        <p:spPr>
          <a:xfrm>
            <a:off x="677334" y="2160589"/>
            <a:ext cx="6734119" cy="3880773"/>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Due to implementation of flexible working practices, employee retention is high within the organization.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Increased morale and productivity are found within the organization as a result of flexible working (De Aquino, et al., 2018).</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It leads to enhancement of employee functioning and engagement.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endParaRPr lang="en-IN" sz="1600" dirty="0"/>
          </a:p>
        </p:txBody>
      </p:sp>
      <p:sp>
        <p:nvSpPr>
          <p:cNvPr id="5" name="TextBox 4">
            <a:extLst>
              <a:ext uri="{FF2B5EF4-FFF2-40B4-BE49-F238E27FC236}">
                <a16:creationId xmlns:a16="http://schemas.microsoft.com/office/drawing/2014/main" id="{AB58355C-9000-CEF5-7807-D3A89C00911A}"/>
              </a:ext>
            </a:extLst>
          </p:cNvPr>
          <p:cNvSpPr txBox="1"/>
          <p:nvPr/>
        </p:nvSpPr>
        <p:spPr>
          <a:xfrm>
            <a:off x="7828146" y="5306449"/>
            <a:ext cx="3769895" cy="369332"/>
          </a:xfrm>
          <a:prstGeom prst="rect">
            <a:avLst/>
          </a:prstGeom>
          <a:noFill/>
        </p:spPr>
        <p:txBody>
          <a:bodyPr wrap="square" rtlCol="0">
            <a:spAutoFit/>
          </a:bodyPr>
          <a:lstStyle/>
          <a:p>
            <a:pPr algn="ctr"/>
            <a:r>
              <a:rPr lang="es-ES">
                <a:latin typeface="Times New Roman" panose="02020603050405020304" pitchFamily="18" charset="0"/>
                <a:cs typeface="Times New Roman" panose="02020603050405020304" pitchFamily="18" charset="0"/>
              </a:rPr>
              <a:t>(De Aquino, et al., 2018). </a:t>
            </a:r>
            <a:endParaRPr lang="en-IN" dirty="0">
              <a:latin typeface="Times New Roman" panose="02020603050405020304" pitchFamily="18" charset="0"/>
              <a:cs typeface="Times New Roman" panose="02020603050405020304" pitchFamily="18" charset="0"/>
            </a:endParaRPr>
          </a:p>
        </p:txBody>
      </p:sp>
      <p:pic>
        <p:nvPicPr>
          <p:cNvPr id="2050" name="Picture 2" descr="Flexible Working Arrangements Ideas for Tech Companies - LynxPro">
            <a:extLst>
              <a:ext uri="{FF2B5EF4-FFF2-40B4-BE49-F238E27FC236}">
                <a16:creationId xmlns:a16="http://schemas.microsoft.com/office/drawing/2014/main" id="{DD9765EF-A725-2A11-ADA4-24CA054797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1453" y="2213285"/>
            <a:ext cx="4341840" cy="2431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02989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1FA6-D42A-B5E6-B244-976588371508}"/>
              </a:ext>
            </a:extLst>
          </p:cNvPr>
          <p:cNvSpPr>
            <a:spLocks noGrp="1"/>
          </p:cNvSpPr>
          <p:nvPr>
            <p:ph type="title"/>
          </p:nvPr>
        </p:nvSpPr>
        <p:spPr/>
        <p:txBody>
          <a:bodyPr>
            <a:noAutofit/>
          </a:bodyPr>
          <a:lstStyle/>
          <a:p>
            <a:pPr algn="just">
              <a:spcBef>
                <a:spcPts val="1200"/>
              </a:spcBef>
            </a:pPr>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Flexible working leading to diversity in the workplace</a:t>
            </a:r>
            <a:endPar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1756DA-4A2A-C2B2-E429-2E5A2239B60C}"/>
              </a:ext>
            </a:extLst>
          </p:cNvPr>
          <p:cNvSpPr>
            <a:spLocks noGrp="1"/>
          </p:cNvSpPr>
          <p:nvPr>
            <p:ph idx="1"/>
          </p:nvPr>
        </p:nvSpPr>
        <p:spPr>
          <a:xfrm>
            <a:off x="5165558" y="2160589"/>
            <a:ext cx="6513094" cy="3880773"/>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Within the Tesla company, diversity concept is completely embraced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Development as well as learning is promoted among employees.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Flexible working practices are enhanced as a result of embracing of diversity within the organization (Kang and Kaplan, 2019).</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All these have a positive effect upon employee motivation and engagement.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endParaRPr lang="en-IN" sz="1600" dirty="0"/>
          </a:p>
        </p:txBody>
      </p:sp>
      <p:sp>
        <p:nvSpPr>
          <p:cNvPr id="5" name="TextBox 4">
            <a:extLst>
              <a:ext uri="{FF2B5EF4-FFF2-40B4-BE49-F238E27FC236}">
                <a16:creationId xmlns:a16="http://schemas.microsoft.com/office/drawing/2014/main" id="{27BC0490-5D47-F37E-9D7C-9856C9E99323}"/>
              </a:ext>
            </a:extLst>
          </p:cNvPr>
          <p:cNvSpPr txBox="1"/>
          <p:nvPr/>
        </p:nvSpPr>
        <p:spPr>
          <a:xfrm>
            <a:off x="1023937" y="5879068"/>
            <a:ext cx="3433011" cy="369332"/>
          </a:xfrm>
          <a:prstGeom prst="rect">
            <a:avLst/>
          </a:prstGeom>
          <a:noFill/>
        </p:spPr>
        <p:txBody>
          <a:bodyPr wrap="square" rtlCol="0">
            <a:spAutoFit/>
          </a:bodyPr>
          <a:lstStyle/>
          <a:p>
            <a:pPr algn="ctr"/>
            <a:r>
              <a:rPr lang="en-US">
                <a:latin typeface="Times New Roman" panose="02020603050405020304" pitchFamily="18" charset="0"/>
                <a:cs typeface="Times New Roman" panose="02020603050405020304" pitchFamily="18" charset="0"/>
              </a:rPr>
              <a:t>(Kang and Kaplan, 2019). </a:t>
            </a:r>
            <a:endParaRPr lang="en-IN" dirty="0">
              <a:latin typeface="Times New Roman" panose="02020603050405020304" pitchFamily="18" charset="0"/>
              <a:cs typeface="Times New Roman" panose="02020603050405020304" pitchFamily="18" charset="0"/>
            </a:endParaRPr>
          </a:p>
        </p:txBody>
      </p:sp>
      <p:sp>
        <p:nvSpPr>
          <p:cNvPr id="6" name="AutoShape 2" descr="What is flexitime (flexible work) and what are its advantages and  disadvantages? | Spica">
            <a:extLst>
              <a:ext uri="{FF2B5EF4-FFF2-40B4-BE49-F238E27FC236}">
                <a16:creationId xmlns:a16="http://schemas.microsoft.com/office/drawing/2014/main" id="{709C3073-6AF9-FD73-8614-FBD6A3E8EF1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3074" name="Picture 2" descr="Flexible work can work for customer service too - here's how">
            <a:extLst>
              <a:ext uri="{FF2B5EF4-FFF2-40B4-BE49-F238E27FC236}">
                <a16:creationId xmlns:a16="http://schemas.microsoft.com/office/drawing/2014/main" id="{360F1F4B-B7A3-81DE-3F87-E05562FE2F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8504" y="2199142"/>
            <a:ext cx="4549602" cy="27645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69812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EB3AF-0B7E-3B39-5605-B8D8D52D3EE6}"/>
              </a:ext>
            </a:extLst>
          </p:cNvPr>
          <p:cNvSpPr>
            <a:spLocks noGrp="1"/>
          </p:cNvSpPr>
          <p:nvPr>
            <p:ph type="title"/>
          </p:nvPr>
        </p:nvSpPr>
        <p:spPr>
          <a:xfrm>
            <a:off x="677333" y="609600"/>
            <a:ext cx="9573571" cy="1320800"/>
          </a:xfrm>
        </p:spPr>
        <p:txBody>
          <a:bodyPr>
            <a:no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Flexible working leading to inclusion in the workplace</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6502C21-E09B-6EA6-616B-C3FB295D71B0}"/>
              </a:ext>
            </a:extLst>
          </p:cNvPr>
          <p:cNvSpPr>
            <a:spLocks noGrp="1"/>
          </p:cNvSpPr>
          <p:nvPr>
            <p:ph idx="1"/>
          </p:nvPr>
        </p:nvSpPr>
        <p:spPr>
          <a:xfrm>
            <a:off x="677334" y="2160589"/>
            <a:ext cx="6140561" cy="3880773"/>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Flexible working practices are present at the Tesla company.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leads to improved employee engagement.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leads to reduction in employee turnover.</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makes the workplace an inclusive one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Ozbilgin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leads to enhancement of organizational profitability and productivity.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endParaRPr lang="en-IN" sz="1600" dirty="0"/>
          </a:p>
        </p:txBody>
      </p:sp>
      <p:sp>
        <p:nvSpPr>
          <p:cNvPr id="5" name="TextBox 4">
            <a:extLst>
              <a:ext uri="{FF2B5EF4-FFF2-40B4-BE49-F238E27FC236}">
                <a16:creationId xmlns:a16="http://schemas.microsoft.com/office/drawing/2014/main" id="{1D29039D-6284-C115-66F4-B1965A6BCD6F}"/>
              </a:ext>
            </a:extLst>
          </p:cNvPr>
          <p:cNvSpPr txBox="1"/>
          <p:nvPr/>
        </p:nvSpPr>
        <p:spPr>
          <a:xfrm>
            <a:off x="7673252" y="6063734"/>
            <a:ext cx="3415214" cy="369332"/>
          </a:xfrm>
          <a:prstGeom prst="rect">
            <a:avLst/>
          </a:prstGeom>
          <a:noFill/>
        </p:spPr>
        <p:txBody>
          <a:bodyPr wrap="square" rtlCol="0">
            <a:spAutoFit/>
          </a:bodyPr>
          <a:lstStyle/>
          <a:p>
            <a:pPr algn="ctr"/>
            <a:r>
              <a:rPr lang="en-US">
                <a:latin typeface="Times New Roman" panose="02020603050405020304" pitchFamily="18" charset="0"/>
                <a:cs typeface="Times New Roman" panose="02020603050405020304" pitchFamily="18" charset="0"/>
              </a:rPr>
              <a:t>(Lerner and Fulambarker, 2018). </a:t>
            </a:r>
            <a:endParaRPr lang="en-IN"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0DABD11C-5B74-325C-BBB1-CFE8008B1030}"/>
              </a:ext>
            </a:extLst>
          </p:cNvPr>
          <p:cNvPicPr>
            <a:picLocks noChangeAspect="1"/>
          </p:cNvPicPr>
          <p:nvPr/>
        </p:nvPicPr>
        <p:blipFill>
          <a:blip r:embed="rId3"/>
          <a:stretch>
            <a:fillRect/>
          </a:stretch>
        </p:blipFill>
        <p:spPr>
          <a:xfrm>
            <a:off x="7373578" y="1808526"/>
            <a:ext cx="4014562" cy="4014562"/>
          </a:xfrm>
          <a:prstGeom prst="rect">
            <a:avLst/>
          </a:prstGeom>
        </p:spPr>
      </p:pic>
    </p:spTree>
    <p:extLst>
      <p:ext uri="{BB962C8B-B14F-4D97-AF65-F5344CB8AC3E}">
        <p14:creationId xmlns:p14="http://schemas.microsoft.com/office/powerpoint/2010/main" val="1889944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7691-C485-E8BE-7DAD-2C6150AB3DCF}"/>
              </a:ext>
            </a:extLst>
          </p:cNvPr>
          <p:cNvSpPr>
            <a:spLocks noGrp="1"/>
          </p:cNvSpPr>
          <p:nvPr>
            <p:ph type="title"/>
          </p:nvPr>
        </p:nvSpPr>
        <p:spPr/>
        <p:txBody>
          <a:bodyPr>
            <a:no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Resources</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48692A3-13AF-5156-CBF3-D188BE28A704}"/>
              </a:ext>
            </a:extLst>
          </p:cNvPr>
          <p:cNvSpPr>
            <a:spLocks noGrp="1"/>
          </p:cNvSpPr>
          <p:nvPr>
            <p:ph idx="1"/>
          </p:nvPr>
        </p:nvSpPr>
        <p:spPr>
          <a:xfrm>
            <a:off x="4620126" y="2160589"/>
            <a:ext cx="6833936" cy="3880773"/>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human resources are essential aspects of the organization.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More than 100,000 employees are present in the organization.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Various incentives are provided to the employees to motivate them.</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Tesla company make sure to fulfill the needs and requirements of its human resources (Woodruff, et al., 2020).</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1600" dirty="0"/>
          </a:p>
        </p:txBody>
      </p:sp>
      <p:sp>
        <p:nvSpPr>
          <p:cNvPr id="5" name="TextBox 4">
            <a:extLst>
              <a:ext uri="{FF2B5EF4-FFF2-40B4-BE49-F238E27FC236}">
                <a16:creationId xmlns:a16="http://schemas.microsoft.com/office/drawing/2014/main" id="{23973211-7216-5472-B94E-44FC0292938E}"/>
              </a:ext>
            </a:extLst>
          </p:cNvPr>
          <p:cNvSpPr txBox="1"/>
          <p:nvPr/>
        </p:nvSpPr>
        <p:spPr>
          <a:xfrm>
            <a:off x="905132" y="5465457"/>
            <a:ext cx="3605908" cy="369332"/>
          </a:xfrm>
          <a:prstGeom prst="rect">
            <a:avLst/>
          </a:prstGeom>
          <a:noFill/>
        </p:spPr>
        <p:txBody>
          <a:bodyPr wrap="square" rtlCol="0">
            <a:spAutoFit/>
          </a:bodyPr>
          <a:lstStyle/>
          <a:p>
            <a:pPr algn="ctr"/>
            <a:r>
              <a:rPr lang="es-ES">
                <a:latin typeface="Times New Roman" panose="02020603050405020304" pitchFamily="18" charset="0"/>
                <a:cs typeface="Times New Roman" panose="02020603050405020304" pitchFamily="18" charset="0"/>
              </a:rPr>
              <a:t>(Ozbilgin, 2019). </a:t>
            </a:r>
            <a:endParaRPr lang="en-IN" dirty="0">
              <a:latin typeface="Times New Roman" panose="02020603050405020304" pitchFamily="18" charset="0"/>
              <a:cs typeface="Times New Roman" panose="02020603050405020304" pitchFamily="18" charset="0"/>
            </a:endParaRPr>
          </a:p>
        </p:txBody>
      </p:sp>
      <p:pic>
        <p:nvPicPr>
          <p:cNvPr id="4098" name="Picture 2" descr="Flexible working policies: best and next practices for employers to follow  - WORK180">
            <a:extLst>
              <a:ext uri="{FF2B5EF4-FFF2-40B4-BE49-F238E27FC236}">
                <a16:creationId xmlns:a16="http://schemas.microsoft.com/office/drawing/2014/main" id="{2F975B8C-8796-4017-27D5-D91B76BB55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0910" y="2413428"/>
            <a:ext cx="4409216" cy="22967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0905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1FA6-D42A-B5E6-B244-976588371508}"/>
              </a:ext>
            </a:extLst>
          </p:cNvPr>
          <p:cNvSpPr>
            <a:spLocks noGrp="1"/>
          </p:cNvSpPr>
          <p:nvPr>
            <p:ph type="title"/>
          </p:nvPr>
        </p:nvSpPr>
        <p:spPr/>
        <p:txBody>
          <a:bodyPr>
            <a:no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Human resources within Tesla </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891756DA-4A2A-C2B2-E429-2E5A2239B60C}"/>
              </a:ext>
            </a:extLst>
          </p:cNvPr>
          <p:cNvSpPr>
            <a:spLocks noGrp="1"/>
          </p:cNvSpPr>
          <p:nvPr>
            <p:ph idx="1"/>
          </p:nvPr>
        </p:nvSpPr>
        <p:spPr>
          <a:xfrm>
            <a:off x="460166" y="1488613"/>
            <a:ext cx="6315388" cy="4759787"/>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human resources are essential aspects of Tesla company.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They are engaged and effective.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Adequate training and development facilities are provided to the employees to enhance their skills and capabilities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Cerceo</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human resources are properly controlled, monitored and directed.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effective working environment prevails in the organization which motivates employees.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endParaRPr lang="en-IN" sz="1600" dirty="0"/>
          </a:p>
        </p:txBody>
      </p:sp>
      <p:sp>
        <p:nvSpPr>
          <p:cNvPr id="5" name="TextBox 4">
            <a:extLst>
              <a:ext uri="{FF2B5EF4-FFF2-40B4-BE49-F238E27FC236}">
                <a16:creationId xmlns:a16="http://schemas.microsoft.com/office/drawing/2014/main" id="{D32FD8CB-B88C-378C-6FDF-D9E9BE176B9C}"/>
              </a:ext>
            </a:extLst>
          </p:cNvPr>
          <p:cNvSpPr txBox="1"/>
          <p:nvPr/>
        </p:nvSpPr>
        <p:spPr>
          <a:xfrm>
            <a:off x="8228205" y="5445945"/>
            <a:ext cx="3288632" cy="369332"/>
          </a:xfrm>
          <a:prstGeom prst="rect">
            <a:avLst/>
          </a:prstGeom>
          <a:noFill/>
        </p:spPr>
        <p:txBody>
          <a:bodyPr wrap="square" rtlCol="0">
            <a:spAutoFit/>
          </a:bodyPr>
          <a:lstStyle/>
          <a:p>
            <a:pPr algn="ctr"/>
            <a:r>
              <a:rPr lang="en-US">
                <a:latin typeface="Times New Roman" panose="02020603050405020304" pitchFamily="18" charset="0"/>
                <a:cs typeface="Times New Roman" panose="02020603050405020304" pitchFamily="18" charset="0"/>
              </a:rPr>
              <a:t>(Woodruff, et al., 2020). </a:t>
            </a:r>
            <a:endParaRPr lang="en-IN" dirty="0">
              <a:latin typeface="Times New Roman" panose="02020603050405020304" pitchFamily="18" charset="0"/>
              <a:cs typeface="Times New Roman" panose="02020603050405020304" pitchFamily="18" charset="0"/>
            </a:endParaRPr>
          </a:p>
        </p:txBody>
      </p:sp>
      <p:pic>
        <p:nvPicPr>
          <p:cNvPr id="5122" name="Picture 2" descr="How To Create A Flexible Work Schedules Policy (Plus Free Template)">
            <a:extLst>
              <a:ext uri="{FF2B5EF4-FFF2-40B4-BE49-F238E27FC236}">
                <a16:creationId xmlns:a16="http://schemas.microsoft.com/office/drawing/2014/main" id="{03A45C69-9B06-E8FD-F8B5-0EBCCC7842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2015" y="2125273"/>
            <a:ext cx="4104822" cy="229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990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EB3AF-0B7E-3B39-5605-B8D8D52D3EE6}"/>
              </a:ext>
            </a:extLst>
          </p:cNvPr>
          <p:cNvSpPr>
            <a:spLocks noGrp="1"/>
          </p:cNvSpPr>
          <p:nvPr>
            <p:ph type="title"/>
          </p:nvPr>
        </p:nvSpPr>
        <p:spPr/>
        <p:txBody>
          <a:bodyPr>
            <a:no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Human resources in promoting diversity through flexible working</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6502C21-E09B-6EA6-616B-C3FB295D71B0}"/>
              </a:ext>
            </a:extLst>
          </p:cNvPr>
          <p:cNvSpPr>
            <a:spLocks noGrp="1"/>
          </p:cNvSpPr>
          <p:nvPr>
            <p:ph idx="1"/>
          </p:nvPr>
        </p:nvSpPr>
        <p:spPr>
          <a:xfrm>
            <a:off x="5406188" y="1998295"/>
            <a:ext cx="6416843" cy="3880773"/>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Human resources at Tesla give them maximum efforts.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Diversity is practiced within the organization (De Aquino, et al., 2018).</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Flexible working conditions are provided to all the employees.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Innovation and creativity are fostered among the employees.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Adequate incentives are provided to the employees and work life balance is given to them.</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Employees are highly motivated to give their best performances.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endParaRPr lang="en-IN" sz="1600" dirty="0"/>
          </a:p>
        </p:txBody>
      </p:sp>
      <p:sp>
        <p:nvSpPr>
          <p:cNvPr id="5" name="TextBox 4">
            <a:extLst>
              <a:ext uri="{FF2B5EF4-FFF2-40B4-BE49-F238E27FC236}">
                <a16:creationId xmlns:a16="http://schemas.microsoft.com/office/drawing/2014/main" id="{CF508D5F-0DF9-7B6F-D3E2-8FBA352A41AB}"/>
              </a:ext>
            </a:extLst>
          </p:cNvPr>
          <p:cNvSpPr txBox="1"/>
          <p:nvPr/>
        </p:nvSpPr>
        <p:spPr>
          <a:xfrm>
            <a:off x="1101325" y="5879068"/>
            <a:ext cx="3465095" cy="369332"/>
          </a:xfrm>
          <a:prstGeom prst="rect">
            <a:avLst/>
          </a:prstGeom>
          <a:noFill/>
        </p:spPr>
        <p:txBody>
          <a:bodyPr wrap="square" rtlCol="0">
            <a:spAutoFit/>
          </a:bodyPr>
          <a:lstStyle/>
          <a:p>
            <a:pPr algn="ctr"/>
            <a:r>
              <a:rPr lang="en-US">
                <a:latin typeface="Times New Roman" panose="02020603050405020304" pitchFamily="18" charset="0"/>
                <a:cs typeface="Times New Roman" panose="02020603050405020304" pitchFamily="18" charset="0"/>
              </a:rPr>
              <a:t>(Cerceo, et al., 2022). </a:t>
            </a:r>
            <a:endParaRPr lang="en-IN"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B4AC6CFC-3F8C-5854-1C89-274678355E9C}"/>
              </a:ext>
            </a:extLst>
          </p:cNvPr>
          <p:cNvPicPr>
            <a:picLocks noChangeAspect="1"/>
          </p:cNvPicPr>
          <p:nvPr/>
        </p:nvPicPr>
        <p:blipFill>
          <a:blip r:embed="rId3"/>
          <a:stretch>
            <a:fillRect/>
          </a:stretch>
        </p:blipFill>
        <p:spPr>
          <a:xfrm>
            <a:off x="677334" y="2153878"/>
            <a:ext cx="4555960" cy="3416970"/>
          </a:xfrm>
          <a:prstGeom prst="rect">
            <a:avLst/>
          </a:prstGeom>
        </p:spPr>
      </p:pic>
    </p:spTree>
    <p:extLst>
      <p:ext uri="{BB962C8B-B14F-4D97-AF65-F5344CB8AC3E}">
        <p14:creationId xmlns:p14="http://schemas.microsoft.com/office/powerpoint/2010/main" val="11927416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1FA6-D42A-B5E6-B244-976588371508}"/>
              </a:ext>
            </a:extLst>
          </p:cNvPr>
          <p:cNvSpPr>
            <a:spLocks noGrp="1"/>
          </p:cNvSpPr>
          <p:nvPr>
            <p:ph type="title"/>
          </p:nvPr>
        </p:nvSpPr>
        <p:spPr/>
        <p:txBody>
          <a:bodyPr>
            <a:noAutofit/>
          </a:bodyPr>
          <a:lstStyle/>
          <a:p>
            <a:pPr algn="just">
              <a:spcBef>
                <a:spcPts val="1200"/>
              </a:spcBef>
            </a:pPr>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of Human resources in promoting inclusion through flexible working</a:t>
            </a:r>
            <a:endPar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91756DA-4A2A-C2B2-E429-2E5A2239B60C}"/>
              </a:ext>
            </a:extLst>
          </p:cNvPr>
          <p:cNvSpPr>
            <a:spLocks noGrp="1"/>
          </p:cNvSpPr>
          <p:nvPr>
            <p:ph idx="1"/>
          </p:nvPr>
        </p:nvSpPr>
        <p:spPr>
          <a:xfrm>
            <a:off x="677334" y="2160589"/>
            <a:ext cx="6605782" cy="3880773"/>
          </a:xfrm>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working conditions are appropriate within the company.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use of human resources is done.</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Inclusion and diversity are highly promoted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Regular motivation and incentives are provided to the employees.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Proper coordination and communication exist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Ozbilgin</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2019).</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Proper training and development facilities are given to the employees.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endParaRPr lang="en-IN" sz="1600" dirty="0"/>
          </a:p>
        </p:txBody>
      </p:sp>
      <p:sp>
        <p:nvSpPr>
          <p:cNvPr id="5" name="TextBox 4">
            <a:extLst>
              <a:ext uri="{FF2B5EF4-FFF2-40B4-BE49-F238E27FC236}">
                <a16:creationId xmlns:a16="http://schemas.microsoft.com/office/drawing/2014/main" id="{D32FD8CB-B88C-378C-6FDF-D9E9BE176B9C}"/>
              </a:ext>
            </a:extLst>
          </p:cNvPr>
          <p:cNvSpPr txBox="1"/>
          <p:nvPr/>
        </p:nvSpPr>
        <p:spPr>
          <a:xfrm>
            <a:off x="8212620" y="5578468"/>
            <a:ext cx="3288632" cy="369332"/>
          </a:xfrm>
          <a:prstGeom prst="rect">
            <a:avLst/>
          </a:prstGeom>
          <a:noFill/>
        </p:spPr>
        <p:txBody>
          <a:bodyPr wrap="square" rtlCol="0">
            <a:spAutoFit/>
          </a:bodyPr>
          <a:lstStyle/>
          <a:p>
            <a:pPr algn="ctr"/>
            <a:r>
              <a:rPr lang="es-ES">
                <a:latin typeface="Times New Roman" panose="02020603050405020304" pitchFamily="18" charset="0"/>
                <a:cs typeface="Times New Roman" panose="02020603050405020304" pitchFamily="18" charset="0"/>
              </a:rPr>
              <a:t>(De Aquino, et al., 2018). </a:t>
            </a:r>
            <a:endParaRPr lang="en-IN" dirty="0">
              <a:latin typeface="Times New Roman" panose="02020603050405020304" pitchFamily="18" charset="0"/>
              <a:cs typeface="Times New Roman" panose="02020603050405020304" pitchFamily="18" charset="0"/>
            </a:endParaRPr>
          </a:p>
        </p:txBody>
      </p:sp>
      <p:pic>
        <p:nvPicPr>
          <p:cNvPr id="6146" name="Picture 2" descr="Do flexible working practices need a tailored approach? | Campaign US">
            <a:extLst>
              <a:ext uri="{FF2B5EF4-FFF2-40B4-BE49-F238E27FC236}">
                <a16:creationId xmlns:a16="http://schemas.microsoft.com/office/drawing/2014/main" id="{A012BBF2-68E3-77CF-6CBC-DEDA1C5FD1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542" y="2057684"/>
            <a:ext cx="4312717" cy="28699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35401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7691-C485-E8BE-7DAD-2C6150AB3DCF}"/>
              </a:ext>
            </a:extLst>
          </p:cNvPr>
          <p:cNvSpPr>
            <a:spLocks noGrp="1"/>
          </p:cNvSpPr>
          <p:nvPr>
            <p:ph type="title"/>
          </p:nvPr>
        </p:nvSpPr>
        <p:spPr/>
        <p:txBody>
          <a:bodyPr>
            <a:norm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A48692A3-13AF-5156-CBF3-D188BE28A704}"/>
              </a:ext>
            </a:extLst>
          </p:cNvPr>
          <p:cNvSpPr>
            <a:spLocks noGrp="1"/>
          </p:cNvSpPr>
          <p:nvPr>
            <p:ph idx="1"/>
          </p:nvPr>
        </p:nvSpPr>
        <p:spPr/>
        <p:txBody>
          <a:bodyPr>
            <a:noAutofit/>
          </a:bodyPr>
          <a:lstStyle/>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Thus, high level of inclusivity and diversity prevails within the organization.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Flexible working conditions and practices are present.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Growth opportunities are given within the organization.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Effective management of human resources are done.</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endParaRPr lang="en-IN" sz="1600" dirty="0"/>
          </a:p>
        </p:txBody>
      </p:sp>
    </p:spTree>
    <p:extLst>
      <p:ext uri="{BB962C8B-B14F-4D97-AF65-F5344CB8AC3E}">
        <p14:creationId xmlns:p14="http://schemas.microsoft.com/office/powerpoint/2010/main" val="2077612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C6931-C1C5-1B3F-7C2A-B05769835AD4}"/>
              </a:ext>
            </a:extLst>
          </p:cNvPr>
          <p:cNvSpPr>
            <a:spLocks noGrp="1"/>
          </p:cNvSpPr>
          <p:nvPr>
            <p:ph type="title"/>
          </p:nvPr>
        </p:nvSpPr>
        <p:spPr/>
        <p:txBody>
          <a:bodyPr>
            <a:normAutofit/>
          </a:bodyPr>
          <a:lstStyle/>
          <a:p>
            <a:r>
              <a:rPr lang="en-US"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32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p>
        </p:txBody>
      </p:sp>
      <p:sp>
        <p:nvSpPr>
          <p:cNvPr id="3" name="Content Placeholder 2">
            <a:extLst>
              <a:ext uri="{FF2B5EF4-FFF2-40B4-BE49-F238E27FC236}">
                <a16:creationId xmlns:a16="http://schemas.microsoft.com/office/drawing/2014/main" id="{1B056D67-5FE9-C0B3-0ED6-F266CC7B2CBF}"/>
              </a:ext>
            </a:extLst>
          </p:cNvPr>
          <p:cNvSpPr>
            <a:spLocks noGrp="1"/>
          </p:cNvSpPr>
          <p:nvPr>
            <p:ph idx="1"/>
          </p:nvPr>
        </p:nvSpPr>
        <p:spPr>
          <a:xfrm>
            <a:off x="401053" y="1299411"/>
            <a:ext cx="10863295" cy="4741951"/>
          </a:xfrm>
        </p:spPr>
        <p:txBody>
          <a:bodyPr>
            <a:noAutofit/>
          </a:bodyPr>
          <a:lstStyle/>
          <a:p>
            <a:pPr algn="just">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Cerceo</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Zimmerman, M., and </a:t>
            </a:r>
            <a:r>
              <a:rPr lang="en-GB" sz="1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DeLisser</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M. (2022). Diversity, equity, and inclusion: moving from performance to transformation through the arts and humanities.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General Internal Medicine</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37</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 944-946.</a:t>
            </a:r>
          </a:p>
          <a:p>
            <a:pPr algn="just">
              <a:spcAft>
                <a:spcPts val="800"/>
              </a:spcAft>
            </a:pP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 Aquino, C. T. E., and Robertson, R. W. (2018). </a:t>
            </a:r>
            <a:r>
              <a:rPr lang="en-GB" sz="16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Diversity and inclusion in the global workplace</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Springer.</a:t>
            </a:r>
            <a:endPar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Kang, S. K., and Kaplan, S. (2019). Working toward gender diversity and inclusion in medicine: myths and solutions.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Lancet</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393</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(10171), 579-586.</a:t>
            </a:r>
          </a:p>
          <a:p>
            <a:pPr algn="just">
              <a:spcAft>
                <a:spcPts val="800"/>
              </a:spcAft>
            </a:pP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Lerner, J. E., and </a:t>
            </a:r>
            <a:r>
              <a:rPr lang="en-GB" sz="1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Fulambarker</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(2018). Beyond diversity and inclusion: Creating a social justice agenda in the classroom.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Teaching in Social Work</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38</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 43-53.</a:t>
            </a:r>
          </a:p>
          <a:p>
            <a:pPr algn="just">
              <a:spcAft>
                <a:spcPts val="800"/>
              </a:spcAft>
            </a:pPr>
            <a:r>
              <a:rPr lang="en-GB" sz="1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Ozbilgin</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(2019). Managing diversity and inclusion in the global value chain.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Mustafa F </a:t>
            </a:r>
            <a:r>
              <a:rPr lang="en-IN" sz="16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Ozbilgin</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Managing Diversity and Inclusion in the Global Value Chain. Strategies Account </a:t>
            </a:r>
            <a:r>
              <a:rPr lang="en-IN" sz="16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Manag</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a:t>
            </a:r>
          </a:p>
          <a:p>
            <a:pPr algn="just">
              <a:spcAft>
                <a:spcPts val="800"/>
              </a:spcAft>
            </a:pP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Tesla (2022). Electric Cars, Solar Panels &amp; Clean Energy Storage | Tesla. [online] Tesla. Available at: </a:t>
            </a:r>
            <a:r>
              <a:rPr lang="en-GB" sz="1600" u="sng"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https://www.tesla.com/</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spcAft>
                <a:spcPts val="800"/>
              </a:spcAft>
            </a:pP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Woodruff, J. N., Vela, M. B., </a:t>
            </a:r>
            <a:r>
              <a:rPr lang="en-GB" sz="1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Zayyad</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Z., Johnson, T. A., </a:t>
            </a:r>
            <a:r>
              <a:rPr lang="en-GB" sz="1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Kyalwazi</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GB" sz="16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Amegashie</a:t>
            </a:r>
            <a:r>
              <a:rPr lang="en-GB" sz="16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 and Humphrey, H. J. (2020). Supporting inclusive learning environments and professional development in medical education through an identity and inclusion initiative.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Academic Medicine</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95</a:t>
            </a:r>
            <a:r>
              <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(12S), S51-S57.</a:t>
            </a:r>
          </a:p>
          <a:p>
            <a:pPr marL="0" indent="0" algn="just">
              <a:spcAft>
                <a:spcPts val="800"/>
              </a:spcAft>
              <a:buNone/>
            </a:pPr>
            <a:endParaRPr lang="en-IN"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1833553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1581</Words>
  <Application>Microsoft Macintosh PowerPoint</Application>
  <PresentationFormat>Widescreen</PresentationFormat>
  <Paragraphs>94</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Symbol</vt:lpstr>
      <vt:lpstr>Times New Roman</vt:lpstr>
      <vt:lpstr>Trebuchet MS</vt:lpstr>
      <vt:lpstr>Wingdings 3</vt:lpstr>
      <vt:lpstr>Facet</vt:lpstr>
      <vt:lpstr>        Managing People      LCBB5004   </vt:lpstr>
      <vt:lpstr>Introduction </vt:lpstr>
      <vt:lpstr>Flexible working  </vt:lpstr>
      <vt:lpstr>Potential impact of flexible working within the organisation  </vt:lpstr>
      <vt:lpstr>Flexible working leading to diversity in the workplace</vt:lpstr>
      <vt:lpstr>Flexible working leading to inclusion in the workplace  </vt:lpstr>
      <vt:lpstr>Human Resources  </vt:lpstr>
      <vt:lpstr>Role of Human resources within Tesla  </vt:lpstr>
      <vt:lpstr>Role of Human resources in promoting diversity through flexible working  </vt:lpstr>
      <vt:lpstr>Role of Human resources in promoting inclusion through flexible working</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2022-08-04T19:04:37Z</dcterms:created>
  <dcterms:modified xsi:type="dcterms:W3CDTF">2022-11-23T16:30:40Z</dcterms:modified>
</cp:coreProperties>
</file>