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8"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73CDB5-9238-D571-2243-8FA013C963BF}" v="1" dt="2023-02-27T19:09:32.852"/>
    <p1510:client id="{E4839CAD-20CF-40CF-99B5-38FEB0EA24FD}" v="4047" dt="2023-02-26T20:27:01.6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013"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CB682-73F4-F9D1-B2EA-142C875414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BAE2AB4-C192-CAD4-774C-78EACF0C2F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4ECBB4-4972-45D2-1943-3D9C290FF7EF}"/>
              </a:ext>
            </a:extLst>
          </p:cNvPr>
          <p:cNvSpPr>
            <a:spLocks noGrp="1"/>
          </p:cNvSpPr>
          <p:nvPr>
            <p:ph type="dt" sz="half" idx="10"/>
          </p:nvPr>
        </p:nvSpPr>
        <p:spPr/>
        <p:txBody>
          <a:bodyPr/>
          <a:lstStyle/>
          <a:p>
            <a:fld id="{795574FB-D699-4FAB-8515-9DC737A3B8ED}" type="datetimeFigureOut">
              <a:rPr lang="en-GB" smtClean="0"/>
              <a:t>28/02/2023</a:t>
            </a:fld>
            <a:endParaRPr lang="en-GB"/>
          </a:p>
        </p:txBody>
      </p:sp>
      <p:sp>
        <p:nvSpPr>
          <p:cNvPr id="5" name="Footer Placeholder 4">
            <a:extLst>
              <a:ext uri="{FF2B5EF4-FFF2-40B4-BE49-F238E27FC236}">
                <a16:creationId xmlns:a16="http://schemas.microsoft.com/office/drawing/2014/main" id="{499F3E14-3B3E-366A-6AD4-A590556EC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E0C341-61C1-3574-E180-B376C1F0DB41}"/>
              </a:ext>
            </a:extLst>
          </p:cNvPr>
          <p:cNvSpPr>
            <a:spLocks noGrp="1"/>
          </p:cNvSpPr>
          <p:nvPr>
            <p:ph type="sldNum" sz="quarter" idx="12"/>
          </p:nvPr>
        </p:nvSpPr>
        <p:spPr/>
        <p:txBody>
          <a:bodyPr/>
          <a:lstStyle/>
          <a:p>
            <a:fld id="{AFBF01E3-F069-4BEE-9C4C-97CC1A347B71}" type="slidenum">
              <a:rPr lang="en-GB" smtClean="0"/>
              <a:t>‹#›</a:t>
            </a:fld>
            <a:endParaRPr lang="en-GB"/>
          </a:p>
        </p:txBody>
      </p:sp>
    </p:spTree>
    <p:extLst>
      <p:ext uri="{BB962C8B-B14F-4D97-AF65-F5344CB8AC3E}">
        <p14:creationId xmlns:p14="http://schemas.microsoft.com/office/powerpoint/2010/main" val="1074164484"/>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BB8E3-4126-8E19-81AD-B73199D4AC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F58AAB-7655-A286-9F43-19884CD029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594B54-D221-7029-4A0E-78C522784D4E}"/>
              </a:ext>
            </a:extLst>
          </p:cNvPr>
          <p:cNvSpPr>
            <a:spLocks noGrp="1"/>
          </p:cNvSpPr>
          <p:nvPr>
            <p:ph type="dt" sz="half" idx="10"/>
          </p:nvPr>
        </p:nvSpPr>
        <p:spPr/>
        <p:txBody>
          <a:bodyPr/>
          <a:lstStyle/>
          <a:p>
            <a:fld id="{795574FB-D699-4FAB-8515-9DC737A3B8ED}" type="datetimeFigureOut">
              <a:rPr lang="en-GB" smtClean="0"/>
              <a:t>28/02/2023</a:t>
            </a:fld>
            <a:endParaRPr lang="en-GB"/>
          </a:p>
        </p:txBody>
      </p:sp>
      <p:sp>
        <p:nvSpPr>
          <p:cNvPr id="5" name="Footer Placeholder 4">
            <a:extLst>
              <a:ext uri="{FF2B5EF4-FFF2-40B4-BE49-F238E27FC236}">
                <a16:creationId xmlns:a16="http://schemas.microsoft.com/office/drawing/2014/main" id="{CB347069-9330-55F0-C099-58E2A02990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8D2A31-213D-B495-A3FE-0EB88C52ECD0}"/>
              </a:ext>
            </a:extLst>
          </p:cNvPr>
          <p:cNvSpPr>
            <a:spLocks noGrp="1"/>
          </p:cNvSpPr>
          <p:nvPr>
            <p:ph type="sldNum" sz="quarter" idx="12"/>
          </p:nvPr>
        </p:nvSpPr>
        <p:spPr/>
        <p:txBody>
          <a:bodyPr/>
          <a:lstStyle/>
          <a:p>
            <a:fld id="{AFBF01E3-F069-4BEE-9C4C-97CC1A347B71}" type="slidenum">
              <a:rPr lang="en-GB" smtClean="0"/>
              <a:t>‹#›</a:t>
            </a:fld>
            <a:endParaRPr lang="en-GB"/>
          </a:p>
        </p:txBody>
      </p:sp>
    </p:spTree>
    <p:extLst>
      <p:ext uri="{BB962C8B-B14F-4D97-AF65-F5344CB8AC3E}">
        <p14:creationId xmlns:p14="http://schemas.microsoft.com/office/powerpoint/2010/main" val="922513894"/>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C807C-7D43-0969-14ED-DA08725D802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C7430D7-B468-C8AA-32C8-BBFB22F372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1FA72A0-3D15-42A0-A94E-74D39E98A681}"/>
              </a:ext>
            </a:extLst>
          </p:cNvPr>
          <p:cNvSpPr>
            <a:spLocks noGrp="1"/>
          </p:cNvSpPr>
          <p:nvPr>
            <p:ph type="dt" sz="half" idx="10"/>
          </p:nvPr>
        </p:nvSpPr>
        <p:spPr/>
        <p:txBody>
          <a:bodyPr/>
          <a:lstStyle/>
          <a:p>
            <a:fld id="{795574FB-D699-4FAB-8515-9DC737A3B8ED}" type="datetimeFigureOut">
              <a:rPr lang="en-GB" smtClean="0"/>
              <a:t>28/02/2023</a:t>
            </a:fld>
            <a:endParaRPr lang="en-GB"/>
          </a:p>
        </p:txBody>
      </p:sp>
      <p:sp>
        <p:nvSpPr>
          <p:cNvPr id="5" name="Footer Placeholder 4">
            <a:extLst>
              <a:ext uri="{FF2B5EF4-FFF2-40B4-BE49-F238E27FC236}">
                <a16:creationId xmlns:a16="http://schemas.microsoft.com/office/drawing/2014/main" id="{AB373EEA-C8B5-3D81-32AE-C4C1358F86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028AF1-0DE4-2530-CBEE-02348BBAE676}"/>
              </a:ext>
            </a:extLst>
          </p:cNvPr>
          <p:cNvSpPr>
            <a:spLocks noGrp="1"/>
          </p:cNvSpPr>
          <p:nvPr>
            <p:ph type="sldNum" sz="quarter" idx="12"/>
          </p:nvPr>
        </p:nvSpPr>
        <p:spPr/>
        <p:txBody>
          <a:bodyPr/>
          <a:lstStyle/>
          <a:p>
            <a:fld id="{AFBF01E3-F069-4BEE-9C4C-97CC1A347B71}" type="slidenum">
              <a:rPr lang="en-GB" smtClean="0"/>
              <a:t>‹#›</a:t>
            </a:fld>
            <a:endParaRPr lang="en-GB"/>
          </a:p>
        </p:txBody>
      </p:sp>
    </p:spTree>
    <p:extLst>
      <p:ext uri="{BB962C8B-B14F-4D97-AF65-F5344CB8AC3E}">
        <p14:creationId xmlns:p14="http://schemas.microsoft.com/office/powerpoint/2010/main" val="1710422531"/>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5503F-0D49-4476-59EC-E136C2E383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F598B9-0181-BC69-521B-A0AC27826B9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EF5D2D-6147-D9F9-010F-EAD92E32B6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082794-1901-87D4-EE46-7C353F67F9A5}"/>
              </a:ext>
            </a:extLst>
          </p:cNvPr>
          <p:cNvSpPr>
            <a:spLocks noGrp="1"/>
          </p:cNvSpPr>
          <p:nvPr>
            <p:ph type="dt" sz="half" idx="10"/>
          </p:nvPr>
        </p:nvSpPr>
        <p:spPr/>
        <p:txBody>
          <a:bodyPr/>
          <a:lstStyle/>
          <a:p>
            <a:fld id="{795574FB-D699-4FAB-8515-9DC737A3B8ED}" type="datetimeFigureOut">
              <a:rPr lang="en-GB" smtClean="0"/>
              <a:t>28/02/2023</a:t>
            </a:fld>
            <a:endParaRPr lang="en-GB"/>
          </a:p>
        </p:txBody>
      </p:sp>
      <p:sp>
        <p:nvSpPr>
          <p:cNvPr id="6" name="Footer Placeholder 5">
            <a:extLst>
              <a:ext uri="{FF2B5EF4-FFF2-40B4-BE49-F238E27FC236}">
                <a16:creationId xmlns:a16="http://schemas.microsoft.com/office/drawing/2014/main" id="{C227932B-AAF2-853D-72DC-A328B8E8F5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DFAFCA-09F7-8B21-FBDA-5B658A9190BD}"/>
              </a:ext>
            </a:extLst>
          </p:cNvPr>
          <p:cNvSpPr>
            <a:spLocks noGrp="1"/>
          </p:cNvSpPr>
          <p:nvPr>
            <p:ph type="sldNum" sz="quarter" idx="12"/>
          </p:nvPr>
        </p:nvSpPr>
        <p:spPr/>
        <p:txBody>
          <a:bodyPr/>
          <a:lstStyle/>
          <a:p>
            <a:fld id="{AFBF01E3-F069-4BEE-9C4C-97CC1A347B71}" type="slidenum">
              <a:rPr lang="en-GB" smtClean="0"/>
              <a:t>‹#›</a:t>
            </a:fld>
            <a:endParaRPr lang="en-GB"/>
          </a:p>
        </p:txBody>
      </p:sp>
    </p:spTree>
    <p:extLst>
      <p:ext uri="{BB962C8B-B14F-4D97-AF65-F5344CB8AC3E}">
        <p14:creationId xmlns:p14="http://schemas.microsoft.com/office/powerpoint/2010/main" val="4261599950"/>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87739-4BAE-8B24-ECAE-89B4CCCD7F6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69D04A-6600-F231-D4D4-61E21BA083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71191A1-6D59-7223-85A9-66BC495B2F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551716-E0D3-A29F-E327-E0F054250F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4335E8-7016-BD9E-E2BE-11F7F54A57B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159642A-0F28-BD5D-7D30-D27C5A4BC79F}"/>
              </a:ext>
            </a:extLst>
          </p:cNvPr>
          <p:cNvSpPr>
            <a:spLocks noGrp="1"/>
          </p:cNvSpPr>
          <p:nvPr>
            <p:ph type="dt" sz="half" idx="10"/>
          </p:nvPr>
        </p:nvSpPr>
        <p:spPr/>
        <p:txBody>
          <a:bodyPr/>
          <a:lstStyle/>
          <a:p>
            <a:fld id="{795574FB-D699-4FAB-8515-9DC737A3B8ED}" type="datetimeFigureOut">
              <a:rPr lang="en-GB" smtClean="0"/>
              <a:t>28/02/2023</a:t>
            </a:fld>
            <a:endParaRPr lang="en-GB"/>
          </a:p>
        </p:txBody>
      </p:sp>
      <p:sp>
        <p:nvSpPr>
          <p:cNvPr id="8" name="Footer Placeholder 7">
            <a:extLst>
              <a:ext uri="{FF2B5EF4-FFF2-40B4-BE49-F238E27FC236}">
                <a16:creationId xmlns:a16="http://schemas.microsoft.com/office/drawing/2014/main" id="{487E18D9-39D0-0F4E-5BCA-DB793687177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BB8992-3AFD-B110-9FAC-0AF5B24BB44F}"/>
              </a:ext>
            </a:extLst>
          </p:cNvPr>
          <p:cNvSpPr>
            <a:spLocks noGrp="1"/>
          </p:cNvSpPr>
          <p:nvPr>
            <p:ph type="sldNum" sz="quarter" idx="12"/>
          </p:nvPr>
        </p:nvSpPr>
        <p:spPr/>
        <p:txBody>
          <a:bodyPr/>
          <a:lstStyle/>
          <a:p>
            <a:fld id="{AFBF01E3-F069-4BEE-9C4C-97CC1A347B71}" type="slidenum">
              <a:rPr lang="en-GB" smtClean="0"/>
              <a:t>‹#›</a:t>
            </a:fld>
            <a:endParaRPr lang="en-GB"/>
          </a:p>
        </p:txBody>
      </p:sp>
    </p:spTree>
    <p:extLst>
      <p:ext uri="{BB962C8B-B14F-4D97-AF65-F5344CB8AC3E}">
        <p14:creationId xmlns:p14="http://schemas.microsoft.com/office/powerpoint/2010/main" val="184575128"/>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4275E-E56E-D372-F724-FDB65157738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12276C6-3DB0-4A9D-FC68-0C57734CE9FC}"/>
              </a:ext>
            </a:extLst>
          </p:cNvPr>
          <p:cNvSpPr>
            <a:spLocks noGrp="1"/>
          </p:cNvSpPr>
          <p:nvPr>
            <p:ph type="dt" sz="half" idx="10"/>
          </p:nvPr>
        </p:nvSpPr>
        <p:spPr/>
        <p:txBody>
          <a:bodyPr/>
          <a:lstStyle/>
          <a:p>
            <a:fld id="{795574FB-D699-4FAB-8515-9DC737A3B8ED}" type="datetimeFigureOut">
              <a:rPr lang="en-GB" smtClean="0"/>
              <a:t>28/02/2023</a:t>
            </a:fld>
            <a:endParaRPr lang="en-GB"/>
          </a:p>
        </p:txBody>
      </p:sp>
      <p:sp>
        <p:nvSpPr>
          <p:cNvPr id="4" name="Footer Placeholder 3">
            <a:extLst>
              <a:ext uri="{FF2B5EF4-FFF2-40B4-BE49-F238E27FC236}">
                <a16:creationId xmlns:a16="http://schemas.microsoft.com/office/drawing/2014/main" id="{DDFD740C-0736-38FB-117B-EFD5D138C8E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DE633CB-9590-6D8B-2660-B993E603DC2E}"/>
              </a:ext>
            </a:extLst>
          </p:cNvPr>
          <p:cNvSpPr>
            <a:spLocks noGrp="1"/>
          </p:cNvSpPr>
          <p:nvPr>
            <p:ph type="sldNum" sz="quarter" idx="12"/>
          </p:nvPr>
        </p:nvSpPr>
        <p:spPr/>
        <p:txBody>
          <a:bodyPr/>
          <a:lstStyle/>
          <a:p>
            <a:fld id="{AFBF01E3-F069-4BEE-9C4C-97CC1A347B71}" type="slidenum">
              <a:rPr lang="en-GB" smtClean="0"/>
              <a:t>‹#›</a:t>
            </a:fld>
            <a:endParaRPr lang="en-GB"/>
          </a:p>
        </p:txBody>
      </p:sp>
    </p:spTree>
    <p:extLst>
      <p:ext uri="{BB962C8B-B14F-4D97-AF65-F5344CB8AC3E}">
        <p14:creationId xmlns:p14="http://schemas.microsoft.com/office/powerpoint/2010/main" val="2752903563"/>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2E312A-4B0F-C272-DA5A-3AF4E5822280}"/>
              </a:ext>
            </a:extLst>
          </p:cNvPr>
          <p:cNvSpPr>
            <a:spLocks noGrp="1"/>
          </p:cNvSpPr>
          <p:nvPr>
            <p:ph type="dt" sz="half" idx="10"/>
          </p:nvPr>
        </p:nvSpPr>
        <p:spPr/>
        <p:txBody>
          <a:bodyPr/>
          <a:lstStyle/>
          <a:p>
            <a:fld id="{795574FB-D699-4FAB-8515-9DC737A3B8ED}" type="datetimeFigureOut">
              <a:rPr lang="en-GB" smtClean="0"/>
              <a:t>28/02/2023</a:t>
            </a:fld>
            <a:endParaRPr lang="en-GB"/>
          </a:p>
        </p:txBody>
      </p:sp>
      <p:sp>
        <p:nvSpPr>
          <p:cNvPr id="3" name="Footer Placeholder 2">
            <a:extLst>
              <a:ext uri="{FF2B5EF4-FFF2-40B4-BE49-F238E27FC236}">
                <a16:creationId xmlns:a16="http://schemas.microsoft.com/office/drawing/2014/main" id="{7102687A-2D84-63DA-EFC9-6335FF3D883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D11278-5EEF-01B1-FE0C-83A2384A1BB4}"/>
              </a:ext>
            </a:extLst>
          </p:cNvPr>
          <p:cNvSpPr>
            <a:spLocks noGrp="1"/>
          </p:cNvSpPr>
          <p:nvPr>
            <p:ph type="sldNum" sz="quarter" idx="12"/>
          </p:nvPr>
        </p:nvSpPr>
        <p:spPr/>
        <p:txBody>
          <a:bodyPr/>
          <a:lstStyle/>
          <a:p>
            <a:fld id="{AFBF01E3-F069-4BEE-9C4C-97CC1A347B71}" type="slidenum">
              <a:rPr lang="en-GB" smtClean="0"/>
              <a:t>‹#›</a:t>
            </a:fld>
            <a:endParaRPr lang="en-GB"/>
          </a:p>
        </p:txBody>
      </p:sp>
    </p:spTree>
    <p:extLst>
      <p:ext uri="{BB962C8B-B14F-4D97-AF65-F5344CB8AC3E}">
        <p14:creationId xmlns:p14="http://schemas.microsoft.com/office/powerpoint/2010/main" val="2202062217"/>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421F7-CD63-D1DE-9B52-F2E988EA3A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A88B2AD-A422-4A56-C9E8-C0322802B3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0FCE45E-BFBD-598C-3B7F-452C07EB53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C50917-30A9-EFD9-DA2C-663BBEBFE9E7}"/>
              </a:ext>
            </a:extLst>
          </p:cNvPr>
          <p:cNvSpPr>
            <a:spLocks noGrp="1"/>
          </p:cNvSpPr>
          <p:nvPr>
            <p:ph type="dt" sz="half" idx="10"/>
          </p:nvPr>
        </p:nvSpPr>
        <p:spPr/>
        <p:txBody>
          <a:bodyPr/>
          <a:lstStyle/>
          <a:p>
            <a:fld id="{795574FB-D699-4FAB-8515-9DC737A3B8ED}" type="datetimeFigureOut">
              <a:rPr lang="en-GB" smtClean="0"/>
              <a:t>28/02/2023</a:t>
            </a:fld>
            <a:endParaRPr lang="en-GB"/>
          </a:p>
        </p:txBody>
      </p:sp>
      <p:sp>
        <p:nvSpPr>
          <p:cNvPr id="6" name="Footer Placeholder 5">
            <a:extLst>
              <a:ext uri="{FF2B5EF4-FFF2-40B4-BE49-F238E27FC236}">
                <a16:creationId xmlns:a16="http://schemas.microsoft.com/office/drawing/2014/main" id="{96D0427D-CC45-E278-39C2-40B6F4A12F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DD1990-5473-54F5-C5F6-83C0E67C42DB}"/>
              </a:ext>
            </a:extLst>
          </p:cNvPr>
          <p:cNvSpPr>
            <a:spLocks noGrp="1"/>
          </p:cNvSpPr>
          <p:nvPr>
            <p:ph type="sldNum" sz="quarter" idx="12"/>
          </p:nvPr>
        </p:nvSpPr>
        <p:spPr/>
        <p:txBody>
          <a:bodyPr/>
          <a:lstStyle/>
          <a:p>
            <a:fld id="{AFBF01E3-F069-4BEE-9C4C-97CC1A347B71}" type="slidenum">
              <a:rPr lang="en-GB" smtClean="0"/>
              <a:t>‹#›</a:t>
            </a:fld>
            <a:endParaRPr lang="en-GB"/>
          </a:p>
        </p:txBody>
      </p:sp>
    </p:spTree>
    <p:extLst>
      <p:ext uri="{BB962C8B-B14F-4D97-AF65-F5344CB8AC3E}">
        <p14:creationId xmlns:p14="http://schemas.microsoft.com/office/powerpoint/2010/main" val="2315813059"/>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20CF4-CA20-8040-EB0B-F86A46FFA8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9FD55C6-73AF-3E2B-2EA5-188FADA993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60282EC-B830-DEE9-CC7D-79E2A75B5C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F5CD61-AB51-7F31-479F-DE74617ECA87}"/>
              </a:ext>
            </a:extLst>
          </p:cNvPr>
          <p:cNvSpPr>
            <a:spLocks noGrp="1"/>
          </p:cNvSpPr>
          <p:nvPr>
            <p:ph type="dt" sz="half" idx="10"/>
          </p:nvPr>
        </p:nvSpPr>
        <p:spPr/>
        <p:txBody>
          <a:bodyPr/>
          <a:lstStyle/>
          <a:p>
            <a:fld id="{795574FB-D699-4FAB-8515-9DC737A3B8ED}" type="datetimeFigureOut">
              <a:rPr lang="en-GB" smtClean="0"/>
              <a:t>28/02/2023</a:t>
            </a:fld>
            <a:endParaRPr lang="en-GB"/>
          </a:p>
        </p:txBody>
      </p:sp>
      <p:sp>
        <p:nvSpPr>
          <p:cNvPr id="6" name="Footer Placeholder 5">
            <a:extLst>
              <a:ext uri="{FF2B5EF4-FFF2-40B4-BE49-F238E27FC236}">
                <a16:creationId xmlns:a16="http://schemas.microsoft.com/office/drawing/2014/main" id="{53D157D9-8895-E5D5-4C31-5C2273A7F3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B60972-A24B-32A3-DA51-751E70A2AA28}"/>
              </a:ext>
            </a:extLst>
          </p:cNvPr>
          <p:cNvSpPr>
            <a:spLocks noGrp="1"/>
          </p:cNvSpPr>
          <p:nvPr>
            <p:ph type="sldNum" sz="quarter" idx="12"/>
          </p:nvPr>
        </p:nvSpPr>
        <p:spPr/>
        <p:txBody>
          <a:bodyPr/>
          <a:lstStyle/>
          <a:p>
            <a:fld id="{AFBF01E3-F069-4BEE-9C4C-97CC1A347B71}" type="slidenum">
              <a:rPr lang="en-GB" smtClean="0"/>
              <a:t>‹#›</a:t>
            </a:fld>
            <a:endParaRPr lang="en-GB"/>
          </a:p>
        </p:txBody>
      </p:sp>
    </p:spTree>
    <p:extLst>
      <p:ext uri="{BB962C8B-B14F-4D97-AF65-F5344CB8AC3E}">
        <p14:creationId xmlns:p14="http://schemas.microsoft.com/office/powerpoint/2010/main" val="4125610877"/>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B9F1C-13CB-48BA-02CD-FEA6F704480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1E7CD9-D0BE-947E-D8E8-71F0FE5C4C1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0FEFC8-740B-9F9C-357D-8379E975B9B5}"/>
              </a:ext>
            </a:extLst>
          </p:cNvPr>
          <p:cNvSpPr>
            <a:spLocks noGrp="1"/>
          </p:cNvSpPr>
          <p:nvPr>
            <p:ph type="dt" sz="half" idx="10"/>
          </p:nvPr>
        </p:nvSpPr>
        <p:spPr/>
        <p:txBody>
          <a:bodyPr/>
          <a:lstStyle/>
          <a:p>
            <a:fld id="{795574FB-D699-4FAB-8515-9DC737A3B8ED}" type="datetimeFigureOut">
              <a:rPr lang="en-GB" smtClean="0"/>
              <a:t>28/02/2023</a:t>
            </a:fld>
            <a:endParaRPr lang="en-GB"/>
          </a:p>
        </p:txBody>
      </p:sp>
      <p:sp>
        <p:nvSpPr>
          <p:cNvPr id="5" name="Footer Placeholder 4">
            <a:extLst>
              <a:ext uri="{FF2B5EF4-FFF2-40B4-BE49-F238E27FC236}">
                <a16:creationId xmlns:a16="http://schemas.microsoft.com/office/drawing/2014/main" id="{ED973ED8-0B9D-97EE-BBC5-DE7BF729F2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081D30-012E-B62D-BB82-5F55667695E7}"/>
              </a:ext>
            </a:extLst>
          </p:cNvPr>
          <p:cNvSpPr>
            <a:spLocks noGrp="1"/>
          </p:cNvSpPr>
          <p:nvPr>
            <p:ph type="sldNum" sz="quarter" idx="12"/>
          </p:nvPr>
        </p:nvSpPr>
        <p:spPr/>
        <p:txBody>
          <a:bodyPr/>
          <a:lstStyle/>
          <a:p>
            <a:fld id="{AFBF01E3-F069-4BEE-9C4C-97CC1A347B71}" type="slidenum">
              <a:rPr lang="en-GB" smtClean="0"/>
              <a:t>‹#›</a:t>
            </a:fld>
            <a:endParaRPr lang="en-GB"/>
          </a:p>
        </p:txBody>
      </p:sp>
    </p:spTree>
    <p:extLst>
      <p:ext uri="{BB962C8B-B14F-4D97-AF65-F5344CB8AC3E}">
        <p14:creationId xmlns:p14="http://schemas.microsoft.com/office/powerpoint/2010/main" val="1722246120"/>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BC1381-D45F-B394-7883-A64AACE4BF1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342324-831A-C042-E387-CD5578B4D1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08701C-FE2E-1F98-3B04-47D3BA99904F}"/>
              </a:ext>
            </a:extLst>
          </p:cNvPr>
          <p:cNvSpPr>
            <a:spLocks noGrp="1"/>
          </p:cNvSpPr>
          <p:nvPr>
            <p:ph type="dt" sz="half" idx="10"/>
          </p:nvPr>
        </p:nvSpPr>
        <p:spPr/>
        <p:txBody>
          <a:bodyPr/>
          <a:lstStyle/>
          <a:p>
            <a:fld id="{795574FB-D699-4FAB-8515-9DC737A3B8ED}" type="datetimeFigureOut">
              <a:rPr lang="en-GB" smtClean="0"/>
              <a:t>28/02/2023</a:t>
            </a:fld>
            <a:endParaRPr lang="en-GB"/>
          </a:p>
        </p:txBody>
      </p:sp>
      <p:sp>
        <p:nvSpPr>
          <p:cNvPr id="5" name="Footer Placeholder 4">
            <a:extLst>
              <a:ext uri="{FF2B5EF4-FFF2-40B4-BE49-F238E27FC236}">
                <a16:creationId xmlns:a16="http://schemas.microsoft.com/office/drawing/2014/main" id="{83781F16-2FDF-F909-EB75-9F788C46E2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5FD5BF-1136-5753-16EC-4DC6393D77AE}"/>
              </a:ext>
            </a:extLst>
          </p:cNvPr>
          <p:cNvSpPr>
            <a:spLocks noGrp="1"/>
          </p:cNvSpPr>
          <p:nvPr>
            <p:ph type="sldNum" sz="quarter" idx="12"/>
          </p:nvPr>
        </p:nvSpPr>
        <p:spPr/>
        <p:txBody>
          <a:bodyPr/>
          <a:lstStyle/>
          <a:p>
            <a:fld id="{AFBF01E3-F069-4BEE-9C4C-97CC1A347B71}" type="slidenum">
              <a:rPr lang="en-GB" smtClean="0"/>
              <a:t>‹#›</a:t>
            </a:fld>
            <a:endParaRPr lang="en-GB"/>
          </a:p>
        </p:txBody>
      </p:sp>
    </p:spTree>
    <p:extLst>
      <p:ext uri="{BB962C8B-B14F-4D97-AF65-F5344CB8AC3E}">
        <p14:creationId xmlns:p14="http://schemas.microsoft.com/office/powerpoint/2010/main" val="2188825161"/>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75000"/>
            <a:alpha val="69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BD6BF1-1EE4-2F53-FA4A-9059A3A7CA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9DA376-BF12-4ECE-1156-342A30E972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BB628A-AC73-37D0-9EAB-0C928EA8CB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5574FB-D699-4FAB-8515-9DC737A3B8ED}" type="datetimeFigureOut">
              <a:rPr lang="en-GB" smtClean="0"/>
              <a:t>28/02/2023</a:t>
            </a:fld>
            <a:endParaRPr lang="en-GB"/>
          </a:p>
        </p:txBody>
      </p:sp>
      <p:sp>
        <p:nvSpPr>
          <p:cNvPr id="5" name="Footer Placeholder 4">
            <a:extLst>
              <a:ext uri="{FF2B5EF4-FFF2-40B4-BE49-F238E27FC236}">
                <a16:creationId xmlns:a16="http://schemas.microsoft.com/office/drawing/2014/main" id="{26C5D813-8E24-39A1-3F47-22E3CA8318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42B3B45-5128-D608-985D-5C47A22BA2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BF01E3-F069-4BEE-9C4C-97CC1A347B71}" type="slidenum">
              <a:rPr lang="en-GB" smtClean="0"/>
              <a:t>‹#›</a:t>
            </a:fld>
            <a:endParaRPr lang="en-GB"/>
          </a:p>
        </p:txBody>
      </p:sp>
    </p:spTree>
    <p:extLst>
      <p:ext uri="{BB962C8B-B14F-4D97-AF65-F5344CB8AC3E}">
        <p14:creationId xmlns:p14="http://schemas.microsoft.com/office/powerpoint/2010/main" val="2941744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media" Target="../media/media1.m4a"/><Relationship Id="rId1" Type="http://schemas.openxmlformats.org/officeDocument/2006/relationships/audio" Target="NULL" TargetMode="External"/><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7.jpe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9.jpe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12.jpe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descr="A picture containing outdoor, sky, grass, mountain&#10;&#10;Description automatically generated">
            <a:extLst>
              <a:ext uri="{FF2B5EF4-FFF2-40B4-BE49-F238E27FC236}">
                <a16:creationId xmlns:a16="http://schemas.microsoft.com/office/drawing/2014/main" id="{4867E96A-4E45-6B5E-9416-ACBDB3746BD7}"/>
              </a:ext>
            </a:extLst>
          </p:cNvPr>
          <p:cNvPicPr>
            <a:picLocks noChangeAspect="1"/>
          </p:cNvPicPr>
          <p:nvPr/>
        </p:nvPicPr>
        <p:blipFill rotWithShape="1">
          <a:blip r:embed="rId4">
            <a:extLst>
              <a:ext uri="{28A0092B-C50C-407E-A947-70E740481C1C}">
                <a14:useLocalDpi xmlns:a14="http://schemas.microsoft.com/office/drawing/2010/main" val="0"/>
              </a:ext>
            </a:extLst>
          </a:blip>
          <a:srcRect t="7161" r="-1" b="-1"/>
          <a:stretch/>
        </p:blipFill>
        <p:spPr>
          <a:xfrm>
            <a:off x="6245113" y="967457"/>
            <a:ext cx="5778917" cy="5257800"/>
          </a:xfrm>
          <a:prstGeom prst="rect">
            <a:avLst/>
          </a:prstGeom>
        </p:spPr>
      </p:pic>
      <p:sp>
        <p:nvSpPr>
          <p:cNvPr id="41" name="Rectangle 36">
            <a:extLst>
              <a:ext uri="{FF2B5EF4-FFF2-40B4-BE49-F238E27FC236}">
                <a16:creationId xmlns:a16="http://schemas.microsoft.com/office/drawing/2014/main" id="{E9DCA5EA-C9F1-43F7-8CD9-E7D77919EB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099" y="806357"/>
            <a:ext cx="6734553"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mountain, grass, outdoor, nature&#10;&#10;Description automatically generated">
            <a:extLst>
              <a:ext uri="{FF2B5EF4-FFF2-40B4-BE49-F238E27FC236}">
                <a16:creationId xmlns:a16="http://schemas.microsoft.com/office/drawing/2014/main" id="{4F335E2B-E31D-4672-4955-AA5D248D1199}"/>
              </a:ext>
            </a:extLst>
          </p:cNvPr>
          <p:cNvPicPr>
            <a:picLocks noChangeAspect="1"/>
          </p:cNvPicPr>
          <p:nvPr/>
        </p:nvPicPr>
        <p:blipFill rotWithShape="1">
          <a:blip r:embed="rId5">
            <a:extLst>
              <a:ext uri="{28A0092B-C50C-407E-A947-70E740481C1C}">
                <a14:useLocalDpi xmlns:a14="http://schemas.microsoft.com/office/drawing/2010/main" val="0"/>
              </a:ext>
            </a:extLst>
          </a:blip>
          <a:srcRect t="21762" r="1" b="6738"/>
          <a:stretch/>
        </p:blipFill>
        <p:spPr>
          <a:xfrm>
            <a:off x="1346589" y="524416"/>
            <a:ext cx="6654360" cy="4896932"/>
          </a:xfrm>
          <a:prstGeom prst="rect">
            <a:avLst/>
          </a:prstGeom>
          <a:scene3d>
            <a:camera prst="perspectiveContrastingLeftFacing">
              <a:rot lat="300000" lon="19800000" rev="0"/>
            </a:camera>
            <a:lightRig rig="threePt" dir="t">
              <a:rot lat="0" lon="0" rev="2700000"/>
            </a:lightRig>
          </a:scene3d>
          <a:sp3d>
            <a:bevelT w="63500" h="50800"/>
          </a:sp3d>
        </p:spPr>
      </p:pic>
      <p:sp>
        <p:nvSpPr>
          <p:cNvPr id="17" name="TextBox 16">
            <a:extLst>
              <a:ext uri="{FF2B5EF4-FFF2-40B4-BE49-F238E27FC236}">
                <a16:creationId xmlns:a16="http://schemas.microsoft.com/office/drawing/2014/main" id="{7FF5DD00-D2B5-4151-6BBC-71FB9FDECD27}"/>
              </a:ext>
            </a:extLst>
          </p:cNvPr>
          <p:cNvSpPr txBox="1"/>
          <p:nvPr/>
        </p:nvSpPr>
        <p:spPr>
          <a:xfrm flipH="1">
            <a:off x="12993753" y="2222711"/>
            <a:ext cx="523464" cy="3339548"/>
          </a:xfrm>
          <a:prstGeom prst="rect">
            <a:avLst/>
          </a:prstGeom>
          <a:noFill/>
        </p:spPr>
        <p:txBody>
          <a:bodyPr wrap="square" rtlCol="0">
            <a:spAutoFit/>
          </a:bodyPr>
          <a:lstStyle/>
          <a:p>
            <a:endParaRPr lang="en-GB"/>
          </a:p>
        </p:txBody>
      </p:sp>
      <p:sp>
        <p:nvSpPr>
          <p:cNvPr id="25" name="TextBox 24">
            <a:extLst>
              <a:ext uri="{FF2B5EF4-FFF2-40B4-BE49-F238E27FC236}">
                <a16:creationId xmlns:a16="http://schemas.microsoft.com/office/drawing/2014/main" id="{2460EB14-6561-906D-5C75-EC8ECE7A64D4}"/>
              </a:ext>
            </a:extLst>
          </p:cNvPr>
          <p:cNvSpPr txBox="1"/>
          <p:nvPr/>
        </p:nvSpPr>
        <p:spPr>
          <a:xfrm>
            <a:off x="3228975" y="2784731"/>
            <a:ext cx="7353300" cy="1323439"/>
          </a:xfrm>
          <a:prstGeom prst="rect">
            <a:avLst/>
          </a:prstGeom>
          <a:noFill/>
        </p:spPr>
        <p:txBody>
          <a:bodyPr wrap="square" rtlCol="0">
            <a:spAutoFit/>
          </a:bodyPr>
          <a:lstStyle/>
          <a:p>
            <a:pPr algn="ctr"/>
            <a:r>
              <a:rPr lang="en-GB">
                <a:solidFill>
                  <a:schemeClr val="bg2">
                    <a:lumMod val="10000"/>
                  </a:schemeClr>
                </a:solidFill>
              </a:rPr>
              <a:t> </a:t>
            </a:r>
            <a:r>
              <a:rPr lang="en-GB" sz="8000">
                <a:solidFill>
                  <a:schemeClr val="bg2">
                    <a:lumMod val="10000"/>
                  </a:schemeClr>
                </a:solidFill>
                <a:latin typeface="Brush Script MT" panose="03060802040406070304" pitchFamily="66" charset="0"/>
              </a:rPr>
              <a:t>Rhondda </a:t>
            </a:r>
            <a:r>
              <a:rPr lang="en-GB" sz="8000">
                <a:solidFill>
                  <a:srgbClr val="006600"/>
                </a:solidFill>
                <a:latin typeface="Brush Script MT" panose="03060802040406070304" pitchFamily="66" charset="0"/>
              </a:rPr>
              <a:t>Valley </a:t>
            </a:r>
          </a:p>
        </p:txBody>
      </p:sp>
      <p:sp>
        <p:nvSpPr>
          <p:cNvPr id="28" name="TextBox 27">
            <a:extLst>
              <a:ext uri="{FF2B5EF4-FFF2-40B4-BE49-F238E27FC236}">
                <a16:creationId xmlns:a16="http://schemas.microsoft.com/office/drawing/2014/main" id="{F7D6438F-4050-AAA5-5953-8784249F6BE1}"/>
              </a:ext>
            </a:extLst>
          </p:cNvPr>
          <p:cNvSpPr txBox="1"/>
          <p:nvPr/>
        </p:nvSpPr>
        <p:spPr>
          <a:xfrm>
            <a:off x="2409825" y="6225257"/>
            <a:ext cx="3352800" cy="375568"/>
          </a:xfrm>
          <a:prstGeom prst="rect">
            <a:avLst/>
          </a:prstGeom>
          <a:noFill/>
        </p:spPr>
        <p:txBody>
          <a:bodyPr wrap="square" rtlCol="0">
            <a:spAutoFit/>
          </a:bodyPr>
          <a:lstStyle/>
          <a:p>
            <a:pPr algn="ctr"/>
            <a:r>
              <a:rPr lang="en-GB"/>
              <a:t>By Donna Fisher BMSP4041</a:t>
            </a:r>
          </a:p>
        </p:txBody>
      </p:sp>
      <p:sp>
        <p:nvSpPr>
          <p:cNvPr id="33" name="TextBox 32">
            <a:extLst>
              <a:ext uri="{FF2B5EF4-FFF2-40B4-BE49-F238E27FC236}">
                <a16:creationId xmlns:a16="http://schemas.microsoft.com/office/drawing/2014/main" id="{627CDABC-2077-E948-8CD7-BF4CC5C28008}"/>
              </a:ext>
            </a:extLst>
          </p:cNvPr>
          <p:cNvSpPr txBox="1"/>
          <p:nvPr/>
        </p:nvSpPr>
        <p:spPr>
          <a:xfrm>
            <a:off x="1346589" y="341380"/>
            <a:ext cx="942975" cy="369332"/>
          </a:xfrm>
          <a:prstGeom prst="rect">
            <a:avLst/>
          </a:prstGeom>
          <a:noFill/>
        </p:spPr>
        <p:txBody>
          <a:bodyPr wrap="square" rtlCol="0">
            <a:spAutoFit/>
          </a:bodyPr>
          <a:lstStyle/>
          <a:p>
            <a:r>
              <a:rPr lang="en-GB"/>
              <a:t>Image 1</a:t>
            </a:r>
          </a:p>
        </p:txBody>
      </p:sp>
      <p:sp>
        <p:nvSpPr>
          <p:cNvPr id="34" name="TextBox 33">
            <a:extLst>
              <a:ext uri="{FF2B5EF4-FFF2-40B4-BE49-F238E27FC236}">
                <a16:creationId xmlns:a16="http://schemas.microsoft.com/office/drawing/2014/main" id="{DAD5967A-A478-B05C-9349-34C9CCA2B4EE}"/>
              </a:ext>
            </a:extLst>
          </p:cNvPr>
          <p:cNvSpPr txBox="1"/>
          <p:nvPr/>
        </p:nvSpPr>
        <p:spPr>
          <a:xfrm>
            <a:off x="11152862" y="5890543"/>
            <a:ext cx="1356030" cy="369332"/>
          </a:xfrm>
          <a:prstGeom prst="rect">
            <a:avLst/>
          </a:prstGeom>
          <a:noFill/>
        </p:spPr>
        <p:txBody>
          <a:bodyPr wrap="square" rtlCol="0">
            <a:spAutoFit/>
          </a:bodyPr>
          <a:lstStyle/>
          <a:p>
            <a:r>
              <a:rPr lang="en-GB"/>
              <a:t>Image 2</a:t>
            </a:r>
          </a:p>
        </p:txBody>
      </p:sp>
      <p:pic>
        <p:nvPicPr>
          <p:cNvPr id="2" name="valley music">
            <a:hlinkClick r:id="" action="ppaction://media"/>
            <a:extLst>
              <a:ext uri="{FF2B5EF4-FFF2-40B4-BE49-F238E27FC236}">
                <a16:creationId xmlns:a16="http://schemas.microsoft.com/office/drawing/2014/main" id="{C947F44F-F09E-35B5-46C6-C7E934F710AE}"/>
              </a:ext>
            </a:extLst>
          </p:cNvPr>
          <p:cNvPicPr>
            <a:picLocks noChangeAspect="1"/>
          </p:cNvPicPr>
          <p:nvPr>
            <a:audioFile r:link="rId1"/>
            <p:extLst>
              <p:ext uri="{DAA4B4D4-6D71-4841-9C94-3DE7FCFB9230}">
                <p14:media xmlns:p14="http://schemas.microsoft.com/office/powerpoint/2010/main" r:embed="rId2">
                  <p14:trim st="14960" end="6666.9977"/>
                  <p14:fade out="250"/>
                </p14:media>
              </p:ext>
            </p:extLst>
          </p:nvPr>
        </p:nvPicPr>
        <p:blipFill>
          <a:blip r:embed="rId6"/>
          <a:stretch>
            <a:fillRect/>
          </a:stretch>
        </p:blipFill>
        <p:spPr>
          <a:xfrm>
            <a:off x="414394" y="6027584"/>
            <a:ext cx="385705" cy="487363"/>
          </a:xfrm>
          <a:prstGeom prst="rect">
            <a:avLst/>
          </a:prstGeom>
        </p:spPr>
      </p:pic>
    </p:spTree>
    <p:extLst>
      <p:ext uri="{BB962C8B-B14F-4D97-AF65-F5344CB8AC3E}">
        <p14:creationId xmlns:p14="http://schemas.microsoft.com/office/powerpoint/2010/main" val="1899039744"/>
      </p:ext>
    </p:extLst>
  </p:cSld>
  <p:clrMapOvr>
    <a:masterClrMapping/>
  </p:clrMapOvr>
  <mc:AlternateContent xmlns:mc="http://schemas.openxmlformats.org/markup-compatibility/2006">
    <mc:Choice xmlns:p14="http://schemas.microsoft.com/office/powerpoint/2010/main" Requires="p14">
      <p:transition p14:dur="10" advClick="0" advTm="15000">
        <p:split orient="vert"/>
      </p:transition>
    </mc:Choice>
    <mc:Fallback>
      <p:transition advClick="0" advTm="15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barn(inVertical)">
                                      <p:cBhvr>
                                        <p:cTn id="7" dur="5000"/>
                                        <p:tgtEl>
                                          <p:spTgt spid="25"/>
                                        </p:tgtEl>
                                      </p:cBhvr>
                                    </p:animEffect>
                                  </p:childTnLst>
                                </p:cTn>
                              </p:par>
                              <p:par>
                                <p:cTn id="8" presetID="1" presetClass="mediacall" presetSubtype="0" fill="hold" nodeType="withEffect">
                                  <p:stCondLst>
                                    <p:cond delay="0"/>
                                  </p:stCondLst>
                                  <p:childTnLst>
                                    <p:cmd type="call" cmd="playFrom(0.0)">
                                      <p:cBhvr>
                                        <p:cTn id="9" dur="529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0" repeatCount="indefinite" fill="hold" display="0">
                  <p:stCondLst>
                    <p:cond delay="indefinite"/>
                  </p:stCondLst>
                  <p:endCondLst>
                    <p:cond evt="onStopAudio" delay="0">
                      <p:tgtEl>
                        <p:sldTgt/>
                      </p:tgtEl>
                    </p:cond>
                  </p:endCondLst>
                </p:cTn>
                <p:tgtEl>
                  <p:spTgt spid="2"/>
                </p:tgtEl>
              </p:cMediaNode>
            </p:audio>
          </p:childTnLst>
        </p:cTn>
      </p:par>
    </p:tnLst>
    <p:bldLst>
      <p:bldP spid="2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 name="cube 1">
            <a:extLst>
              <a:ext uri="{FF2B5EF4-FFF2-40B4-BE49-F238E27FC236}">
                <a16:creationId xmlns:a16="http://schemas.microsoft.com/office/drawing/2014/main" id="{6BAF3EA8-E7E3-6229-0FCB-61009987A779}"/>
              </a:ext>
            </a:extLst>
          </p:cNvPr>
          <p:cNvGrpSpPr>
            <a:grpSpLocks/>
          </p:cNvGrpSpPr>
          <p:nvPr/>
        </p:nvGrpSpPr>
        <p:grpSpPr>
          <a:xfrm>
            <a:off x="6329233" y="-398796"/>
            <a:ext cx="5499585" cy="3206536"/>
            <a:chOff x="3387013" y="1630271"/>
            <a:chExt cx="5499585" cy="3206536"/>
          </a:xfrm>
        </p:grpSpPr>
        <p:pic>
          <p:nvPicPr>
            <p:cNvPr id="26" name="Picture 25" descr="A picture containing fence, outdoor, net&#10;&#10;Description automatically generated">
              <a:extLst>
                <a:ext uri="{FF2B5EF4-FFF2-40B4-BE49-F238E27FC236}">
                  <a16:creationId xmlns:a16="http://schemas.microsoft.com/office/drawing/2014/main" id="{CAC93B43-B3DB-ED87-05DF-FB4F25E800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48626" y="1630271"/>
              <a:ext cx="3822152" cy="2346801"/>
            </a:xfrm>
            <a:prstGeom prst="rect">
              <a:avLst/>
            </a:prstGeom>
            <a:scene3d>
              <a:camera prst="isometricOffAxis1Top"/>
              <a:lightRig rig="threePt" dir="t"/>
            </a:scene3d>
            <a:sp3d>
              <a:bevelT prst="convex"/>
            </a:sp3d>
          </p:spPr>
        </p:pic>
        <p:pic>
          <p:nvPicPr>
            <p:cNvPr id="28" name="Picture 27" descr="A picture containing text, book, outdoor&#10;&#10;Description automatically generated">
              <a:extLst>
                <a:ext uri="{FF2B5EF4-FFF2-40B4-BE49-F238E27FC236}">
                  <a16:creationId xmlns:a16="http://schemas.microsoft.com/office/drawing/2014/main" id="{E3C09C45-62FA-81BC-214D-88DF06E3655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86110" y="3117337"/>
              <a:ext cx="3900488" cy="1719470"/>
            </a:xfrm>
            <a:prstGeom prst="rect">
              <a:avLst/>
            </a:prstGeom>
            <a:scene3d>
              <a:camera prst="isometricOffAxis1Right"/>
              <a:lightRig rig="threePt" dir="t"/>
            </a:scene3d>
            <a:sp3d>
              <a:bevelT prst="convex"/>
            </a:sp3d>
          </p:spPr>
        </p:pic>
        <p:pic>
          <p:nvPicPr>
            <p:cNvPr id="30" name="Picture 29" descr="A close-up of some rocks&#10;&#10;Description automatically generated with low confidence">
              <a:extLst>
                <a:ext uri="{FF2B5EF4-FFF2-40B4-BE49-F238E27FC236}">
                  <a16:creationId xmlns:a16="http://schemas.microsoft.com/office/drawing/2014/main" id="{817663EA-6155-28D3-A3FD-41B3AC01896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87013" y="3046444"/>
              <a:ext cx="2319743" cy="1719471"/>
            </a:xfrm>
            <a:prstGeom prst="rect">
              <a:avLst/>
            </a:prstGeom>
            <a:scene3d>
              <a:camera prst="isometricOffAxis1Left"/>
              <a:lightRig rig="threePt" dir="t"/>
            </a:scene3d>
            <a:sp3d>
              <a:bevelT prst="convex"/>
            </a:sp3d>
          </p:spPr>
        </p:pic>
      </p:grpSp>
      <p:sp>
        <p:nvSpPr>
          <p:cNvPr id="32" name="Oval 31">
            <a:extLst>
              <a:ext uri="{FF2B5EF4-FFF2-40B4-BE49-F238E27FC236}">
                <a16:creationId xmlns:a16="http://schemas.microsoft.com/office/drawing/2014/main" id="{D90396A6-E843-8E57-5CA7-B0FA96946106}"/>
              </a:ext>
            </a:extLst>
          </p:cNvPr>
          <p:cNvSpPr>
            <a:spLocks/>
          </p:cNvSpPr>
          <p:nvPr/>
        </p:nvSpPr>
        <p:spPr>
          <a:xfrm>
            <a:off x="6496098" y="2382531"/>
            <a:ext cx="6417365" cy="1401417"/>
          </a:xfrm>
          <a:prstGeom prst="ellipse">
            <a:avLst/>
          </a:prstGeom>
          <a:solidFill>
            <a:schemeClr val="tx1"/>
          </a:solidFill>
          <a:ln>
            <a:solidFill>
              <a:schemeClr val="tx1"/>
            </a:solidFill>
          </a:ln>
          <a:effectLst>
            <a:outerShdw blurRad="50800" dist="50800" dir="5400000" algn="ctr" rotWithShape="0">
              <a:srgbClr val="000000"/>
            </a:outerShdw>
            <a:softEdge rad="635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3C3B16A5-67FC-ED88-30CC-E3A4FB1A47F1}"/>
              </a:ext>
            </a:extLst>
          </p:cNvPr>
          <p:cNvSpPr txBox="1"/>
          <p:nvPr/>
        </p:nvSpPr>
        <p:spPr>
          <a:xfrm>
            <a:off x="1244596" y="413200"/>
            <a:ext cx="4226565" cy="400110"/>
          </a:xfrm>
          <a:prstGeom prst="rect">
            <a:avLst/>
          </a:prstGeom>
          <a:noFill/>
        </p:spPr>
        <p:txBody>
          <a:bodyPr wrap="square" rtlCol="0">
            <a:spAutoFit/>
          </a:bodyPr>
          <a:lstStyle/>
          <a:p>
            <a:r>
              <a:rPr lang="en-GB" sz="2000" b="1" i="1" u="sng">
                <a:solidFill>
                  <a:srgbClr val="FFFF00"/>
                </a:solidFill>
              </a:rPr>
              <a:t>When did Industrial revolution begin ?</a:t>
            </a:r>
          </a:p>
        </p:txBody>
      </p:sp>
      <p:sp>
        <p:nvSpPr>
          <p:cNvPr id="2" name="TextBox 1">
            <a:extLst>
              <a:ext uri="{FF2B5EF4-FFF2-40B4-BE49-F238E27FC236}">
                <a16:creationId xmlns:a16="http://schemas.microsoft.com/office/drawing/2014/main" id="{FFBF3787-7A43-6D7C-BBAA-EE6BBE0444D5}"/>
              </a:ext>
            </a:extLst>
          </p:cNvPr>
          <p:cNvSpPr txBox="1"/>
          <p:nvPr/>
        </p:nvSpPr>
        <p:spPr>
          <a:xfrm>
            <a:off x="687037" y="940803"/>
            <a:ext cx="5558763" cy="2893100"/>
          </a:xfrm>
          <a:prstGeom prst="rect">
            <a:avLst/>
          </a:prstGeom>
          <a:noFill/>
        </p:spPr>
        <p:txBody>
          <a:bodyPr wrap="square" rtlCol="0">
            <a:spAutoFit/>
          </a:bodyPr>
          <a:lstStyle/>
          <a:p>
            <a:pPr algn="ctr"/>
            <a:r>
              <a:rPr lang="en-GB" sz="1400" i="1">
                <a:solidFill>
                  <a:srgbClr val="FFFF00"/>
                </a:solidFill>
              </a:rPr>
              <a:t>The Rhondda Cynon Taf and surrounding areas, was the home off Heavy industry in Wales from the 1750’s right up to until the 1940’s. In between these timelines this was a start of the country Industrialization. By 1870’s , the coal production in the area surpassed 13 million tons.</a:t>
            </a:r>
          </a:p>
          <a:p>
            <a:pPr algn="ctr"/>
            <a:r>
              <a:rPr lang="en-GB" sz="1400" i="1">
                <a:solidFill>
                  <a:srgbClr val="FFFF00"/>
                </a:solidFill>
              </a:rPr>
              <a:t>Community that had there own farms, began to get smaller as families were forced to leave there unstable agricultural lives to work in the mines.</a:t>
            </a:r>
          </a:p>
          <a:p>
            <a:pPr algn="ctr"/>
            <a:r>
              <a:rPr lang="en-GB" sz="1400" i="1">
                <a:solidFill>
                  <a:srgbClr val="FFFF00"/>
                </a:solidFill>
              </a:rPr>
              <a:t>The invention of coal – was a  huge demand in south-east Wales which powered steam engines, ships and machinery which revolutionized the Welsh economy. The landscape changed massively as the trees of green valleys were cut to support coal mines. Coal and iron was found in Tredegar, Merthyr and Treorchy which land contained coal and rock containing iron ore.</a:t>
            </a:r>
          </a:p>
          <a:p>
            <a:pPr algn="ctr"/>
            <a:r>
              <a:rPr lang="en-GB" sz="1400" i="1">
                <a:solidFill>
                  <a:srgbClr val="FFFF00"/>
                </a:solidFill>
              </a:rPr>
              <a:t> </a:t>
            </a:r>
          </a:p>
        </p:txBody>
      </p:sp>
      <p:pic>
        <p:nvPicPr>
          <p:cNvPr id="4" name="Picture 3" descr="Map&#10;&#10;Description automatically generated">
            <a:extLst>
              <a:ext uri="{FF2B5EF4-FFF2-40B4-BE49-F238E27FC236}">
                <a16:creationId xmlns:a16="http://schemas.microsoft.com/office/drawing/2014/main" id="{A1433EB2-53D9-FD15-E1E0-95AF4321A4D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63920" y="3950512"/>
            <a:ext cx="2216118" cy="2216118"/>
          </a:xfrm>
          <a:prstGeom prst="rect">
            <a:avLst/>
          </a:prstGeom>
          <a:scene3d>
            <a:camera prst="perspectiveBelow"/>
            <a:lightRig rig="threePt" dir="t"/>
          </a:scene3d>
          <a:sp3d>
            <a:bevelT prst="convex"/>
          </a:sp3d>
        </p:spPr>
      </p:pic>
      <p:sp>
        <p:nvSpPr>
          <p:cNvPr id="8" name="TextBox 7">
            <a:extLst>
              <a:ext uri="{FF2B5EF4-FFF2-40B4-BE49-F238E27FC236}">
                <a16:creationId xmlns:a16="http://schemas.microsoft.com/office/drawing/2014/main" id="{BD174039-F6D9-9470-878B-DB488C4D0837}"/>
              </a:ext>
            </a:extLst>
          </p:cNvPr>
          <p:cNvSpPr txBox="1"/>
          <p:nvPr/>
        </p:nvSpPr>
        <p:spPr>
          <a:xfrm>
            <a:off x="6496098" y="3950512"/>
            <a:ext cx="2805086" cy="400110"/>
          </a:xfrm>
          <a:prstGeom prst="rect">
            <a:avLst/>
          </a:prstGeom>
          <a:noFill/>
        </p:spPr>
        <p:txBody>
          <a:bodyPr wrap="square" rtlCol="0">
            <a:spAutoFit/>
          </a:bodyPr>
          <a:lstStyle/>
          <a:p>
            <a:pPr algn="ctr"/>
            <a:r>
              <a:rPr lang="en-GB" sz="2000" b="1" i="1" u="sng">
                <a:solidFill>
                  <a:schemeClr val="accent6">
                    <a:lumMod val="75000"/>
                  </a:schemeClr>
                </a:solidFill>
              </a:rPr>
              <a:t>The Welsh men off steel</a:t>
            </a:r>
          </a:p>
        </p:txBody>
      </p:sp>
      <p:sp>
        <p:nvSpPr>
          <p:cNvPr id="9" name="TextBox 8">
            <a:extLst>
              <a:ext uri="{FF2B5EF4-FFF2-40B4-BE49-F238E27FC236}">
                <a16:creationId xmlns:a16="http://schemas.microsoft.com/office/drawing/2014/main" id="{35A86831-E0FB-CC81-C3C2-DE1321FE20F1}"/>
              </a:ext>
            </a:extLst>
          </p:cNvPr>
          <p:cNvSpPr txBox="1"/>
          <p:nvPr/>
        </p:nvSpPr>
        <p:spPr>
          <a:xfrm>
            <a:off x="3004457" y="4471393"/>
            <a:ext cx="8823623" cy="1569660"/>
          </a:xfrm>
          <a:prstGeom prst="rect">
            <a:avLst/>
          </a:prstGeom>
          <a:noFill/>
        </p:spPr>
        <p:txBody>
          <a:bodyPr wrap="square" rtlCol="0">
            <a:spAutoFit/>
          </a:bodyPr>
          <a:lstStyle/>
          <a:p>
            <a:pPr algn="ctr"/>
            <a:r>
              <a:rPr lang="en-GB" sz="1600">
                <a:solidFill>
                  <a:schemeClr val="accent6">
                    <a:lumMod val="75000"/>
                  </a:schemeClr>
                </a:solidFill>
              </a:rPr>
              <a:t>In the mid- 1700, Merthyr Tydfil was just a small farming village in the upper Taff valleys.</a:t>
            </a:r>
          </a:p>
          <a:p>
            <a:pPr algn="ctr"/>
            <a:r>
              <a:rPr lang="en-GB" sz="1600">
                <a:solidFill>
                  <a:schemeClr val="accent6">
                    <a:lumMod val="75000"/>
                  </a:schemeClr>
                </a:solidFill>
              </a:rPr>
              <a:t>A little further to the north and east at iron bridge in Shropshire, the upper Taff valley had everything to contain the ingredients for a successful iron industry- iron ore, limestone. Mountain streams to provide water power and forest to supply timber for the manufacture of charcoal. Iron works was established in1759 John Guest was the one that discovered coal in the valley, which was used to replace charcoal for smelting, which did increase production rates.</a:t>
            </a:r>
          </a:p>
        </p:txBody>
      </p:sp>
      <p:pic>
        <p:nvPicPr>
          <p:cNvPr id="5" name="Recorded Sound">
            <a:hlinkClick r:id="" action="ppaction://media"/>
            <a:extLst>
              <a:ext uri="{FF2B5EF4-FFF2-40B4-BE49-F238E27FC236}">
                <a16:creationId xmlns:a16="http://schemas.microsoft.com/office/drawing/2014/main" id="{58609804-B6E4-B589-7B6B-916481AFA00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757233" y="6260322"/>
            <a:ext cx="487363" cy="487363"/>
          </a:xfrm>
          <a:prstGeom prst="rect">
            <a:avLst/>
          </a:prstGeom>
        </p:spPr>
      </p:pic>
    </p:spTree>
    <p:extLst>
      <p:ext uri="{BB962C8B-B14F-4D97-AF65-F5344CB8AC3E}">
        <p14:creationId xmlns:p14="http://schemas.microsoft.com/office/powerpoint/2010/main" val="628349957"/>
      </p:ext>
    </p:extLst>
  </p:cSld>
  <p:clrMapOvr>
    <a:masterClrMapping/>
  </p:clrMapOvr>
  <mc:AlternateContent xmlns:mc="http://schemas.openxmlformats.org/markup-compatibility/2006">
    <mc:Choice xmlns:p14="http://schemas.microsoft.com/office/powerpoint/2010/main" Requires="p14">
      <p:transition spd="slow" p14:dur="1500" advClick="0" advTm="15000">
        <p:split orient="vert"/>
      </p:transition>
    </mc:Choice>
    <mc:Fallback>
      <p:transition spd="slow" advClick="0" advTm="15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3">
                                            <p:txEl>
                                              <p:pRg st="0" end="0"/>
                                            </p:txEl>
                                          </p:spTgt>
                                        </p:tgtEl>
                                        <p:attrNameLst>
                                          <p:attrName>style.visibility</p:attrName>
                                        </p:attrNameLst>
                                      </p:cBhvr>
                                      <p:to>
                                        <p:strVal val="visible"/>
                                      </p:to>
                                    </p:set>
                                    <p:animEffect transition="in" filter="barn(inVertical)">
                                      <p:cBhvr>
                                        <p:cTn id="7" dur="500"/>
                                        <p:tgtEl>
                                          <p:spTgt spid="33">
                                            <p:txEl>
                                              <p:pRg st="0" end="0"/>
                                            </p:txEl>
                                          </p:spTgt>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2000"/>
                                        <p:tgtEl>
                                          <p:spTgt spid="2"/>
                                        </p:tgtEl>
                                      </p:cBhvr>
                                    </p:animEffect>
                                  </p:childTnLst>
                                </p:cTn>
                              </p:par>
                            </p:childTnLst>
                          </p:cTn>
                        </p:par>
                        <p:par>
                          <p:cTn id="12" fill="hold">
                            <p:stCondLst>
                              <p:cond delay="2500"/>
                            </p:stCondLst>
                            <p:childTnLst>
                              <p:par>
                                <p:cTn id="13" presetID="16" presetClass="entr" presetSubtype="21"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barn(inVertical)">
                                      <p:cBhvr>
                                        <p:cTn id="15" dur="500"/>
                                        <p:tgtEl>
                                          <p:spTgt spid="8"/>
                                        </p:tgtEl>
                                      </p:cBhvr>
                                    </p:animEffect>
                                  </p:childTnLst>
                                </p:cTn>
                              </p:par>
                            </p:childTnLst>
                          </p:cTn>
                        </p:par>
                        <p:par>
                          <p:cTn id="16" fill="hold">
                            <p:stCondLst>
                              <p:cond delay="3000"/>
                            </p:stCondLst>
                            <p:childTnLst>
                              <p:par>
                                <p:cTn id="17" presetID="16" presetClass="entr" presetSubtype="21"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barn(inVertical)">
                                      <p:cBhvr>
                                        <p:cTn id="19" dur="2000"/>
                                        <p:tgtEl>
                                          <p:spTgt spid="9"/>
                                        </p:tgtEl>
                                      </p:cBhvr>
                                    </p:animEffect>
                                  </p:childTnLst>
                                </p:cTn>
                              </p:par>
                            </p:childTnLst>
                          </p:cTn>
                        </p:par>
                        <p:par>
                          <p:cTn id="20" fill="hold">
                            <p:stCondLst>
                              <p:cond delay="5000"/>
                            </p:stCondLst>
                            <p:childTnLst>
                              <p:par>
                                <p:cTn id="21" presetID="6" presetClass="entr" presetSubtype="16" fill="hold" nodeType="after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circle(in)">
                                      <p:cBhvr>
                                        <p:cTn id="23" dur="3000"/>
                                        <p:tgtEl>
                                          <p:spTgt spid="4"/>
                                        </p:tgtEl>
                                      </p:cBhvr>
                                    </p:animEffect>
                                  </p:childTnLst>
                                </p:cTn>
                              </p:par>
                              <p:par>
                                <p:cTn id="24" presetID="6" presetClass="entr" presetSubtype="16" fill="hold" nodeType="withEffect">
                                  <p:stCondLst>
                                    <p:cond delay="0"/>
                                  </p:stCondLst>
                                  <p:childTnLst>
                                    <p:set>
                                      <p:cBhvr>
                                        <p:cTn id="25" dur="1" fill="hold">
                                          <p:stCondLst>
                                            <p:cond delay="0"/>
                                          </p:stCondLst>
                                        </p:cTn>
                                        <p:tgtEl>
                                          <p:spTgt spid="31"/>
                                        </p:tgtEl>
                                        <p:attrNameLst>
                                          <p:attrName>style.visibility</p:attrName>
                                        </p:attrNameLst>
                                      </p:cBhvr>
                                      <p:to>
                                        <p:strVal val="visible"/>
                                      </p:to>
                                    </p:set>
                                    <p:animEffect transition="in" filter="circle(in)">
                                      <p:cBhvr>
                                        <p:cTn id="26" dur="3000"/>
                                        <p:tgtEl>
                                          <p:spTgt spid="31"/>
                                        </p:tgtEl>
                                      </p:cBhvr>
                                    </p:animEffect>
                                  </p:childTnLst>
                                </p:cTn>
                              </p:par>
                            </p:childTnLst>
                          </p:cTn>
                        </p:par>
                        <p:par>
                          <p:cTn id="27" fill="hold">
                            <p:stCondLst>
                              <p:cond delay="8000"/>
                            </p:stCondLst>
                            <p:childTnLst>
                              <p:par>
                                <p:cTn id="28" presetID="1" presetClass="mediacall" presetSubtype="0" fill="hold" nodeType="afterEffect">
                                  <p:stCondLst>
                                    <p:cond delay="0"/>
                                  </p:stCondLst>
                                  <p:childTnLst>
                                    <p:cmd type="call" cmd="playFrom(0.0)">
                                      <p:cBhvr>
                                        <p:cTn id="29" dur="2376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30" fill="hold" display="0">
                  <p:stCondLst>
                    <p:cond delay="indefinite"/>
                  </p:stCondLst>
                  <p:endCondLst>
                    <p:cond evt="onStopAudio" delay="0">
                      <p:tgtEl>
                        <p:sldTgt/>
                      </p:tgtEl>
                    </p:cond>
                  </p:endCondLst>
                </p:cTn>
                <p:tgtEl>
                  <p:spTgt spid="5"/>
                </p:tgtEl>
              </p:cMediaNode>
            </p:audio>
          </p:childTnLst>
        </p:cTn>
      </p:par>
    </p:tnLst>
    <p:bldLst>
      <p:bldP spid="2" grpId="0"/>
      <p:bldP spid="8"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610E526-B8D5-3A87-FAA8-46B9B5705B51}"/>
              </a:ext>
            </a:extLst>
          </p:cNvPr>
          <p:cNvSpPr txBox="1"/>
          <p:nvPr/>
        </p:nvSpPr>
        <p:spPr>
          <a:xfrm>
            <a:off x="4826950" y="253479"/>
            <a:ext cx="2233124" cy="646331"/>
          </a:xfrm>
          <a:prstGeom prst="rect">
            <a:avLst/>
          </a:prstGeom>
          <a:noFill/>
        </p:spPr>
        <p:txBody>
          <a:bodyPr wrap="square" rtlCol="0">
            <a:spAutoFit/>
          </a:bodyPr>
          <a:lstStyle/>
          <a:p>
            <a:pPr algn="ctr"/>
            <a:r>
              <a:rPr lang="en-GB" i="1" u="sng">
                <a:ln w="0"/>
                <a:solidFill>
                  <a:srgbClr val="FFFF00"/>
                </a:solidFill>
                <a:effectLst>
                  <a:outerShdw blurRad="38100" dist="19050" dir="2700000" algn="tl" rotWithShape="0">
                    <a:schemeClr val="dk1">
                      <a:alpha val="40000"/>
                    </a:schemeClr>
                  </a:outerShdw>
                </a:effectLst>
              </a:rPr>
              <a:t>Workers and families of the mines</a:t>
            </a:r>
          </a:p>
        </p:txBody>
      </p:sp>
      <p:sp>
        <p:nvSpPr>
          <p:cNvPr id="12" name="Oval 11">
            <a:extLst>
              <a:ext uri="{FF2B5EF4-FFF2-40B4-BE49-F238E27FC236}">
                <a16:creationId xmlns:a16="http://schemas.microsoft.com/office/drawing/2014/main" id="{264159A7-1516-B7D8-05CB-59295E016CC9}"/>
              </a:ext>
            </a:extLst>
          </p:cNvPr>
          <p:cNvSpPr/>
          <p:nvPr/>
        </p:nvSpPr>
        <p:spPr>
          <a:xfrm>
            <a:off x="0" y="2208906"/>
            <a:ext cx="7843294" cy="4293512"/>
          </a:xfrm>
          <a:prstGeom prst="ellipse">
            <a:avLst/>
          </a:prstGeom>
          <a:solidFill>
            <a:schemeClr val="accent4">
              <a:lumMod val="60000"/>
              <a:lumOff val="40000"/>
            </a:schemeClr>
          </a:solidFill>
          <a:effectLst>
            <a:glow rad="63500">
              <a:schemeClr val="accent3">
                <a:satMod val="175000"/>
                <a:alpha val="40000"/>
              </a:schemeClr>
            </a:glow>
            <a:outerShdw blurRad="50800" dist="38100" dir="13500000" algn="br" rotWithShape="0">
              <a:prstClr val="black">
                <a:alpha val="40000"/>
              </a:prstClr>
            </a:outerShdw>
            <a:softEdge rad="317500"/>
          </a:effectLst>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solidFill>
                  <a:srgbClr val="00B050"/>
                </a:solidFill>
              </a:rPr>
              <a:t>During the Industrial Revolution, many families who were poor found themselves struggling to earn enough money to cope with day t day living expenses. They were forced to move to industrial cities where the population is growing every day, in order to make a living and a better life. Even though there was work available, the wages were very low, therefore many families were forced to look for supplemental work. These families were faced with hardships such as debt and that’s meant that everyone in the household had to work to bring enough earnings in. Living  conditions were really bad as there was no space for a family and they had to pay for electric tax . As the population grew due to industrial revolution with steam engines coming into main towns and cities farmers were no longer needed.1850 over 50% population .1900 over 75% populations in cities</a:t>
            </a:r>
            <a:r>
              <a:rPr lang="en-GB" sz="1600">
                <a:solidFill>
                  <a:srgbClr val="00B050"/>
                </a:solidFill>
              </a:rPr>
              <a:t>.</a:t>
            </a:r>
          </a:p>
        </p:txBody>
      </p:sp>
      <p:pic>
        <p:nvPicPr>
          <p:cNvPr id="4" name="Picture 3">
            <a:extLst>
              <a:ext uri="{FF2B5EF4-FFF2-40B4-BE49-F238E27FC236}">
                <a16:creationId xmlns:a16="http://schemas.microsoft.com/office/drawing/2014/main" id="{27F5084E-F99B-BDF1-396D-254674EFBBF7}"/>
              </a:ext>
            </a:extLst>
          </p:cNvPr>
          <p:cNvPicPr>
            <a:picLocks noChangeAspect="1"/>
          </p:cNvPicPr>
          <p:nvPr/>
        </p:nvPicPr>
        <p:blipFill rotWithShape="1">
          <a:blip r:embed="rId4"/>
          <a:srcRect l="1714" t="171" r="-947" b="44142"/>
          <a:stretch/>
        </p:blipFill>
        <p:spPr>
          <a:xfrm>
            <a:off x="0" y="0"/>
            <a:ext cx="3758491" cy="2601688"/>
          </a:xfrm>
          <a:prstGeom prst="rect">
            <a:avLst/>
          </a:prstGeom>
          <a:ln>
            <a:noFill/>
          </a:ln>
          <a:effectLst>
            <a:softEdge rad="112500"/>
          </a:effectLst>
        </p:spPr>
      </p:pic>
      <p:sp>
        <p:nvSpPr>
          <p:cNvPr id="9" name="Oval 8">
            <a:extLst>
              <a:ext uri="{FF2B5EF4-FFF2-40B4-BE49-F238E27FC236}">
                <a16:creationId xmlns:a16="http://schemas.microsoft.com/office/drawing/2014/main" id="{7D525C6A-A379-31B0-FEEF-8F802B188FF8}"/>
              </a:ext>
            </a:extLst>
          </p:cNvPr>
          <p:cNvSpPr/>
          <p:nvPr/>
        </p:nvSpPr>
        <p:spPr>
          <a:xfrm>
            <a:off x="6338914" y="82760"/>
            <a:ext cx="5804182" cy="4552122"/>
          </a:xfrm>
          <a:prstGeom prst="ellipse">
            <a:avLst/>
          </a:prstGeom>
          <a:solidFill>
            <a:srgbClr val="00B050"/>
          </a:solidFill>
          <a:ln/>
          <a:effectLst>
            <a:glow rad="228600">
              <a:schemeClr val="accent6">
                <a:satMod val="175000"/>
                <a:alpha val="40000"/>
              </a:schemeClr>
            </a:glow>
            <a:softEdge rad="31750"/>
          </a:effectLst>
          <a:scene3d>
            <a:camera prst="perspectiveLeft"/>
            <a:lightRig rig="threePt" dir="t"/>
          </a:scene3d>
          <a:sp3d>
            <a:bevelT prst="relaxedInset"/>
          </a:sp3d>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i="1">
                <a:solidFill>
                  <a:srgbClr val="FFFF00"/>
                </a:solidFill>
              </a:rPr>
              <a:t>Many people got forced to leave there lands and work in the mines for a steady income. Thousands off people migrated into the area to work in the mines and accompanying industries</a:t>
            </a:r>
            <a:r>
              <a:rPr lang="en-GB" sz="1400"/>
              <a:t>. </a:t>
            </a:r>
            <a:r>
              <a:rPr lang="en-GB" sz="1400" i="1">
                <a:solidFill>
                  <a:srgbClr val="FFFF00"/>
                </a:solidFill>
              </a:rPr>
              <a:t>The mines and collieries act made it legal for women to work underground , they were sometimes hired as putters workers that pulled metal crates of coal in 1848. Young children worked in the mines for very little pay, they worked in such bad conditions like the pollution black smoke. There was so many injuries  throughout the day it caused serious illness’s and losing there eye sights. As a reflection on the past, children were used for many different jobs such as coal mining, rat catching and chimney sweeping. The pay was so low for the father just to go out and work they had to get there children to work as well just to meet ends meat  to manage. </a:t>
            </a:r>
          </a:p>
        </p:txBody>
      </p:sp>
      <p:pic>
        <p:nvPicPr>
          <p:cNvPr id="8" name="Picture 7" descr="A group of men posing for a photo&#10;&#10;Description automatically generated">
            <a:extLst>
              <a:ext uri="{FF2B5EF4-FFF2-40B4-BE49-F238E27FC236}">
                <a16:creationId xmlns:a16="http://schemas.microsoft.com/office/drawing/2014/main" id="{B03EE18D-6941-B964-BCAB-5BEC0220757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27097" y="4407512"/>
            <a:ext cx="3464903" cy="2450488"/>
          </a:xfrm>
          <a:prstGeom prst="rect">
            <a:avLst/>
          </a:prstGeom>
          <a:ln>
            <a:noFill/>
          </a:ln>
          <a:effectLst>
            <a:softEdge rad="112500"/>
          </a:effectLst>
        </p:spPr>
      </p:pic>
      <p:pic>
        <p:nvPicPr>
          <p:cNvPr id="5" name="Recorded Sound">
            <a:hlinkClick r:id="" action="ppaction://media"/>
            <a:extLst>
              <a:ext uri="{FF2B5EF4-FFF2-40B4-BE49-F238E27FC236}">
                <a16:creationId xmlns:a16="http://schemas.microsoft.com/office/drawing/2014/main" id="{F55393BA-3C92-6A0E-0EF9-ADA634913FD0}"/>
              </a:ext>
            </a:extLst>
          </p:cNvPr>
          <p:cNvPicPr>
            <a:picLocks noChangeAspect="1"/>
          </p:cNvPicPr>
          <p:nvPr>
            <a:audioFile r:link="rId2"/>
            <p:extLst>
              <p:ext uri="{DAA4B4D4-6D71-4841-9C94-3DE7FCFB9230}">
                <p14:media xmlns:p14="http://schemas.microsoft.com/office/powerpoint/2010/main" r:embed="rId1">
                  <p14:fade in="250"/>
                </p14:media>
              </p:ext>
            </p:extLst>
          </p:nvPr>
        </p:nvPicPr>
        <p:blipFill>
          <a:blip r:embed="rId6"/>
          <a:stretch>
            <a:fillRect/>
          </a:stretch>
        </p:blipFill>
        <p:spPr>
          <a:xfrm>
            <a:off x="453616" y="6258736"/>
            <a:ext cx="487363" cy="487363"/>
          </a:xfrm>
          <a:prstGeom prst="rect">
            <a:avLst/>
          </a:prstGeom>
        </p:spPr>
      </p:pic>
    </p:spTree>
    <p:extLst>
      <p:ext uri="{BB962C8B-B14F-4D97-AF65-F5344CB8AC3E}">
        <p14:creationId xmlns:p14="http://schemas.microsoft.com/office/powerpoint/2010/main" val="1261818761"/>
      </p:ext>
    </p:extLst>
  </p:cSld>
  <p:clrMapOvr>
    <a:masterClrMapping/>
  </p:clrMapOvr>
  <mc:AlternateContent xmlns:mc="http://schemas.openxmlformats.org/markup-compatibility/2006">
    <mc:Choice xmlns:p14="http://schemas.microsoft.com/office/powerpoint/2010/main" Requires="p14">
      <p:transition spd="slow" p14:dur="1500" advClick="0" advTm="15000">
        <p:split orient="vert"/>
      </p:transition>
    </mc:Choice>
    <mc:Fallback>
      <p:transition spd="slow" advClick="0" advTm="15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anim calcmode="lin" valueType="num">
                                      <p:cBhvr>
                                        <p:cTn id="8" dur="500" fill="hold"/>
                                        <p:tgtEl>
                                          <p:spTgt spid="6"/>
                                        </p:tgtEl>
                                        <p:attrNameLst>
                                          <p:attrName>ppt_x</p:attrName>
                                        </p:attrNameLst>
                                      </p:cBhvr>
                                      <p:tavLst>
                                        <p:tav tm="0">
                                          <p:val>
                                            <p:strVal val="#ppt_x"/>
                                          </p:val>
                                        </p:tav>
                                        <p:tav tm="100000">
                                          <p:val>
                                            <p:strVal val="#ppt_x"/>
                                          </p:val>
                                        </p:tav>
                                      </p:tavLst>
                                    </p:anim>
                                    <p:anim calcmode="lin" valueType="num">
                                      <p:cBhvr>
                                        <p:cTn id="9" dur="5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22" presetClass="entr" presetSubtype="4"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2000"/>
                                        <p:tgtEl>
                                          <p:spTgt spid="4"/>
                                        </p:tgtEl>
                                      </p:cBhvr>
                                    </p:animEffect>
                                  </p:childTnLst>
                                </p:cTn>
                              </p:par>
                            </p:childTnLst>
                          </p:cTn>
                        </p:par>
                        <p:par>
                          <p:cTn id="14" fill="hold">
                            <p:stCondLst>
                              <p:cond delay="2500"/>
                            </p:stCondLst>
                            <p:childTnLst>
                              <p:par>
                                <p:cTn id="15" presetID="22" presetClass="entr" presetSubtype="4" fill="hold" grpId="0"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down)">
                                      <p:cBhvr>
                                        <p:cTn id="17" dur="2000"/>
                                        <p:tgtEl>
                                          <p:spTgt spid="12"/>
                                        </p:tgtEl>
                                      </p:cBhvr>
                                    </p:animEffect>
                                  </p:childTnLst>
                                </p:cTn>
                              </p:par>
                            </p:childTnLst>
                          </p:cTn>
                        </p:par>
                        <p:par>
                          <p:cTn id="18" fill="hold">
                            <p:stCondLst>
                              <p:cond delay="4500"/>
                            </p:stCondLst>
                            <p:childTnLst>
                              <p:par>
                                <p:cTn id="19" presetID="22" presetClass="entr" presetSubtype="4" fill="hold" nodeType="after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wipe(down)">
                                      <p:cBhvr>
                                        <p:cTn id="21" dur="2000"/>
                                        <p:tgtEl>
                                          <p:spTgt spid="8"/>
                                        </p:tgtEl>
                                      </p:cBhvr>
                                    </p:animEffect>
                                  </p:childTnLst>
                                </p:cTn>
                              </p:par>
                            </p:childTnLst>
                          </p:cTn>
                        </p:par>
                        <p:par>
                          <p:cTn id="22" fill="hold">
                            <p:stCondLst>
                              <p:cond delay="6500"/>
                            </p:stCondLst>
                            <p:childTnLst>
                              <p:par>
                                <p:cTn id="23" presetID="22" presetClass="entr" presetSubtype="4"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wipe(down)">
                                      <p:cBhvr>
                                        <p:cTn id="25" dur="2000"/>
                                        <p:tgtEl>
                                          <p:spTgt spid="9"/>
                                        </p:tgtEl>
                                      </p:cBhvr>
                                    </p:animEffect>
                                  </p:childTnLst>
                                </p:cTn>
                              </p:par>
                            </p:childTnLst>
                          </p:cTn>
                        </p:par>
                        <p:par>
                          <p:cTn id="26" fill="hold">
                            <p:stCondLst>
                              <p:cond delay="8500"/>
                            </p:stCondLst>
                            <p:childTnLst>
                              <p:par>
                                <p:cTn id="27" presetID="1" presetClass="mediacall" presetSubtype="0" fill="hold" nodeType="afterEffect">
                                  <p:stCondLst>
                                    <p:cond delay="0"/>
                                  </p:stCondLst>
                                  <p:childTnLst>
                                    <p:cmd type="call" cmd="playFrom(0.0)">
                                      <p:cBhvr>
                                        <p:cTn id="28" dur="2350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9" fill="hold" display="0">
                  <p:stCondLst>
                    <p:cond delay="indefinite"/>
                  </p:stCondLst>
                  <p:endCondLst>
                    <p:cond evt="onStopAudio" delay="0">
                      <p:tgtEl>
                        <p:sldTgt/>
                      </p:tgtEl>
                    </p:cond>
                  </p:endCondLst>
                </p:cTn>
                <p:tgtEl>
                  <p:spTgt spid="5"/>
                </p:tgtEl>
              </p:cMediaNode>
            </p:audio>
          </p:childTnLst>
        </p:cTn>
      </p:par>
    </p:tnLst>
    <p:bldLst>
      <p:bldP spid="6" grpId="0"/>
      <p:bldP spid="12" grpId="0" animBg="1"/>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text, book&#10;&#10;Description automatically generated">
            <a:extLst>
              <a:ext uri="{FF2B5EF4-FFF2-40B4-BE49-F238E27FC236}">
                <a16:creationId xmlns:a16="http://schemas.microsoft.com/office/drawing/2014/main" id="{A8F64709-8E4C-6BBB-4EBB-DA0D40F681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83402"/>
            <a:ext cx="9537290" cy="3314424"/>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10" name="TextBox 9">
            <a:extLst>
              <a:ext uri="{FF2B5EF4-FFF2-40B4-BE49-F238E27FC236}">
                <a16:creationId xmlns:a16="http://schemas.microsoft.com/office/drawing/2014/main" id="{451B78D6-13D6-2392-C2E2-832EAB38D10A}"/>
              </a:ext>
            </a:extLst>
          </p:cNvPr>
          <p:cNvSpPr txBox="1"/>
          <p:nvPr/>
        </p:nvSpPr>
        <p:spPr>
          <a:xfrm>
            <a:off x="8652388" y="183402"/>
            <a:ext cx="3384000" cy="2088000"/>
          </a:xfrm>
          <a:prstGeom prst="rect">
            <a:avLst/>
          </a:prstGeom>
          <a:noFill/>
        </p:spPr>
        <p:txBody>
          <a:bodyPr wrap="square" rtlCol="0">
            <a:prstTxWarp prst="textArchUpPour">
              <a:avLst/>
            </a:prstTxWarp>
            <a:spAutoFit/>
          </a:bodyPr>
          <a:lstStyle/>
          <a:p>
            <a:pPr algn="ctr"/>
            <a:r>
              <a:rPr lang="en-GB" sz="2800" i="1" u="sng">
                <a:solidFill>
                  <a:srgbClr val="FFFF00"/>
                </a:solidFill>
                <a:effectLst>
                  <a:outerShdw blurRad="50800" dist="38100" dir="13500000" algn="br" rotWithShape="0">
                    <a:prstClr val="black">
                      <a:alpha val="40000"/>
                    </a:prstClr>
                  </a:outerShdw>
                </a:effectLst>
              </a:rPr>
              <a:t>Rebecca riots</a:t>
            </a:r>
          </a:p>
        </p:txBody>
      </p:sp>
      <p:sp>
        <p:nvSpPr>
          <p:cNvPr id="11" name="TextBox 10">
            <a:extLst>
              <a:ext uri="{FF2B5EF4-FFF2-40B4-BE49-F238E27FC236}">
                <a16:creationId xmlns:a16="http://schemas.microsoft.com/office/drawing/2014/main" id="{A4362A51-E8FF-B5E7-F732-5E40A5C21A71}"/>
              </a:ext>
            </a:extLst>
          </p:cNvPr>
          <p:cNvSpPr txBox="1"/>
          <p:nvPr/>
        </p:nvSpPr>
        <p:spPr>
          <a:xfrm>
            <a:off x="9075175" y="1327354"/>
            <a:ext cx="2812025" cy="5078313"/>
          </a:xfrm>
          <a:prstGeom prst="rect">
            <a:avLst/>
          </a:prstGeom>
          <a:noFill/>
        </p:spPr>
        <p:txBody>
          <a:bodyPr wrap="square" rtlCol="0">
            <a:spAutoFit/>
          </a:bodyPr>
          <a:lstStyle/>
          <a:p>
            <a:r>
              <a:rPr lang="en-GB"/>
              <a:t> </a:t>
            </a:r>
            <a:r>
              <a:rPr lang="en-GB" i="1">
                <a:solidFill>
                  <a:srgbClr val="FFFF00"/>
                </a:solidFill>
              </a:rPr>
              <a:t>The Rebecca riots all started in 1839-1843 in parts of west Wales. Their was a serious of protesters made by the community and tenant framers against the payment towards tolls(Fees) charged to use the roads. For small farmers, tolls was a big impact on their expenses, as framers used the roads to take their livestock and crops to markets, but to also collect lime(a chalky mineral). Framers used lime for there soil to improve their growth off their crops.</a:t>
            </a:r>
          </a:p>
        </p:txBody>
      </p:sp>
      <p:sp>
        <p:nvSpPr>
          <p:cNvPr id="13" name="TextBox 12">
            <a:extLst>
              <a:ext uri="{FF2B5EF4-FFF2-40B4-BE49-F238E27FC236}">
                <a16:creationId xmlns:a16="http://schemas.microsoft.com/office/drawing/2014/main" id="{0903C4E3-ABBE-F241-4C4B-B6903F62DC93}"/>
              </a:ext>
            </a:extLst>
          </p:cNvPr>
          <p:cNvSpPr txBox="1"/>
          <p:nvPr/>
        </p:nvSpPr>
        <p:spPr>
          <a:xfrm>
            <a:off x="452284" y="4463845"/>
            <a:ext cx="8288593" cy="1754326"/>
          </a:xfrm>
          <a:prstGeom prst="rect">
            <a:avLst/>
          </a:prstGeom>
          <a:noFill/>
        </p:spPr>
        <p:txBody>
          <a:bodyPr wrap="square" rtlCol="0">
            <a:spAutoFit/>
          </a:bodyPr>
          <a:lstStyle/>
          <a:p>
            <a:r>
              <a:rPr lang="en-GB" i="1">
                <a:solidFill>
                  <a:srgbClr val="FFFF00"/>
                </a:solidFill>
              </a:rPr>
              <a:t>In the early 19</a:t>
            </a:r>
            <a:r>
              <a:rPr lang="en-GB" i="1" baseline="30000">
                <a:solidFill>
                  <a:srgbClr val="FFFF00"/>
                </a:solidFill>
              </a:rPr>
              <a:t>th</a:t>
            </a:r>
            <a:r>
              <a:rPr lang="en-GB" i="1">
                <a:solidFill>
                  <a:srgbClr val="FFFF00"/>
                </a:solidFill>
              </a:rPr>
              <a:t> century many of the tolls to use the main roads were owned and operated by a trust called Turnpike. The trust was suppose to maintain the roads and improve the conditions of the road and bridges through the charge to use them. Many off these trusts  was put in to place and </a:t>
            </a:r>
            <a:r>
              <a:rPr lang="en-GB" i="1" err="1">
                <a:solidFill>
                  <a:srgbClr val="FFFF00"/>
                </a:solidFill>
              </a:rPr>
              <a:t>runned</a:t>
            </a:r>
            <a:r>
              <a:rPr lang="en-GB" i="1">
                <a:solidFill>
                  <a:srgbClr val="FFFF00"/>
                </a:solidFill>
              </a:rPr>
              <a:t> by successful English businessman, But their interests was getting wealthy but to also get as much money from the locals as they can. </a:t>
            </a:r>
          </a:p>
        </p:txBody>
      </p:sp>
      <p:pic>
        <p:nvPicPr>
          <p:cNvPr id="3" name="Recorded Sound">
            <a:hlinkClick r:id="" action="ppaction://media"/>
            <a:extLst>
              <a:ext uri="{FF2B5EF4-FFF2-40B4-BE49-F238E27FC236}">
                <a16:creationId xmlns:a16="http://schemas.microsoft.com/office/drawing/2014/main" id="{CB678027-2EBE-5537-3977-2D2CC3263A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027570" y="6049271"/>
            <a:ext cx="487363" cy="487363"/>
          </a:xfrm>
          <a:prstGeom prst="rect">
            <a:avLst/>
          </a:prstGeom>
        </p:spPr>
      </p:pic>
    </p:spTree>
    <p:extLst>
      <p:ext uri="{BB962C8B-B14F-4D97-AF65-F5344CB8AC3E}">
        <p14:creationId xmlns:p14="http://schemas.microsoft.com/office/powerpoint/2010/main" val="2577780859"/>
      </p:ext>
    </p:extLst>
  </p:cSld>
  <p:clrMapOvr>
    <a:masterClrMapping/>
  </p:clrMapOvr>
  <mc:AlternateContent xmlns:mc="http://schemas.openxmlformats.org/markup-compatibility/2006">
    <mc:Choice xmlns:p14="http://schemas.microsoft.com/office/powerpoint/2010/main" Requires="p14">
      <p:transition spd="slow" p14:dur="1500" advClick="0" advTm="15000">
        <p:split orient="vert"/>
      </p:transition>
    </mc:Choice>
    <mc:Fallback>
      <p:transition spd="slow" advClick="0" advTm="15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ppt_x</p:attrName>
                                        </p:attrNameLst>
                                      </p:cBhvr>
                                      <p:tavLst>
                                        <p:tav tm="0">
                                          <p:val>
                                            <p:strVal val="#ppt_x"/>
                                          </p:val>
                                        </p:tav>
                                        <p:tav tm="100000">
                                          <p:val>
                                            <p:strVal val="#ppt_x"/>
                                          </p:val>
                                        </p:tav>
                                      </p:tavLst>
                                    </p:anim>
                                    <p:anim calcmode="lin" valueType="num">
                                      <p:cBhvr>
                                        <p:cTn id="9" dur="2000" fill="hold"/>
                                        <p:tgtEl>
                                          <p:spTgt spid="8"/>
                                        </p:tgtEl>
                                        <p:attrNameLst>
                                          <p:attrName>ppt_y</p:attrName>
                                        </p:attrNameLst>
                                      </p:cBhvr>
                                      <p:tavLst>
                                        <p:tav tm="0">
                                          <p:val>
                                            <p:strVal val="#ppt_y+.1"/>
                                          </p:val>
                                        </p:tav>
                                        <p:tav tm="100000">
                                          <p:val>
                                            <p:strVal val="#ppt_y"/>
                                          </p:val>
                                        </p:tav>
                                      </p:tavLst>
                                    </p:anim>
                                  </p:childTnLst>
                                </p:cTn>
                              </p:par>
                              <p:par>
                                <p:cTn id="10" presetID="6" presetClass="entr" presetSubtype="16"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circle(in)">
                                      <p:cBhvr>
                                        <p:cTn id="12" dur="2000"/>
                                        <p:tgtEl>
                                          <p:spTgt spid="10"/>
                                        </p:tgtEl>
                                      </p:cBhvr>
                                    </p:animEffect>
                                  </p:childTnLst>
                                </p:cTn>
                              </p:par>
                            </p:childTnLst>
                          </p:cTn>
                        </p:par>
                        <p:par>
                          <p:cTn id="13" fill="hold">
                            <p:stCondLst>
                              <p:cond delay="2000"/>
                            </p:stCondLst>
                            <p:childTnLst>
                              <p:par>
                                <p:cTn id="14" presetID="2" presetClass="entr" presetSubtype="4" fill="hold" grpId="0" nodeType="afterEffect">
                                  <p:stCondLst>
                                    <p:cond delay="0"/>
                                  </p:stCondLst>
                                  <p:childTnLst>
                                    <p:set>
                                      <p:cBhvr>
                                        <p:cTn id="15" dur="1" fill="hold">
                                          <p:stCondLst>
                                            <p:cond delay="0"/>
                                          </p:stCondLst>
                                        </p:cTn>
                                        <p:tgtEl>
                                          <p:spTgt spid="11"/>
                                        </p:tgtEl>
                                        <p:attrNameLst>
                                          <p:attrName>style.visibility</p:attrName>
                                        </p:attrNameLst>
                                      </p:cBhvr>
                                      <p:to>
                                        <p:strVal val="visible"/>
                                      </p:to>
                                    </p:set>
                                    <p:anim calcmode="lin" valueType="num">
                                      <p:cBhvr additive="base">
                                        <p:cTn id="16" dur="2000" fill="hold"/>
                                        <p:tgtEl>
                                          <p:spTgt spid="11"/>
                                        </p:tgtEl>
                                        <p:attrNameLst>
                                          <p:attrName>ppt_x</p:attrName>
                                        </p:attrNameLst>
                                      </p:cBhvr>
                                      <p:tavLst>
                                        <p:tav tm="0">
                                          <p:val>
                                            <p:strVal val="#ppt_x"/>
                                          </p:val>
                                        </p:tav>
                                        <p:tav tm="100000">
                                          <p:val>
                                            <p:strVal val="#ppt_x"/>
                                          </p:val>
                                        </p:tav>
                                      </p:tavLst>
                                    </p:anim>
                                    <p:anim calcmode="lin" valueType="num">
                                      <p:cBhvr additive="base">
                                        <p:cTn id="17" dur="2000" fill="hold"/>
                                        <p:tgtEl>
                                          <p:spTgt spid="11"/>
                                        </p:tgtEl>
                                        <p:attrNameLst>
                                          <p:attrName>ppt_y</p:attrName>
                                        </p:attrNameLst>
                                      </p:cBhvr>
                                      <p:tavLst>
                                        <p:tav tm="0">
                                          <p:val>
                                            <p:strVal val="1+#ppt_h/2"/>
                                          </p:val>
                                        </p:tav>
                                        <p:tav tm="100000">
                                          <p:val>
                                            <p:strVal val="#ppt_y"/>
                                          </p:val>
                                        </p:tav>
                                      </p:tavLst>
                                    </p:anim>
                                  </p:childTnLst>
                                </p:cTn>
                              </p:par>
                            </p:childTnLst>
                          </p:cTn>
                        </p:par>
                        <p:par>
                          <p:cTn id="18" fill="hold">
                            <p:stCondLst>
                              <p:cond delay="4000"/>
                            </p:stCondLst>
                            <p:childTnLst>
                              <p:par>
                                <p:cTn id="19" presetID="42" presetClass="entr" presetSubtype="0" fill="hold" grpId="0" nodeType="after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2000"/>
                                        <p:tgtEl>
                                          <p:spTgt spid="13"/>
                                        </p:tgtEl>
                                      </p:cBhvr>
                                    </p:animEffect>
                                    <p:anim calcmode="lin" valueType="num">
                                      <p:cBhvr>
                                        <p:cTn id="22" dur="2000" fill="hold"/>
                                        <p:tgtEl>
                                          <p:spTgt spid="13"/>
                                        </p:tgtEl>
                                        <p:attrNameLst>
                                          <p:attrName>ppt_x</p:attrName>
                                        </p:attrNameLst>
                                      </p:cBhvr>
                                      <p:tavLst>
                                        <p:tav tm="0">
                                          <p:val>
                                            <p:strVal val="#ppt_x"/>
                                          </p:val>
                                        </p:tav>
                                        <p:tav tm="100000">
                                          <p:val>
                                            <p:strVal val="#ppt_x"/>
                                          </p:val>
                                        </p:tav>
                                      </p:tavLst>
                                    </p:anim>
                                    <p:anim calcmode="lin" valueType="num">
                                      <p:cBhvr>
                                        <p:cTn id="23" dur="2000" fill="hold"/>
                                        <p:tgtEl>
                                          <p:spTgt spid="13"/>
                                        </p:tgtEl>
                                        <p:attrNameLst>
                                          <p:attrName>ppt_y</p:attrName>
                                        </p:attrNameLst>
                                      </p:cBhvr>
                                      <p:tavLst>
                                        <p:tav tm="0">
                                          <p:val>
                                            <p:strVal val="#ppt_y+.1"/>
                                          </p:val>
                                        </p:tav>
                                        <p:tav tm="100000">
                                          <p:val>
                                            <p:strVal val="#ppt_y"/>
                                          </p:val>
                                        </p:tav>
                                      </p:tavLst>
                                    </p:anim>
                                  </p:childTnLst>
                                </p:cTn>
                              </p:par>
                            </p:childTnLst>
                          </p:cTn>
                        </p:par>
                        <p:par>
                          <p:cTn id="24" fill="hold">
                            <p:stCondLst>
                              <p:cond delay="6000"/>
                            </p:stCondLst>
                            <p:childTnLst>
                              <p:par>
                                <p:cTn id="25" presetID="1" presetClass="mediacall" presetSubtype="0" fill="hold" nodeType="afterEffect">
                                  <p:stCondLst>
                                    <p:cond delay="0"/>
                                  </p:stCondLst>
                                  <p:childTnLst>
                                    <p:cmd type="call" cmd="playFrom(0.0)">
                                      <p:cBhvr>
                                        <p:cTn id="26" dur="2575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7" fill="hold" display="0">
                  <p:stCondLst>
                    <p:cond delay="indefinite"/>
                  </p:stCondLst>
                  <p:endCondLst>
                    <p:cond evt="onStopAudio" delay="0">
                      <p:tgtEl>
                        <p:sldTgt/>
                      </p:tgtEl>
                    </p:cond>
                  </p:endCondLst>
                </p:cTn>
                <p:tgtEl>
                  <p:spTgt spid="3"/>
                </p:tgtEl>
              </p:cMediaNode>
            </p:audio>
          </p:childTnLst>
        </p:cTn>
      </p:par>
    </p:tnLst>
    <p:bldLst>
      <p:bldP spid="10" grpId="0"/>
      <p:bldP spid="11" grpId="0"/>
      <p:bldP spid="1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1C5127E-3B65-5959-73A7-0CC62DEF17C6}"/>
              </a:ext>
            </a:extLst>
          </p:cNvPr>
          <p:cNvGrpSpPr/>
          <p:nvPr/>
        </p:nvGrpSpPr>
        <p:grpSpPr>
          <a:xfrm>
            <a:off x="370943" y="223532"/>
            <a:ext cx="11511233" cy="6687933"/>
            <a:chOff x="228482" y="123908"/>
            <a:chExt cx="11511233" cy="6687933"/>
          </a:xfrm>
        </p:grpSpPr>
        <p:pic>
          <p:nvPicPr>
            <p:cNvPr id="6" name="Picture 5" descr="A black and white photo of a city&#10;&#10;Description automatically generated with low confidence">
              <a:extLst>
                <a:ext uri="{FF2B5EF4-FFF2-40B4-BE49-F238E27FC236}">
                  <a16:creationId xmlns:a16="http://schemas.microsoft.com/office/drawing/2014/main" id="{7192E76A-12D9-7D0D-4D90-4A0F2A93DF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8482" y="133740"/>
              <a:ext cx="11511233" cy="229696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FE42D238-741E-5C36-3DF7-61C45EB02967}"/>
                </a:ext>
              </a:extLst>
            </p:cNvPr>
            <p:cNvSpPr txBox="1"/>
            <p:nvPr/>
          </p:nvSpPr>
          <p:spPr>
            <a:xfrm>
              <a:off x="4200618" y="836810"/>
              <a:ext cx="4779217" cy="707886"/>
            </a:xfrm>
            <a:prstGeom prst="rect">
              <a:avLst/>
            </a:prstGeom>
            <a:noFill/>
          </p:spPr>
          <p:txBody>
            <a:bodyPr wrap="square" rtlCol="0">
              <a:spAutoFit/>
            </a:bodyPr>
            <a:lstStyle/>
            <a:p>
              <a:r>
                <a:rPr lang="en-GB" sz="4000" i="1" u="sng" err="1">
                  <a:solidFill>
                    <a:schemeClr val="bg1"/>
                  </a:solidFill>
                </a:rPr>
                <a:t>Abervan</a:t>
              </a:r>
              <a:r>
                <a:rPr lang="en-GB" sz="4000" i="1" u="sng">
                  <a:solidFill>
                    <a:schemeClr val="bg1"/>
                  </a:solidFill>
                </a:rPr>
                <a:t> disaster</a:t>
              </a:r>
            </a:p>
          </p:txBody>
        </p:sp>
        <p:pic>
          <p:nvPicPr>
            <p:cNvPr id="8" name="Picture 7" descr="A black and white photo of a city&#10;&#10;Description automatically generated with low confidence">
              <a:extLst>
                <a:ext uri="{FF2B5EF4-FFF2-40B4-BE49-F238E27FC236}">
                  <a16:creationId xmlns:a16="http://schemas.microsoft.com/office/drawing/2014/main" id="{4B2F31D8-4870-B39B-6741-0F2FC259D0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8482" y="123908"/>
              <a:ext cx="11511233" cy="229696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DE4C1D5B-DCAD-49E7-4DA2-6DDD76DFA6F6}"/>
                </a:ext>
              </a:extLst>
            </p:cNvPr>
            <p:cNvSpPr txBox="1"/>
            <p:nvPr/>
          </p:nvSpPr>
          <p:spPr>
            <a:xfrm>
              <a:off x="3441289" y="313590"/>
              <a:ext cx="4395020" cy="1754326"/>
            </a:xfrm>
            <a:prstGeom prst="rect">
              <a:avLst/>
            </a:prstGeom>
            <a:noFill/>
          </p:spPr>
          <p:txBody>
            <a:bodyPr wrap="square" rtlCol="0">
              <a:spAutoFit/>
            </a:bodyPr>
            <a:lstStyle/>
            <a:p>
              <a:pPr algn="ctr"/>
              <a:r>
                <a:rPr lang="en-GB" sz="5400">
                  <a:solidFill>
                    <a:srgbClr val="FFFF00"/>
                  </a:solidFill>
                </a:rPr>
                <a:t>Aberfan Disaster</a:t>
              </a:r>
              <a:endParaRPr lang="en-GB">
                <a:solidFill>
                  <a:srgbClr val="FFFF00"/>
                </a:solidFill>
              </a:endParaRPr>
            </a:p>
          </p:txBody>
        </p:sp>
        <p:sp>
          <p:nvSpPr>
            <p:cNvPr id="7" name="TextBox 6">
              <a:extLst>
                <a:ext uri="{FF2B5EF4-FFF2-40B4-BE49-F238E27FC236}">
                  <a16:creationId xmlns:a16="http://schemas.microsoft.com/office/drawing/2014/main" id="{602A2CFD-FB41-1F7B-AD32-DBD2B42B50A7}"/>
                </a:ext>
              </a:extLst>
            </p:cNvPr>
            <p:cNvSpPr txBox="1"/>
            <p:nvPr/>
          </p:nvSpPr>
          <p:spPr>
            <a:xfrm>
              <a:off x="1770725" y="2841523"/>
              <a:ext cx="8995598" cy="3970318"/>
            </a:xfrm>
            <a:prstGeom prst="rect">
              <a:avLst/>
            </a:prstGeom>
            <a:noFill/>
          </p:spPr>
          <p:txBody>
            <a:bodyPr wrap="square" rtlCol="0">
              <a:spAutoFit/>
            </a:bodyPr>
            <a:lstStyle/>
            <a:p>
              <a:r>
                <a:rPr lang="en-GB">
                  <a:solidFill>
                    <a:srgbClr val="FFFF00"/>
                  </a:solidFill>
                </a:rPr>
                <a:t>The Aberfan disaster happened on the 21</a:t>
              </a:r>
              <a:r>
                <a:rPr lang="en-GB" baseline="30000">
                  <a:solidFill>
                    <a:srgbClr val="FFFF00"/>
                  </a:solidFill>
                </a:rPr>
                <a:t>st</a:t>
              </a:r>
              <a:r>
                <a:rPr lang="en-GB">
                  <a:solidFill>
                    <a:srgbClr val="FFFF00"/>
                  </a:solidFill>
                </a:rPr>
                <a:t> October, 1966. Landslide of coal waste went crashing down the mountains  causing the worse disaster in a small Welsh mining village which wiped out half the town youths. This horrific diester killed 116 children and 28 adults and only 5 survivors. This was the worse mining accidents in the UK.</a:t>
              </a:r>
            </a:p>
            <a:p>
              <a:r>
                <a:rPr lang="en-GB">
                  <a:solidFill>
                    <a:srgbClr val="FFFF00"/>
                  </a:solidFill>
                </a:rPr>
                <a:t>The land slide sent 140,000 cubic yards of coal waste down the mountainside where Merthyr Vale colliery stood, it wiped out farm houses, cottages and houses but also hit half of the neighbouring county secondary school.</a:t>
              </a:r>
            </a:p>
            <a:p>
              <a:r>
                <a:rPr lang="en-GB">
                  <a:solidFill>
                    <a:srgbClr val="FFFF00"/>
                  </a:solidFill>
                </a:rPr>
                <a:t>The impact that this small Welsh village had which lead  to poor contraction for waste and also built of water in one of the spoil tips, which they used to put the martials waste  once removed from the mining. After the diester and building the village from scratch allocated a stature which is kept in the museum in the valleys to remember those that was in the accident. . Every clock is dedicated to those that did not make it . The time  set at 14:45pm</a:t>
              </a:r>
              <a:r>
                <a:rPr lang="en-GB">
                  <a:solidFill>
                    <a:srgbClr val="00B0F0"/>
                  </a:solidFill>
                </a:rPr>
                <a:t>.</a:t>
              </a:r>
              <a:r>
                <a:rPr lang="en-GB">
                  <a:solidFill>
                    <a:srgbClr val="FFFF00"/>
                  </a:solidFill>
                </a:rPr>
                <a:t>for each lost soul.</a:t>
              </a:r>
              <a:endParaRPr lang="en-GB">
                <a:solidFill>
                  <a:srgbClr val="00B0F0"/>
                </a:solidFill>
              </a:endParaRPr>
            </a:p>
            <a:p>
              <a:endParaRPr lang="en-GB"/>
            </a:p>
          </p:txBody>
        </p:sp>
      </p:grpSp>
      <p:pic>
        <p:nvPicPr>
          <p:cNvPr id="15" name="Picture 14">
            <a:extLst>
              <a:ext uri="{FF2B5EF4-FFF2-40B4-BE49-F238E27FC236}">
                <a16:creationId xmlns:a16="http://schemas.microsoft.com/office/drawing/2014/main" id="{3980327A-9A53-900C-4BD8-B856D3586F9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560" y="0"/>
            <a:ext cx="12192000" cy="6857999"/>
          </a:xfrm>
          <a:prstGeom prst="rect">
            <a:avLst/>
          </a:prstGeom>
        </p:spPr>
      </p:pic>
      <p:pic>
        <p:nvPicPr>
          <p:cNvPr id="2" name="Recorded Sound">
            <a:hlinkClick r:id="" action="ppaction://media"/>
            <a:extLst>
              <a:ext uri="{FF2B5EF4-FFF2-40B4-BE49-F238E27FC236}">
                <a16:creationId xmlns:a16="http://schemas.microsoft.com/office/drawing/2014/main" id="{0BBBCFC1-FFEA-D5FC-E743-1530B19EFBB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42105" y="289899"/>
            <a:ext cx="487363" cy="487363"/>
          </a:xfrm>
          <a:prstGeom prst="rect">
            <a:avLst/>
          </a:prstGeom>
        </p:spPr>
      </p:pic>
    </p:spTree>
    <p:extLst>
      <p:ext uri="{BB962C8B-B14F-4D97-AF65-F5344CB8AC3E}">
        <p14:creationId xmlns:p14="http://schemas.microsoft.com/office/powerpoint/2010/main" val="2409708385"/>
      </p:ext>
    </p:extLst>
  </p:cSld>
  <p:clrMapOvr>
    <a:masterClrMapping/>
  </p:clrMapOvr>
  <mc:AlternateContent xmlns:mc="http://schemas.openxmlformats.org/markup-compatibility/2006">
    <mc:Choice xmlns:p14="http://schemas.microsoft.com/office/powerpoint/2010/main" Requires="p14">
      <p:transition spd="slow" p14:dur="1500" advClick="0" advTm="15000">
        <p:split orient="vert"/>
      </p:transition>
    </mc:Choice>
    <mc:Fallback>
      <p:transition spd="slow" advClick="0" advTm="15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750"/>
                                        <p:tgtEl>
                                          <p:spTgt spid="13"/>
                                        </p:tgtEl>
                                      </p:cBhvr>
                                    </p:animEffect>
                                    <p:anim calcmode="lin" valueType="num">
                                      <p:cBhvr>
                                        <p:cTn id="8" dur="1750" fill="hold"/>
                                        <p:tgtEl>
                                          <p:spTgt spid="13"/>
                                        </p:tgtEl>
                                        <p:attrNameLst>
                                          <p:attrName>ppt_x</p:attrName>
                                        </p:attrNameLst>
                                      </p:cBhvr>
                                      <p:tavLst>
                                        <p:tav tm="0">
                                          <p:val>
                                            <p:strVal val="#ppt_x"/>
                                          </p:val>
                                        </p:tav>
                                        <p:tav tm="100000">
                                          <p:val>
                                            <p:strVal val="#ppt_x"/>
                                          </p:val>
                                        </p:tav>
                                      </p:tavLst>
                                    </p:anim>
                                    <p:anim calcmode="lin" valueType="num">
                                      <p:cBhvr>
                                        <p:cTn id="9" dur="1750" fill="hold"/>
                                        <p:tgtEl>
                                          <p:spTgt spid="13"/>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16" presetClass="entr" presetSubtype="21" fill="hold" nodeType="afterEffect">
                                  <p:stCondLst>
                                    <p:cond delay="3000"/>
                                  </p:stCondLst>
                                  <p:childTnLst>
                                    <p:set>
                                      <p:cBhvr>
                                        <p:cTn id="12" dur="1" fill="hold">
                                          <p:stCondLst>
                                            <p:cond delay="0"/>
                                          </p:stCondLst>
                                        </p:cTn>
                                        <p:tgtEl>
                                          <p:spTgt spid="15"/>
                                        </p:tgtEl>
                                        <p:attrNameLst>
                                          <p:attrName>style.visibility</p:attrName>
                                        </p:attrNameLst>
                                      </p:cBhvr>
                                      <p:to>
                                        <p:strVal val="visible"/>
                                      </p:to>
                                    </p:set>
                                    <p:animEffect transition="in" filter="barn(inVertical)">
                                      <p:cBhvr>
                                        <p:cTn id="13" dur="6000"/>
                                        <p:tgtEl>
                                          <p:spTgt spid="15"/>
                                        </p:tgtEl>
                                      </p:cBhvr>
                                    </p:animEffect>
                                  </p:childTnLst>
                                </p:cTn>
                              </p:par>
                            </p:childTnLst>
                          </p:cTn>
                        </p:par>
                        <p:par>
                          <p:cTn id="14" fill="hold">
                            <p:stCondLst>
                              <p:cond delay="10750"/>
                            </p:stCondLst>
                            <p:childTnLst>
                              <p:par>
                                <p:cTn id="15" presetID="1" presetClass="mediacall" presetSubtype="0" fill="hold" nodeType="afterEffect">
                                  <p:stCondLst>
                                    <p:cond delay="0"/>
                                  </p:stCondLst>
                                  <p:childTnLst>
                                    <p:cmd type="call" cmd="playFrom(0.0)">
                                      <p:cBhvr>
                                        <p:cTn id="16" dur="243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train on the railway tracks&#10;&#10;Description automatically generated with medium confidence">
            <a:extLst>
              <a:ext uri="{FF2B5EF4-FFF2-40B4-BE49-F238E27FC236}">
                <a16:creationId xmlns:a16="http://schemas.microsoft.com/office/drawing/2014/main" id="{D3589957-FB28-5B25-AD99-5BB77F9369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4228"/>
            <a:ext cx="3092485" cy="2662683"/>
          </a:xfrm>
          <a:prstGeom prst="ellipse">
            <a:avLst/>
          </a:prstGeom>
          <a:effectLst>
            <a:softEdge rad="317500"/>
          </a:effectLst>
        </p:spPr>
      </p:pic>
      <p:sp>
        <p:nvSpPr>
          <p:cNvPr id="20" name="TextBox 19">
            <a:extLst>
              <a:ext uri="{FF2B5EF4-FFF2-40B4-BE49-F238E27FC236}">
                <a16:creationId xmlns:a16="http://schemas.microsoft.com/office/drawing/2014/main" id="{33A6A9FF-9E96-E893-1A58-12C2DBF06628}"/>
              </a:ext>
            </a:extLst>
          </p:cNvPr>
          <p:cNvSpPr txBox="1"/>
          <p:nvPr/>
        </p:nvSpPr>
        <p:spPr>
          <a:xfrm>
            <a:off x="66385" y="2068383"/>
            <a:ext cx="3429002" cy="3785652"/>
          </a:xfrm>
          <a:prstGeom prst="rect">
            <a:avLst/>
          </a:prstGeom>
          <a:noFill/>
        </p:spPr>
        <p:txBody>
          <a:bodyPr wrap="square" rtlCol="0">
            <a:spAutoFit/>
          </a:bodyPr>
          <a:lstStyle/>
          <a:p>
            <a:pPr algn="ctr"/>
            <a:r>
              <a:rPr lang="en-GB" sz="3200" b="1" i="1" u="sng">
                <a:solidFill>
                  <a:srgbClr val="FFFF00"/>
                </a:solidFill>
              </a:rPr>
              <a:t>Technology</a:t>
            </a:r>
          </a:p>
          <a:p>
            <a:pPr algn="ctr"/>
            <a:r>
              <a:rPr lang="en-GB" sz="1600" i="1">
                <a:solidFill>
                  <a:srgbClr val="FFFF00"/>
                </a:solidFill>
              </a:rPr>
              <a:t>Industrial Revolution was  the found revolution in a life time, because the huge impact it had on peoples daily lives. Starting in 18</a:t>
            </a:r>
            <a:r>
              <a:rPr lang="en-GB" sz="1600" i="1" baseline="30000">
                <a:solidFill>
                  <a:srgbClr val="FFFF00"/>
                </a:solidFill>
              </a:rPr>
              <a:t>th</a:t>
            </a:r>
            <a:r>
              <a:rPr lang="en-GB" sz="1600" i="1">
                <a:solidFill>
                  <a:srgbClr val="FFFF00"/>
                </a:solidFill>
              </a:rPr>
              <a:t> century things started to move very quickly throughout England as things started to change. Processes of technical innovation brought to light new tools and machinery's, which is great  improvements in some fields but with the new technology coming round fast did effect Labour, production, and also resources uses.</a:t>
            </a:r>
          </a:p>
        </p:txBody>
      </p:sp>
      <p:pic>
        <p:nvPicPr>
          <p:cNvPr id="25" name="Picture 24" descr="A picture containing outdoor, grass, farm machine, old&#10;&#10;Description automatically generated">
            <a:extLst>
              <a:ext uri="{FF2B5EF4-FFF2-40B4-BE49-F238E27FC236}">
                <a16:creationId xmlns:a16="http://schemas.microsoft.com/office/drawing/2014/main" id="{F300BC52-62B1-7C9B-C17F-DC1DD69930F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34042" y="765881"/>
            <a:ext cx="3255246" cy="2287406"/>
          </a:xfrm>
          <a:prstGeom prst="ellipse">
            <a:avLst/>
          </a:prstGeom>
          <a:effectLst>
            <a:softEdge rad="317500"/>
          </a:effectLst>
        </p:spPr>
      </p:pic>
      <p:sp>
        <p:nvSpPr>
          <p:cNvPr id="4" name="Wave 3">
            <a:extLst>
              <a:ext uri="{FF2B5EF4-FFF2-40B4-BE49-F238E27FC236}">
                <a16:creationId xmlns:a16="http://schemas.microsoft.com/office/drawing/2014/main" id="{64E7AB8A-FDA9-31C9-7CCB-775CDE6C171F}"/>
              </a:ext>
            </a:extLst>
          </p:cNvPr>
          <p:cNvSpPr/>
          <p:nvPr/>
        </p:nvSpPr>
        <p:spPr>
          <a:xfrm>
            <a:off x="4694999" y="165863"/>
            <a:ext cx="2802002" cy="998995"/>
          </a:xfrm>
          <a:prstGeom prst="wave">
            <a:avLst/>
          </a:prstGeom>
          <a:effectLst>
            <a:glow rad="101600">
              <a:schemeClr val="accent4">
                <a:satMod val="175000"/>
                <a:alpha val="40000"/>
              </a:schemeClr>
            </a:glow>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i="1">
                <a:solidFill>
                  <a:srgbClr val="FFFF00"/>
                </a:solidFill>
              </a:rPr>
              <a:t>Industrial Revolution</a:t>
            </a:r>
          </a:p>
        </p:txBody>
      </p:sp>
      <p:sp>
        <p:nvSpPr>
          <p:cNvPr id="26" name="TextBox 25">
            <a:extLst>
              <a:ext uri="{FF2B5EF4-FFF2-40B4-BE49-F238E27FC236}">
                <a16:creationId xmlns:a16="http://schemas.microsoft.com/office/drawing/2014/main" id="{54EF0924-B924-8EF4-ED75-402B3D9F57B5}"/>
              </a:ext>
            </a:extLst>
          </p:cNvPr>
          <p:cNvSpPr txBox="1"/>
          <p:nvPr/>
        </p:nvSpPr>
        <p:spPr>
          <a:xfrm>
            <a:off x="4622814" y="2588455"/>
            <a:ext cx="3255246" cy="4216539"/>
          </a:xfrm>
          <a:prstGeom prst="rect">
            <a:avLst/>
          </a:prstGeom>
          <a:noFill/>
        </p:spPr>
        <p:txBody>
          <a:bodyPr wrap="square" rtlCol="0">
            <a:spAutoFit/>
          </a:bodyPr>
          <a:lstStyle/>
          <a:p>
            <a:pPr algn="ctr"/>
            <a:r>
              <a:rPr lang="en-GB" sz="2800" b="1" i="1" u="sng">
                <a:solidFill>
                  <a:srgbClr val="FFFF00"/>
                </a:solidFill>
              </a:rPr>
              <a:t>Agricultural</a:t>
            </a:r>
          </a:p>
          <a:p>
            <a:pPr algn="ctr"/>
            <a:r>
              <a:rPr lang="en-GB" sz="1600" i="1">
                <a:solidFill>
                  <a:srgbClr val="FFFF00"/>
                </a:solidFill>
              </a:rPr>
              <a:t>Farming has improved since machinery has improved over the centuries. Several factors came together in 18</a:t>
            </a:r>
            <a:r>
              <a:rPr lang="en-GB" sz="1600" i="1" baseline="30000">
                <a:solidFill>
                  <a:srgbClr val="FFFF00"/>
                </a:solidFill>
              </a:rPr>
              <a:t>th</a:t>
            </a:r>
            <a:r>
              <a:rPr lang="en-GB" sz="1600" i="1">
                <a:solidFill>
                  <a:srgbClr val="FFFF00"/>
                </a:solidFill>
              </a:rPr>
              <a:t> century which brought a sustained raised in agricultural productivity. This brought different equipment , like the seed drill that was discovered by Jethro Tull around 1701.Progress was also  raised in crop rotation and land use , having healthy soil, Growing healthy crops and livestock. Which was grown in a healthy yields, which would feed a growing population with Nutrition.</a:t>
            </a:r>
          </a:p>
        </p:txBody>
      </p:sp>
      <p:pic>
        <p:nvPicPr>
          <p:cNvPr id="28" name="Picture 27" descr="A bridge over a river&#10;&#10;Description automatically generated with medium confidence">
            <a:extLst>
              <a:ext uri="{FF2B5EF4-FFF2-40B4-BE49-F238E27FC236}">
                <a16:creationId xmlns:a16="http://schemas.microsoft.com/office/drawing/2014/main" id="{F9D7CCE4-42A0-2940-C965-BD04BE63CF4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627943" y="25350"/>
            <a:ext cx="3255246" cy="2662683"/>
          </a:xfrm>
          <a:prstGeom prst="ellipse">
            <a:avLst/>
          </a:prstGeom>
          <a:effectLst>
            <a:softEdge rad="317500"/>
          </a:effectLst>
        </p:spPr>
      </p:pic>
      <p:sp>
        <p:nvSpPr>
          <p:cNvPr id="32" name="TextBox 31">
            <a:extLst>
              <a:ext uri="{FF2B5EF4-FFF2-40B4-BE49-F238E27FC236}">
                <a16:creationId xmlns:a16="http://schemas.microsoft.com/office/drawing/2014/main" id="{2A6BBDA5-3FE1-8CF9-2249-222DCF05B406}"/>
              </a:ext>
            </a:extLst>
          </p:cNvPr>
          <p:cNvSpPr txBox="1"/>
          <p:nvPr/>
        </p:nvSpPr>
        <p:spPr>
          <a:xfrm>
            <a:off x="8738561" y="2683955"/>
            <a:ext cx="3034010" cy="369332"/>
          </a:xfrm>
          <a:prstGeom prst="rect">
            <a:avLst/>
          </a:prstGeom>
          <a:noFill/>
        </p:spPr>
        <p:txBody>
          <a:bodyPr wrap="square" rtlCol="0">
            <a:spAutoFit/>
          </a:bodyPr>
          <a:lstStyle/>
          <a:p>
            <a:r>
              <a:rPr lang="en-GB"/>
              <a:t> </a:t>
            </a:r>
          </a:p>
        </p:txBody>
      </p:sp>
      <p:sp>
        <p:nvSpPr>
          <p:cNvPr id="2" name="TextBox 1">
            <a:extLst>
              <a:ext uri="{FF2B5EF4-FFF2-40B4-BE49-F238E27FC236}">
                <a16:creationId xmlns:a16="http://schemas.microsoft.com/office/drawing/2014/main" id="{4FADB6F3-7D1C-4875-74F9-C50493DCDE34}"/>
              </a:ext>
            </a:extLst>
          </p:cNvPr>
          <p:cNvSpPr txBox="1"/>
          <p:nvPr/>
        </p:nvSpPr>
        <p:spPr>
          <a:xfrm>
            <a:off x="9005487" y="1822576"/>
            <a:ext cx="2487562" cy="5139869"/>
          </a:xfrm>
          <a:prstGeom prst="rect">
            <a:avLst/>
          </a:prstGeom>
          <a:noFill/>
        </p:spPr>
        <p:txBody>
          <a:bodyPr wrap="square" rtlCol="0">
            <a:spAutoFit/>
          </a:bodyPr>
          <a:lstStyle/>
          <a:p>
            <a:pPr algn="ctr"/>
            <a:r>
              <a:rPr lang="en-GB" sz="2400" b="1" i="1" u="sng">
                <a:solidFill>
                  <a:srgbClr val="FFFF00"/>
                </a:solidFill>
              </a:rPr>
              <a:t>Transportation</a:t>
            </a:r>
          </a:p>
          <a:p>
            <a:pPr algn="ctr"/>
            <a:r>
              <a:rPr lang="en-GB" sz="1600" i="1">
                <a:solidFill>
                  <a:srgbClr val="FFFF00"/>
                </a:solidFill>
              </a:rPr>
              <a:t>As coal was a big demand  through the time of industrial revolution's they used coal for steam engines like ships, steam trains and cannel boats to transport coal all over the world. Back in the 17</a:t>
            </a:r>
            <a:r>
              <a:rPr lang="en-GB" sz="1600" i="1" baseline="30000">
                <a:solidFill>
                  <a:srgbClr val="FFFF00"/>
                </a:solidFill>
              </a:rPr>
              <a:t>th</a:t>
            </a:r>
            <a:r>
              <a:rPr lang="en-GB" sz="1600" i="1">
                <a:solidFill>
                  <a:srgbClr val="FFFF00"/>
                </a:solidFill>
              </a:rPr>
              <a:t> century coal was being transported by horses with a cart going across dirt roads travelling miles to get to there destination. With the growth in population everything was expanding to national markets , wool martials so transportation was also growing through demand.</a:t>
            </a:r>
          </a:p>
        </p:txBody>
      </p:sp>
      <p:pic>
        <p:nvPicPr>
          <p:cNvPr id="5" name="Recorded Sound">
            <a:hlinkClick r:id="" action="ppaction://media"/>
            <a:extLst>
              <a:ext uri="{FF2B5EF4-FFF2-40B4-BE49-F238E27FC236}">
                <a16:creationId xmlns:a16="http://schemas.microsoft.com/office/drawing/2014/main" id="{EFB0F2E6-C9BD-1814-3FAF-C8F39B611DA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494627" y="677495"/>
            <a:ext cx="487363" cy="487363"/>
          </a:xfrm>
          <a:prstGeom prst="rect">
            <a:avLst/>
          </a:prstGeom>
        </p:spPr>
      </p:pic>
    </p:spTree>
    <p:extLst>
      <p:ext uri="{BB962C8B-B14F-4D97-AF65-F5344CB8AC3E}">
        <p14:creationId xmlns:p14="http://schemas.microsoft.com/office/powerpoint/2010/main" val="1081307044"/>
      </p:ext>
    </p:extLst>
  </p:cSld>
  <p:clrMapOvr>
    <a:masterClrMapping/>
  </p:clrMapOvr>
  <mc:AlternateContent xmlns:mc="http://schemas.openxmlformats.org/markup-compatibility/2006">
    <mc:Choice xmlns:p14="http://schemas.microsoft.com/office/powerpoint/2010/main" Requires="p14">
      <p:transition spd="slow" p14:dur="1500" advClick="0" advTm="15000">
        <p:split orient="vert"/>
      </p:transition>
    </mc:Choice>
    <mc:Fallback>
      <p:transition spd="slow" advClick="0" advTm="15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arn(inVertical)">
                                      <p:cBhvr>
                                        <p:cTn id="7" dur="3000"/>
                                        <p:tgtEl>
                                          <p:spTgt spid="13"/>
                                        </p:tgtEl>
                                      </p:cBhvr>
                                    </p:animEffect>
                                  </p:childTnLst>
                                </p:cTn>
                              </p:par>
                            </p:childTnLst>
                          </p:cTn>
                        </p:par>
                        <p:par>
                          <p:cTn id="8" fill="hold">
                            <p:stCondLst>
                              <p:cond delay="3000"/>
                            </p:stCondLst>
                            <p:childTnLst>
                              <p:par>
                                <p:cTn id="9" presetID="42" presetClass="entr" presetSubtype="0" fill="hold" grpId="0"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fade">
                                      <p:cBhvr>
                                        <p:cTn id="11" dur="2000"/>
                                        <p:tgtEl>
                                          <p:spTgt spid="20"/>
                                        </p:tgtEl>
                                      </p:cBhvr>
                                    </p:animEffect>
                                    <p:anim calcmode="lin" valueType="num">
                                      <p:cBhvr>
                                        <p:cTn id="12" dur="2000" fill="hold"/>
                                        <p:tgtEl>
                                          <p:spTgt spid="20"/>
                                        </p:tgtEl>
                                        <p:attrNameLst>
                                          <p:attrName>ppt_x</p:attrName>
                                        </p:attrNameLst>
                                      </p:cBhvr>
                                      <p:tavLst>
                                        <p:tav tm="0">
                                          <p:val>
                                            <p:strVal val="#ppt_x"/>
                                          </p:val>
                                        </p:tav>
                                        <p:tav tm="100000">
                                          <p:val>
                                            <p:strVal val="#ppt_x"/>
                                          </p:val>
                                        </p:tav>
                                      </p:tavLst>
                                    </p:anim>
                                    <p:anim calcmode="lin" valueType="num">
                                      <p:cBhvr>
                                        <p:cTn id="13" dur="2000" fill="hold"/>
                                        <p:tgtEl>
                                          <p:spTgt spid="20"/>
                                        </p:tgtEl>
                                        <p:attrNameLst>
                                          <p:attrName>ppt_y</p:attrName>
                                        </p:attrNameLst>
                                      </p:cBhvr>
                                      <p:tavLst>
                                        <p:tav tm="0">
                                          <p:val>
                                            <p:strVal val="#ppt_y+.1"/>
                                          </p:val>
                                        </p:tav>
                                        <p:tav tm="100000">
                                          <p:val>
                                            <p:strVal val="#ppt_y"/>
                                          </p:val>
                                        </p:tav>
                                      </p:tavLst>
                                    </p:anim>
                                  </p:childTnLst>
                                </p:cTn>
                              </p:par>
                            </p:childTnLst>
                          </p:cTn>
                        </p:par>
                        <p:par>
                          <p:cTn id="14" fill="hold">
                            <p:stCondLst>
                              <p:cond delay="5000"/>
                            </p:stCondLst>
                            <p:childTnLst>
                              <p:par>
                                <p:cTn id="15" presetID="16" presetClass="entr" presetSubtype="21" fill="hold" nodeType="afterEffect">
                                  <p:stCondLst>
                                    <p:cond delay="500"/>
                                  </p:stCondLst>
                                  <p:childTnLst>
                                    <p:set>
                                      <p:cBhvr>
                                        <p:cTn id="16" dur="1" fill="hold">
                                          <p:stCondLst>
                                            <p:cond delay="0"/>
                                          </p:stCondLst>
                                        </p:cTn>
                                        <p:tgtEl>
                                          <p:spTgt spid="25"/>
                                        </p:tgtEl>
                                        <p:attrNameLst>
                                          <p:attrName>style.visibility</p:attrName>
                                        </p:attrNameLst>
                                      </p:cBhvr>
                                      <p:to>
                                        <p:strVal val="visible"/>
                                      </p:to>
                                    </p:set>
                                    <p:animEffect transition="in" filter="barn(inVertical)">
                                      <p:cBhvr>
                                        <p:cTn id="17" dur="2000"/>
                                        <p:tgtEl>
                                          <p:spTgt spid="25"/>
                                        </p:tgtEl>
                                      </p:cBhvr>
                                    </p:animEffect>
                                  </p:childTnLst>
                                </p:cTn>
                              </p:par>
                            </p:childTnLst>
                          </p:cTn>
                        </p:par>
                        <p:par>
                          <p:cTn id="18" fill="hold">
                            <p:stCondLst>
                              <p:cond delay="7500"/>
                            </p:stCondLst>
                            <p:childTnLst>
                              <p:par>
                                <p:cTn id="19" presetID="42" presetClass="entr" presetSubtype="0" fill="hold" grpId="0" nodeType="afterEffect">
                                  <p:stCondLst>
                                    <p:cond delay="500"/>
                                  </p:stCondLst>
                                  <p:childTnLst>
                                    <p:set>
                                      <p:cBhvr>
                                        <p:cTn id="20" dur="1" fill="hold">
                                          <p:stCondLst>
                                            <p:cond delay="0"/>
                                          </p:stCondLst>
                                        </p:cTn>
                                        <p:tgtEl>
                                          <p:spTgt spid="26"/>
                                        </p:tgtEl>
                                        <p:attrNameLst>
                                          <p:attrName>style.visibility</p:attrName>
                                        </p:attrNameLst>
                                      </p:cBhvr>
                                      <p:to>
                                        <p:strVal val="visible"/>
                                      </p:to>
                                    </p:set>
                                    <p:animEffect transition="in" filter="fade">
                                      <p:cBhvr>
                                        <p:cTn id="21" dur="2000"/>
                                        <p:tgtEl>
                                          <p:spTgt spid="26"/>
                                        </p:tgtEl>
                                      </p:cBhvr>
                                    </p:animEffect>
                                    <p:anim calcmode="lin" valueType="num">
                                      <p:cBhvr>
                                        <p:cTn id="22" dur="2000" fill="hold"/>
                                        <p:tgtEl>
                                          <p:spTgt spid="26"/>
                                        </p:tgtEl>
                                        <p:attrNameLst>
                                          <p:attrName>ppt_x</p:attrName>
                                        </p:attrNameLst>
                                      </p:cBhvr>
                                      <p:tavLst>
                                        <p:tav tm="0">
                                          <p:val>
                                            <p:strVal val="#ppt_x"/>
                                          </p:val>
                                        </p:tav>
                                        <p:tav tm="100000">
                                          <p:val>
                                            <p:strVal val="#ppt_x"/>
                                          </p:val>
                                        </p:tav>
                                      </p:tavLst>
                                    </p:anim>
                                    <p:anim calcmode="lin" valueType="num">
                                      <p:cBhvr>
                                        <p:cTn id="23" dur="2000" fill="hold"/>
                                        <p:tgtEl>
                                          <p:spTgt spid="26"/>
                                        </p:tgtEl>
                                        <p:attrNameLst>
                                          <p:attrName>ppt_y</p:attrName>
                                        </p:attrNameLst>
                                      </p:cBhvr>
                                      <p:tavLst>
                                        <p:tav tm="0">
                                          <p:val>
                                            <p:strVal val="#ppt_y+.1"/>
                                          </p:val>
                                        </p:tav>
                                        <p:tav tm="100000">
                                          <p:val>
                                            <p:strVal val="#ppt_y"/>
                                          </p:val>
                                        </p:tav>
                                      </p:tavLst>
                                    </p:anim>
                                  </p:childTnLst>
                                </p:cTn>
                              </p:par>
                            </p:childTnLst>
                          </p:cTn>
                        </p:par>
                        <p:par>
                          <p:cTn id="24" fill="hold">
                            <p:stCondLst>
                              <p:cond delay="10000"/>
                            </p:stCondLst>
                            <p:childTnLst>
                              <p:par>
                                <p:cTn id="25" presetID="16" presetClass="entr" presetSubtype="21" fill="hold" nodeType="afterEffect">
                                  <p:stCondLst>
                                    <p:cond delay="500"/>
                                  </p:stCondLst>
                                  <p:childTnLst>
                                    <p:set>
                                      <p:cBhvr>
                                        <p:cTn id="26" dur="1" fill="hold">
                                          <p:stCondLst>
                                            <p:cond delay="0"/>
                                          </p:stCondLst>
                                        </p:cTn>
                                        <p:tgtEl>
                                          <p:spTgt spid="28"/>
                                        </p:tgtEl>
                                        <p:attrNameLst>
                                          <p:attrName>style.visibility</p:attrName>
                                        </p:attrNameLst>
                                      </p:cBhvr>
                                      <p:to>
                                        <p:strVal val="visible"/>
                                      </p:to>
                                    </p:set>
                                    <p:animEffect transition="in" filter="barn(inVertical)">
                                      <p:cBhvr>
                                        <p:cTn id="27" dur="2000"/>
                                        <p:tgtEl>
                                          <p:spTgt spid="28"/>
                                        </p:tgtEl>
                                      </p:cBhvr>
                                    </p:animEffect>
                                  </p:childTnLst>
                                </p:cTn>
                              </p:par>
                            </p:childTnLst>
                          </p:cTn>
                        </p:par>
                        <p:par>
                          <p:cTn id="28" fill="hold">
                            <p:stCondLst>
                              <p:cond delay="12500"/>
                            </p:stCondLst>
                            <p:childTnLst>
                              <p:par>
                                <p:cTn id="29" presetID="42" presetClass="entr" presetSubtype="0" fill="hold" grpId="0" nodeType="after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2000"/>
                                        <p:tgtEl>
                                          <p:spTgt spid="2"/>
                                        </p:tgtEl>
                                      </p:cBhvr>
                                    </p:animEffect>
                                    <p:anim calcmode="lin" valueType="num">
                                      <p:cBhvr>
                                        <p:cTn id="32" dur="2000" fill="hold"/>
                                        <p:tgtEl>
                                          <p:spTgt spid="2"/>
                                        </p:tgtEl>
                                        <p:attrNameLst>
                                          <p:attrName>ppt_x</p:attrName>
                                        </p:attrNameLst>
                                      </p:cBhvr>
                                      <p:tavLst>
                                        <p:tav tm="0">
                                          <p:val>
                                            <p:strVal val="#ppt_x"/>
                                          </p:val>
                                        </p:tav>
                                        <p:tav tm="100000">
                                          <p:val>
                                            <p:strVal val="#ppt_x"/>
                                          </p:val>
                                        </p:tav>
                                      </p:tavLst>
                                    </p:anim>
                                    <p:anim calcmode="lin" valueType="num">
                                      <p:cBhvr>
                                        <p:cTn id="33" dur="2000" fill="hold"/>
                                        <p:tgtEl>
                                          <p:spTgt spid="2"/>
                                        </p:tgtEl>
                                        <p:attrNameLst>
                                          <p:attrName>ppt_y</p:attrName>
                                        </p:attrNameLst>
                                      </p:cBhvr>
                                      <p:tavLst>
                                        <p:tav tm="0">
                                          <p:val>
                                            <p:strVal val="#ppt_y+.1"/>
                                          </p:val>
                                        </p:tav>
                                        <p:tav tm="100000">
                                          <p:val>
                                            <p:strVal val="#ppt_y"/>
                                          </p:val>
                                        </p:tav>
                                      </p:tavLst>
                                    </p:anim>
                                  </p:childTnLst>
                                </p:cTn>
                              </p:par>
                            </p:childTnLst>
                          </p:cTn>
                        </p:par>
                        <p:par>
                          <p:cTn id="34" fill="hold">
                            <p:stCondLst>
                              <p:cond delay="14500"/>
                            </p:stCondLst>
                            <p:childTnLst>
                              <p:par>
                                <p:cTn id="35" presetID="1" presetClass="mediacall" presetSubtype="0" fill="hold" nodeType="afterEffect">
                                  <p:stCondLst>
                                    <p:cond delay="0"/>
                                  </p:stCondLst>
                                  <p:childTnLst>
                                    <p:cmd type="call" cmd="playFrom(0.0)">
                                      <p:cBhvr>
                                        <p:cTn id="36" dur="5726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37" fill="hold" display="0">
                  <p:stCondLst>
                    <p:cond delay="indefinite"/>
                  </p:stCondLst>
                  <p:endCondLst>
                    <p:cond evt="onStopAudio" delay="0">
                      <p:tgtEl>
                        <p:sldTgt/>
                      </p:tgtEl>
                    </p:cond>
                  </p:endCondLst>
                </p:cTn>
                <p:tgtEl>
                  <p:spTgt spid="5"/>
                </p:tgtEl>
              </p:cMediaNode>
            </p:audio>
          </p:childTnLst>
        </p:cTn>
      </p:par>
    </p:tnLst>
    <p:bldLst>
      <p:bldP spid="20" grpId="0"/>
      <p:bldP spid="26" grpId="0"/>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373034-59FA-022A-F0D5-EF6F68E2DB9D}"/>
              </a:ext>
            </a:extLst>
          </p:cNvPr>
          <p:cNvSpPr txBox="1"/>
          <p:nvPr/>
        </p:nvSpPr>
        <p:spPr>
          <a:xfrm>
            <a:off x="5172075" y="438150"/>
            <a:ext cx="5343525" cy="584775"/>
          </a:xfrm>
          <a:prstGeom prst="rect">
            <a:avLst/>
          </a:prstGeom>
          <a:noFill/>
        </p:spPr>
        <p:txBody>
          <a:bodyPr wrap="square" rtlCol="0">
            <a:spAutoFit/>
          </a:bodyPr>
          <a:lstStyle/>
          <a:p>
            <a:r>
              <a:rPr lang="en-GB" sz="3200" i="1" u="sng">
                <a:solidFill>
                  <a:srgbClr val="FFFF00"/>
                </a:solidFill>
              </a:rPr>
              <a:t>references</a:t>
            </a:r>
          </a:p>
        </p:txBody>
      </p:sp>
      <p:sp>
        <p:nvSpPr>
          <p:cNvPr id="5" name="TextBox 4">
            <a:extLst>
              <a:ext uri="{FF2B5EF4-FFF2-40B4-BE49-F238E27FC236}">
                <a16:creationId xmlns:a16="http://schemas.microsoft.com/office/drawing/2014/main" id="{64244B36-94B4-2AA9-F832-0CE47995E080}"/>
              </a:ext>
            </a:extLst>
          </p:cNvPr>
          <p:cNvSpPr txBox="1"/>
          <p:nvPr/>
        </p:nvSpPr>
        <p:spPr>
          <a:xfrm>
            <a:off x="688258" y="1307690"/>
            <a:ext cx="10923639" cy="5909310"/>
          </a:xfrm>
          <a:prstGeom prst="rect">
            <a:avLst/>
          </a:prstGeom>
          <a:noFill/>
        </p:spPr>
        <p:txBody>
          <a:bodyPr wrap="square" rtlCol="0">
            <a:spAutoFit/>
          </a:bodyPr>
          <a:lstStyle/>
          <a:p>
            <a:pPr marL="285750" indent="-285750">
              <a:buFont typeface="Wingdings" panose="05000000000000000000" pitchFamily="2" charset="2"/>
              <a:buChar char="Ø"/>
            </a:pPr>
            <a:r>
              <a:rPr lang="en-GB">
                <a:solidFill>
                  <a:srgbClr val="FFFF00"/>
                </a:solidFill>
              </a:rPr>
              <a:t>Macpherson, D. (2017). Occupations 19th century coal miners. [Online]. </a:t>
            </a:r>
            <a:r>
              <a:rPr lang="en-GB" err="1">
                <a:solidFill>
                  <a:srgbClr val="FFFF00"/>
                </a:solidFill>
              </a:rPr>
              <a:t>british</a:t>
            </a:r>
            <a:r>
              <a:rPr lang="en-GB">
                <a:solidFill>
                  <a:srgbClr val="FFFF00"/>
                </a:solidFill>
              </a:rPr>
              <a:t> newspaper </a:t>
            </a:r>
            <a:r>
              <a:rPr lang="en-GB" err="1">
                <a:solidFill>
                  <a:srgbClr val="FFFF00"/>
                </a:solidFill>
              </a:rPr>
              <a:t>achive</a:t>
            </a:r>
            <a:r>
              <a:rPr lang="en-GB">
                <a:solidFill>
                  <a:srgbClr val="FFFF00"/>
                </a:solidFill>
              </a:rPr>
              <a:t>. Last Updated: August, 30th. Available at: https://blog.britishnewspaperschive.co,uk/2017/08/30/occupations-19th-century-coal-miners/ [Accessed 21 February 2023]. (image 2)</a:t>
            </a:r>
          </a:p>
          <a:p>
            <a:pPr marL="285750" indent="-285750">
              <a:buFont typeface="Wingdings" panose="05000000000000000000" pitchFamily="2" charset="2"/>
              <a:buChar char="Ø"/>
            </a:pPr>
            <a:r>
              <a:rPr lang="en-GB">
                <a:solidFill>
                  <a:srgbClr val="FFFF00"/>
                </a:solidFill>
              </a:rPr>
              <a:t>Huntley, D. (2022). History coal mining </a:t>
            </a:r>
            <a:r>
              <a:rPr lang="en-GB" err="1">
                <a:solidFill>
                  <a:srgbClr val="FFFF00"/>
                </a:solidFill>
              </a:rPr>
              <a:t>wales</a:t>
            </a:r>
            <a:r>
              <a:rPr lang="en-GB">
                <a:solidFill>
                  <a:srgbClr val="FFFF00"/>
                </a:solidFill>
              </a:rPr>
              <a:t> </a:t>
            </a:r>
            <a:r>
              <a:rPr lang="en-GB" err="1">
                <a:solidFill>
                  <a:srgbClr val="FFFF00"/>
                </a:solidFill>
              </a:rPr>
              <a:t>rhondda</a:t>
            </a:r>
            <a:r>
              <a:rPr lang="en-GB">
                <a:solidFill>
                  <a:srgbClr val="FFFF00"/>
                </a:solidFill>
              </a:rPr>
              <a:t> valley. [Online]. https://britishheritage.com. Last Updated: December, 23rd. Available at: https://britishheritage.com/history/coal-minig-wales-rhondda-valley [Accessed 21 February 2023].(image 1)</a:t>
            </a:r>
          </a:p>
          <a:p>
            <a:pPr marL="285750" indent="-285750">
              <a:buFont typeface="Wingdings" panose="05000000000000000000" pitchFamily="2" charset="2"/>
              <a:buChar char="Ø"/>
            </a:pPr>
            <a:r>
              <a:rPr lang="en-GB">
                <a:solidFill>
                  <a:srgbClr val="FFFF00"/>
                </a:solidFill>
              </a:rPr>
              <a:t>Ancestry. (2019). coal mining Wales. [Online]. www.ancestry.co.uk. Last Updated: 2019. Available at: https://www.ancestry.co.uk/historicalinsights/coal-mining-wales [Accessed 21 February 2023].</a:t>
            </a:r>
          </a:p>
          <a:p>
            <a:pPr marL="285750" indent="-285750">
              <a:buFont typeface="Wingdings" panose="05000000000000000000" pitchFamily="2" charset="2"/>
              <a:buChar char="Ø"/>
            </a:pPr>
            <a:endParaRPr lang="en-GB">
              <a:solidFill>
                <a:srgbClr val="FFFF00"/>
              </a:solidFill>
            </a:endParaRPr>
          </a:p>
          <a:p>
            <a:pPr marL="285750" indent="-285750">
              <a:buFont typeface="Wingdings" panose="05000000000000000000" pitchFamily="2" charset="2"/>
              <a:buChar char="Ø"/>
            </a:pPr>
            <a:r>
              <a:rPr lang="en-GB" err="1">
                <a:solidFill>
                  <a:srgbClr val="FFFF00"/>
                </a:solidFill>
              </a:rPr>
              <a:t>rotcbc</a:t>
            </a:r>
            <a:r>
              <a:rPr lang="en-GB">
                <a:solidFill>
                  <a:srgbClr val="FFFF00"/>
                </a:solidFill>
              </a:rPr>
              <a:t>. (2019). History and heritage. [Online]. www.rotcbc.gov.uk. Available at: https://rotcbc.gov.uk/tourism-historyandheritage [Accessed 21 February 2023].</a:t>
            </a:r>
          </a:p>
          <a:p>
            <a:pPr marL="285750" indent="-285750">
              <a:buFont typeface="Wingdings" panose="05000000000000000000" pitchFamily="2" charset="2"/>
              <a:buChar char="Ø"/>
            </a:pPr>
            <a:endParaRPr lang="en-GB">
              <a:solidFill>
                <a:srgbClr val="FFFF00"/>
              </a:solidFill>
            </a:endParaRPr>
          </a:p>
          <a:p>
            <a:pPr marL="285750" indent="-285750">
              <a:buFont typeface="Wingdings" panose="05000000000000000000" pitchFamily="2" charset="2"/>
              <a:buChar char="Ø"/>
            </a:pPr>
            <a:r>
              <a:rPr lang="en-GB" err="1">
                <a:solidFill>
                  <a:srgbClr val="FFFF00"/>
                </a:solidFill>
              </a:rPr>
              <a:t>Mckee</a:t>
            </a:r>
            <a:r>
              <a:rPr lang="en-GB">
                <a:solidFill>
                  <a:srgbClr val="FFFF00"/>
                </a:solidFill>
              </a:rPr>
              <a:t>, M. (2017). British newspaper archive. [Online]. </a:t>
            </a:r>
            <a:r>
              <a:rPr lang="en-GB" err="1">
                <a:solidFill>
                  <a:srgbClr val="FFFF00"/>
                </a:solidFill>
              </a:rPr>
              <a:t>www,bitishnewspaperarchive.com</a:t>
            </a:r>
            <a:r>
              <a:rPr lang="en-GB">
                <a:solidFill>
                  <a:srgbClr val="FFFF00"/>
                </a:solidFill>
              </a:rPr>
              <a:t>. Last Updated: August 30th. Available at: https://blog.britishnewspaperachive.co.uk/2017/08/30occupations-19th-century-coal-miners/ [Accessed 21 February 2023].</a:t>
            </a:r>
          </a:p>
          <a:p>
            <a:pPr marL="285750" indent="-285750">
              <a:buFont typeface="Wingdings" panose="05000000000000000000" pitchFamily="2" charset="2"/>
              <a:buChar char="Ø"/>
            </a:pPr>
            <a:r>
              <a:rPr lang="en-GB">
                <a:solidFill>
                  <a:srgbClr val="FFFF00"/>
                </a:solidFill>
              </a:rPr>
              <a:t>Roberts, J. (2016). Past to present genealogy. [Online]. www.pasttopresentgenealogy.co.uk. Last Updated: october,16. Available at: https://pasttopresentgenealogy.co.uk/2016/10/16/grim-times-for-an-18th-century-coal-mining-family/ [Accessed 21 February 2023].</a:t>
            </a:r>
          </a:p>
          <a:p>
            <a:pPr marL="285750" indent="-285750">
              <a:buFont typeface="Wingdings" panose="05000000000000000000" pitchFamily="2" charset="2"/>
              <a:buChar char="Ø"/>
            </a:pPr>
            <a:endParaRPr lang="en-GB"/>
          </a:p>
          <a:p>
            <a:pPr marL="285750" indent="-285750">
              <a:buFont typeface="Wingdings" panose="05000000000000000000" pitchFamily="2" charset="2"/>
              <a:buChar char="Ø"/>
            </a:pPr>
            <a:endParaRPr lang="en-GB"/>
          </a:p>
          <a:p>
            <a:pPr marL="285750" indent="-285750">
              <a:buFont typeface="Wingdings" panose="05000000000000000000" pitchFamily="2" charset="2"/>
              <a:buChar char="Ø"/>
            </a:pPr>
            <a:endParaRPr lang="en-GB"/>
          </a:p>
        </p:txBody>
      </p:sp>
    </p:spTree>
    <p:extLst>
      <p:ext uri="{BB962C8B-B14F-4D97-AF65-F5344CB8AC3E}">
        <p14:creationId xmlns:p14="http://schemas.microsoft.com/office/powerpoint/2010/main" val="973213437"/>
      </p:ext>
    </p:extLst>
  </p:cSld>
  <p:clrMapOvr>
    <a:masterClrMapping/>
  </p:clrMapOvr>
  <mc:AlternateContent xmlns:mc="http://schemas.openxmlformats.org/markup-compatibility/2006" xmlns:p14="http://schemas.microsoft.com/office/powerpoint/2010/main">
    <mc:Choice Requires="p14">
      <p:transition p14:dur="10" advClick="0" advTm="13000">
        <p:split orient="vert"/>
      </p:transition>
    </mc:Choice>
    <mc:Fallback xmlns="">
      <p:transition advClick="0" advTm="13000">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06DC5A-B7BA-0811-ECD8-F08DC6F450B3}"/>
              </a:ext>
            </a:extLst>
          </p:cNvPr>
          <p:cNvSpPr txBox="1"/>
          <p:nvPr/>
        </p:nvSpPr>
        <p:spPr>
          <a:xfrm>
            <a:off x="3991897" y="698090"/>
            <a:ext cx="4395019" cy="584775"/>
          </a:xfrm>
          <a:prstGeom prst="rect">
            <a:avLst/>
          </a:prstGeom>
          <a:noFill/>
        </p:spPr>
        <p:txBody>
          <a:bodyPr wrap="square" rtlCol="0">
            <a:spAutoFit/>
          </a:bodyPr>
          <a:lstStyle/>
          <a:p>
            <a:pPr algn="ctr"/>
            <a:r>
              <a:rPr lang="en-GB" sz="3200" i="1" u="sng">
                <a:solidFill>
                  <a:srgbClr val="FFFF00"/>
                </a:solidFill>
              </a:rPr>
              <a:t>references</a:t>
            </a:r>
          </a:p>
        </p:txBody>
      </p:sp>
      <p:sp>
        <p:nvSpPr>
          <p:cNvPr id="3" name="TextBox 2">
            <a:extLst>
              <a:ext uri="{FF2B5EF4-FFF2-40B4-BE49-F238E27FC236}">
                <a16:creationId xmlns:a16="http://schemas.microsoft.com/office/drawing/2014/main" id="{1871F4ED-29DE-22BC-73A9-8D6B81ADFB4C}"/>
              </a:ext>
            </a:extLst>
          </p:cNvPr>
          <p:cNvSpPr txBox="1"/>
          <p:nvPr/>
        </p:nvSpPr>
        <p:spPr>
          <a:xfrm>
            <a:off x="894735" y="1848465"/>
            <a:ext cx="10864646" cy="1200329"/>
          </a:xfrm>
          <a:prstGeom prst="rect">
            <a:avLst/>
          </a:prstGeom>
          <a:noFill/>
        </p:spPr>
        <p:txBody>
          <a:bodyPr wrap="square" rtlCol="0">
            <a:spAutoFit/>
          </a:bodyPr>
          <a:lstStyle/>
          <a:p>
            <a:pPr marL="285750" indent="-285750">
              <a:buFont typeface="Wingdings" panose="05000000000000000000" pitchFamily="2" charset="2"/>
              <a:buChar char="Ø"/>
            </a:pPr>
            <a:r>
              <a:rPr lang="en-GB">
                <a:solidFill>
                  <a:srgbClr val="FFFF00"/>
                </a:solidFill>
              </a:rPr>
              <a:t>History. (2019). </a:t>
            </a:r>
            <a:r>
              <a:rPr lang="en-GB" err="1">
                <a:solidFill>
                  <a:srgbClr val="FFFF00"/>
                </a:solidFill>
              </a:rPr>
              <a:t>aberfan</a:t>
            </a:r>
            <a:r>
              <a:rPr lang="en-GB">
                <a:solidFill>
                  <a:srgbClr val="FFFF00"/>
                </a:solidFill>
              </a:rPr>
              <a:t> disaster. [Online]. www.history.com. Available at: https://www.history.com/this-day-in-history/aberfan-disaster-mining-landslide [Accessed 21 February 2023].</a:t>
            </a:r>
          </a:p>
          <a:p>
            <a:pPr marL="285750" indent="-285750">
              <a:buFont typeface="Wingdings" panose="05000000000000000000" pitchFamily="2" charset="2"/>
              <a:buChar char="Ø"/>
            </a:pPr>
            <a:endParaRPr lang="en-GB">
              <a:solidFill>
                <a:srgbClr val="FFFF00"/>
              </a:solidFill>
            </a:endParaRPr>
          </a:p>
          <a:p>
            <a:pPr marL="285750" indent="-285750">
              <a:buFont typeface="Wingdings" panose="05000000000000000000" pitchFamily="2" charset="2"/>
              <a:buChar char="Ø"/>
            </a:pPr>
            <a:endParaRPr lang="en-GB" err="1"/>
          </a:p>
        </p:txBody>
      </p:sp>
    </p:spTree>
    <p:extLst>
      <p:ext uri="{BB962C8B-B14F-4D97-AF65-F5344CB8AC3E}">
        <p14:creationId xmlns:p14="http://schemas.microsoft.com/office/powerpoint/2010/main" val="3821711710"/>
      </p:ext>
    </p:extLst>
  </p:cSld>
  <p:clrMapOvr>
    <a:masterClrMapping/>
  </p:clrMapOvr>
  <mc:AlternateContent xmlns:mc="http://schemas.openxmlformats.org/markup-compatibility/2006" xmlns:p14="http://schemas.microsoft.com/office/powerpoint/2010/main">
    <mc:Choice Requires="p14">
      <p:transition spd="slow" p14:dur="1500" advClick="0" advTm="15000">
        <p:split orient="vert"/>
      </p:transition>
    </mc:Choice>
    <mc:Fallback xmlns="">
      <p:transition spd="slow" advClick="0" advTm="15000">
        <p:split orient="vert"/>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7" ma:contentTypeDescription="Create a new document." ma:contentTypeScope="" ma:versionID="325b93c6f0dd6753735551b9b69e1428">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fb08459726a5cd69f6ba1ec2dff5e0bd"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Props1.xml><?xml version="1.0" encoding="utf-8"?>
<ds:datastoreItem xmlns:ds="http://schemas.openxmlformats.org/officeDocument/2006/customXml" ds:itemID="{DE15CCC9-73CE-4969-BFFC-0C27316B5059}">
  <ds:schemaRefs>
    <ds:schemaRef ds:uri="0cb976d4-72d8-43fd-a100-21d54766e958"/>
    <ds:schemaRef ds:uri="da3f2772-8f1e-4acb-bd98-3a0ee892f48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278D430D-6790-48A3-8FB0-CEA1369970BC}">
  <ds:schemaRefs>
    <ds:schemaRef ds:uri="http://schemas.microsoft.com/sharepoint/v3/contenttype/forms"/>
  </ds:schemaRefs>
</ds:datastoreItem>
</file>

<file path=customXml/itemProps3.xml><?xml version="1.0" encoding="utf-8"?>
<ds:datastoreItem xmlns:ds="http://schemas.openxmlformats.org/officeDocument/2006/customXml" ds:itemID="{7D00AFBF-77AB-4AE5-9E5D-AE3B1D4FF6E8}">
  <ds:schemaRefs>
    <ds:schemaRef ds:uri="0cb976d4-72d8-43fd-a100-21d54766e958"/>
    <ds:schemaRef ds:uri="http://purl.org/dc/dcmitype/"/>
    <ds:schemaRef ds:uri="http://www.w3.org/XML/1998/namespace"/>
    <ds:schemaRef ds:uri="http://schemas.microsoft.com/office/infopath/2007/PartnerControls"/>
    <ds:schemaRef ds:uri="http://schemas.openxmlformats.org/package/2006/metadata/core-properties"/>
    <ds:schemaRef ds:uri="http://schemas.microsoft.com/office/2006/documentManagement/types"/>
    <ds:schemaRef ds:uri="http://purl.org/dc/terms/"/>
    <ds:schemaRef ds:uri="da3f2772-8f1e-4acb-bd98-3a0ee892f48a"/>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Organic</Template>
  <TotalTime>0</TotalTime>
  <Words>1553</Words>
  <Application>Microsoft Office PowerPoint</Application>
  <PresentationFormat>Widescreen</PresentationFormat>
  <Paragraphs>43</Paragraphs>
  <Slides>8</Slides>
  <Notes>0</Notes>
  <HiddenSlides>0</HiddenSlides>
  <MMClips>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Brush Script MT</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Donna Fisher (2220576)</dc:creator>
  <cp:lastModifiedBy>Donna Fisher (2220576)</cp:lastModifiedBy>
  <cp:revision>2</cp:revision>
  <dcterms:created xsi:type="dcterms:W3CDTF">2023-02-17T14:47:03Z</dcterms:created>
  <dcterms:modified xsi:type="dcterms:W3CDTF">2023-02-28T16:23:32Z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