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59" r:id="rId3"/>
    <p:sldId id="264" r:id="rId4"/>
    <p:sldId id="260" r:id="rId5"/>
    <p:sldId id="265" r:id="rId6"/>
    <p:sldId id="266" r:id="rId7"/>
    <p:sldId id="268" r:id="rId8"/>
    <p:sldId id="284" r:id="rId9"/>
    <p:sldId id="269" r:id="rId10"/>
    <p:sldId id="282" r:id="rId11"/>
    <p:sldId id="283" r:id="rId12"/>
    <p:sldId id="270" r:id="rId13"/>
    <p:sldId id="271" r:id="rId14"/>
    <p:sldId id="272" r:id="rId15"/>
    <p:sldId id="273" r:id="rId16"/>
    <p:sldId id="274" r:id="rId17"/>
    <p:sldId id="276" r:id="rId18"/>
    <p:sldId id="286" r:id="rId19"/>
    <p:sldId id="285" r:id="rId20"/>
    <p:sldId id="288" r:id="rId21"/>
    <p:sldId id="287" r:id="rId22"/>
    <p:sldId id="277" r:id="rId23"/>
    <p:sldId id="278" r:id="rId24"/>
    <p:sldId id="279" r:id="rId25"/>
    <p:sldId id="280" r:id="rId26"/>
    <p:sldId id="281" r:id="rId27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48" y="4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0B840-0D73-41E2-9CA8-DB43313511CD}" type="datetimeFigureOut">
              <a:rPr lang="es-ES" smtClean="0"/>
              <a:pPr/>
              <a:t>19/03/2020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23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Férriz Papí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252377" y="3424205"/>
            <a:ext cx="656237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CONCRETE WORKS ON SITE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23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PRODUCTION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755576" y="1988840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" dirty="0"/>
          </a:p>
        </p:txBody>
      </p:sp>
      <p:sp>
        <p:nvSpPr>
          <p:cNvPr id="11" name="10 CuadroTexto"/>
          <p:cNvSpPr txBox="1"/>
          <p:nvPr/>
        </p:nvSpPr>
        <p:spPr>
          <a:xfrm>
            <a:off x="755576" y="1772816"/>
            <a:ext cx="66247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Ready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mix</a:t>
            </a:r>
            <a:r>
              <a:rPr lang="es-ES_tradnl" sz="2400" b="1" dirty="0" smtClean="0"/>
              <a:t> concrete</a:t>
            </a:r>
          </a:p>
          <a:p>
            <a:endParaRPr lang="es-ES" sz="2400" dirty="0" smtClean="0"/>
          </a:p>
          <a:p>
            <a:r>
              <a:rPr lang="es-ES_tradnl" sz="2400" dirty="0" err="1" smtClean="0"/>
              <a:t>Must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ensure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third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party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accreditation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quality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assurance</a:t>
            </a:r>
            <a:r>
              <a:rPr lang="es-ES_tradnl" sz="2400" dirty="0" smtClean="0"/>
              <a:t> </a:t>
            </a:r>
          </a:p>
          <a:p>
            <a:r>
              <a:rPr lang="es-ES_tradnl" sz="2400" dirty="0" smtClean="0"/>
              <a:t>(BS EN 206-1:2000) </a:t>
            </a:r>
          </a:p>
          <a:p>
            <a:endParaRPr lang="es-ES_tradnl" sz="2400" dirty="0"/>
          </a:p>
          <a:p>
            <a:endParaRPr lang="es-ES_tradnl" sz="2400" dirty="0" smtClean="0"/>
          </a:p>
          <a:p>
            <a:r>
              <a:rPr lang="es-ES_tradnl" sz="2400" b="1" dirty="0" err="1" smtClean="0"/>
              <a:t>Other</a:t>
            </a:r>
            <a:r>
              <a:rPr lang="es-ES_tradnl" sz="2400" b="1" dirty="0" smtClean="0"/>
              <a:t> concrete</a:t>
            </a:r>
          </a:p>
          <a:p>
            <a:endParaRPr lang="es-ES_tradnl" sz="2400" dirty="0"/>
          </a:p>
          <a:p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production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conformity</a:t>
            </a:r>
            <a:r>
              <a:rPr lang="es-ES_tradnl" sz="2400" dirty="0" smtClean="0"/>
              <a:t> control </a:t>
            </a:r>
            <a:r>
              <a:rPr lang="es-ES_tradnl" sz="2400" dirty="0" err="1" smtClean="0"/>
              <a:t>systems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are in </a:t>
            </a:r>
            <a:r>
              <a:rPr lang="es-ES_tradnl" sz="2400" dirty="0" err="1" smtClean="0"/>
              <a:t>accordance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BS EN 206-1:2000 and BS EN </a:t>
            </a:r>
            <a:r>
              <a:rPr lang="es-ES_tradnl" sz="2400" dirty="0" smtClean="0"/>
              <a:t>8500-2:2015</a:t>
            </a:r>
            <a:endParaRPr lang="es-ES" sz="2400" dirty="0"/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PRODUCTION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755576" y="1988840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" dirty="0"/>
          </a:p>
        </p:txBody>
      </p:sp>
      <p:sp>
        <p:nvSpPr>
          <p:cNvPr id="11" name="10 CuadroTexto"/>
          <p:cNvSpPr txBox="1"/>
          <p:nvPr/>
        </p:nvSpPr>
        <p:spPr>
          <a:xfrm>
            <a:off x="971600" y="2204864"/>
            <a:ext cx="6624736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Conditions</a:t>
            </a:r>
            <a:r>
              <a:rPr lang="es-ES_tradnl" sz="2400" b="1" dirty="0" smtClean="0"/>
              <a:t> of </a:t>
            </a:r>
            <a:r>
              <a:rPr lang="es-ES_tradnl" sz="2400" b="1" dirty="0" err="1" smtClean="0"/>
              <a:t>production</a:t>
            </a:r>
            <a:endParaRPr lang="es-ES_tradnl" sz="2400" b="1" dirty="0" smtClean="0"/>
          </a:p>
          <a:p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Keep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protected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weather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conditions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Cement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stored</a:t>
            </a:r>
            <a:r>
              <a:rPr lang="es-ES_tradnl" sz="2400" dirty="0" smtClean="0"/>
              <a:t> in silo</a:t>
            </a:r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Dosification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weight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smtClean="0"/>
              <a:t>Balance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content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aggregates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Dosification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additives</a:t>
            </a:r>
            <a:endParaRPr lang="es-ES_tradnl" sz="2400" dirty="0" smtClean="0"/>
          </a:p>
          <a:p>
            <a:endParaRPr lang="es-ES_tradnl" sz="2400" dirty="0" smtClean="0"/>
          </a:p>
          <a:p>
            <a:endParaRPr lang="es-ES" sz="2400" dirty="0"/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DELIVERY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539552" y="148478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Concrete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mix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truck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endParaRPr lang="es-ES_tradnl" sz="2400" b="1" dirty="0">
              <a:solidFill>
                <a:schemeClr val="tx2"/>
              </a:solidFill>
            </a:endParaRPr>
          </a:p>
          <a:p>
            <a:endParaRPr lang="es-ES" sz="2400" b="1" dirty="0">
              <a:solidFill>
                <a:schemeClr val="tx2"/>
              </a:solidFill>
            </a:endParaRPr>
          </a:p>
        </p:txBody>
      </p:sp>
      <p:pic>
        <p:nvPicPr>
          <p:cNvPr id="2052" name="Picture 4" descr="http://constructionmanuals.tpub.com/14045/img/14045_129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898829"/>
            <a:ext cx="6063580" cy="4547687"/>
          </a:xfrm>
          <a:prstGeom prst="rect">
            <a:avLst/>
          </a:prstGeom>
          <a:noFill/>
        </p:spPr>
      </p:pic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DELIVERY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539552" y="148478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Concrete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mix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truck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endParaRPr lang="es-ES_tradnl" sz="2400" b="1" dirty="0">
              <a:solidFill>
                <a:schemeClr val="tx2"/>
              </a:solidFill>
            </a:endParaRPr>
          </a:p>
          <a:p>
            <a:endParaRPr lang="es-ES" sz="2400" b="1" dirty="0">
              <a:solidFill>
                <a:schemeClr val="tx2"/>
              </a:solidFill>
            </a:endParaRPr>
          </a:p>
        </p:txBody>
      </p:sp>
      <p:pic>
        <p:nvPicPr>
          <p:cNvPr id="22530" name="Picture 2" descr="http://upload.wikimedia.org/wikipedia/commons/thumb/1/1c/Operation_of_a_truck_mixer.gif/250px-Operation_of_a_truck_mixer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99202" y="2575683"/>
            <a:ext cx="5333578" cy="3434826"/>
          </a:xfrm>
          <a:prstGeom prst="rect">
            <a:avLst/>
          </a:prstGeom>
          <a:noFill/>
        </p:spPr>
      </p:pic>
      <p:sp>
        <p:nvSpPr>
          <p:cNvPr id="11" name="10 CuadroTexto"/>
          <p:cNvSpPr txBox="1"/>
          <p:nvPr/>
        </p:nvSpPr>
        <p:spPr>
          <a:xfrm>
            <a:off x="539552" y="2276872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Common</a:t>
            </a:r>
            <a:r>
              <a:rPr lang="es-ES_tradnl" sz="2000" dirty="0" smtClean="0"/>
              <a:t> load: </a:t>
            </a:r>
            <a:r>
              <a:rPr lang="es-ES_tradnl" sz="2000" dirty="0" smtClean="0"/>
              <a:t>6-8m</a:t>
            </a:r>
            <a:r>
              <a:rPr lang="es-ES_tradnl" sz="2000" baseline="30000" dirty="0" smtClean="0"/>
              <a:t>3</a:t>
            </a:r>
            <a:endParaRPr lang="es-ES_tradnl" sz="2000" baseline="30000" dirty="0" smtClean="0"/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drum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completely</a:t>
            </a:r>
            <a:r>
              <a:rPr lang="es-ES_tradnl" sz="2000" dirty="0" smtClean="0"/>
              <a:t> full</a:t>
            </a:r>
            <a:endParaRPr lang="es-ES" sz="2000" dirty="0"/>
          </a:p>
        </p:txBody>
      </p:sp>
      <p:sp>
        <p:nvSpPr>
          <p:cNvPr id="12" name="11 CuadroTexto"/>
          <p:cNvSpPr txBox="1"/>
          <p:nvPr/>
        </p:nvSpPr>
        <p:spPr>
          <a:xfrm>
            <a:off x="611560" y="4293096"/>
            <a:ext cx="2664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Time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put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site</a:t>
            </a:r>
            <a:r>
              <a:rPr lang="es-ES_tradnl" sz="2000" dirty="0" smtClean="0"/>
              <a:t>:</a:t>
            </a:r>
          </a:p>
          <a:p>
            <a:r>
              <a:rPr lang="es-ES_tradnl" sz="2000" dirty="0" smtClean="0"/>
              <a:t>90 minutes </a:t>
            </a:r>
            <a:r>
              <a:rPr lang="es-ES_tradnl" sz="2000" dirty="0" err="1" smtClean="0"/>
              <a:t>since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enters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contact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cement</a:t>
            </a:r>
            <a:endParaRPr lang="es-ES" sz="2000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PLACEMENT ON SITE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539552" y="148478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With</a:t>
            </a:r>
            <a:r>
              <a:rPr lang="es-ES_tradnl" sz="2400" b="1" dirty="0" smtClean="0">
                <a:solidFill>
                  <a:schemeClr val="tx2"/>
                </a:solidFill>
              </a:rPr>
              <a:t> a chute</a:t>
            </a:r>
          </a:p>
          <a:p>
            <a:endParaRPr lang="es-ES_tradnl" sz="2400" b="1" dirty="0">
              <a:solidFill>
                <a:schemeClr val="tx2"/>
              </a:solidFill>
            </a:endParaRPr>
          </a:p>
          <a:p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11" name="10 CuadroTexto"/>
          <p:cNvSpPr txBox="1"/>
          <p:nvPr/>
        </p:nvSpPr>
        <p:spPr>
          <a:xfrm>
            <a:off x="539552" y="2276872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This</a:t>
            </a:r>
            <a:r>
              <a:rPr lang="es-ES_tradnl" sz="2000" dirty="0" smtClean="0"/>
              <a:t> chute can be </a:t>
            </a:r>
            <a:r>
              <a:rPr lang="es-ES_tradnl" sz="2000" dirty="0" err="1" smtClean="0"/>
              <a:t>manoevoured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from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side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side</a:t>
            </a:r>
            <a:r>
              <a:rPr lang="es-ES_tradnl" sz="2000" dirty="0" smtClean="0"/>
              <a:t>, and </a:t>
            </a:r>
            <a:r>
              <a:rPr lang="es-ES_tradnl" sz="2000" dirty="0" err="1" smtClean="0"/>
              <a:t>vertically</a:t>
            </a:r>
            <a:endParaRPr lang="es-ES_tradnl" sz="2000" dirty="0" smtClean="0"/>
          </a:p>
        </p:txBody>
      </p:sp>
      <p:pic>
        <p:nvPicPr>
          <p:cNvPr id="23554" name="Picture 2" descr="https://encrypted-tbn3.gstatic.com/images?q=tbn:ANd9GcSTC3N-j54z-1-O_eoA0YjTTxKE2K0IWrvhV9qmvgvo8WamURoQ6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966142"/>
            <a:ext cx="2976736" cy="4432750"/>
          </a:xfrm>
          <a:prstGeom prst="rect">
            <a:avLst/>
          </a:prstGeom>
          <a:noFill/>
        </p:spPr>
      </p:pic>
      <p:pic>
        <p:nvPicPr>
          <p:cNvPr id="23556" name="Picture 4" descr="http://www.ridemetro.org/News/Releases/2011/images/southeast-first-rail-laid-081111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660297"/>
            <a:ext cx="3816424" cy="2726017"/>
          </a:xfrm>
          <a:prstGeom prst="rect">
            <a:avLst/>
          </a:prstGeom>
          <a:noFill/>
        </p:spPr>
      </p:pic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PLACEMENT ON SITE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539552" y="148478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With</a:t>
            </a:r>
            <a:r>
              <a:rPr lang="es-ES_tradnl" sz="2400" b="1" dirty="0" smtClean="0">
                <a:solidFill>
                  <a:schemeClr val="tx2"/>
                </a:solidFill>
              </a:rPr>
              <a:t> a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crane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bucket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endParaRPr lang="es-ES_tradnl" sz="2400" b="1" dirty="0">
              <a:solidFill>
                <a:schemeClr val="tx2"/>
              </a:solidFill>
            </a:endParaRPr>
          </a:p>
          <a:p>
            <a:endParaRPr lang="es-ES" sz="2400" b="1" dirty="0">
              <a:solidFill>
                <a:schemeClr val="tx2"/>
              </a:solidFill>
            </a:endParaRPr>
          </a:p>
        </p:txBody>
      </p:sp>
      <p:pic>
        <p:nvPicPr>
          <p:cNvPr id="24578" name="Picture 2" descr="http://i.ytimg.com/vi/4IwtFL_1SHM/maxresdefaul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501008"/>
            <a:ext cx="5495256" cy="3091082"/>
          </a:xfrm>
          <a:prstGeom prst="rect">
            <a:avLst/>
          </a:prstGeom>
          <a:noFill/>
        </p:spPr>
      </p:pic>
      <p:pic>
        <p:nvPicPr>
          <p:cNvPr id="24580" name="Picture 4" descr="http://bolerofiles.com/wp-content/uploads/2013/02/1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052736"/>
            <a:ext cx="3781425" cy="5181601"/>
          </a:xfrm>
          <a:prstGeom prst="rect">
            <a:avLst/>
          </a:prstGeom>
          <a:noFill/>
        </p:spPr>
      </p:pic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:\Juanan\Mi despacho\Mediopie\Clientes\Promociones Gonzalez\Tabarca 6ª fase\Fotos\año 2003\julio\VTA240703\DSC00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560" y="502920"/>
            <a:ext cx="7802880" cy="5852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PLACEMENT ON SITE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539552" y="148478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With</a:t>
            </a:r>
            <a:r>
              <a:rPr lang="es-ES_tradnl" sz="2400" b="1" dirty="0" smtClean="0">
                <a:solidFill>
                  <a:schemeClr val="tx2"/>
                </a:solidFill>
              </a:rPr>
              <a:t> a concrete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pump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endParaRPr lang="es-ES_tradnl" sz="2400" b="1" dirty="0">
              <a:solidFill>
                <a:schemeClr val="tx2"/>
              </a:solidFill>
            </a:endParaRPr>
          </a:p>
          <a:p>
            <a:endParaRPr lang="es-ES" sz="2400" b="1" dirty="0">
              <a:solidFill>
                <a:schemeClr val="tx2"/>
              </a:solidFill>
            </a:endParaRPr>
          </a:p>
        </p:txBody>
      </p:sp>
      <p:pic>
        <p:nvPicPr>
          <p:cNvPr id="26626" name="Picture 2" descr="http://korea.everdigm.com/files/Board/B27183_7095/working_0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636912"/>
            <a:ext cx="5292588" cy="3528392"/>
          </a:xfrm>
          <a:prstGeom prst="rect">
            <a:avLst/>
          </a:prstGeom>
          <a:noFill/>
        </p:spPr>
      </p:pic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:\Juanan\Mi despacho\Mediopie\Clientes\Promociones Gonzalez\Aguilera\Dirección de Obra\Fotos\2007\agosto\240807\DSC036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:\Juanan\Mi despacho\Mediopie\Clientes\Promociones Gonzalez\Aguilera\Dirección de Obra\Fotos\2007\octubre\26-10-07\PA2601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PLACEMENT ON SITE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539552" y="148478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With</a:t>
            </a:r>
            <a:r>
              <a:rPr lang="es-ES_tradnl" sz="2400" b="1" dirty="0" smtClean="0">
                <a:solidFill>
                  <a:schemeClr val="tx2"/>
                </a:solidFill>
              </a:rPr>
              <a:t> a concrete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pump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endParaRPr lang="es-ES_tradnl" sz="2400" b="1" dirty="0">
              <a:solidFill>
                <a:schemeClr val="tx2"/>
              </a:solidFill>
            </a:endParaRPr>
          </a:p>
          <a:p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11" name="10 CuadroTexto"/>
          <p:cNvSpPr txBox="1"/>
          <p:nvPr/>
        </p:nvSpPr>
        <p:spPr>
          <a:xfrm>
            <a:off x="827584" y="2420888"/>
            <a:ext cx="7416824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s-ES_tradnl" sz="2000" b="1" dirty="0" err="1" smtClean="0"/>
              <a:t>Conditions</a:t>
            </a:r>
            <a:endParaRPr lang="es-ES_tradnl" sz="2000" b="1" dirty="0" smtClean="0"/>
          </a:p>
          <a:p>
            <a:pPr>
              <a:spcAft>
                <a:spcPts val="600"/>
              </a:spcAft>
            </a:pPr>
            <a:endParaRPr lang="es-ES_tradnl" sz="2000" dirty="0" smtClean="0"/>
          </a:p>
          <a:p>
            <a:pPr>
              <a:spcAft>
                <a:spcPts val="600"/>
              </a:spcAft>
            </a:pPr>
            <a:r>
              <a:rPr lang="es-ES_tradnl" sz="2000" dirty="0" err="1" smtClean="0"/>
              <a:t>Distance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cover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very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important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know</a:t>
            </a:r>
            <a:endParaRPr lang="es-ES_tradnl" sz="2000" dirty="0" smtClean="0"/>
          </a:p>
          <a:p>
            <a:pPr>
              <a:spcAft>
                <a:spcPts val="600"/>
              </a:spcAft>
            </a:pPr>
            <a:r>
              <a:rPr lang="es-ES_tradnl" sz="2000" dirty="0" err="1" smtClean="0"/>
              <a:t>Common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pumps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transport</a:t>
            </a:r>
            <a:r>
              <a:rPr lang="es-ES_tradnl" sz="2000" dirty="0" smtClean="0"/>
              <a:t> concrete </a:t>
            </a:r>
            <a:r>
              <a:rPr lang="es-ES_tradnl" sz="2000" dirty="0" err="1" smtClean="0"/>
              <a:t>distances</a:t>
            </a:r>
            <a:r>
              <a:rPr lang="es-ES_tradnl" sz="2000" dirty="0" smtClean="0"/>
              <a:t> of up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90m </a:t>
            </a:r>
            <a:r>
              <a:rPr lang="es-ES_tradnl" sz="2000" dirty="0" err="1" smtClean="0"/>
              <a:t>horizontally</a:t>
            </a:r>
            <a:r>
              <a:rPr lang="es-ES_tradnl" sz="2000" dirty="0" smtClean="0"/>
              <a:t> and 30m </a:t>
            </a:r>
            <a:r>
              <a:rPr lang="es-ES_tradnl" sz="2000" dirty="0" err="1" smtClean="0"/>
              <a:t>vertically</a:t>
            </a:r>
            <a:endParaRPr lang="es-ES_tradnl" sz="2000" dirty="0" smtClean="0"/>
          </a:p>
          <a:p>
            <a:pPr>
              <a:spcAft>
                <a:spcPts val="600"/>
              </a:spcAft>
            </a:pPr>
            <a:r>
              <a:rPr lang="es-ES_tradnl" sz="2000" dirty="0" err="1" smtClean="0"/>
              <a:t>Delays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avoided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pumping</a:t>
            </a:r>
            <a:endParaRPr lang="es-ES_tradnl" sz="2000" dirty="0" smtClean="0"/>
          </a:p>
          <a:p>
            <a:pPr>
              <a:spcAft>
                <a:spcPts val="600"/>
              </a:spcAft>
            </a:pPr>
            <a:r>
              <a:rPr lang="es-ES_tradnl" sz="2000" dirty="0" err="1" smtClean="0"/>
              <a:t>The</a:t>
            </a:r>
            <a:r>
              <a:rPr lang="es-ES_tradnl" sz="2000" dirty="0" smtClean="0"/>
              <a:t> pipe </a:t>
            </a:r>
            <a:r>
              <a:rPr lang="es-ES_tradnl" sz="2000" dirty="0" err="1" smtClean="0"/>
              <a:t>diameter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at </a:t>
            </a:r>
            <a:r>
              <a:rPr lang="es-ES_tradnl" sz="2000" dirty="0" err="1" smtClean="0"/>
              <a:t>least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three</a:t>
            </a:r>
            <a:r>
              <a:rPr lang="es-ES_tradnl" sz="2000" dirty="0" smtClean="0"/>
              <a:t> times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maximum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aggregate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size</a:t>
            </a:r>
            <a:endParaRPr lang="es-ES_tradnl" sz="2000" dirty="0" smtClean="0"/>
          </a:p>
          <a:p>
            <a:pPr>
              <a:spcAft>
                <a:spcPts val="600"/>
              </a:spcAft>
            </a:pPr>
            <a:r>
              <a:rPr lang="es-ES_tradnl" sz="2000" dirty="0" err="1" smtClean="0"/>
              <a:t>Consistence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fluent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enough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flow</a:t>
            </a:r>
            <a:endParaRPr lang="es-ES_tradnl" sz="2000" dirty="0" smtClean="0"/>
          </a:p>
          <a:p>
            <a:pPr>
              <a:spcAft>
                <a:spcPts val="600"/>
              </a:spcAft>
            </a:pPr>
            <a:endParaRPr lang="es-ES" sz="2000" dirty="0"/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PLACEMENT ON SITE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755576" y="2132856"/>
            <a:ext cx="741682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Concrete </a:t>
            </a:r>
            <a:r>
              <a:rPr lang="es-ES_tradnl" sz="2000" dirty="0" err="1" smtClean="0"/>
              <a:t>must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placed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due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care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attention</a:t>
            </a:r>
            <a:endParaRPr lang="es-ES_tradnl" sz="2000" dirty="0" smtClean="0"/>
          </a:p>
          <a:p>
            <a:r>
              <a:rPr lang="es-ES_tradnl" sz="2000" dirty="0" err="1" smtClean="0"/>
              <a:t>Vibrated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fully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ensure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good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compaction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/>
          </a:p>
          <a:p>
            <a:r>
              <a:rPr lang="es-ES_tradnl" sz="2000" b="1" dirty="0" smtClean="0"/>
              <a:t>General rules:</a:t>
            </a:r>
          </a:p>
          <a:p>
            <a:pPr lvl="1">
              <a:buFontTx/>
              <a:buChar char="-"/>
            </a:pPr>
            <a:r>
              <a:rPr lang="es-ES_tradnl" sz="2000" dirty="0" smtClean="0"/>
              <a:t>Concrete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allowed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“free </a:t>
            </a:r>
            <a:r>
              <a:rPr lang="es-ES_tradnl" sz="2000" dirty="0" err="1" smtClean="0"/>
              <a:t>fall</a:t>
            </a:r>
            <a:r>
              <a:rPr lang="es-ES_tradnl" sz="2000" dirty="0" smtClean="0"/>
              <a:t>” more </a:t>
            </a:r>
            <a:r>
              <a:rPr lang="es-ES_tradnl" sz="2000" dirty="0" err="1" smtClean="0"/>
              <a:t>than</a:t>
            </a:r>
            <a:r>
              <a:rPr lang="es-ES_tradnl" sz="2000" dirty="0" smtClean="0"/>
              <a:t> 2 m</a:t>
            </a:r>
          </a:p>
          <a:p>
            <a:pPr lvl="1">
              <a:buFontTx/>
              <a:buChar char="-"/>
            </a:pPr>
            <a:r>
              <a:rPr lang="es-ES_tradnl" sz="2000" dirty="0" smtClean="0"/>
              <a:t>Placed in </a:t>
            </a:r>
            <a:r>
              <a:rPr lang="es-ES_tradnl" sz="2000" dirty="0" err="1" smtClean="0"/>
              <a:t>uniformed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layers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greater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than</a:t>
            </a:r>
            <a:r>
              <a:rPr lang="es-ES_tradnl" sz="2000" dirty="0" smtClean="0"/>
              <a:t> 500mm</a:t>
            </a:r>
          </a:p>
          <a:p>
            <a:pPr lvl="1">
              <a:buFontTx/>
              <a:buChar char="-"/>
            </a:pPr>
            <a:r>
              <a:rPr lang="es-ES_tradnl" sz="2000" dirty="0" err="1" smtClean="0"/>
              <a:t>Not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large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heaps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sloping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layers</a:t>
            </a:r>
            <a:endParaRPr lang="es-ES_tradnl" sz="2000" dirty="0" smtClean="0"/>
          </a:p>
          <a:p>
            <a:pPr lvl="1">
              <a:buFontTx/>
              <a:buChar char="-"/>
            </a:pPr>
            <a:r>
              <a:rPr lang="es-ES_tradnl" sz="2000" dirty="0" err="1" smtClean="0"/>
              <a:t>Common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slump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class</a:t>
            </a:r>
            <a:r>
              <a:rPr lang="es-ES_tradnl" sz="2000" dirty="0" smtClean="0"/>
              <a:t> S3</a:t>
            </a:r>
          </a:p>
          <a:p>
            <a:pPr lvl="1">
              <a:buFontTx/>
              <a:buChar char="-"/>
            </a:pP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rate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placing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compacting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equal</a:t>
            </a:r>
            <a:endParaRPr lang="es-ES_tradnl" sz="2000" dirty="0" smtClean="0"/>
          </a:p>
          <a:p>
            <a:pPr lvl="1">
              <a:buFontTx/>
              <a:buChar char="-"/>
            </a:pPr>
            <a:r>
              <a:rPr lang="es-ES_tradnl" sz="2000" dirty="0" err="1" smtClean="0"/>
              <a:t>Walls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columns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filled</a:t>
            </a:r>
            <a:r>
              <a:rPr lang="es-ES_tradnl" sz="2000" dirty="0" smtClean="0"/>
              <a:t> at a </a:t>
            </a:r>
            <a:r>
              <a:rPr lang="es-ES_tradnl" sz="2000" dirty="0" err="1" smtClean="0"/>
              <a:t>minimum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rate</a:t>
            </a:r>
            <a:r>
              <a:rPr lang="es-ES_tradnl" sz="2000" dirty="0" smtClean="0"/>
              <a:t> of 2-3m </a:t>
            </a:r>
            <a:r>
              <a:rPr lang="es-ES_tradnl" sz="2000" dirty="0" err="1" smtClean="0"/>
              <a:t>height</a:t>
            </a:r>
            <a:r>
              <a:rPr lang="es-ES_tradnl" sz="2000" dirty="0" smtClean="0"/>
              <a:t> per </a:t>
            </a:r>
            <a:r>
              <a:rPr lang="es-ES_tradnl" sz="2000" dirty="0" err="1" smtClean="0"/>
              <a:t>hour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avoiding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delays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cold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joints</a:t>
            </a:r>
            <a:endParaRPr lang="es-ES_tradnl" sz="2000" dirty="0" smtClean="0"/>
          </a:p>
          <a:p>
            <a:pPr>
              <a:buFontTx/>
              <a:buChar char="-"/>
            </a:pPr>
            <a:endParaRPr lang="es-ES_tradnl" sz="2000" dirty="0" smtClean="0"/>
          </a:p>
          <a:p>
            <a:endParaRPr lang="es-ES_tradnl" sz="2000" dirty="0" smtClean="0"/>
          </a:p>
          <a:p>
            <a:endParaRPr lang="es-ES" sz="2000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PLACEMENT ON SITE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755576" y="1556792"/>
            <a:ext cx="741682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General rules:</a:t>
            </a:r>
          </a:p>
          <a:p>
            <a:pPr>
              <a:buFontTx/>
              <a:buChar char="-"/>
            </a:pPr>
            <a:r>
              <a:rPr lang="es-ES_tradnl" sz="2000" dirty="0" err="1" smtClean="0"/>
              <a:t>Each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fully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compacted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before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placing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next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one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upper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placed </a:t>
            </a:r>
            <a:r>
              <a:rPr lang="es-ES_tradnl" sz="2000" dirty="0" err="1" smtClean="0"/>
              <a:t>whilst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underlying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plastic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poker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vibrator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be </a:t>
            </a:r>
            <a:r>
              <a:rPr lang="es-ES_tradnl" sz="2000" dirty="0" err="1" smtClean="0"/>
              <a:t>kept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vertically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below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brought</a:t>
            </a:r>
            <a:r>
              <a:rPr lang="es-ES_tradnl" sz="2000" dirty="0" smtClean="0"/>
              <a:t> up </a:t>
            </a:r>
            <a:r>
              <a:rPr lang="es-ES_tradnl" sz="2000" dirty="0" err="1" smtClean="0"/>
              <a:t>slowly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avoid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entrapped</a:t>
            </a:r>
            <a:r>
              <a:rPr lang="es-ES_tradnl" sz="2000" dirty="0" smtClean="0"/>
              <a:t> air</a:t>
            </a:r>
          </a:p>
          <a:p>
            <a:pPr>
              <a:buFontTx/>
              <a:buChar char="-"/>
            </a:pP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poker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vibrator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moved </a:t>
            </a:r>
            <a:r>
              <a:rPr lang="es-ES_tradnl" sz="2000" dirty="0" err="1" smtClean="0"/>
              <a:t>around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vibrate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every</a:t>
            </a:r>
            <a:r>
              <a:rPr lang="es-ES_tradnl" sz="2000" dirty="0" smtClean="0"/>
              <a:t> 0.3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0.5 m and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sufficiently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long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period</a:t>
            </a:r>
            <a:r>
              <a:rPr lang="es-ES_tradnl" sz="2000" dirty="0" smtClean="0"/>
              <a:t> of time</a:t>
            </a:r>
          </a:p>
          <a:p>
            <a:endParaRPr lang="es-ES_tradnl" sz="2000" dirty="0" smtClean="0"/>
          </a:p>
          <a:p>
            <a:endParaRPr lang="es-ES" sz="2000" dirty="0"/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2" cstate="print"/>
          <a:srcRect l="12902" t="9043" r="14908" b="20989"/>
          <a:stretch>
            <a:fillRect/>
          </a:stretch>
        </p:blipFill>
        <p:spPr bwMode="auto">
          <a:xfrm>
            <a:off x="2195736" y="4192704"/>
            <a:ext cx="4680520" cy="2665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PLACEMENT ON SITE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539552" y="1556792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Dropping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from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height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endParaRPr lang="es-ES" sz="2000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 l="13871" t="4620" r="13304" b="14930"/>
          <a:stretch>
            <a:fillRect/>
          </a:stretch>
        </p:blipFill>
        <p:spPr bwMode="auto">
          <a:xfrm>
            <a:off x="3419872" y="1168177"/>
            <a:ext cx="4896544" cy="5285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PLACEMENT ON SITE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755576" y="1556792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Placement</a:t>
            </a:r>
            <a:r>
              <a:rPr lang="es-ES_tradnl" sz="2000" dirty="0" smtClean="0"/>
              <a:t> of concrete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slope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endParaRPr lang="es-ES" sz="2000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 l="8434" t="11791" r="5836" b="17250"/>
          <a:stretch>
            <a:fillRect/>
          </a:stretch>
        </p:blipFill>
        <p:spPr bwMode="auto">
          <a:xfrm>
            <a:off x="680826" y="2296376"/>
            <a:ext cx="7807904" cy="41011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FORMWORK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899592" y="1772816"/>
            <a:ext cx="74168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Must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withstand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pressures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exerted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concrete </a:t>
            </a:r>
            <a:r>
              <a:rPr lang="es-ES_tradnl" sz="2400" dirty="0" err="1" smtClean="0"/>
              <a:t>during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plastic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state</a:t>
            </a:r>
            <a:endParaRPr lang="es-ES_tradnl" sz="2400" dirty="0" smtClean="0"/>
          </a:p>
          <a:p>
            <a:r>
              <a:rPr lang="es-ES_tradnl" sz="2400" dirty="0" err="1" smtClean="0"/>
              <a:t>Release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agent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applied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uniformly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Striking</a:t>
            </a:r>
            <a:r>
              <a:rPr lang="es-ES_tradnl" sz="2400" dirty="0" smtClean="0"/>
              <a:t> times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formwork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depend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:</a:t>
            </a:r>
          </a:p>
          <a:p>
            <a:pPr>
              <a:buFontTx/>
              <a:buChar char="-"/>
            </a:pP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ambient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temperature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Volume</a:t>
            </a:r>
            <a:r>
              <a:rPr lang="es-ES_tradnl" sz="2400" dirty="0" smtClean="0"/>
              <a:t> of concrete place</a:t>
            </a:r>
          </a:p>
          <a:p>
            <a:pPr>
              <a:buFontTx/>
              <a:buChar char="-"/>
            </a:pPr>
            <a:r>
              <a:rPr lang="es-ES_tradnl" sz="2400" dirty="0" err="1" smtClean="0"/>
              <a:t>Type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cement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endParaRPr lang="es-ES_tradnl" sz="2400" dirty="0" smtClean="0"/>
          </a:p>
          <a:p>
            <a:pPr>
              <a:buFontTx/>
              <a:buChar char="-"/>
            </a:pPr>
            <a:endParaRPr lang="es-ES_tradnl" sz="2400" dirty="0"/>
          </a:p>
          <a:p>
            <a:r>
              <a:rPr lang="es-ES_tradnl" sz="2400" dirty="0" smtClean="0"/>
              <a:t>In </a:t>
            </a:r>
            <a:r>
              <a:rPr lang="es-ES_tradnl" sz="2400" dirty="0" err="1" smtClean="0"/>
              <a:t>cold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weather</a:t>
            </a:r>
            <a:r>
              <a:rPr lang="es-ES_tradnl" sz="2400" dirty="0" smtClean="0"/>
              <a:t>, concrete </a:t>
            </a:r>
            <a:r>
              <a:rPr lang="es-ES_tradnl" sz="2400" dirty="0" err="1" smtClean="0"/>
              <a:t>hardens</a:t>
            </a:r>
            <a:r>
              <a:rPr lang="es-ES_tradnl" sz="2400" dirty="0" smtClean="0"/>
              <a:t> more </a:t>
            </a:r>
            <a:r>
              <a:rPr lang="es-ES_tradnl" sz="2400" dirty="0" err="1" smtClean="0"/>
              <a:t>slowly</a:t>
            </a:r>
            <a:endParaRPr lang="es-ES_tradnl" sz="2400" dirty="0" smtClean="0"/>
          </a:p>
          <a:p>
            <a:r>
              <a:rPr lang="es-ES_tradnl" sz="2400" dirty="0" err="1" smtClean="0"/>
              <a:t>Should</a:t>
            </a:r>
            <a:r>
              <a:rPr lang="es-ES_tradnl" sz="2400" dirty="0" smtClean="0"/>
              <a:t> be </a:t>
            </a:r>
            <a:r>
              <a:rPr lang="es-ES_tradnl" sz="2400" dirty="0" err="1" smtClean="0"/>
              <a:t>protected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frost</a:t>
            </a:r>
            <a:endParaRPr lang="es-ES_tradnl" sz="2400" dirty="0" smtClean="0"/>
          </a:p>
          <a:p>
            <a:endParaRPr lang="es-ES" sz="2400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G:\Juanan\Mi despacho\Mediopie\Clientes\PROCASA\Teulada GALILEO-48 viv\Fotos TEULADA\2004\Enero 04\DSC001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G:\Juanan\Mi despacho\Mediopie\Clientes\PROCASA\Teulada GALILEO-48 viv\Fotos TEULADA\2004\Enero 04\DSC001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G:\Juanan\Mi despacho\Mediopie\Clientes\PROCASA\Teulada GALILEO-48 viv\Fotos TEULADA\2004\Mayo 04\VSTA 28-05-04\DSC001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G:\Juanan\Mi despacho\Mediopie\Clientes\PROCASA\Teulada GALILEO-48 viv\Fotos TEULADA\2004\Mayo 04\VSTA 06-05-04\DSC000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FLOATING AND FINISHING CONCRETE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827584" y="1556792"/>
            <a:ext cx="741682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There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numerous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methods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vibration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floating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finishing</a:t>
            </a:r>
            <a:endParaRPr lang="es-ES_tradnl" sz="2000" dirty="0" smtClean="0"/>
          </a:p>
          <a:p>
            <a:r>
              <a:rPr lang="es-ES_tradnl" sz="2000" dirty="0" err="1" smtClean="0"/>
              <a:t>Ground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slabs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should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placed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plastic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sheeting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concrete </a:t>
            </a:r>
            <a:r>
              <a:rPr lang="es-ES_tradnl" sz="2000" dirty="0" err="1" smtClean="0"/>
              <a:t>blinding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avoid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rapid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loss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water</a:t>
            </a:r>
            <a:endParaRPr lang="es-ES_tradnl" sz="2000" dirty="0" smtClean="0"/>
          </a:p>
          <a:p>
            <a:endParaRPr lang="es-ES_tradnl" sz="2000" dirty="0"/>
          </a:p>
          <a:p>
            <a:r>
              <a:rPr lang="es-ES_tradnl" sz="2000" b="1" dirty="0" err="1" smtClean="0"/>
              <a:t>Hand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compaction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tamped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finish</a:t>
            </a:r>
            <a:endParaRPr lang="es-ES_tradnl" sz="2000" b="1" dirty="0" smtClean="0"/>
          </a:p>
          <a:p>
            <a:r>
              <a:rPr lang="es-ES_tradnl" sz="2000" dirty="0" err="1" smtClean="0"/>
              <a:t>Shovel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rake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Only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surface</a:t>
            </a:r>
            <a:endParaRPr lang="es-ES_tradnl" sz="2000" dirty="0" smtClean="0"/>
          </a:p>
          <a:p>
            <a:r>
              <a:rPr lang="es-ES_tradnl" sz="2000" dirty="0" err="1" smtClean="0"/>
              <a:t>Tamping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beam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Remove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entrapped</a:t>
            </a:r>
            <a:r>
              <a:rPr lang="es-ES_tradnl" sz="2000" dirty="0" smtClean="0"/>
              <a:t> air, </a:t>
            </a:r>
            <a:r>
              <a:rPr lang="es-ES_tradnl" sz="2000" dirty="0" err="1" smtClean="0"/>
              <a:t>but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whole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depth</a:t>
            </a:r>
            <a:endParaRPr lang="es-ES_tradnl" sz="2000" dirty="0" smtClean="0"/>
          </a:p>
          <a:p>
            <a:endParaRPr lang="es-ES_tradnl" sz="2000" dirty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endParaRPr lang="es-ES" sz="2000" dirty="0"/>
          </a:p>
        </p:txBody>
      </p:sp>
      <p:pic>
        <p:nvPicPr>
          <p:cNvPr id="30722" name="Picture 2" descr="http://www.all-concrete-cement.com/images/conctool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77072"/>
            <a:ext cx="3028950" cy="2562226"/>
          </a:xfrm>
          <a:prstGeom prst="rect">
            <a:avLst/>
          </a:prstGeom>
          <a:noFill/>
        </p:spPr>
      </p:pic>
      <p:pic>
        <p:nvPicPr>
          <p:cNvPr id="30724" name="Picture 4" descr="http://www.tool-net.co.uk/data/tools/BelleHandTamperHandles.jpg"/>
          <p:cNvPicPr>
            <a:picLocks noChangeAspect="1" noChangeArrowheads="1"/>
          </p:cNvPicPr>
          <p:nvPr/>
        </p:nvPicPr>
        <p:blipFill>
          <a:blip r:embed="rId3" cstate="print"/>
          <a:srcRect r="28306" b="23253"/>
          <a:stretch>
            <a:fillRect/>
          </a:stretch>
        </p:blipFill>
        <p:spPr bwMode="auto">
          <a:xfrm>
            <a:off x="6588224" y="4149080"/>
            <a:ext cx="2273746" cy="2434012"/>
          </a:xfrm>
          <a:prstGeom prst="rect">
            <a:avLst/>
          </a:prstGeom>
          <a:noFill/>
        </p:spPr>
      </p:pic>
      <p:pic>
        <p:nvPicPr>
          <p:cNvPr id="30726" name="Picture 6" descr="http://www.pavingexpert.com/images/concrete/tamper01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653136"/>
            <a:ext cx="3155472" cy="1855466"/>
          </a:xfrm>
          <a:prstGeom prst="rect">
            <a:avLst/>
          </a:prstGeom>
          <a:noFill/>
        </p:spPr>
      </p:pic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FLOATING AND FINISHING CONCRETE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827584" y="1556792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Vibrating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beam</a:t>
            </a:r>
            <a:endParaRPr lang="es-ES_tradnl" sz="2000" b="1" dirty="0" smtClean="0"/>
          </a:p>
          <a:p>
            <a:r>
              <a:rPr lang="es-ES_tradnl" sz="2000" dirty="0" err="1" smtClean="0"/>
              <a:t>Provides</a:t>
            </a:r>
            <a:r>
              <a:rPr lang="es-ES_tradnl" sz="2000" dirty="0" smtClean="0"/>
              <a:t> more </a:t>
            </a:r>
            <a:r>
              <a:rPr lang="es-ES_tradnl" sz="2000" dirty="0" err="1" smtClean="0"/>
              <a:t>compaction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compaction</a:t>
            </a:r>
            <a:endParaRPr lang="es-ES_tradnl" sz="2000" dirty="0" smtClean="0"/>
          </a:p>
          <a:p>
            <a:r>
              <a:rPr lang="es-ES_tradnl" sz="2000" dirty="0" err="1" smtClean="0"/>
              <a:t>Used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deeper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sections</a:t>
            </a:r>
            <a:r>
              <a:rPr lang="es-ES_tradnl" sz="2000" dirty="0" smtClean="0"/>
              <a:t> </a:t>
            </a:r>
            <a:endParaRPr lang="es-ES_tradnl" sz="2000" dirty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endParaRPr lang="es-ES" sz="2000" dirty="0"/>
          </a:p>
        </p:txBody>
      </p:sp>
      <p:sp>
        <p:nvSpPr>
          <p:cNvPr id="35842" name="AutoShape 2" descr="data:image/jpeg;base64,/9j/4AAQSkZJRgABAQAAAQABAAD/2wCEAAkGBhQSEBUUExQVFRQVFBcUFxcYGBYXGBgXFBUXFxgYFRoXHCYfFxojHBQUHy8gIycpLCwsFR8xNTAqNSYrLCkBCQoKDgwOFw8PGiokHBwsKSwsLCkpKSwpKSwsLCkpKSwsKSwpKSwsLCksKSkpLCwsLCkpKSwsKSksKSwpLCwsKf/AABEIALcBEwMBIgACEQEDEQH/xAAbAAABBQEBAAAAAAAAAAAAAAABAAIDBAUGB//EAEIQAAEDAgMEBwYDBwIGAwAAAAEAAhEDIQQSMQVBUWEGEyJxgZGhMkJSscHRFOHwByMzYnKCkmOiFRYkssLxNEPS/8QAGQEAAwEBAQAAAAAAAAAAAAAAAAECAwQF/8QAKBEBAQACAQMEAQMFAAAAAAAAAAECEQMSITEEE0FRYSJx0QUUkbHw/9oADAMBAAIRAxEAPwDexH7Q8Axxb/1JAPuspx4Eu9VNX2xQy0ZdWpnEvDutJYS6nUbYaQHAVKerdWxJ1Mbeh2a5wVOf5g3hG9ynq7HIv+Hpg0WNFw2WgC2Q7wBGnMblVypzGfLVZXwr2lnVV39WGkjM0e0A4QM4vfloqtDD0GVGg9Y1pzEtNcAgVSXUzDZBgNe0DNbLfPqFiNlVKri9uHABt2gwEwT8UEgCN2oSxOHIbkNFufIxpblaYLTVe0OjQdWHEHTdqUuqjUPw+0cD2w81g+h2KjS5/ZcGPqH2HQezRqeyYiRvVTalbY1R4dVaXPywHRVcYgwJk6TMbirTMUM9Q5QczhGVslx6qo5wEXc4AuMa2KhfhcQP/pPgJ+Sm3L7XJjthbU2bgaT6bvwr3U6ZNKu0B3WCpllvs1MpERdphVsJhcIaLS3Cuc84ltO7ahGR+kgugWPtcl2O0K2Vr4bH7xsSItkObXgQZVKhtE5bxPWMgcbPJjugKdXz3XMtTxP8f99ocFgNmMc4vpFmeHDPTqhuUAscG9WTEPY/2rzMSCCrWP2HsZ1IyA1r7BzOunsETlsb3A0R2jjC0jTWoN/u1XD5QmO2ieqaZE53jXgGH6lG75Trtrbl+nWz8KzD0xhi9zQWwXA5SGtcDDnNEkdiRuzDiuBy5zBJIHCIHp9169tJorYYMfBa5z2nwDCCOBErzTbOxatB4DhDHSWOAs8AxY8jqN3kVWGUnZzc+Nt6mr0CxVOg6pTJIDrsiTJNi2IibDQ/JH9qjcz8MwxpUqAZjvLWjTuKq9FdjGq/OXdXTpkAvEdY54g5GkyBAguJBAkCDMK3+0nZ7n5KzQSym0U3NNwAXEhwMAgy4g/2pe3yzPql/TfM/hnN9DiqeGI3f73fZWaNj7o8yfUKChX3TPJ1iO529Tg8yORutWWll9KRqfM/LTzUvS6vmxFEwZ/C0fm+0f8AtVAeP681Z6Q7OrP6rEMYXUjRDC5oz5eqLpzgaCCL6WKi76ppUm5V/Z2H6xggNMAA6T3m41U2D2JVz1ILGhxBEuA0bF78Z46q50a6PMa2m+pUOd8EMAZlgicjpBLnRqGxB3ldHUwrWCWhrXccom+uoRljjPPy7MMs7P2cziuj9VzXNmnBiwe3dH83JVafQfEOBa1oOaBOdpuTA979Quylx0O+LsaUCw8Gzzpj/wDSmZYLszc1U6NYmm0tygObYyRHZ1ntck2k0giS23A38p1t6ldMabiPYpyR8OhjvuquIc3qYhskDcJ1HBZ8swuNsacVz6pK4jGiXnvPzVT8A5+mWJi+afKF0GHwTCS4md8EHjuh4J/JaNDaTesa3tTmB97Qa6uPFceGGu9d+fJbdRz2z8C5lNzSJJdmsHEQGgXtzScIsTG7R45X7PJdRUcCTBGgjuuqdSmNY5zzWnuXGdmF9Njnd2udqYht4Mnx4zvF9PUJrqoMX4/OVPiMFnqUJEgvPdGU/f0W8zYlIizY46/eyc5/tll6Lv2rnesGU3EndP8AMPoJQdoP1ot9+w6cbwf6jz0TB0bZM3O/jp4KvejO+jy+2RTd2xw+w/JCnUgDujxKvVejzBLg6OAgcrTrvKdS2O034XsT6drmneSFPSZVUZTzCR+oskliMG0OPacL8Sgp9yK/tMnUYPpISA57sVNwQ7EVnAWmYLsp8rKD/mBud2WtBfF3kPvzjgLb1TwzBAlwbvgAnzg6/dWThqRntk2PunVHvVpeKL+G2y9p7GOqDKfZGaCTc2fmbBveEdpdIcTULSMS32muaGGSCyYPaYAPaM6TO+0UWYXfY94BOhPD9QmP2W3TIDJJ0PMWhOc6bwuiw3TfGNzNFCgQXF5vkgvMnRwm8nQk75NzsUenr2NzVaVMdz3egc2SVw9Lo4CCAx/eJ9JVrD9Fqw9kvb35R5hpCv3N3ev9p9uRtjp5WFqOGI7b3drrXNcKj8xn4SDN5IuYA0VnFftAqNcB+Cbn1zZgIJEGBkLiDpIjesVmwMVmk1RlvaXTJO838lbpbPqttUqU3N4FpM960mdR0RobO6e4UVT1wqUwWNbByvY0tc8gDILWcOVuIk7FbbezKrr1G5nMNMENfYOgkjs5QbNObW2qwPwDLdijb/SGnLSEn4WWkCGEyAWgCPAyjq0XR+WlWwmGNQU24gZBSfUa3eaktHtxGgHY136LQqbGZXwNNlRsjI115BBImQRdp7RXFVOiNJxlz6hd8Rc2fQAhd8za1EUh2jAAZEXECLjfpqJXn+u67Men7+BY4ih0cGEnqiRSzZoeQQOMHXzPksvb2HfiaFWu3PUw7RkfBgAjL7sgNFwbaarremuKazB13FstbSe6+hJbDR3lxFl5z0S/aEyjhKuFr0gWVZk3LZc2Dm3iYF7kG9923ofUcmXHervpFxlmnL7Q2W6jeSWWguAdE6aGfRV24kn3mn+132W9hulFCnVLK9FuKomG3Lm5ZjtNyxJF+/dC3sNgtnbSY2hhpwmJDSabXi1SRmDHPmTrqZPkvR3Mu/hhcNOKFd+7KOeSP+4/Rej9GXf9HTBuHNdNgQ7M52o0uF5dj8I+jVdTrNLajDlc12oIN/DnvXrOwhkwlAEERRZu4tB+qi6+WvHjq7c/tbY9OnXY+T2+wwEHK10Hs20DjlA4b+KubC2iTV6ssLZBzMLD2XCIgRa0z3idFt4vD06oh4nh+gqdLYNMVGvD6ktblF3AxwJbEgQOdhdTZLfLXvN6ahpA7h4W+irVtnNdHacAIMCItxgglaVCl1lNzSSajBna4+05g9trjHaLbOBN4JG5UyOadxgmVqCvs+TLX5dLZTHoSqtfZEts5pO6S4CeMeavmpG8Jjqw3x6KbjirdUBsUBtg0nfMx4ZTdSUdg0xctaHf3kRbj+rKzIPDzQI71PTFbofgRuLDpM74+SrYjZjnexliOOYmdI0iymdUdxP671A6s4cPIfRTcYqZZT5VaXR2Ic5rpbcAEcDrHgnV2los1x5AH0EXVn/iDtLeo+qcNqHgf8p+YWdxx+le5n9s5lWSLO52NrbwfH0VuYEkiIPfbz5J1THBwIMid+VpP0UYiLPOnvAqfbxXOXLSjiH2137/ALKOg7n6/mtmoBVZE06ZmxILrXkRA18d6zK3Rt3u1abxy7PoWpXj+i97L6YVfFDMZN5PD7pLWPRqpw8nfmil7bT3/wAOlw2y8O4S3M8cQ4fS6uDA0RozzzFcfs6qWuhhzX0OnKeGhWm7G1WkWAMzAcYI5gxw9FpjcfiMcplPNbr6TQCWNAMWGkncOQXOjpA4vLM7GOBgtMy0zFzFvNXcHtKsQSWTqRIEHhpcK5h8XUn+DA5Aj5rSfsypmz6mZpzl2YE30B7r6blc/Cnc4/7glTqTrSf5SicKPg9IKeqW5D2U3t3W9VHiKrpsHk8Gj7gT5pwpxpmH9xH1UlMlp1PiZ8kGVGXDtBzP6g0T3XKsDDgCQXE8CbegUZrO3FvkEYf8Y8gmCL3fAD3EH5oNqRqxwvOlrJjp3vPoEmVI4nzP0SuvkOe/ajj3fhabBGWrUOcggkZRmAIB3kD/ABK80bhd5G6RukcRPcvWelmzutwrpsWEPBnSDBPk5y8xq0Lu35Wg67kcOGPHOnFnlGXVpQ6bcRoRx0NlG2qWPDmuIcDmBGoIMgg8VPmErP2nVvbfZdDOx6JToM25gy6nbaeHaS8T/wDKp73CT7Y/LQiO9ZhAGhojsgN4aCPovEehDnsxuHNMlr+tYJBixIDh5SvfK+IFUy1jswbmq5Q0Nbwf2jJDr2EwReJEznN9l4XTPrYFr2w5oIkHWLggggi4uAon7IOjaj2jnDyP6S6SPGVcIv7RH9qBFvaHnH0kLKbjXtVJzhhGNcC6etZkkPqONQmMtpJD25mnvB78raHSelJdh2vqUyZbA0BE8zA0netXbuwKzsKajS1rTNw5xqRmgOaQCBa8a33XWLsvDGmMtOzdNzTqZvBd7zt8X7lVy6ZJV8PBeW243UnlpYfHh7QbiRMGxHenlwKzdrWaPhMhw3ECMw43aTfmsxr34dhAfm11AA7IJkm9yO4WXPeW4+XpT+nzOfoy8ffb+XRFg5KF+HHBXqOHY9jXSRmaHW0uJ3pjtn/zA+JH3Wu9x5llxume6gOJ8z91H1XM+Z+q0v8Ah07/AFn7KN+ynbvqEBmlnf5pvVt4fVX34F43Ks7D7og+PyKmw0SaSpvwx1lQuYQpsGwTYRlAhTqHsgkgkjQ26oYRnwg99/mpm0wNAB3ABIIr0NRxbORhAFHMgHAJIZkc6QIlNICIciUGbkCY+jO4QpPBNdV5KbpUQ9XHEeKd4qVrydyDh3KOk9qu0aOejUaY7VNzfNpC8UxtRwkgkAgT+uC9z6v9WXi/SPBdXXqU/he4Dum3pCcmhvbPoXCz8bOZvitaiwhqy9o+20cG/wDkVUTXUfs5wpdjqc6ND6h8GED1cF7HQxWRwc2xHkRwdxBXm/7L9mu/eVosAKTSbSSQ50d0M8133WEatJ7o+ijLe2mOtaXcTSbGdnsOOUjXI+PYPI6tO/TvgyoMxpGbs5wWlrmE5c41AJ3EG4O495TaNUiAXZzY52tiQCM0tN2u3EHiDNwlrZy9Parb9rNZhsr3ZQHOieGY/dcLXxjmCWtcWyQD3Hn3rs8jqgME5TPwBpA/q+pVLbGxmsac2KoMaTJa4lxaLHVvME7t10suO5/jTb0/qJw5bveXy4rF4+q9sODQ07jcmRB0jcr2yNkOxJcXOytaRYc51J004b1cwuAwT3divUxDgR2aYAZqAAS4kxcWla2Dwz5loaxhdeDJIb2RbQCGiIWE4PnO7d/L/Ud9uCWT77bFmBfTYGj2WgD2vnxTaT3g3BI7gbK+9zptHcTBWe+m9pudTuvqtPDzrbbup3AG/wA2vB9JRZixoMvn91NRMDdPcg8Tw9PkmR5qkC7SeYhRHEtdr5OanNwg4N8o+Siq4FpFw7wc79BMjX0WTZgPcSFXrYQcbcDJ8JhB2w2T2Xvb6776prtiuA7NWY+JvpYpao7IP+HtO8DvUNTZZGjmnuN/JWv37bZQ4aWiVCXVBq14E8CB6blOjVjs2p8JSU2Zp1aCeeafmkjQ6nRByMpoKcF2OUQkkAjCASUJIgpAIShJBBijmTUkgJchmShAhBlK8s6c4OMa8/GGvHi0A+oK9TgLz3pviw/F5HQwU2AS4ROYZiQd4vEcjxSpxz2H2e6oyW6N1VPZewH4rG9U33R23RZgB7RPmBG8mFq/8wMw7S1gzVHacG8+Lu4eMLa/ZdVyurUyCS5rapcRfNmIhxHHMCBycjEV2+ztmsoUm0mCGtEDid5J4kkk+Ks5QlKKaShROwQeQB2XEgBwMESY18d9lKlCA5HFbJxb3kPeKck3c8wbkQMuhtoSpG9E8re3WBPGIHmSZXYGah/1Dr/qd24VOWjo461m0WgyGgHjABU9E8nK5zY/R84dgLGjKeyXBzs3YIJySBeHa6Q61xbbfWMC5DQLRIEaWjd9oUOK2s5mIpUIGSpL53zlLY/2s81p4LDAuy6B8xyfFvAxl8RwEFxlOZWMw1I953nKWmjnK4aLTeAVC7CjmPFZ3CtOs+nV5/L6qTrBGk+h9bKocPHveaQ1uR9FPc9xL+IM+w7vn7WUmZzrAQN8m/oo2vHGEXE7nNHeDe/ehQ1ptdw5zGvC4HopBSbvk85j/t1VZ3WcWEcimVcQGe1mFp9oRbW06I2S4W8PM3+eqaA7+UjuIKp0tqF3ssJHxGQPCBKjrVXn2n5eTQQPM3O9GxppBx5+Y+6SyTUYdaZdz7V0Edh3bDXJyaAnLqcwpJQikCShKEYQYJJyEIAJJIJAUJSQJQZLkulGz2VqoBOWobNd3bjuImP8l1RcsXEYVhqOc4SZkee5Z53WlYuMxPRBzYmA7k1jZGsGN99f0Ow6GUBTw5bBB6x0k+0bNgnjbTkmYygXBrgfaBIEzoNDwOlij0fqODXh2pcHW5iP/HVPHLvoWOgzpZlXFVOzq0J8yWZQhydmQEq0H4Z1UCoI9kZySB2mktJvxDWnxWXKknsdzz/uaD82HzTFUdt4GmKlGrUxFKmKbz8Ty6crsrcoiewd6tYiqfdFheXGDa9gw2v/ADKptXZH4pgpZssvaQ6M0btJG5xVwNIEHXQ9+9ICaRa5wc7MQ43gNECwgDQWnxTXKXEe674mNPiGhp9WnzVdyKIhqKEhPemNaSYEk8AsKsh6pwdIVinsx51hvfc+QUjcMwHUuPL8tPFVMKNqNSlmEdrw18bJmH2SxtywAi8lX67yz4WDiT+gs+ttBs9lrnni6w9fsovZUtW24smwIMW+v1UdSs7gqbKj3O7RAEWAERvvvKsQePkUTueyz/qUU2/NJA21AnBNCdK6WB0JIIygySSTcqQGUOsCWUIpdzCeSRlFCUAIShJKEAx7JWfisLB3/rjK05TarZCjKbOMOmzL5+f2Oqquc5tSANf19VsVaKY3Dg8zx3wsp5WbSqWuYUzKreKRwvh5KPqCBET3d2+Vp1VOotNunQs7OWxY69w9PkrNLEnf+inMy6ViFbweFe8PDWk2BtxB+xKpZjBiBZxBOlhN5j0uoML0sFOketxFNjmyS2kc0DUfwQ7dxMq9wtVqfgKgN2PAkSQ02EiTbgn7Rw+Sq4AyCSQbaHtekx4LidudP8LUYac4h2b3g2IIdqHPeSYI3NI+SOE2nU6logsY2QwOOaoGEkjOQIzX0A4apZZSHI1mbZq9a2k/DuEOLOsa4luXO4tcRHZN9J0cVqjBuduhUNhU4lxBNRwi9wxvCeNrx3bpWlWrx7b/AO0W9BcqvM2nWgdh2M9syeH5C6lFa0MaGjnb0H1VXrD7jI5n7DXzTnYZoP7x8n4R9tyW5DCo4E9pxd/K3Txi3mU2o50ECKdu93huHki/G2hjQ0cdT+SruvqVNz+jmKE0mgySXO4ntH10TBS8Pmp9E0uWWlGdWEiiSkgAklKKYaUpwTAnALdmdKQKCcgAjCUpIMoRShKEgCRRlJABDKjKCQAgqGoVOoayVOIHnilSddNKTNVkpaBlMfQBM38yp6GCed0DibemqujABt3GR5BazG1O9MgYXgpRst7twA4m35rTZiWizG5v6R83GxQdTqO1IaPM/b0T6IW2bU2SGt7TswOugGhBE+JVDaOyGOILi5xLRu0G6bAea1K2LotdqajuXa9SYHmoK2Ke8aBg4G7v14KbjiqZVzDuitDrGvDILTIE2J5jTnZbGFwd7NzH081YbkaQTJPP6JVNoEiGiByt5qd4n3TNouHtODRwbr901tZjD2W+f1j7qoxjnalTsoQn1WlqRLVxz3CNBwFlEGp4akQkDU0p0IIBhTVImwkDC1CE4hAoMEUEkE0gU5ENRDVugAjCMJJAkUJShBkkSjCRSAJQlKKAEIK1R2e93uwOJt+as09lfESeQt/7T1aNsxOZgnu0HnZaWemyw1G4DMfT6qRpqO9lgbzdc+Qt6lV0T5LahR2INXEniBZTsNNlmCTwb2j4nQeJU9bBsaJrP/yIA8BofJUcRttjRFJsncTDR6ifRGpiO9WRTqO0DWDmMzo+Q9VBiTRpn96/M7cD2j4NGnksyrtKo8QXOjg2wvxM5iq4bHAd331Wd5IqYr9fbjjanTDR8T/o1p+qo1WOqfxHl/L2WeQsk0xoPNEUydVncrVakNBAFvQD5puY9ynFFA01Oj2r5E4MUvVohiNENFqkhBjU6VpCMKBCc5NIQDSmkJ7k0jmkDIQTiED+t6QNhNKcUEA1JGEkG0A9OFVRhGVszPzo5lGig0mdLOoalQNBJ3K7gsO17M4cHDkQPAo1sIMys0cA92gIHE2Wgx1KnwbPi48wNU/8S93sNPe6w/xF/kqmMK1UbswD2iT3C3mp2mmzgDwF3eklS/hXH+I8xwHZHpfzKoYrpBhaFg4Od8LBmPjFh4lPUg8tJuKeR2GAc3/YfUhMqYaQTVqEgaicrfGIHnK5ut0trPMUqYpj4ndp3gPZHqqT8NUquBqPc88zIvwGg8FF5sfjucwrpX7aoUxFNuePhEN/y08pWdiekVV9m9gfy6/5O+gCoCg1upB8yUXVZ0ELK8uV8K6ZC6hxOZzjPEmT4k3TMjR/MeKJBOt08MWfnyrZsnuTm0kWhPaFUhExkJ4ShKVZCQmkIymygBlSARRASAonvQlCUwBTSE5yEII0hAtTk1BmppTymEJACECigUgUBBKf1KCYXQUQUwFGVqg8JSmwg4pG57beNJqETAbYDwv6q70XxhOINN1SKdRoazLIGdo0dxJuBBHu8VlbZwhzOMwSZE6X1HzVOiHEtaCYBEnSb7uGiczkhaenVcTh8K2HvaDvHvGeDR2vNY2M6budbD0iB8T/AKNH1Pgsmhsdo1v9+PerYa1tvksry5Xx2adMVq/XV/41RxHwizfIWUtHZzWDQDmVN1p3CPmi2gT+az1vyexD2jQT6BEuc7fHIKRtBPFNV0ltC2knZVKWqMo0DQgAnJSgCAnAqNPCcI6UkgECqBFCUXJqQEFEJqIKcBySQCKZBlQKKaSgA5MKdKaUgEoJ0JsoBpCBTkEjMlJOSRoLMJSkktEikkkkENZkmeCqvwoOoBB5BJJRVRNkMAEkgCB3J7KPJFJSaVtHuUjWJJK0iAgXopIM0iU0hJJTQaG6wmlJJIxBTgEkk4R4QLkklQNIQSSSBSnBJJOAZQRSTI2UCUkkgEJpSSQAKBcikgGoEJJIAAJJJJG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pic>
        <p:nvPicPr>
          <p:cNvPr id="35844" name="Picture 4" descr="https://www.coppard.co.uk/imagesshadow/concrete/06-vibrating-tam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309775"/>
            <a:ext cx="5011316" cy="3343264"/>
          </a:xfrm>
          <a:prstGeom prst="rect">
            <a:avLst/>
          </a:prstGeom>
          <a:noFill/>
        </p:spPr>
      </p:pic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CURING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827584" y="1412776"/>
            <a:ext cx="741682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Concrete </a:t>
            </a:r>
            <a:r>
              <a:rPr lang="es-ES_tradnl" sz="2000" dirty="0" err="1" smtClean="0"/>
              <a:t>must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protected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from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weather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conditions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while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gets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hardened</a:t>
            </a:r>
            <a:endParaRPr lang="es-ES_tradnl" sz="2000" dirty="0" smtClean="0"/>
          </a:p>
          <a:p>
            <a:r>
              <a:rPr lang="es-ES_tradnl" sz="2000" dirty="0" err="1" smtClean="0"/>
              <a:t>There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problems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wind</a:t>
            </a:r>
            <a:r>
              <a:rPr lang="es-ES_tradnl" sz="2000" dirty="0" smtClean="0"/>
              <a:t>, rain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sun</a:t>
            </a:r>
            <a:r>
              <a:rPr lang="es-ES_tradnl" sz="2000" dirty="0" smtClean="0"/>
              <a:t> provoques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Concrete </a:t>
            </a:r>
            <a:r>
              <a:rPr lang="es-ES_tradnl" sz="2000" dirty="0" err="1" smtClean="0"/>
              <a:t>gets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standard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resistance</a:t>
            </a:r>
            <a:r>
              <a:rPr lang="es-ES_tradnl" sz="2000" dirty="0" smtClean="0"/>
              <a:t> at 28 </a:t>
            </a:r>
            <a:r>
              <a:rPr lang="es-ES_tradnl" sz="2000" dirty="0" err="1" smtClean="0"/>
              <a:t>days</a:t>
            </a:r>
            <a:endParaRPr lang="es-ES_tradnl" sz="2000" dirty="0" smtClean="0"/>
          </a:p>
          <a:p>
            <a:r>
              <a:rPr lang="es-ES_tradnl" sz="2000" dirty="0" err="1" smtClean="0"/>
              <a:t>During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this</a:t>
            </a:r>
            <a:r>
              <a:rPr lang="es-ES_tradnl" sz="2000" dirty="0" smtClean="0"/>
              <a:t> time, </a:t>
            </a:r>
            <a:r>
              <a:rPr lang="es-ES_tradnl" sz="2000" dirty="0" err="1" smtClean="0"/>
              <a:t>cement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hydrating</a:t>
            </a:r>
            <a:endParaRPr lang="es-ES_tradnl" sz="2000" dirty="0" smtClean="0"/>
          </a:p>
          <a:p>
            <a:r>
              <a:rPr lang="es-ES_tradnl" sz="2000" dirty="0" err="1" smtClean="0"/>
              <a:t>This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process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stopped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damaged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because</a:t>
            </a:r>
            <a:r>
              <a:rPr lang="es-ES_tradnl" sz="2000" dirty="0" smtClean="0"/>
              <a:t> of:</a:t>
            </a:r>
          </a:p>
          <a:p>
            <a:pPr lvl="1">
              <a:buFontTx/>
              <a:buChar char="-"/>
            </a:pPr>
            <a:r>
              <a:rPr lang="es-ES_tradnl" sz="2000" dirty="0" err="1" smtClean="0"/>
              <a:t>Lost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water</a:t>
            </a:r>
            <a:endParaRPr lang="es-ES_tradnl" sz="2000" dirty="0" smtClean="0"/>
          </a:p>
          <a:p>
            <a:pPr lvl="1">
              <a:buFontTx/>
              <a:buChar char="-"/>
            </a:pPr>
            <a:r>
              <a:rPr lang="es-ES_tradnl" sz="2000" dirty="0" err="1" smtClean="0"/>
              <a:t>Frost</a:t>
            </a:r>
            <a:endParaRPr lang="es-ES_tradnl" sz="2000" dirty="0" smtClean="0"/>
          </a:p>
          <a:p>
            <a:pPr lvl="1">
              <a:buFontTx/>
              <a:buChar char="-"/>
            </a:pPr>
            <a:r>
              <a:rPr lang="es-ES_tradnl" sz="2000" dirty="0" err="1" smtClean="0"/>
              <a:t>Heat</a:t>
            </a:r>
            <a:endParaRPr lang="es-ES_tradnl" sz="2000" dirty="0" smtClean="0"/>
          </a:p>
          <a:p>
            <a:pPr lvl="1">
              <a:buFontTx/>
              <a:buChar char="-"/>
            </a:pPr>
            <a:endParaRPr lang="es-ES_tradnl" sz="2000" dirty="0"/>
          </a:p>
          <a:p>
            <a:r>
              <a:rPr lang="es-ES_tradnl" sz="2000" dirty="0" err="1" smtClean="0"/>
              <a:t>Recommendation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using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surface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curing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agents</a:t>
            </a:r>
            <a:endParaRPr lang="es-ES_tradnl" sz="2000" dirty="0" smtClean="0"/>
          </a:p>
          <a:p>
            <a:r>
              <a:rPr lang="es-ES_tradnl" sz="2000" dirty="0" err="1" smtClean="0"/>
              <a:t>Other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ways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depending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weather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conditions</a:t>
            </a:r>
            <a:r>
              <a:rPr lang="es-ES_tradnl" sz="2000" dirty="0" smtClean="0"/>
              <a:t>):</a:t>
            </a:r>
          </a:p>
          <a:p>
            <a:pPr lvl="1">
              <a:buFontTx/>
              <a:buChar char="-"/>
            </a:pPr>
            <a:r>
              <a:rPr lang="es-ES_tradnl" sz="2000" dirty="0" err="1" smtClean="0"/>
              <a:t>Sawdust</a:t>
            </a:r>
            <a:endParaRPr lang="es-ES_tradnl" sz="2000" dirty="0" smtClean="0"/>
          </a:p>
          <a:p>
            <a:pPr lvl="1">
              <a:buFontTx/>
              <a:buChar char="-"/>
            </a:pPr>
            <a:r>
              <a:rPr lang="es-ES_tradnl" sz="2000" dirty="0" err="1" smtClean="0"/>
              <a:t>Paper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card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plastic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surface</a:t>
            </a:r>
            <a:endParaRPr lang="es-ES_tradnl" sz="2000" dirty="0" smtClean="0"/>
          </a:p>
          <a:p>
            <a:pPr lvl="1">
              <a:buFontTx/>
              <a:buChar char="-"/>
            </a:pPr>
            <a:r>
              <a:rPr lang="es-ES_tradnl" sz="2000" dirty="0" err="1" smtClean="0"/>
              <a:t>Watering</a:t>
            </a:r>
            <a:endParaRPr lang="es-ES_tradnl" sz="2000" dirty="0" smtClean="0"/>
          </a:p>
          <a:p>
            <a:pPr lvl="1">
              <a:buFontTx/>
              <a:buChar char="-"/>
            </a:pPr>
            <a:r>
              <a:rPr lang="es-ES_tradnl" sz="2000" dirty="0" smtClean="0"/>
              <a:t>Etc.</a:t>
            </a:r>
            <a:endParaRPr lang="es-ES" sz="2000" dirty="0"/>
          </a:p>
        </p:txBody>
      </p:sp>
      <p:sp>
        <p:nvSpPr>
          <p:cNvPr id="35842" name="AutoShape 2" descr="data:image/jpeg;base64,/9j/4AAQSkZJRgABAQAAAQABAAD/2wCEAAkGBhQSEBUUExQVFRQVFBcUFxcYGBYXGBgXFBUXFxgYFRoXHCYfFxojHBQUHy8gIycpLCwsFR8xNTAqNSYrLCkBCQoKDgwOFw8PGiokHBwsKSwsLCkpKSwpKSwsLCkpKSwsKSwpKSwsLCksKSkpLCwsLCkpKSwsKSksKSwpLCwsKf/AABEIALcBEwMBIgACEQEDEQH/xAAbAAABBQEBAAAAAAAAAAAAAAABAAIDBAUGB//EAEIQAAEDAgMEBwYDBwIGAwAAAAEAAhEDIQQSMQVBUWEGEyJxgZGhMkJSscHRFOHwByMzYnKCkmOiFRYkssLxNEPS/8QAGQEAAwEBAQAAAAAAAAAAAAAAAAECAwQF/8QAKBEBAQACAQMEAQMFAAAAAAAAAAECEQMSITEEE0FRYSJx0QUUkbHw/9oADAMBAAIRAxEAPwDexH7Q8Axxb/1JAPuspx4Eu9VNX2xQy0ZdWpnEvDutJYS6nUbYaQHAVKerdWxJ1Mbeh2a5wVOf5g3hG9ynq7HIv+Hpg0WNFw2WgC2Q7wBGnMblVypzGfLVZXwr2lnVV39WGkjM0e0A4QM4vfloqtDD0GVGg9Y1pzEtNcAgVSXUzDZBgNe0DNbLfPqFiNlVKri9uHABt2gwEwT8UEgCN2oSxOHIbkNFufIxpblaYLTVe0OjQdWHEHTdqUuqjUPw+0cD2w81g+h2KjS5/ZcGPqH2HQezRqeyYiRvVTalbY1R4dVaXPywHRVcYgwJk6TMbirTMUM9Q5QczhGVslx6qo5wEXc4AuMa2KhfhcQP/pPgJ+Sm3L7XJjthbU2bgaT6bvwr3U6ZNKu0B3WCpllvs1MpERdphVsJhcIaLS3Cuc84ltO7ahGR+kgugWPtcl2O0K2Vr4bH7xsSItkObXgQZVKhtE5bxPWMgcbPJjugKdXz3XMtTxP8f99ocFgNmMc4vpFmeHDPTqhuUAscG9WTEPY/2rzMSCCrWP2HsZ1IyA1r7BzOunsETlsb3A0R2jjC0jTWoN/u1XD5QmO2ieqaZE53jXgGH6lG75Trtrbl+nWz8KzD0xhi9zQWwXA5SGtcDDnNEkdiRuzDiuBy5zBJIHCIHp9169tJorYYMfBa5z2nwDCCOBErzTbOxatB4DhDHSWOAs8AxY8jqN3kVWGUnZzc+Nt6mr0CxVOg6pTJIDrsiTJNi2IibDQ/JH9qjcz8MwxpUqAZjvLWjTuKq9FdjGq/OXdXTpkAvEdY54g5GkyBAguJBAkCDMK3+0nZ7n5KzQSym0U3NNwAXEhwMAgy4g/2pe3yzPql/TfM/hnN9DiqeGI3f73fZWaNj7o8yfUKChX3TPJ1iO529Tg8yORutWWll9KRqfM/LTzUvS6vmxFEwZ/C0fm+0f8AtVAeP681Z6Q7OrP6rEMYXUjRDC5oz5eqLpzgaCCL6WKi76ppUm5V/Z2H6xggNMAA6T3m41U2D2JVz1ILGhxBEuA0bF78Z46q50a6PMa2m+pUOd8EMAZlgicjpBLnRqGxB3ldHUwrWCWhrXccom+uoRljjPPy7MMs7P2cziuj9VzXNmnBiwe3dH83JVafQfEOBa1oOaBOdpuTA979Quylx0O+LsaUCw8Gzzpj/wDSmZYLszc1U6NYmm0tygObYyRHZ1ntck2k0giS23A38p1t6ldMabiPYpyR8OhjvuquIc3qYhskDcJ1HBZ8swuNsacVz6pK4jGiXnvPzVT8A5+mWJi+afKF0GHwTCS4md8EHjuh4J/JaNDaTesa3tTmB97Qa6uPFceGGu9d+fJbdRz2z8C5lNzSJJdmsHEQGgXtzScIsTG7R45X7PJdRUcCTBGgjuuqdSmNY5zzWnuXGdmF9Njnd2udqYht4Mnx4zvF9PUJrqoMX4/OVPiMFnqUJEgvPdGU/f0W8zYlIizY46/eyc5/tll6Lv2rnesGU3EndP8AMPoJQdoP1ot9+w6cbwf6jz0TB0bZM3O/jp4KvejO+jy+2RTd2xw+w/JCnUgDujxKvVejzBLg6OAgcrTrvKdS2O034XsT6drmneSFPSZVUZTzCR+oskliMG0OPacL8Sgp9yK/tMnUYPpISA57sVNwQ7EVnAWmYLsp8rKD/mBud2WtBfF3kPvzjgLb1TwzBAlwbvgAnzg6/dWThqRntk2PunVHvVpeKL+G2y9p7GOqDKfZGaCTc2fmbBveEdpdIcTULSMS32muaGGSCyYPaYAPaM6TO+0UWYXfY94BOhPD9QmP2W3TIDJJ0PMWhOc6bwuiw3TfGNzNFCgQXF5vkgvMnRwm8nQk75NzsUenr2NzVaVMdz3egc2SVw9Lo4CCAx/eJ9JVrD9Fqw9kvb35R5hpCv3N3ev9p9uRtjp5WFqOGI7b3drrXNcKj8xn4SDN5IuYA0VnFftAqNcB+Cbn1zZgIJEGBkLiDpIjesVmwMVmk1RlvaXTJO838lbpbPqttUqU3N4FpM960mdR0RobO6e4UVT1wqUwWNbByvY0tc8gDILWcOVuIk7FbbezKrr1G5nMNMENfYOgkjs5QbNObW2qwPwDLdijb/SGnLSEn4WWkCGEyAWgCPAyjq0XR+WlWwmGNQU24gZBSfUa3eaktHtxGgHY136LQqbGZXwNNlRsjI115BBImQRdp7RXFVOiNJxlz6hd8Rc2fQAhd8za1EUh2jAAZEXECLjfpqJXn+u67Men7+BY4ih0cGEnqiRSzZoeQQOMHXzPksvb2HfiaFWu3PUw7RkfBgAjL7sgNFwbaarremuKazB13FstbSe6+hJbDR3lxFl5z0S/aEyjhKuFr0gWVZk3LZc2Dm3iYF7kG9923ofUcmXHervpFxlmnL7Q2W6jeSWWguAdE6aGfRV24kn3mn+132W9hulFCnVLK9FuKomG3Lm5ZjtNyxJF+/dC3sNgtnbSY2hhpwmJDSabXi1SRmDHPmTrqZPkvR3Mu/hhcNOKFd+7KOeSP+4/Rej9GXf9HTBuHNdNgQ7M52o0uF5dj8I+jVdTrNLajDlc12oIN/DnvXrOwhkwlAEERRZu4tB+qi6+WvHjq7c/tbY9OnXY+T2+wwEHK10Hs20DjlA4b+KubC2iTV6ssLZBzMLD2XCIgRa0z3idFt4vD06oh4nh+gqdLYNMVGvD6ktblF3AxwJbEgQOdhdTZLfLXvN6ahpA7h4W+irVtnNdHacAIMCItxgglaVCl1lNzSSajBna4+05g9trjHaLbOBN4JG5UyOadxgmVqCvs+TLX5dLZTHoSqtfZEts5pO6S4CeMeavmpG8Jjqw3x6KbjirdUBsUBtg0nfMx4ZTdSUdg0xctaHf3kRbj+rKzIPDzQI71PTFbofgRuLDpM74+SrYjZjnexliOOYmdI0iymdUdxP671A6s4cPIfRTcYqZZT5VaXR2Ic5rpbcAEcDrHgnV2los1x5AH0EXVn/iDtLeo+qcNqHgf8p+YWdxx+le5n9s5lWSLO52NrbwfH0VuYEkiIPfbz5J1THBwIMid+VpP0UYiLPOnvAqfbxXOXLSjiH2137/ALKOg7n6/mtmoBVZE06ZmxILrXkRA18d6zK3Rt3u1abxy7PoWpXj+i97L6YVfFDMZN5PD7pLWPRqpw8nfmil7bT3/wAOlw2y8O4S3M8cQ4fS6uDA0RozzzFcfs6qWuhhzX0OnKeGhWm7G1WkWAMzAcYI5gxw9FpjcfiMcplPNbr6TQCWNAMWGkncOQXOjpA4vLM7GOBgtMy0zFzFvNXcHtKsQSWTqRIEHhpcK5h8XUn+DA5Aj5rSfsypmz6mZpzl2YE30B7r6blc/Cnc4/7glTqTrSf5SicKPg9IKeqW5D2U3t3W9VHiKrpsHk8Gj7gT5pwpxpmH9xH1UlMlp1PiZ8kGVGXDtBzP6g0T3XKsDDgCQXE8CbegUZrO3FvkEYf8Y8gmCL3fAD3EH5oNqRqxwvOlrJjp3vPoEmVI4nzP0SuvkOe/ajj3fhabBGWrUOcggkZRmAIB3kD/ABK80bhd5G6RukcRPcvWelmzutwrpsWEPBnSDBPk5y8xq0Lu35Wg67kcOGPHOnFnlGXVpQ6bcRoRx0NlG2qWPDmuIcDmBGoIMgg8VPmErP2nVvbfZdDOx6JToM25gy6nbaeHaS8T/wDKp73CT7Y/LQiO9ZhAGhojsgN4aCPovEehDnsxuHNMlr+tYJBixIDh5SvfK+IFUy1jswbmq5Q0Nbwf2jJDr2EwReJEznN9l4XTPrYFr2w5oIkHWLggggi4uAon7IOjaj2jnDyP6S6SPGVcIv7RH9qBFvaHnH0kLKbjXtVJzhhGNcC6etZkkPqONQmMtpJD25mnvB78raHSelJdh2vqUyZbA0BE8zA0netXbuwKzsKajS1rTNw5xqRmgOaQCBa8a33XWLsvDGmMtOzdNzTqZvBd7zt8X7lVy6ZJV8PBeW243UnlpYfHh7QbiRMGxHenlwKzdrWaPhMhw3ECMw43aTfmsxr34dhAfm11AA7IJkm9yO4WXPeW4+XpT+nzOfoy8ffb+XRFg5KF+HHBXqOHY9jXSRmaHW0uJ3pjtn/zA+JH3Wu9x5llxume6gOJ8z91H1XM+Z+q0v8Ah07/AFn7KN+ynbvqEBmlnf5pvVt4fVX34F43Ks7D7og+PyKmw0SaSpvwx1lQuYQpsGwTYRlAhTqHsgkgkjQ26oYRnwg99/mpm0wNAB3ABIIr0NRxbORhAFHMgHAJIZkc6QIlNICIciUGbkCY+jO4QpPBNdV5KbpUQ9XHEeKd4qVrydyDh3KOk9qu0aOejUaY7VNzfNpC8UxtRwkgkAgT+uC9z6v9WXi/SPBdXXqU/he4Dum3pCcmhvbPoXCz8bOZvitaiwhqy9o+20cG/wDkVUTXUfs5wpdjqc6ND6h8GED1cF7HQxWRwc2xHkRwdxBXm/7L9mu/eVosAKTSbSSQ50d0M8133WEatJ7o+ijLe2mOtaXcTSbGdnsOOUjXI+PYPI6tO/TvgyoMxpGbs5wWlrmE5c41AJ3EG4O495TaNUiAXZzY52tiQCM0tN2u3EHiDNwlrZy9Parb9rNZhsr3ZQHOieGY/dcLXxjmCWtcWyQD3Hn3rs8jqgME5TPwBpA/q+pVLbGxmsac2KoMaTJa4lxaLHVvME7t10suO5/jTb0/qJw5bveXy4rF4+q9sODQ07jcmRB0jcr2yNkOxJcXOytaRYc51J004b1cwuAwT3divUxDgR2aYAZqAAS4kxcWla2Dwz5loaxhdeDJIb2RbQCGiIWE4PnO7d/L/Ud9uCWT77bFmBfTYGj2WgD2vnxTaT3g3BI7gbK+9zptHcTBWe+m9pudTuvqtPDzrbbup3AG/wA2vB9JRZixoMvn91NRMDdPcg8Tw9PkmR5qkC7SeYhRHEtdr5OanNwg4N8o+Siq4FpFw7wc79BMjX0WTZgPcSFXrYQcbcDJ8JhB2w2T2Xvb6776prtiuA7NWY+JvpYpao7IP+HtO8DvUNTZZGjmnuN/JWv37bZQ4aWiVCXVBq14E8CB6blOjVjs2p8JSU2Zp1aCeeafmkjQ6nRByMpoKcF2OUQkkAjCASUJIgpAIShJBBijmTUkgJchmShAhBlK8s6c4OMa8/GGvHi0A+oK9TgLz3pviw/F5HQwU2AS4ROYZiQd4vEcjxSpxz2H2e6oyW6N1VPZewH4rG9U33R23RZgB7RPmBG8mFq/8wMw7S1gzVHacG8+Lu4eMLa/ZdVyurUyCS5rapcRfNmIhxHHMCBycjEV2+ztmsoUm0mCGtEDid5J4kkk+Ks5QlKKaShROwQeQB2XEgBwMESY18d9lKlCA5HFbJxb3kPeKck3c8wbkQMuhtoSpG9E8re3WBPGIHmSZXYGah/1Dr/qd24VOWjo461m0WgyGgHjABU9E8nK5zY/R84dgLGjKeyXBzs3YIJySBeHa6Q61xbbfWMC5DQLRIEaWjd9oUOK2s5mIpUIGSpL53zlLY/2s81p4LDAuy6B8xyfFvAxl8RwEFxlOZWMw1I953nKWmjnK4aLTeAVC7CjmPFZ3CtOs+nV5/L6qTrBGk+h9bKocPHveaQ1uR9FPc9xL+IM+w7vn7WUmZzrAQN8m/oo2vHGEXE7nNHeDe/ehQ1ptdw5zGvC4HopBSbvk85j/t1VZ3WcWEcimVcQGe1mFp9oRbW06I2S4W8PM3+eqaA7+UjuIKp0tqF3ssJHxGQPCBKjrVXn2n5eTQQPM3O9GxppBx5+Y+6SyTUYdaZdz7V0Edh3bDXJyaAnLqcwpJQikCShKEYQYJJyEIAJJIJAUJSQJQZLkulGz2VqoBOWobNd3bjuImP8l1RcsXEYVhqOc4SZkee5Z53WlYuMxPRBzYmA7k1jZGsGN99f0Ow6GUBTw5bBB6x0k+0bNgnjbTkmYygXBrgfaBIEzoNDwOlij0fqODXh2pcHW5iP/HVPHLvoWOgzpZlXFVOzq0J8yWZQhydmQEq0H4Z1UCoI9kZySB2mktJvxDWnxWXKknsdzz/uaD82HzTFUdt4GmKlGrUxFKmKbz8Ty6crsrcoiewd6tYiqfdFheXGDa9gw2v/ADKptXZH4pgpZssvaQ6M0btJG5xVwNIEHXQ9+9ICaRa5wc7MQ43gNECwgDQWnxTXKXEe674mNPiGhp9WnzVdyKIhqKEhPemNaSYEk8AsKsh6pwdIVinsx51hvfc+QUjcMwHUuPL8tPFVMKNqNSlmEdrw18bJmH2SxtywAi8lX67yz4WDiT+gs+ttBs9lrnni6w9fsovZUtW24smwIMW+v1UdSs7gqbKj3O7RAEWAERvvvKsQePkUTueyz/qUU2/NJA21AnBNCdK6WB0JIIygySSTcqQGUOsCWUIpdzCeSRlFCUAIShJKEAx7JWfisLB3/rjK05TarZCjKbOMOmzL5+f2Oqquc5tSANf19VsVaKY3Dg8zx3wsp5WbSqWuYUzKreKRwvh5KPqCBET3d2+Vp1VOotNunQs7OWxY69w9PkrNLEnf+inMy6ViFbweFe8PDWk2BtxB+xKpZjBiBZxBOlhN5j0uoML0sFOketxFNjmyS2kc0DUfwQ7dxMq9wtVqfgKgN2PAkSQ02EiTbgn7Rw+Sq4AyCSQbaHtekx4LidudP8LUYac4h2b3g2IIdqHPeSYI3NI+SOE2nU6logsY2QwOOaoGEkjOQIzX0A4apZZSHI1mbZq9a2k/DuEOLOsa4luXO4tcRHZN9J0cVqjBuduhUNhU4lxBNRwi9wxvCeNrx3bpWlWrx7b/AO0W9BcqvM2nWgdh2M9syeH5C6lFa0MaGjnb0H1VXrD7jI5n7DXzTnYZoP7x8n4R9tyW5DCo4E9pxd/K3Txi3mU2o50ECKdu93huHki/G2hjQ0cdT+SruvqVNz+jmKE0mgySXO4ntH10TBS8Pmp9E0uWWlGdWEiiSkgAklKKYaUpwTAnALdmdKQKCcgAjCUpIMoRShKEgCRRlJABDKjKCQAgqGoVOoayVOIHnilSddNKTNVkpaBlMfQBM38yp6GCed0DibemqujABt3GR5BazG1O9MgYXgpRst7twA4m35rTZiWizG5v6R83GxQdTqO1IaPM/b0T6IW2bU2SGt7TswOugGhBE+JVDaOyGOILi5xLRu0G6bAea1K2LotdqajuXa9SYHmoK2Ke8aBg4G7v14KbjiqZVzDuitDrGvDILTIE2J5jTnZbGFwd7NzH081YbkaQTJPP6JVNoEiGiByt5qd4n3TNouHtODRwbr901tZjD2W+f1j7qoxjnalTsoQn1WlqRLVxz3CNBwFlEGp4akQkDU0p0IIBhTVImwkDC1CE4hAoMEUEkE0gU5ENRDVugAjCMJJAkUJShBkkSjCRSAJQlKKAEIK1R2e93uwOJt+as09lfESeQt/7T1aNsxOZgnu0HnZaWemyw1G4DMfT6qRpqO9lgbzdc+Qt6lV0T5LahR2INXEniBZTsNNlmCTwb2j4nQeJU9bBsaJrP/yIA8BofJUcRttjRFJsncTDR6ifRGpiO9WRTqO0DWDmMzo+Q9VBiTRpn96/M7cD2j4NGnksyrtKo8QXOjg2wvxM5iq4bHAd331Wd5IqYr9fbjjanTDR8T/o1p+qo1WOqfxHl/L2WeQsk0xoPNEUydVncrVakNBAFvQD5puY9ynFFA01Oj2r5E4MUvVohiNENFqkhBjU6VpCMKBCc5NIQDSmkJ7k0jmkDIQTiED+t6QNhNKcUEA1JGEkG0A9OFVRhGVszPzo5lGig0mdLOoalQNBJ3K7gsO17M4cHDkQPAo1sIMys0cA92gIHE2Wgx1KnwbPi48wNU/8S93sNPe6w/xF/kqmMK1UbswD2iT3C3mp2mmzgDwF3eklS/hXH+I8xwHZHpfzKoYrpBhaFg4Od8LBmPjFh4lPUg8tJuKeR2GAc3/YfUhMqYaQTVqEgaicrfGIHnK5ut0trPMUqYpj4ndp3gPZHqqT8NUquBqPc88zIvwGg8FF5sfjucwrpX7aoUxFNuePhEN/y08pWdiekVV9m9gfy6/5O+gCoCg1upB8yUXVZ0ELK8uV8K6ZC6hxOZzjPEmT4k3TMjR/MeKJBOt08MWfnyrZsnuTm0kWhPaFUhExkJ4ShKVZCQmkIymygBlSARRASAonvQlCUwBTSE5yEII0hAtTk1BmppTymEJACECigUgUBBKf1KCYXQUQUwFGVqg8JSmwg4pG57beNJqETAbYDwv6q70XxhOINN1SKdRoazLIGdo0dxJuBBHu8VlbZwhzOMwSZE6X1HzVOiHEtaCYBEnSb7uGiczkhaenVcTh8K2HvaDvHvGeDR2vNY2M6budbD0iB8T/AKNH1Pgsmhsdo1v9+PerYa1tvksry5Xx2adMVq/XV/41RxHwizfIWUtHZzWDQDmVN1p3CPmi2gT+az1vyexD2jQT6BEuc7fHIKRtBPFNV0ltC2knZVKWqMo0DQgAnJSgCAnAqNPCcI6UkgECqBFCUXJqQEFEJqIKcBySQCKZBlQKKaSgA5MKdKaUgEoJ0JsoBpCBTkEjMlJOSRoLMJSkktEikkkkENZkmeCqvwoOoBB5BJJRVRNkMAEkgCB3J7KPJFJSaVtHuUjWJJK0iAgXopIM0iU0hJJTQaG6wmlJJIxBTgEkk4R4QLkklQNIQSSSBSnBJJOAZQRSTI2UCUkkgEJpSSQAKBcikgGoEJJIAAJJJJG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COLD WEATHER WORKING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827584" y="1844824"/>
            <a:ext cx="741682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Hydration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cement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slowed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down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even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stopped</a:t>
            </a:r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dirty="0" smtClean="0"/>
              <a:t>Ice </a:t>
            </a:r>
            <a:r>
              <a:rPr lang="es-ES_tradnl" sz="2000" dirty="0" err="1" smtClean="0"/>
              <a:t>breaks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crystals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formed</a:t>
            </a:r>
            <a:r>
              <a:rPr lang="es-ES_tradnl" sz="2000" dirty="0" smtClean="0"/>
              <a:t> in concrete </a:t>
            </a:r>
            <a:r>
              <a:rPr lang="es-ES_tradnl" sz="2000" dirty="0" err="1" smtClean="0"/>
              <a:t>mass</a:t>
            </a:r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If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falls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below</a:t>
            </a:r>
            <a:r>
              <a:rPr lang="es-ES_tradnl" sz="2000" dirty="0" smtClean="0"/>
              <a:t> 5ºC </a:t>
            </a:r>
            <a:r>
              <a:rPr lang="es-ES_tradnl" sz="2000" dirty="0" err="1" smtClean="0"/>
              <a:t>additional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precautions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taken</a:t>
            </a:r>
            <a:endParaRPr lang="es-ES_tradnl" sz="2000" dirty="0" smtClean="0"/>
          </a:p>
          <a:p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smtClean="0"/>
              <a:t>Use of </a:t>
            </a:r>
            <a:r>
              <a:rPr lang="es-ES_tradnl" sz="2000" dirty="0" err="1" smtClean="0"/>
              <a:t>warm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water</a:t>
            </a: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err="1" smtClean="0"/>
              <a:t>Accelerator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admixture</a:t>
            </a: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err="1" smtClean="0"/>
              <a:t>Covering</a:t>
            </a: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err="1" smtClean="0"/>
              <a:t>Insulation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formworks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" sz="2000" dirty="0"/>
          </a:p>
        </p:txBody>
      </p:sp>
      <p:sp>
        <p:nvSpPr>
          <p:cNvPr id="35842" name="AutoShape 2" descr="data:image/jpeg;base64,/9j/4AAQSkZJRgABAQAAAQABAAD/2wCEAAkGBhQSEBUUExQVFRQVFBcUFxcYGBYXGBgXFBUXFxgYFRoXHCYfFxojHBQUHy8gIycpLCwsFR8xNTAqNSYrLCkBCQoKDgwOFw8PGiokHBwsKSwsLCkpKSwpKSwsLCkpKSwsKSwpKSwsLCksKSkpLCwsLCkpKSwsKSksKSwpLCwsKf/AABEIALcBEwMBIgACEQEDEQH/xAAbAAABBQEBAAAAAAAAAAAAAAABAAIDBAUGB//EAEIQAAEDAgMEBwYDBwIGAwAAAAEAAhEDIQQSMQVBUWEGEyJxgZGhMkJSscHRFOHwByMzYnKCkmOiFRYkssLxNEPS/8QAGQEAAwEBAQAAAAAAAAAAAAAAAAECAwQF/8QAKBEBAQACAQMEAQMFAAAAAAAAAAECEQMSITEEE0FRYSJx0QUUkbHw/9oADAMBAAIRAxEAPwDexH7Q8Axxb/1JAPuspx4Eu9VNX2xQy0ZdWpnEvDutJYS6nUbYaQHAVKerdWxJ1Mbeh2a5wVOf5g3hG9ynq7HIv+Hpg0WNFw2WgC2Q7wBGnMblVypzGfLVZXwr2lnVV39WGkjM0e0A4QM4vfloqtDD0GVGg9Y1pzEtNcAgVSXUzDZBgNe0DNbLfPqFiNlVKri9uHABt2gwEwT8UEgCN2oSxOHIbkNFufIxpblaYLTVe0OjQdWHEHTdqUuqjUPw+0cD2w81g+h2KjS5/ZcGPqH2HQezRqeyYiRvVTalbY1R4dVaXPywHRVcYgwJk6TMbirTMUM9Q5QczhGVslx6qo5wEXc4AuMa2KhfhcQP/pPgJ+Sm3L7XJjthbU2bgaT6bvwr3U6ZNKu0B3WCpllvs1MpERdphVsJhcIaLS3Cuc84ltO7ahGR+kgugWPtcl2O0K2Vr4bH7xsSItkObXgQZVKhtE5bxPWMgcbPJjugKdXz3XMtTxP8f99ocFgNmMc4vpFmeHDPTqhuUAscG9WTEPY/2rzMSCCrWP2HsZ1IyA1r7BzOunsETlsb3A0R2jjC0jTWoN/u1XD5QmO2ieqaZE53jXgGH6lG75Trtrbl+nWz8KzD0xhi9zQWwXA5SGtcDDnNEkdiRuzDiuBy5zBJIHCIHp9169tJorYYMfBa5z2nwDCCOBErzTbOxatB4DhDHSWOAs8AxY8jqN3kVWGUnZzc+Nt6mr0CxVOg6pTJIDrsiTJNi2IibDQ/JH9qjcz8MwxpUqAZjvLWjTuKq9FdjGq/OXdXTpkAvEdY54g5GkyBAguJBAkCDMK3+0nZ7n5KzQSym0U3NNwAXEhwMAgy4g/2pe3yzPql/TfM/hnN9DiqeGI3f73fZWaNj7o8yfUKChX3TPJ1iO529Tg8yORutWWll9KRqfM/LTzUvS6vmxFEwZ/C0fm+0f8AtVAeP681Z6Q7OrP6rEMYXUjRDC5oz5eqLpzgaCCL6WKi76ppUm5V/Z2H6xggNMAA6T3m41U2D2JVz1ILGhxBEuA0bF78Z46q50a6PMa2m+pUOd8EMAZlgicjpBLnRqGxB3ldHUwrWCWhrXccom+uoRljjPPy7MMs7P2cziuj9VzXNmnBiwe3dH83JVafQfEOBa1oOaBOdpuTA979Quylx0O+LsaUCw8Gzzpj/wDSmZYLszc1U6NYmm0tygObYyRHZ1ntck2k0giS23A38p1t6ldMabiPYpyR8OhjvuquIc3qYhskDcJ1HBZ8swuNsacVz6pK4jGiXnvPzVT8A5+mWJi+afKF0GHwTCS4md8EHjuh4J/JaNDaTesa3tTmB97Qa6uPFceGGu9d+fJbdRz2z8C5lNzSJJdmsHEQGgXtzScIsTG7R45X7PJdRUcCTBGgjuuqdSmNY5zzWnuXGdmF9Njnd2udqYht4Mnx4zvF9PUJrqoMX4/OVPiMFnqUJEgvPdGU/f0W8zYlIizY46/eyc5/tll6Lv2rnesGU3EndP8AMPoJQdoP1ot9+w6cbwf6jz0TB0bZM3O/jp4KvejO+jy+2RTd2xw+w/JCnUgDujxKvVejzBLg6OAgcrTrvKdS2O034XsT6drmneSFPSZVUZTzCR+oskliMG0OPacL8Sgp9yK/tMnUYPpISA57sVNwQ7EVnAWmYLsp8rKD/mBud2WtBfF3kPvzjgLb1TwzBAlwbvgAnzg6/dWThqRntk2PunVHvVpeKL+G2y9p7GOqDKfZGaCTc2fmbBveEdpdIcTULSMS32muaGGSCyYPaYAPaM6TO+0UWYXfY94BOhPD9QmP2W3TIDJJ0PMWhOc6bwuiw3TfGNzNFCgQXF5vkgvMnRwm8nQk75NzsUenr2NzVaVMdz3egc2SVw9Lo4CCAx/eJ9JVrD9Fqw9kvb35R5hpCv3N3ev9p9uRtjp5WFqOGI7b3drrXNcKj8xn4SDN5IuYA0VnFftAqNcB+Cbn1zZgIJEGBkLiDpIjesVmwMVmk1RlvaXTJO838lbpbPqttUqU3N4FpM960mdR0RobO6e4UVT1wqUwWNbByvY0tc8gDILWcOVuIk7FbbezKrr1G5nMNMENfYOgkjs5QbNObW2qwPwDLdijb/SGnLSEn4WWkCGEyAWgCPAyjq0XR+WlWwmGNQU24gZBSfUa3eaktHtxGgHY136LQqbGZXwNNlRsjI115BBImQRdp7RXFVOiNJxlz6hd8Rc2fQAhd8za1EUh2jAAZEXECLjfpqJXn+u67Men7+BY4ih0cGEnqiRSzZoeQQOMHXzPksvb2HfiaFWu3PUw7RkfBgAjL7sgNFwbaarremuKazB13FstbSe6+hJbDR3lxFl5z0S/aEyjhKuFr0gWVZk3LZc2Dm3iYF7kG9923ofUcmXHervpFxlmnL7Q2W6jeSWWguAdE6aGfRV24kn3mn+132W9hulFCnVLK9FuKomG3Lm5ZjtNyxJF+/dC3sNgtnbSY2hhpwmJDSabXi1SRmDHPmTrqZPkvR3Mu/hhcNOKFd+7KOeSP+4/Rej9GXf9HTBuHNdNgQ7M52o0uF5dj8I+jVdTrNLajDlc12oIN/DnvXrOwhkwlAEERRZu4tB+qi6+WvHjq7c/tbY9OnXY+T2+wwEHK10Hs20DjlA4b+KubC2iTV6ssLZBzMLD2XCIgRa0z3idFt4vD06oh4nh+gqdLYNMVGvD6ktblF3AxwJbEgQOdhdTZLfLXvN6ahpA7h4W+irVtnNdHacAIMCItxgglaVCl1lNzSSajBna4+05g9trjHaLbOBN4JG5UyOadxgmVqCvs+TLX5dLZTHoSqtfZEts5pO6S4CeMeavmpG8Jjqw3x6KbjirdUBsUBtg0nfMx4ZTdSUdg0xctaHf3kRbj+rKzIPDzQI71PTFbofgRuLDpM74+SrYjZjnexliOOYmdI0iymdUdxP671A6s4cPIfRTcYqZZT5VaXR2Ic5rpbcAEcDrHgnV2los1x5AH0EXVn/iDtLeo+qcNqHgf8p+YWdxx+le5n9s5lWSLO52NrbwfH0VuYEkiIPfbz5J1THBwIMid+VpP0UYiLPOnvAqfbxXOXLSjiH2137/ALKOg7n6/mtmoBVZE06ZmxILrXkRA18d6zK3Rt3u1abxy7PoWpXj+i97L6YVfFDMZN5PD7pLWPRqpw8nfmil7bT3/wAOlw2y8O4S3M8cQ4fS6uDA0RozzzFcfs6qWuhhzX0OnKeGhWm7G1WkWAMzAcYI5gxw9FpjcfiMcplPNbr6TQCWNAMWGkncOQXOjpA4vLM7GOBgtMy0zFzFvNXcHtKsQSWTqRIEHhpcK5h8XUn+DA5Aj5rSfsypmz6mZpzl2YE30B7r6blc/Cnc4/7glTqTrSf5SicKPg9IKeqW5D2U3t3W9VHiKrpsHk8Gj7gT5pwpxpmH9xH1UlMlp1PiZ8kGVGXDtBzP6g0T3XKsDDgCQXE8CbegUZrO3FvkEYf8Y8gmCL3fAD3EH5oNqRqxwvOlrJjp3vPoEmVI4nzP0SuvkOe/ajj3fhabBGWrUOcggkZRmAIB3kD/ABK80bhd5G6RukcRPcvWelmzutwrpsWEPBnSDBPk5y8xq0Lu35Wg67kcOGPHOnFnlGXVpQ6bcRoRx0NlG2qWPDmuIcDmBGoIMgg8VPmErP2nVvbfZdDOx6JToM25gy6nbaeHaS8T/wDKp73CT7Y/LQiO9ZhAGhojsgN4aCPovEehDnsxuHNMlr+tYJBixIDh5SvfK+IFUy1jswbmq5Q0Nbwf2jJDr2EwReJEznN9l4XTPrYFr2w5oIkHWLggggi4uAon7IOjaj2jnDyP6S6SPGVcIv7RH9qBFvaHnH0kLKbjXtVJzhhGNcC6etZkkPqONQmMtpJD25mnvB78raHSelJdh2vqUyZbA0BE8zA0netXbuwKzsKajS1rTNw5xqRmgOaQCBa8a33XWLsvDGmMtOzdNzTqZvBd7zt8X7lVy6ZJV8PBeW243UnlpYfHh7QbiRMGxHenlwKzdrWaPhMhw3ECMw43aTfmsxr34dhAfm11AA7IJkm9yO4WXPeW4+XpT+nzOfoy8ffb+XRFg5KF+HHBXqOHY9jXSRmaHW0uJ3pjtn/zA+JH3Wu9x5llxume6gOJ8z91H1XM+Z+q0v8Ah07/AFn7KN+ynbvqEBmlnf5pvVt4fVX34F43Ks7D7og+PyKmw0SaSpvwx1lQuYQpsGwTYRlAhTqHsgkgkjQ26oYRnwg99/mpm0wNAB3ABIIr0NRxbORhAFHMgHAJIZkc6QIlNICIciUGbkCY+jO4QpPBNdV5KbpUQ9XHEeKd4qVrydyDh3KOk9qu0aOejUaY7VNzfNpC8UxtRwkgkAgT+uC9z6v9WXi/SPBdXXqU/he4Dum3pCcmhvbPoXCz8bOZvitaiwhqy9o+20cG/wDkVUTXUfs5wpdjqc6ND6h8GED1cF7HQxWRwc2xHkRwdxBXm/7L9mu/eVosAKTSbSSQ50d0M8133WEatJ7o+ijLe2mOtaXcTSbGdnsOOUjXI+PYPI6tO/TvgyoMxpGbs5wWlrmE5c41AJ3EG4O495TaNUiAXZzY52tiQCM0tN2u3EHiDNwlrZy9Parb9rNZhsr3ZQHOieGY/dcLXxjmCWtcWyQD3Hn3rs8jqgME5TPwBpA/q+pVLbGxmsac2KoMaTJa4lxaLHVvME7t10suO5/jTb0/qJw5bveXy4rF4+q9sODQ07jcmRB0jcr2yNkOxJcXOytaRYc51J004b1cwuAwT3divUxDgR2aYAZqAAS4kxcWla2Dwz5loaxhdeDJIb2RbQCGiIWE4PnO7d/L/Ud9uCWT77bFmBfTYGj2WgD2vnxTaT3g3BI7gbK+9zptHcTBWe+m9pudTuvqtPDzrbbup3AG/wA2vB9JRZixoMvn91NRMDdPcg8Tw9PkmR5qkC7SeYhRHEtdr5OanNwg4N8o+Siq4FpFw7wc79BMjX0WTZgPcSFXrYQcbcDJ8JhB2w2T2Xvb6776prtiuA7NWY+JvpYpao7IP+HtO8DvUNTZZGjmnuN/JWv37bZQ4aWiVCXVBq14E8CB6blOjVjs2p8JSU2Zp1aCeeafmkjQ6nRByMpoKcF2OUQkkAjCASUJIgpAIShJBBijmTUkgJchmShAhBlK8s6c4OMa8/GGvHi0A+oK9TgLz3pviw/F5HQwU2AS4ROYZiQd4vEcjxSpxz2H2e6oyW6N1VPZewH4rG9U33R23RZgB7RPmBG8mFq/8wMw7S1gzVHacG8+Lu4eMLa/ZdVyurUyCS5rapcRfNmIhxHHMCBycjEV2+ztmsoUm0mCGtEDid5J4kkk+Ks5QlKKaShROwQeQB2XEgBwMESY18d9lKlCA5HFbJxb3kPeKck3c8wbkQMuhtoSpG9E8re3WBPGIHmSZXYGah/1Dr/qd24VOWjo461m0WgyGgHjABU9E8nK5zY/R84dgLGjKeyXBzs3YIJySBeHa6Q61xbbfWMC5DQLRIEaWjd9oUOK2s5mIpUIGSpL53zlLY/2s81p4LDAuy6B8xyfFvAxl8RwEFxlOZWMw1I953nKWmjnK4aLTeAVC7CjmPFZ3CtOs+nV5/L6qTrBGk+h9bKocPHveaQ1uR9FPc9xL+IM+w7vn7WUmZzrAQN8m/oo2vHGEXE7nNHeDe/ehQ1ptdw5zGvC4HopBSbvk85j/t1VZ3WcWEcimVcQGe1mFp9oRbW06I2S4W8PM3+eqaA7+UjuIKp0tqF3ssJHxGQPCBKjrVXn2n5eTQQPM3O9GxppBx5+Y+6SyTUYdaZdz7V0Edh3bDXJyaAnLqcwpJQikCShKEYQYJJyEIAJJIJAUJSQJQZLkulGz2VqoBOWobNd3bjuImP8l1RcsXEYVhqOc4SZkee5Z53WlYuMxPRBzYmA7k1jZGsGN99f0Ow6GUBTw5bBB6x0k+0bNgnjbTkmYygXBrgfaBIEzoNDwOlij0fqODXh2pcHW5iP/HVPHLvoWOgzpZlXFVOzq0J8yWZQhydmQEq0H4Z1UCoI9kZySB2mktJvxDWnxWXKknsdzz/uaD82HzTFUdt4GmKlGrUxFKmKbz8Ty6crsrcoiewd6tYiqfdFheXGDa9gw2v/ADKptXZH4pgpZssvaQ6M0btJG5xVwNIEHXQ9+9ICaRa5wc7MQ43gNECwgDQWnxTXKXEe674mNPiGhp9WnzVdyKIhqKEhPemNaSYEk8AsKsh6pwdIVinsx51hvfc+QUjcMwHUuPL8tPFVMKNqNSlmEdrw18bJmH2SxtywAi8lX67yz4WDiT+gs+ttBs9lrnni6w9fsovZUtW24smwIMW+v1UdSs7gqbKj3O7RAEWAERvvvKsQePkUTueyz/qUU2/NJA21AnBNCdK6WB0JIIygySSTcqQGUOsCWUIpdzCeSRlFCUAIShJKEAx7JWfisLB3/rjK05TarZCjKbOMOmzL5+f2Oqquc5tSANf19VsVaKY3Dg8zx3wsp5WbSqWuYUzKreKRwvh5KPqCBET3d2+Vp1VOotNunQs7OWxY69w9PkrNLEnf+inMy6ViFbweFe8PDWk2BtxB+xKpZjBiBZxBOlhN5j0uoML0sFOketxFNjmyS2kc0DUfwQ7dxMq9wtVqfgKgN2PAkSQ02EiTbgn7Rw+Sq4AyCSQbaHtekx4LidudP8LUYac4h2b3g2IIdqHPeSYI3NI+SOE2nU6logsY2QwOOaoGEkjOQIzX0A4apZZSHI1mbZq9a2k/DuEOLOsa4luXO4tcRHZN9J0cVqjBuduhUNhU4lxBNRwi9wxvCeNrx3bpWlWrx7b/AO0W9BcqvM2nWgdh2M9syeH5C6lFa0MaGjnb0H1VXrD7jI5n7DXzTnYZoP7x8n4R9tyW5DCo4E9pxd/K3Txi3mU2o50ECKdu93huHki/G2hjQ0cdT+SruvqVNz+jmKE0mgySXO4ntH10TBS8Pmp9E0uWWlGdWEiiSkgAklKKYaUpwTAnALdmdKQKCcgAjCUpIMoRShKEgCRRlJABDKjKCQAgqGoVOoayVOIHnilSddNKTNVkpaBlMfQBM38yp6GCed0DibemqujABt3GR5BazG1O9MgYXgpRst7twA4m35rTZiWizG5v6R83GxQdTqO1IaPM/b0T6IW2bU2SGt7TswOugGhBE+JVDaOyGOILi5xLRu0G6bAea1K2LotdqajuXa9SYHmoK2Ke8aBg4G7v14KbjiqZVzDuitDrGvDILTIE2J5jTnZbGFwd7NzH081YbkaQTJPP6JVNoEiGiByt5qd4n3TNouHtODRwbr901tZjD2W+f1j7qoxjnalTsoQn1WlqRLVxz3CNBwFlEGp4akQkDU0p0IIBhTVImwkDC1CE4hAoMEUEkE0gU5ENRDVugAjCMJJAkUJShBkkSjCRSAJQlKKAEIK1R2e93uwOJt+as09lfESeQt/7T1aNsxOZgnu0HnZaWemyw1G4DMfT6qRpqO9lgbzdc+Qt6lV0T5LahR2INXEniBZTsNNlmCTwb2j4nQeJU9bBsaJrP/yIA8BofJUcRttjRFJsncTDR6ifRGpiO9WRTqO0DWDmMzo+Q9VBiTRpn96/M7cD2j4NGnksyrtKo8QXOjg2wvxM5iq4bHAd331Wd5IqYr9fbjjanTDR8T/o1p+qo1WOqfxHl/L2WeQsk0xoPNEUydVncrVakNBAFvQD5puY9ynFFA01Oj2r5E4MUvVohiNENFqkhBjU6VpCMKBCc5NIQDSmkJ7k0jmkDIQTiED+t6QNhNKcUEA1JGEkG0A9OFVRhGVszPzo5lGig0mdLOoalQNBJ3K7gsO17M4cHDkQPAo1sIMys0cA92gIHE2Wgx1KnwbPi48wNU/8S93sNPe6w/xF/kqmMK1UbswD2iT3C3mp2mmzgDwF3eklS/hXH+I8xwHZHpfzKoYrpBhaFg4Od8LBmPjFh4lPUg8tJuKeR2GAc3/YfUhMqYaQTVqEgaicrfGIHnK5ut0trPMUqYpj4ndp3gPZHqqT8NUquBqPc88zIvwGg8FF5sfjucwrpX7aoUxFNuePhEN/y08pWdiekVV9m9gfy6/5O+gCoCg1upB8yUXVZ0ELK8uV8K6ZC6hxOZzjPEmT4k3TMjR/MeKJBOt08MWfnyrZsnuTm0kWhPaFUhExkJ4ShKVZCQmkIymygBlSARRASAonvQlCUwBTSE5yEII0hAtTk1BmppTymEJACECigUgUBBKf1KCYXQUQUwFGVqg8JSmwg4pG57beNJqETAbYDwv6q70XxhOINN1SKdRoazLIGdo0dxJuBBHu8VlbZwhzOMwSZE6X1HzVOiHEtaCYBEnSb7uGiczkhaenVcTh8K2HvaDvHvGeDR2vNY2M6budbD0iB8T/AKNH1Pgsmhsdo1v9+PerYa1tvksry5Xx2adMVq/XV/41RxHwizfIWUtHZzWDQDmVN1p3CPmi2gT+az1vyexD2jQT6BEuc7fHIKRtBPFNV0ltC2knZVKWqMo0DQgAnJSgCAnAqNPCcI6UkgECqBFCUXJqQEFEJqIKcBySQCKZBlQKKaSgA5MKdKaUgEoJ0JsoBpCBTkEjMlJOSRoLMJSkktEikkkkENZkmeCqvwoOoBB5BJJRVRNkMAEkgCB3J7KPJFJSaVtHuUjWJJK0iAgXopIM0iU0hJJTQaG6wmlJJIxBTgEkk4R4QLkklQNIQSSSBSnBJJOAZQRSTI2UCUkkgEJpSSQAKBcikgGoEJJIAAJJJJG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HOT WEATHER WORKING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899592" y="1844824"/>
            <a:ext cx="7416824" cy="4632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s-ES_tradnl" sz="2000" dirty="0" err="1" smtClean="0"/>
              <a:t>Temperature</a:t>
            </a:r>
            <a:r>
              <a:rPr lang="es-ES_tradnl" sz="2000" dirty="0" smtClean="0"/>
              <a:t> of concrete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increased</a:t>
            </a:r>
            <a:endParaRPr lang="es-ES_tradnl" sz="2000" dirty="0" smtClean="0"/>
          </a:p>
          <a:p>
            <a:pPr>
              <a:spcAft>
                <a:spcPts val="600"/>
              </a:spcAft>
              <a:buFont typeface="Arial" pitchFamily="34" charset="0"/>
              <a:buChar char="•"/>
            </a:pPr>
            <a:r>
              <a:rPr lang="es-ES_tradnl" sz="2000" dirty="0" err="1" smtClean="0"/>
              <a:t>Increase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evaporation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mix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waster</a:t>
            </a:r>
            <a:endParaRPr lang="es-ES_tradnl" sz="2000" dirty="0" smtClean="0"/>
          </a:p>
          <a:p>
            <a:pPr>
              <a:spcAft>
                <a:spcPts val="600"/>
              </a:spcAft>
              <a:buFont typeface="Arial" pitchFamily="34" charset="0"/>
              <a:buChar char="•"/>
            </a:pPr>
            <a:r>
              <a:rPr lang="es-ES_tradnl" sz="2000" dirty="0" smtClean="0"/>
              <a:t>More </a:t>
            </a:r>
            <a:r>
              <a:rPr lang="es-ES_tradnl" sz="2000" dirty="0" err="1" smtClean="0"/>
              <a:t>rapid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hydration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cement</a:t>
            </a:r>
            <a:endParaRPr lang="es-ES_tradnl" sz="2000" dirty="0" smtClean="0"/>
          </a:p>
          <a:p>
            <a:pPr>
              <a:spcAft>
                <a:spcPts val="600"/>
              </a:spcAft>
              <a:buFont typeface="Arial" pitchFamily="34" charset="0"/>
              <a:buChar char="•"/>
            </a:pPr>
            <a:r>
              <a:rPr lang="es-ES_tradnl" sz="2000" dirty="0" err="1" smtClean="0"/>
              <a:t>Accelerated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hardening</a:t>
            </a:r>
            <a:endParaRPr lang="es-ES_tradnl" sz="2000" dirty="0" smtClean="0"/>
          </a:p>
          <a:p>
            <a:pPr>
              <a:spcAft>
                <a:spcPts val="600"/>
              </a:spcAft>
              <a:buFont typeface="Arial" pitchFamily="34" charset="0"/>
              <a:buChar char="•"/>
            </a:pPr>
            <a:endParaRPr lang="es-ES_tradnl" sz="2000" dirty="0" smtClean="0"/>
          </a:p>
          <a:p>
            <a:pPr>
              <a:spcAft>
                <a:spcPts val="600"/>
              </a:spcAft>
            </a:pPr>
            <a:r>
              <a:rPr lang="es-ES_tradnl" sz="2000" dirty="0" err="1" smtClean="0"/>
              <a:t>Precautions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taken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approach</a:t>
            </a:r>
            <a:r>
              <a:rPr lang="es-ES_tradnl" sz="2000" dirty="0" smtClean="0"/>
              <a:t> 30ºC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es-ES_tradnl" sz="2000" dirty="0" smtClean="0"/>
              <a:t>Do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add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fresh</a:t>
            </a:r>
            <a:r>
              <a:rPr lang="es-ES_tradnl" sz="2000" dirty="0" smtClean="0"/>
              <a:t> concrete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Order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suitable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consistence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workability</a:t>
            </a:r>
            <a:endParaRPr lang="es-ES_tradnl" sz="2000" dirty="0" smtClean="0"/>
          </a:p>
          <a:p>
            <a:pPr>
              <a:spcAft>
                <a:spcPts val="600"/>
              </a:spcAft>
              <a:buFontTx/>
              <a:buChar char="-"/>
            </a:pPr>
            <a:r>
              <a:rPr lang="es-ES_tradnl" sz="2000" dirty="0" smtClean="0"/>
              <a:t>Place, compact and </a:t>
            </a:r>
            <a:r>
              <a:rPr lang="es-ES_tradnl" sz="2000" dirty="0" err="1" smtClean="0"/>
              <a:t>finish</a:t>
            </a:r>
            <a:r>
              <a:rPr lang="es-ES_tradnl" sz="2000" dirty="0" smtClean="0"/>
              <a:t> as </a:t>
            </a:r>
            <a:r>
              <a:rPr lang="es-ES_tradnl" sz="2000" dirty="0" err="1" smtClean="0"/>
              <a:t>quickly</a:t>
            </a:r>
            <a:r>
              <a:rPr lang="es-ES_tradnl" sz="2000" dirty="0" smtClean="0"/>
              <a:t> as </a:t>
            </a:r>
            <a:r>
              <a:rPr lang="es-ES_tradnl" sz="2000" dirty="0" err="1" smtClean="0"/>
              <a:t>possible</a:t>
            </a:r>
            <a:endParaRPr lang="es-ES_tradnl" sz="2000" dirty="0" smtClean="0"/>
          </a:p>
          <a:p>
            <a:pPr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Consider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use </a:t>
            </a:r>
            <a:r>
              <a:rPr lang="es-ES_tradnl" sz="2000" dirty="0" err="1" smtClean="0"/>
              <a:t>retarding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admixture</a:t>
            </a:r>
            <a:endParaRPr lang="es-ES_tradnl" sz="2000" dirty="0" smtClean="0"/>
          </a:p>
          <a:p>
            <a:pPr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Improve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curing</a:t>
            </a:r>
            <a:endParaRPr lang="es-ES_tradnl" sz="2000" dirty="0" smtClean="0"/>
          </a:p>
          <a:p>
            <a:pPr>
              <a:spcAft>
                <a:spcPts val="600"/>
              </a:spcAft>
            </a:pPr>
            <a:endParaRPr lang="es-ES" sz="2000" dirty="0"/>
          </a:p>
        </p:txBody>
      </p:sp>
      <p:sp>
        <p:nvSpPr>
          <p:cNvPr id="35842" name="AutoShape 2" descr="data:image/jpeg;base64,/9j/4AAQSkZJRgABAQAAAQABAAD/2wCEAAkGBhQSEBUUExQVFRQVFBcUFxcYGBYXGBgXFBUXFxgYFRoXHCYfFxojHBQUHy8gIycpLCwsFR8xNTAqNSYrLCkBCQoKDgwOFw8PGiokHBwsKSwsLCkpKSwpKSwsLCkpKSwsKSwpKSwsLCksKSkpLCwsLCkpKSwsKSksKSwpLCwsKf/AABEIALcBEwMBIgACEQEDEQH/xAAbAAABBQEBAAAAAAAAAAAAAAABAAIDBAUGB//EAEIQAAEDAgMEBwYDBwIGAwAAAAEAAhEDIQQSMQVBUWEGEyJxgZGhMkJSscHRFOHwByMzYnKCkmOiFRYkssLxNEPS/8QAGQEAAwEBAQAAAAAAAAAAAAAAAAECAwQF/8QAKBEBAQACAQMEAQMFAAAAAAAAAAECEQMSITEEE0FRYSJx0QUUkbHw/9oADAMBAAIRAxEAPwDexH7Q8Axxb/1JAPuspx4Eu9VNX2xQy0ZdWpnEvDutJYS6nUbYaQHAVKerdWxJ1Mbeh2a5wVOf5g3hG9ynq7HIv+Hpg0WNFw2WgC2Q7wBGnMblVypzGfLVZXwr2lnVV39WGkjM0e0A4QM4vfloqtDD0GVGg9Y1pzEtNcAgVSXUzDZBgNe0DNbLfPqFiNlVKri9uHABt2gwEwT8UEgCN2oSxOHIbkNFufIxpblaYLTVe0OjQdWHEHTdqUuqjUPw+0cD2w81g+h2KjS5/ZcGPqH2HQezRqeyYiRvVTalbY1R4dVaXPywHRVcYgwJk6TMbirTMUM9Q5QczhGVslx6qo5wEXc4AuMa2KhfhcQP/pPgJ+Sm3L7XJjthbU2bgaT6bvwr3U6ZNKu0B3WCpllvs1MpERdphVsJhcIaLS3Cuc84ltO7ahGR+kgugWPtcl2O0K2Vr4bH7xsSItkObXgQZVKhtE5bxPWMgcbPJjugKdXz3XMtTxP8f99ocFgNmMc4vpFmeHDPTqhuUAscG9WTEPY/2rzMSCCrWP2HsZ1IyA1r7BzOunsETlsb3A0R2jjC0jTWoN/u1XD5QmO2ieqaZE53jXgGH6lG75Trtrbl+nWz8KzD0xhi9zQWwXA5SGtcDDnNEkdiRuzDiuBy5zBJIHCIHp9169tJorYYMfBa5z2nwDCCOBErzTbOxatB4DhDHSWOAs8AxY8jqN3kVWGUnZzc+Nt6mr0CxVOg6pTJIDrsiTJNi2IibDQ/JH9qjcz8MwxpUqAZjvLWjTuKq9FdjGq/OXdXTpkAvEdY54g5GkyBAguJBAkCDMK3+0nZ7n5KzQSym0U3NNwAXEhwMAgy4g/2pe3yzPql/TfM/hnN9DiqeGI3f73fZWaNj7o8yfUKChX3TPJ1iO529Tg8yORutWWll9KRqfM/LTzUvS6vmxFEwZ/C0fm+0f8AtVAeP681Z6Q7OrP6rEMYXUjRDC5oz5eqLpzgaCCL6WKi76ppUm5V/Z2H6xggNMAA6T3m41U2D2JVz1ILGhxBEuA0bF78Z46q50a6PMa2m+pUOd8EMAZlgicjpBLnRqGxB3ldHUwrWCWhrXccom+uoRljjPPy7MMs7P2cziuj9VzXNmnBiwe3dH83JVafQfEOBa1oOaBOdpuTA979Quylx0O+LsaUCw8Gzzpj/wDSmZYLszc1U6NYmm0tygObYyRHZ1ntck2k0giS23A38p1t6ldMabiPYpyR8OhjvuquIc3qYhskDcJ1HBZ8swuNsacVz6pK4jGiXnvPzVT8A5+mWJi+afKF0GHwTCS4md8EHjuh4J/JaNDaTesa3tTmB97Qa6uPFceGGu9d+fJbdRz2z8C5lNzSJJdmsHEQGgXtzScIsTG7R45X7PJdRUcCTBGgjuuqdSmNY5zzWnuXGdmF9Njnd2udqYht4Mnx4zvF9PUJrqoMX4/OVPiMFnqUJEgvPdGU/f0W8zYlIizY46/eyc5/tll6Lv2rnesGU3EndP8AMPoJQdoP1ot9+w6cbwf6jz0TB0bZM3O/jp4KvejO+jy+2RTd2xw+w/JCnUgDujxKvVejzBLg6OAgcrTrvKdS2O034XsT6drmneSFPSZVUZTzCR+oskliMG0OPacL8Sgp9yK/tMnUYPpISA57sVNwQ7EVnAWmYLsp8rKD/mBud2WtBfF3kPvzjgLb1TwzBAlwbvgAnzg6/dWThqRntk2PunVHvVpeKL+G2y9p7GOqDKfZGaCTc2fmbBveEdpdIcTULSMS32muaGGSCyYPaYAPaM6TO+0UWYXfY94BOhPD9QmP2W3TIDJJ0PMWhOc6bwuiw3TfGNzNFCgQXF5vkgvMnRwm8nQk75NzsUenr2NzVaVMdz3egc2SVw9Lo4CCAx/eJ9JVrD9Fqw9kvb35R5hpCv3N3ev9p9uRtjp5WFqOGI7b3drrXNcKj8xn4SDN5IuYA0VnFftAqNcB+Cbn1zZgIJEGBkLiDpIjesVmwMVmk1RlvaXTJO838lbpbPqttUqU3N4FpM960mdR0RobO6e4UVT1wqUwWNbByvY0tc8gDILWcOVuIk7FbbezKrr1G5nMNMENfYOgkjs5QbNObW2qwPwDLdijb/SGnLSEn4WWkCGEyAWgCPAyjq0XR+WlWwmGNQU24gZBSfUa3eaktHtxGgHY136LQqbGZXwNNlRsjI115BBImQRdp7RXFVOiNJxlz6hd8Rc2fQAhd8za1EUh2jAAZEXECLjfpqJXn+u67Men7+BY4ih0cGEnqiRSzZoeQQOMHXzPksvb2HfiaFWu3PUw7RkfBgAjL7sgNFwbaarremuKazB13FstbSe6+hJbDR3lxFl5z0S/aEyjhKuFr0gWVZk3LZc2Dm3iYF7kG9923ofUcmXHervpFxlmnL7Q2W6jeSWWguAdE6aGfRV24kn3mn+132W9hulFCnVLK9FuKomG3Lm5ZjtNyxJF+/dC3sNgtnbSY2hhpwmJDSabXi1SRmDHPmTrqZPkvR3Mu/hhcNOKFd+7KOeSP+4/Rej9GXf9HTBuHNdNgQ7M52o0uF5dj8I+jVdTrNLajDlc12oIN/DnvXrOwhkwlAEERRZu4tB+qi6+WvHjq7c/tbY9OnXY+T2+wwEHK10Hs20DjlA4b+KubC2iTV6ssLZBzMLD2XCIgRa0z3idFt4vD06oh4nh+gqdLYNMVGvD6ktblF3AxwJbEgQOdhdTZLfLXvN6ahpA7h4W+irVtnNdHacAIMCItxgglaVCl1lNzSSajBna4+05g9trjHaLbOBN4JG5UyOadxgmVqCvs+TLX5dLZTHoSqtfZEts5pO6S4CeMeavmpG8Jjqw3x6KbjirdUBsUBtg0nfMx4ZTdSUdg0xctaHf3kRbj+rKzIPDzQI71PTFbofgRuLDpM74+SrYjZjnexliOOYmdI0iymdUdxP671A6s4cPIfRTcYqZZT5VaXR2Ic5rpbcAEcDrHgnV2los1x5AH0EXVn/iDtLeo+qcNqHgf8p+YWdxx+le5n9s5lWSLO52NrbwfH0VuYEkiIPfbz5J1THBwIMid+VpP0UYiLPOnvAqfbxXOXLSjiH2137/ALKOg7n6/mtmoBVZE06ZmxILrXkRA18d6zK3Rt3u1abxy7PoWpXj+i97L6YVfFDMZN5PD7pLWPRqpw8nfmil7bT3/wAOlw2y8O4S3M8cQ4fS6uDA0RozzzFcfs6qWuhhzX0OnKeGhWm7G1WkWAMzAcYI5gxw9FpjcfiMcplPNbr6TQCWNAMWGkncOQXOjpA4vLM7GOBgtMy0zFzFvNXcHtKsQSWTqRIEHhpcK5h8XUn+DA5Aj5rSfsypmz6mZpzl2YE30B7r6blc/Cnc4/7glTqTrSf5SicKPg9IKeqW5D2U3t3W9VHiKrpsHk8Gj7gT5pwpxpmH9xH1UlMlp1PiZ8kGVGXDtBzP6g0T3XKsDDgCQXE8CbegUZrO3FvkEYf8Y8gmCL3fAD3EH5oNqRqxwvOlrJjp3vPoEmVI4nzP0SuvkOe/ajj3fhabBGWrUOcggkZRmAIB3kD/ABK80bhd5G6RukcRPcvWelmzutwrpsWEPBnSDBPk5y8xq0Lu35Wg67kcOGPHOnFnlGXVpQ6bcRoRx0NlG2qWPDmuIcDmBGoIMgg8VPmErP2nVvbfZdDOx6JToM25gy6nbaeHaS8T/wDKp73CT7Y/LQiO9ZhAGhojsgN4aCPovEehDnsxuHNMlr+tYJBixIDh5SvfK+IFUy1jswbmq5Q0Nbwf2jJDr2EwReJEznN9l4XTPrYFr2w5oIkHWLggggi4uAon7IOjaj2jnDyP6S6SPGVcIv7RH9qBFvaHnH0kLKbjXtVJzhhGNcC6etZkkPqONQmMtpJD25mnvB78raHSelJdh2vqUyZbA0BE8zA0netXbuwKzsKajS1rTNw5xqRmgOaQCBa8a33XWLsvDGmMtOzdNzTqZvBd7zt8X7lVy6ZJV8PBeW243UnlpYfHh7QbiRMGxHenlwKzdrWaPhMhw3ECMw43aTfmsxr34dhAfm11AA7IJkm9yO4WXPeW4+XpT+nzOfoy8ffb+XRFg5KF+HHBXqOHY9jXSRmaHW0uJ3pjtn/zA+JH3Wu9x5llxume6gOJ8z91H1XM+Z+q0v8Ah07/AFn7KN+ynbvqEBmlnf5pvVt4fVX34F43Ks7D7og+PyKmw0SaSpvwx1lQuYQpsGwTYRlAhTqHsgkgkjQ26oYRnwg99/mpm0wNAB3ABIIr0NRxbORhAFHMgHAJIZkc6QIlNICIciUGbkCY+jO4QpPBNdV5KbpUQ9XHEeKd4qVrydyDh3KOk9qu0aOejUaY7VNzfNpC8UxtRwkgkAgT+uC9z6v9WXi/SPBdXXqU/he4Dum3pCcmhvbPoXCz8bOZvitaiwhqy9o+20cG/wDkVUTXUfs5wpdjqc6ND6h8GED1cF7HQxWRwc2xHkRwdxBXm/7L9mu/eVosAKTSbSSQ50d0M8133WEatJ7o+ijLe2mOtaXcTSbGdnsOOUjXI+PYPI6tO/TvgyoMxpGbs5wWlrmE5c41AJ3EG4O495TaNUiAXZzY52tiQCM0tN2u3EHiDNwlrZy9Parb9rNZhsr3ZQHOieGY/dcLXxjmCWtcWyQD3Hn3rs8jqgME5TPwBpA/q+pVLbGxmsac2KoMaTJa4lxaLHVvME7t10suO5/jTb0/qJw5bveXy4rF4+q9sODQ07jcmRB0jcr2yNkOxJcXOytaRYc51J004b1cwuAwT3divUxDgR2aYAZqAAS4kxcWla2Dwz5loaxhdeDJIb2RbQCGiIWE4PnO7d/L/Ud9uCWT77bFmBfTYGj2WgD2vnxTaT3g3BI7gbK+9zptHcTBWe+m9pudTuvqtPDzrbbup3AG/wA2vB9JRZixoMvn91NRMDdPcg8Tw9PkmR5qkC7SeYhRHEtdr5OanNwg4N8o+Siq4FpFw7wc79BMjX0WTZgPcSFXrYQcbcDJ8JhB2w2T2Xvb6776prtiuA7NWY+JvpYpao7IP+HtO8DvUNTZZGjmnuN/JWv37bZQ4aWiVCXVBq14E8CB6blOjVjs2p8JSU2Zp1aCeeafmkjQ6nRByMpoKcF2OUQkkAjCASUJIgpAIShJBBijmTUkgJchmShAhBlK8s6c4OMa8/GGvHi0A+oK9TgLz3pviw/F5HQwU2AS4ROYZiQd4vEcjxSpxz2H2e6oyW6N1VPZewH4rG9U33R23RZgB7RPmBG8mFq/8wMw7S1gzVHacG8+Lu4eMLa/ZdVyurUyCS5rapcRfNmIhxHHMCBycjEV2+ztmsoUm0mCGtEDid5J4kkk+Ks5QlKKaShROwQeQB2XEgBwMESY18d9lKlCA5HFbJxb3kPeKck3c8wbkQMuhtoSpG9E8re3WBPGIHmSZXYGah/1Dr/qd24VOWjo461m0WgyGgHjABU9E8nK5zY/R84dgLGjKeyXBzs3YIJySBeHa6Q61xbbfWMC5DQLRIEaWjd9oUOK2s5mIpUIGSpL53zlLY/2s81p4LDAuy6B8xyfFvAxl8RwEFxlOZWMw1I953nKWmjnK4aLTeAVC7CjmPFZ3CtOs+nV5/L6qTrBGk+h9bKocPHveaQ1uR9FPc9xL+IM+w7vn7WUmZzrAQN8m/oo2vHGEXE7nNHeDe/ehQ1ptdw5zGvC4HopBSbvk85j/t1VZ3WcWEcimVcQGe1mFp9oRbW06I2S4W8PM3+eqaA7+UjuIKp0tqF3ssJHxGQPCBKjrVXn2n5eTQQPM3O9GxppBx5+Y+6SyTUYdaZdz7V0Edh3bDXJyaAnLqcwpJQikCShKEYQYJJyEIAJJIJAUJSQJQZLkulGz2VqoBOWobNd3bjuImP8l1RcsXEYVhqOc4SZkee5Z53WlYuMxPRBzYmA7k1jZGsGN99f0Ow6GUBTw5bBB6x0k+0bNgnjbTkmYygXBrgfaBIEzoNDwOlij0fqODXh2pcHW5iP/HVPHLvoWOgzpZlXFVOzq0J8yWZQhydmQEq0H4Z1UCoI9kZySB2mktJvxDWnxWXKknsdzz/uaD82HzTFUdt4GmKlGrUxFKmKbz8Ty6crsrcoiewd6tYiqfdFheXGDa9gw2v/ADKptXZH4pgpZssvaQ6M0btJG5xVwNIEHXQ9+9ICaRa5wc7MQ43gNECwgDQWnxTXKXEe674mNPiGhp9WnzVdyKIhqKEhPemNaSYEk8AsKsh6pwdIVinsx51hvfc+QUjcMwHUuPL8tPFVMKNqNSlmEdrw18bJmH2SxtywAi8lX67yz4WDiT+gs+ttBs9lrnni6w9fsovZUtW24smwIMW+v1UdSs7gqbKj3O7RAEWAERvvvKsQePkUTueyz/qUU2/NJA21AnBNCdK6WB0JIIygySSTcqQGUOsCWUIpdzCeSRlFCUAIShJKEAx7JWfisLB3/rjK05TarZCjKbOMOmzL5+f2Oqquc5tSANf19VsVaKY3Dg8zx3wsp5WbSqWuYUzKreKRwvh5KPqCBET3d2+Vp1VOotNunQs7OWxY69w9PkrNLEnf+inMy6ViFbweFe8PDWk2BtxB+xKpZjBiBZxBOlhN5j0uoML0sFOketxFNjmyS2kc0DUfwQ7dxMq9wtVqfgKgN2PAkSQ02EiTbgn7Rw+Sq4AyCSQbaHtekx4LidudP8LUYac4h2b3g2IIdqHPeSYI3NI+SOE2nU6logsY2QwOOaoGEkjOQIzX0A4apZZSHI1mbZq9a2k/DuEOLOsa4luXO4tcRHZN9J0cVqjBuduhUNhU4lxBNRwi9wxvCeNrx3bpWlWrx7b/AO0W9BcqvM2nWgdh2M9syeH5C6lFa0MaGjnb0H1VXrD7jI5n7DXzTnYZoP7x8n4R9tyW5DCo4E9pxd/K3Txi3mU2o50ECKdu93huHki/G2hjQ0cdT+SruvqVNz+jmKE0mgySXO4ntH10TBS8Pmp9E0uWWlGdWEiiSkgAklKKYaUpwTAnALdmdKQKCcgAjCUpIMoRShKEgCRRlJABDKjKCQAgqGoVOoayVOIHnilSddNKTNVkpaBlMfQBM38yp6GCed0DibemqujABt3GR5BazG1O9MgYXgpRst7twA4m35rTZiWizG5v6R83GxQdTqO1IaPM/b0T6IW2bU2SGt7TswOugGhBE+JVDaOyGOILi5xLRu0G6bAea1K2LotdqajuXa9SYHmoK2Ke8aBg4G7v14KbjiqZVzDuitDrGvDILTIE2J5jTnZbGFwd7NzH081YbkaQTJPP6JVNoEiGiByt5qd4n3TNouHtODRwbr901tZjD2W+f1j7qoxjnalTsoQn1WlqRLVxz3CNBwFlEGp4akQkDU0p0IIBhTVImwkDC1CE4hAoMEUEkE0gU5ENRDVugAjCMJJAkUJShBkkSjCRSAJQlKKAEIK1R2e93uwOJt+as09lfESeQt/7T1aNsxOZgnu0HnZaWemyw1G4DMfT6qRpqO9lgbzdc+Qt6lV0T5LahR2INXEniBZTsNNlmCTwb2j4nQeJU9bBsaJrP/yIA8BofJUcRttjRFJsncTDR6ifRGpiO9WRTqO0DWDmMzo+Q9VBiTRpn96/M7cD2j4NGnksyrtKo8QXOjg2wvxM5iq4bHAd331Wd5IqYr9fbjjanTDR8T/o1p+qo1WOqfxHl/L2WeQsk0xoPNEUydVncrVakNBAFvQD5puY9ynFFA01Oj2r5E4MUvVohiNENFqkhBjU6VpCMKBCc5NIQDSmkJ7k0jmkDIQTiED+t6QNhNKcUEA1JGEkG0A9OFVRhGVszPzo5lGig0mdLOoalQNBJ3K7gsO17M4cHDkQPAo1sIMys0cA92gIHE2Wgx1KnwbPi48wNU/8S93sNPe6w/xF/kqmMK1UbswD2iT3C3mp2mmzgDwF3eklS/hXH+I8xwHZHpfzKoYrpBhaFg4Od8LBmPjFh4lPUg8tJuKeR2GAc3/YfUhMqYaQTVqEgaicrfGIHnK5ut0trPMUqYpj4ndp3gPZHqqT8NUquBqPc88zIvwGg8FF5sfjucwrpX7aoUxFNuePhEN/y08pWdiekVV9m9gfy6/5O+gCoCg1upB8yUXVZ0ELK8uV8K6ZC6hxOZzjPEmT4k3TMjR/MeKJBOt08MWfnyrZsnuTm0kWhPaFUhExkJ4ShKVZCQmkIymygBlSARRASAonvQlCUwBTSE5yEII0hAtTk1BmppTymEJACECigUgUBBKf1KCYXQUQUwFGVqg8JSmwg4pG57beNJqETAbYDwv6q70XxhOINN1SKdRoazLIGdo0dxJuBBHu8VlbZwhzOMwSZE6X1HzVOiHEtaCYBEnSb7uGiczkhaenVcTh8K2HvaDvHvGeDR2vNY2M6budbD0iB8T/AKNH1Pgsmhsdo1v9+PerYa1tvksry5Xx2adMVq/XV/41RxHwizfIWUtHZzWDQDmVN1p3CPmi2gT+az1vyexD2jQT6BEuc7fHIKRtBPFNV0ltC2knZVKWqMo0DQgAnJSgCAnAqNPCcI6UkgECqBFCUXJqQEFEJqIKcBySQCKZBlQKKaSgA5MKdKaUgEoJ0JsoBpCBTkEjMlJOSRoLMJSkktEikkkkENZkmeCqvwoOoBB5BJJRVRNkMAEkgCB3J7KPJFJSaVtHuUjWJJK0iAgXopIM0iU0hJJTQaG6wmlJJIxBTgEkk4R4QLkklQNIQSSSBSnBJJOAZQRSTI2UCUkkgEJpSSQAKBcikgGoEJJIAAJJJJG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 ON SITE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784</TotalTime>
  <Words>727</Words>
  <Application>Microsoft Office PowerPoint</Application>
  <PresentationFormat>On-screen Show (4:3)</PresentationFormat>
  <Paragraphs>157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13</cp:revision>
  <dcterms:created xsi:type="dcterms:W3CDTF">2015-03-14T15:29:20Z</dcterms:created>
  <dcterms:modified xsi:type="dcterms:W3CDTF">2020-03-19T08:55:54Z</dcterms:modified>
</cp:coreProperties>
</file>