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1"/>
  </p:notesMasterIdLst>
  <p:handoutMasterIdLst>
    <p:handoutMasterId r:id="rId32"/>
  </p:handoutMasterIdLst>
  <p:sldIdLst>
    <p:sldId id="269" r:id="rId2"/>
    <p:sldId id="259" r:id="rId3"/>
    <p:sldId id="260" r:id="rId4"/>
    <p:sldId id="270" r:id="rId5"/>
    <p:sldId id="262" r:id="rId6"/>
    <p:sldId id="285" r:id="rId7"/>
    <p:sldId id="272" r:id="rId8"/>
    <p:sldId id="264" r:id="rId9"/>
    <p:sldId id="265" r:id="rId10"/>
    <p:sldId id="268" r:id="rId11"/>
    <p:sldId id="274" r:id="rId12"/>
    <p:sldId id="273" r:id="rId13"/>
    <p:sldId id="275" r:id="rId14"/>
    <p:sldId id="266" r:id="rId15"/>
    <p:sldId id="276" r:id="rId16"/>
    <p:sldId id="287" r:id="rId17"/>
    <p:sldId id="288" r:id="rId18"/>
    <p:sldId id="289" r:id="rId19"/>
    <p:sldId id="290" r:id="rId20"/>
    <p:sldId id="286" r:id="rId21"/>
    <p:sldId id="277" r:id="rId22"/>
    <p:sldId id="278" r:id="rId23"/>
    <p:sldId id="291" r:id="rId24"/>
    <p:sldId id="279" r:id="rId25"/>
    <p:sldId id="280" r:id="rId26"/>
    <p:sldId id="281" r:id="rId27"/>
    <p:sldId id="282" r:id="rId28"/>
    <p:sldId id="283" r:id="rId29"/>
    <p:sldId id="267" r:id="rId3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1264" autoAdjust="0"/>
  </p:normalViewPr>
  <p:slideViewPr>
    <p:cSldViewPr>
      <p:cViewPr varScale="1">
        <p:scale>
          <a:sx n="61" d="100"/>
          <a:sy n="61" d="100"/>
        </p:scale>
        <p:origin x="1920"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CE1F8509-35D3-434C-BBF2-E22751F4149A}"/>
    <pc:docChg chg="modSld">
      <pc:chgData name="Ewa Kazimierska" userId="8edb7084-dccb-4d8f-9cfb-38098ea1d667" providerId="ADAL" clId="{CE1F8509-35D3-434C-BBF2-E22751F4149A}" dt="2025-11-25T09:36:23.546" v="10" actId="6549"/>
      <pc:docMkLst>
        <pc:docMk/>
      </pc:docMkLst>
      <pc:sldChg chg="modNotesTx">
        <pc:chgData name="Ewa Kazimierska" userId="8edb7084-dccb-4d8f-9cfb-38098ea1d667" providerId="ADAL" clId="{CE1F8509-35D3-434C-BBF2-E22751F4149A}" dt="2025-11-25T09:35:39.301" v="6" actId="6549"/>
        <pc:sldMkLst>
          <pc:docMk/>
          <pc:sldMk cId="2178128530" sldId="273"/>
        </pc:sldMkLst>
      </pc:sldChg>
      <pc:sldChg chg="mod modShow">
        <pc:chgData name="Ewa Kazimierska" userId="8edb7084-dccb-4d8f-9cfb-38098ea1d667" providerId="ADAL" clId="{CE1F8509-35D3-434C-BBF2-E22751F4149A}" dt="2025-11-25T09:33:23.253" v="5" actId="729"/>
        <pc:sldMkLst>
          <pc:docMk/>
          <pc:sldMk cId="2954642199" sldId="277"/>
        </pc:sldMkLst>
      </pc:sldChg>
      <pc:sldChg chg="modNotesTx">
        <pc:chgData name="Ewa Kazimierska" userId="8edb7084-dccb-4d8f-9cfb-38098ea1d667" providerId="ADAL" clId="{CE1F8509-35D3-434C-BBF2-E22751F4149A}" dt="2025-11-25T09:36:01.515" v="7" actId="6549"/>
        <pc:sldMkLst>
          <pc:docMk/>
          <pc:sldMk cId="3102769407" sldId="280"/>
        </pc:sldMkLst>
      </pc:sldChg>
      <pc:sldChg chg="modNotesTx">
        <pc:chgData name="Ewa Kazimierska" userId="8edb7084-dccb-4d8f-9cfb-38098ea1d667" providerId="ADAL" clId="{CE1F8509-35D3-434C-BBF2-E22751F4149A}" dt="2025-11-25T09:36:08.802" v="8" actId="6549"/>
        <pc:sldMkLst>
          <pc:docMk/>
          <pc:sldMk cId="134862516" sldId="281"/>
        </pc:sldMkLst>
      </pc:sldChg>
      <pc:sldChg chg="modNotesTx">
        <pc:chgData name="Ewa Kazimierska" userId="8edb7084-dccb-4d8f-9cfb-38098ea1d667" providerId="ADAL" clId="{CE1F8509-35D3-434C-BBF2-E22751F4149A}" dt="2025-11-25T09:36:15.629" v="9" actId="6549"/>
        <pc:sldMkLst>
          <pc:docMk/>
          <pc:sldMk cId="3502984584" sldId="282"/>
        </pc:sldMkLst>
      </pc:sldChg>
      <pc:sldChg chg="modNotesTx">
        <pc:chgData name="Ewa Kazimierska" userId="8edb7084-dccb-4d8f-9cfb-38098ea1d667" providerId="ADAL" clId="{CE1F8509-35D3-434C-BBF2-E22751F4149A}" dt="2025-11-25T09:36:23.546" v="10" actId="6549"/>
        <pc:sldMkLst>
          <pc:docMk/>
          <pc:sldMk cId="988030856" sldId="283"/>
        </pc:sldMkLst>
      </pc:sldChg>
      <pc:sldChg chg="mod modShow">
        <pc:chgData name="Ewa Kazimierska" userId="8edb7084-dccb-4d8f-9cfb-38098ea1d667" providerId="ADAL" clId="{CE1F8509-35D3-434C-BBF2-E22751F4149A}" dt="2025-11-25T09:33:10.003" v="4" actId="729"/>
        <pc:sldMkLst>
          <pc:docMk/>
          <pc:sldMk cId="2936912013" sldId="286"/>
        </pc:sldMkLst>
      </pc:sldChg>
      <pc:sldChg chg="mod modShow">
        <pc:chgData name="Ewa Kazimierska" userId="8edb7084-dccb-4d8f-9cfb-38098ea1d667" providerId="ADAL" clId="{CE1F8509-35D3-434C-BBF2-E22751F4149A}" dt="2025-11-25T09:32:45.821" v="0" actId="729"/>
        <pc:sldMkLst>
          <pc:docMk/>
          <pc:sldMk cId="3199425282" sldId="287"/>
        </pc:sldMkLst>
      </pc:sldChg>
      <pc:sldChg chg="mod modShow">
        <pc:chgData name="Ewa Kazimierska" userId="8edb7084-dccb-4d8f-9cfb-38098ea1d667" providerId="ADAL" clId="{CE1F8509-35D3-434C-BBF2-E22751F4149A}" dt="2025-11-25T09:32:54.001" v="1" actId="729"/>
        <pc:sldMkLst>
          <pc:docMk/>
          <pc:sldMk cId="1589362029" sldId="288"/>
        </pc:sldMkLst>
      </pc:sldChg>
      <pc:sldChg chg="mod modShow">
        <pc:chgData name="Ewa Kazimierska" userId="8edb7084-dccb-4d8f-9cfb-38098ea1d667" providerId="ADAL" clId="{CE1F8509-35D3-434C-BBF2-E22751F4149A}" dt="2025-11-25T09:32:58.053" v="2" actId="729"/>
        <pc:sldMkLst>
          <pc:docMk/>
          <pc:sldMk cId="683517434" sldId="289"/>
        </pc:sldMkLst>
      </pc:sldChg>
      <pc:sldChg chg="mod modShow">
        <pc:chgData name="Ewa Kazimierska" userId="8edb7084-dccb-4d8f-9cfb-38098ea1d667" providerId="ADAL" clId="{CE1F8509-35D3-434C-BBF2-E22751F4149A}" dt="2025-11-25T09:33:06.747" v="3" actId="729"/>
        <pc:sldMkLst>
          <pc:docMk/>
          <pc:sldMk cId="770993824" sldId="29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8283EE-910E-4250-A3D1-2F1D1F222563}" type="doc">
      <dgm:prSet loTypeId="urn:microsoft.com/office/officeart/2005/8/layout/cycle1" loCatId="cycle" qsTypeId="urn:microsoft.com/office/officeart/2005/8/quickstyle/simple1" qsCatId="simple" csTypeId="urn:microsoft.com/office/officeart/2005/8/colors/accent0_2" csCatId="mainScheme" phldr="1"/>
      <dgm:spPr/>
      <dgm:t>
        <a:bodyPr/>
        <a:lstStyle/>
        <a:p>
          <a:endParaRPr lang="en-GB"/>
        </a:p>
      </dgm:t>
    </dgm:pt>
    <dgm:pt modelId="{B6A98D87-4EAF-42F2-9A1D-59F53C229057}">
      <dgm:prSet phldrT="[Text]"/>
      <dgm:spPr/>
      <dgm:t>
        <a:bodyPr/>
        <a:lstStyle/>
        <a:p>
          <a:r>
            <a:rPr lang="en-GB" dirty="0"/>
            <a:t>Goals</a:t>
          </a:r>
        </a:p>
      </dgm:t>
    </dgm:pt>
    <dgm:pt modelId="{3E07CE40-17B8-46E0-B620-077A1313B7CF}" type="parTrans" cxnId="{7D844E1C-85CF-4348-95A6-E6C3C2626E32}">
      <dgm:prSet/>
      <dgm:spPr/>
      <dgm:t>
        <a:bodyPr/>
        <a:lstStyle/>
        <a:p>
          <a:endParaRPr lang="en-GB"/>
        </a:p>
      </dgm:t>
    </dgm:pt>
    <dgm:pt modelId="{767455A6-8F51-453C-A529-4AB49C7A229E}" type="sibTrans" cxnId="{7D844E1C-85CF-4348-95A6-E6C3C2626E32}">
      <dgm:prSet/>
      <dgm:spPr/>
      <dgm:t>
        <a:bodyPr/>
        <a:lstStyle/>
        <a:p>
          <a:endParaRPr lang="en-GB" dirty="0"/>
        </a:p>
      </dgm:t>
    </dgm:pt>
    <dgm:pt modelId="{EC4EF182-6DEA-4CE2-A2CB-C7F7BEE8A27C}">
      <dgm:prSet phldrT="[Text]"/>
      <dgm:spPr/>
      <dgm:t>
        <a:bodyPr/>
        <a:lstStyle/>
        <a:p>
          <a:r>
            <a:rPr lang="en-GB" dirty="0"/>
            <a:t>Time</a:t>
          </a:r>
        </a:p>
      </dgm:t>
    </dgm:pt>
    <dgm:pt modelId="{D5F59BB7-4111-4204-8B33-B0507B2E3B60}" type="parTrans" cxnId="{15720083-16C8-4A3D-B480-F761784EC469}">
      <dgm:prSet/>
      <dgm:spPr/>
      <dgm:t>
        <a:bodyPr/>
        <a:lstStyle/>
        <a:p>
          <a:endParaRPr lang="en-GB"/>
        </a:p>
      </dgm:t>
    </dgm:pt>
    <dgm:pt modelId="{CED4AA33-2A77-4469-918C-68C0C496A809}" type="sibTrans" cxnId="{15720083-16C8-4A3D-B480-F761784EC469}">
      <dgm:prSet/>
      <dgm:spPr/>
      <dgm:t>
        <a:bodyPr/>
        <a:lstStyle/>
        <a:p>
          <a:endParaRPr lang="en-GB" dirty="0"/>
        </a:p>
      </dgm:t>
    </dgm:pt>
    <dgm:pt modelId="{D32BD72B-893D-4651-B4DE-66D515446D96}" type="pres">
      <dgm:prSet presAssocID="{968283EE-910E-4250-A3D1-2F1D1F222563}" presName="cycle" presStyleCnt="0">
        <dgm:presLayoutVars>
          <dgm:dir/>
          <dgm:resizeHandles val="exact"/>
        </dgm:presLayoutVars>
      </dgm:prSet>
      <dgm:spPr/>
    </dgm:pt>
    <dgm:pt modelId="{0500A67C-2E34-455A-9111-901C8A395A3E}" type="pres">
      <dgm:prSet presAssocID="{B6A98D87-4EAF-42F2-9A1D-59F53C229057}" presName="dummy" presStyleCnt="0"/>
      <dgm:spPr/>
    </dgm:pt>
    <dgm:pt modelId="{532CC401-A311-4E0F-B550-7C466A78F9E0}" type="pres">
      <dgm:prSet presAssocID="{B6A98D87-4EAF-42F2-9A1D-59F53C229057}" presName="node" presStyleLbl="revTx" presStyleIdx="0" presStyleCnt="2">
        <dgm:presLayoutVars>
          <dgm:bulletEnabled val="1"/>
        </dgm:presLayoutVars>
      </dgm:prSet>
      <dgm:spPr/>
    </dgm:pt>
    <dgm:pt modelId="{3EC7A63F-1C1F-46A9-82AF-F5FFD0F83F5D}" type="pres">
      <dgm:prSet presAssocID="{767455A6-8F51-453C-A529-4AB49C7A229E}" presName="sibTrans" presStyleLbl="node1" presStyleIdx="0" presStyleCnt="2"/>
      <dgm:spPr/>
    </dgm:pt>
    <dgm:pt modelId="{A49F383D-387A-4DFC-98B7-6BBC3F44AA89}" type="pres">
      <dgm:prSet presAssocID="{EC4EF182-6DEA-4CE2-A2CB-C7F7BEE8A27C}" presName="dummy" presStyleCnt="0"/>
      <dgm:spPr/>
    </dgm:pt>
    <dgm:pt modelId="{A668BC49-062D-428F-8D6D-E745A30E025E}" type="pres">
      <dgm:prSet presAssocID="{EC4EF182-6DEA-4CE2-A2CB-C7F7BEE8A27C}" presName="node" presStyleLbl="revTx" presStyleIdx="1" presStyleCnt="2">
        <dgm:presLayoutVars>
          <dgm:bulletEnabled val="1"/>
        </dgm:presLayoutVars>
      </dgm:prSet>
      <dgm:spPr/>
    </dgm:pt>
    <dgm:pt modelId="{9EFF5870-5E77-4BFD-B27B-564F4C78C252}" type="pres">
      <dgm:prSet presAssocID="{CED4AA33-2A77-4469-918C-68C0C496A809}" presName="sibTrans" presStyleLbl="node1" presStyleIdx="1" presStyleCnt="2"/>
      <dgm:spPr/>
    </dgm:pt>
  </dgm:ptLst>
  <dgm:cxnLst>
    <dgm:cxn modelId="{7D844E1C-85CF-4348-95A6-E6C3C2626E32}" srcId="{968283EE-910E-4250-A3D1-2F1D1F222563}" destId="{B6A98D87-4EAF-42F2-9A1D-59F53C229057}" srcOrd="0" destOrd="0" parTransId="{3E07CE40-17B8-46E0-B620-077A1313B7CF}" sibTransId="{767455A6-8F51-453C-A529-4AB49C7A229E}"/>
    <dgm:cxn modelId="{15720083-16C8-4A3D-B480-F761784EC469}" srcId="{968283EE-910E-4250-A3D1-2F1D1F222563}" destId="{EC4EF182-6DEA-4CE2-A2CB-C7F7BEE8A27C}" srcOrd="1" destOrd="0" parTransId="{D5F59BB7-4111-4204-8B33-B0507B2E3B60}" sibTransId="{CED4AA33-2A77-4469-918C-68C0C496A809}"/>
    <dgm:cxn modelId="{49BD6B85-736A-46C5-A4F1-00812EFABF66}" type="presOf" srcId="{EC4EF182-6DEA-4CE2-A2CB-C7F7BEE8A27C}" destId="{A668BC49-062D-428F-8D6D-E745A30E025E}" srcOrd="0" destOrd="0" presId="urn:microsoft.com/office/officeart/2005/8/layout/cycle1"/>
    <dgm:cxn modelId="{DA567FA7-9B68-4554-B071-B0A0C3340ADE}" type="presOf" srcId="{767455A6-8F51-453C-A529-4AB49C7A229E}" destId="{3EC7A63F-1C1F-46A9-82AF-F5FFD0F83F5D}" srcOrd="0" destOrd="0" presId="urn:microsoft.com/office/officeart/2005/8/layout/cycle1"/>
    <dgm:cxn modelId="{2BC4BCBB-3BAB-4C40-8D0A-9F5301CB1D76}" type="presOf" srcId="{CED4AA33-2A77-4469-918C-68C0C496A809}" destId="{9EFF5870-5E77-4BFD-B27B-564F4C78C252}" srcOrd="0" destOrd="0" presId="urn:microsoft.com/office/officeart/2005/8/layout/cycle1"/>
    <dgm:cxn modelId="{996FB2F2-62E2-4DB4-8DC1-160D98D9C0FF}" type="presOf" srcId="{B6A98D87-4EAF-42F2-9A1D-59F53C229057}" destId="{532CC401-A311-4E0F-B550-7C466A78F9E0}" srcOrd="0" destOrd="0" presId="urn:microsoft.com/office/officeart/2005/8/layout/cycle1"/>
    <dgm:cxn modelId="{480841FB-3A81-4C96-B687-E5F5E5F55A06}" type="presOf" srcId="{968283EE-910E-4250-A3D1-2F1D1F222563}" destId="{D32BD72B-893D-4651-B4DE-66D515446D96}" srcOrd="0" destOrd="0" presId="urn:microsoft.com/office/officeart/2005/8/layout/cycle1"/>
    <dgm:cxn modelId="{2D9E9282-F406-4AD1-B168-DE07D712DD7E}" type="presParOf" srcId="{D32BD72B-893D-4651-B4DE-66D515446D96}" destId="{0500A67C-2E34-455A-9111-901C8A395A3E}" srcOrd="0" destOrd="0" presId="urn:microsoft.com/office/officeart/2005/8/layout/cycle1"/>
    <dgm:cxn modelId="{126FCAD0-EE17-4192-B038-8D5329D89B09}" type="presParOf" srcId="{D32BD72B-893D-4651-B4DE-66D515446D96}" destId="{532CC401-A311-4E0F-B550-7C466A78F9E0}" srcOrd="1" destOrd="0" presId="urn:microsoft.com/office/officeart/2005/8/layout/cycle1"/>
    <dgm:cxn modelId="{941E8EDE-DDDA-4B0C-9DD7-4F2BBB197653}" type="presParOf" srcId="{D32BD72B-893D-4651-B4DE-66D515446D96}" destId="{3EC7A63F-1C1F-46A9-82AF-F5FFD0F83F5D}" srcOrd="2" destOrd="0" presId="urn:microsoft.com/office/officeart/2005/8/layout/cycle1"/>
    <dgm:cxn modelId="{50DFF74A-3ED1-4C74-8629-E2F9D2970F1E}" type="presParOf" srcId="{D32BD72B-893D-4651-B4DE-66D515446D96}" destId="{A49F383D-387A-4DFC-98B7-6BBC3F44AA89}" srcOrd="3" destOrd="0" presId="urn:microsoft.com/office/officeart/2005/8/layout/cycle1"/>
    <dgm:cxn modelId="{BEEA6FC5-247F-45C0-BBEA-0609F73D0C25}" type="presParOf" srcId="{D32BD72B-893D-4651-B4DE-66D515446D96}" destId="{A668BC49-062D-428F-8D6D-E745A30E025E}" srcOrd="4" destOrd="0" presId="urn:microsoft.com/office/officeart/2005/8/layout/cycle1"/>
    <dgm:cxn modelId="{5C2A4F3C-2276-406C-B774-0307080614B8}" type="presParOf" srcId="{D32BD72B-893D-4651-B4DE-66D515446D96}" destId="{9EFF5870-5E77-4BFD-B27B-564F4C78C252}"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9B042-39C3-47BB-88DB-EBD1B94987DD}" type="doc">
      <dgm:prSet loTypeId="urn:microsoft.com/office/officeart/2005/8/layout/vList5" loCatId="list" qsTypeId="urn:microsoft.com/office/officeart/2005/8/quickstyle/3d3" qsCatId="3D" csTypeId="urn:microsoft.com/office/officeart/2005/8/colors/accent1_2" csCatId="accent1" phldr="1"/>
      <dgm:spPr/>
      <dgm:t>
        <a:bodyPr/>
        <a:lstStyle/>
        <a:p>
          <a:endParaRPr lang="en-GB"/>
        </a:p>
      </dgm:t>
    </dgm:pt>
    <dgm:pt modelId="{99941B9E-1D4B-41DE-A329-7DC87999A8FA}">
      <dgm:prSet phldrT="[Text]"/>
      <dgm:spPr/>
      <dgm:t>
        <a:bodyPr/>
        <a:lstStyle/>
        <a:p>
          <a:r>
            <a:rPr lang="en-GB" dirty="0"/>
            <a:t>A- Very Important</a:t>
          </a:r>
        </a:p>
      </dgm:t>
    </dgm:pt>
    <dgm:pt modelId="{AE886C2C-FB8F-4787-A876-425ACA2D3EA6}" type="parTrans" cxnId="{61D278B1-D9AE-4916-9F3A-6F32CFAB7051}">
      <dgm:prSet/>
      <dgm:spPr/>
      <dgm:t>
        <a:bodyPr/>
        <a:lstStyle/>
        <a:p>
          <a:endParaRPr lang="en-GB"/>
        </a:p>
      </dgm:t>
    </dgm:pt>
    <dgm:pt modelId="{7E02CF77-A583-4F71-BB55-0E1D4C4DD143}" type="sibTrans" cxnId="{61D278B1-D9AE-4916-9F3A-6F32CFAB7051}">
      <dgm:prSet/>
      <dgm:spPr/>
      <dgm:t>
        <a:bodyPr/>
        <a:lstStyle/>
        <a:p>
          <a:endParaRPr lang="en-GB"/>
        </a:p>
      </dgm:t>
    </dgm:pt>
    <dgm:pt modelId="{FDEE6DBD-7397-4442-8637-D2EC6334A69F}">
      <dgm:prSet phldrT="[Text]"/>
      <dgm:spPr/>
      <dgm:t>
        <a:bodyPr/>
        <a:lstStyle/>
        <a:p>
          <a:r>
            <a:rPr lang="en-GB" dirty="0"/>
            <a:t>DO IT NOW!</a:t>
          </a:r>
        </a:p>
      </dgm:t>
    </dgm:pt>
    <dgm:pt modelId="{9443D246-59BB-457D-9922-0FD37964775F}" type="parTrans" cxnId="{EBBB4E9A-8F29-4AD0-996C-1B2B443C6255}">
      <dgm:prSet/>
      <dgm:spPr/>
      <dgm:t>
        <a:bodyPr/>
        <a:lstStyle/>
        <a:p>
          <a:endParaRPr lang="en-GB"/>
        </a:p>
      </dgm:t>
    </dgm:pt>
    <dgm:pt modelId="{B928F784-BF6B-4A84-9B9E-359DB6B610AF}" type="sibTrans" cxnId="{EBBB4E9A-8F29-4AD0-996C-1B2B443C6255}">
      <dgm:prSet/>
      <dgm:spPr/>
      <dgm:t>
        <a:bodyPr/>
        <a:lstStyle/>
        <a:p>
          <a:endParaRPr lang="en-GB"/>
        </a:p>
      </dgm:t>
    </dgm:pt>
    <dgm:pt modelId="{F0F1E167-142A-4CED-8EB9-C1DAEFE28A0A}">
      <dgm:prSet phldrT="[Text]"/>
      <dgm:spPr/>
      <dgm:t>
        <a:bodyPr/>
        <a:lstStyle/>
        <a:p>
          <a:r>
            <a:rPr lang="en-GB" dirty="0"/>
            <a:t>B - Important</a:t>
          </a:r>
        </a:p>
      </dgm:t>
    </dgm:pt>
    <dgm:pt modelId="{7C118DA1-439D-4351-BE3A-9AC31A6E4A7C}" type="parTrans" cxnId="{2EEDE185-5B92-4CCA-A7C6-3783EF362F35}">
      <dgm:prSet/>
      <dgm:spPr/>
      <dgm:t>
        <a:bodyPr/>
        <a:lstStyle/>
        <a:p>
          <a:endParaRPr lang="en-GB"/>
        </a:p>
      </dgm:t>
    </dgm:pt>
    <dgm:pt modelId="{4D51D3F5-1334-45D6-AD11-7BA1927E7C7A}" type="sibTrans" cxnId="{2EEDE185-5B92-4CCA-A7C6-3783EF362F35}">
      <dgm:prSet/>
      <dgm:spPr/>
      <dgm:t>
        <a:bodyPr/>
        <a:lstStyle/>
        <a:p>
          <a:endParaRPr lang="en-GB"/>
        </a:p>
      </dgm:t>
    </dgm:pt>
    <dgm:pt modelId="{5E179270-C46E-473F-BB13-FC9108CDAB27}">
      <dgm:prSet phldrT="[Text]"/>
      <dgm:spPr/>
      <dgm:t>
        <a:bodyPr/>
        <a:lstStyle/>
        <a:p>
          <a:r>
            <a:rPr lang="en-GB" dirty="0"/>
            <a:t>Do it after you complete A</a:t>
          </a:r>
        </a:p>
      </dgm:t>
    </dgm:pt>
    <dgm:pt modelId="{A4055370-AE56-4392-93FD-3889E9962FE0}" type="parTrans" cxnId="{DE99870A-8EF4-4F1C-8C12-75EC37AEAECD}">
      <dgm:prSet/>
      <dgm:spPr/>
      <dgm:t>
        <a:bodyPr/>
        <a:lstStyle/>
        <a:p>
          <a:endParaRPr lang="en-GB"/>
        </a:p>
      </dgm:t>
    </dgm:pt>
    <dgm:pt modelId="{8FC3294A-BFFE-4BC9-9B6C-98DD7CE16909}" type="sibTrans" cxnId="{DE99870A-8EF4-4F1C-8C12-75EC37AEAECD}">
      <dgm:prSet/>
      <dgm:spPr/>
      <dgm:t>
        <a:bodyPr/>
        <a:lstStyle/>
        <a:p>
          <a:endParaRPr lang="en-GB"/>
        </a:p>
      </dgm:t>
    </dgm:pt>
    <dgm:pt modelId="{A2157295-2441-4F85-B29B-4D1D66792629}">
      <dgm:prSet phldrT="[Text]"/>
      <dgm:spPr/>
      <dgm:t>
        <a:bodyPr/>
        <a:lstStyle/>
        <a:p>
          <a:r>
            <a:rPr lang="en-GB" dirty="0"/>
            <a:t>C- Needed but Not Important</a:t>
          </a:r>
        </a:p>
      </dgm:t>
    </dgm:pt>
    <dgm:pt modelId="{5391AEE0-E002-482E-BBD2-71CB214F6B03}" type="parTrans" cxnId="{661ECDBE-C310-42A1-B33A-56C417793311}">
      <dgm:prSet/>
      <dgm:spPr/>
      <dgm:t>
        <a:bodyPr/>
        <a:lstStyle/>
        <a:p>
          <a:endParaRPr lang="en-GB"/>
        </a:p>
      </dgm:t>
    </dgm:pt>
    <dgm:pt modelId="{89C98ABD-9B60-46D0-99B8-E8F2FF84D617}" type="sibTrans" cxnId="{661ECDBE-C310-42A1-B33A-56C417793311}">
      <dgm:prSet/>
      <dgm:spPr/>
      <dgm:t>
        <a:bodyPr/>
        <a:lstStyle/>
        <a:p>
          <a:endParaRPr lang="en-GB"/>
        </a:p>
      </dgm:t>
    </dgm:pt>
    <dgm:pt modelId="{107F08CC-BF73-4656-9107-6E502562295D}">
      <dgm:prSet phldrT="[Text]"/>
      <dgm:spPr/>
      <dgm:t>
        <a:bodyPr/>
        <a:lstStyle/>
        <a:p>
          <a:r>
            <a:rPr lang="en-GB" dirty="0"/>
            <a:t>D - Not needed or important</a:t>
          </a:r>
        </a:p>
      </dgm:t>
    </dgm:pt>
    <dgm:pt modelId="{57914F3D-0341-40F2-9CC5-87743B734847}" type="parTrans" cxnId="{F3EFB9B5-48D2-4E26-A7F2-2DAF02916D9C}">
      <dgm:prSet/>
      <dgm:spPr/>
      <dgm:t>
        <a:bodyPr/>
        <a:lstStyle/>
        <a:p>
          <a:endParaRPr lang="en-GB"/>
        </a:p>
      </dgm:t>
    </dgm:pt>
    <dgm:pt modelId="{A04C23EA-70F6-40E5-A3AD-365D3B50BE67}" type="sibTrans" cxnId="{F3EFB9B5-48D2-4E26-A7F2-2DAF02916D9C}">
      <dgm:prSet/>
      <dgm:spPr/>
      <dgm:t>
        <a:bodyPr/>
        <a:lstStyle/>
        <a:p>
          <a:endParaRPr lang="en-GB"/>
        </a:p>
      </dgm:t>
    </dgm:pt>
    <dgm:pt modelId="{63F7B77F-5280-4F0F-84BC-29BA7FEC08A3}">
      <dgm:prSet/>
      <dgm:spPr/>
      <dgm:t>
        <a:bodyPr/>
        <a:lstStyle/>
        <a:p>
          <a:r>
            <a:rPr lang="en-GB" dirty="0"/>
            <a:t>Do it when you have time.</a:t>
          </a:r>
        </a:p>
      </dgm:t>
    </dgm:pt>
    <dgm:pt modelId="{BC537EFF-8B52-4AFF-B0F3-40BF0FD06A19}" type="parTrans" cxnId="{192964C0-2B8D-4DD2-B93B-A8D47BB60FCB}">
      <dgm:prSet/>
      <dgm:spPr/>
      <dgm:t>
        <a:bodyPr/>
        <a:lstStyle/>
        <a:p>
          <a:endParaRPr lang="en-GB"/>
        </a:p>
      </dgm:t>
    </dgm:pt>
    <dgm:pt modelId="{FE1224A9-786F-411D-A9CB-55C727FF4ADB}" type="sibTrans" cxnId="{192964C0-2B8D-4DD2-B93B-A8D47BB60FCB}">
      <dgm:prSet/>
      <dgm:spPr/>
      <dgm:t>
        <a:bodyPr/>
        <a:lstStyle/>
        <a:p>
          <a:endParaRPr lang="en-GB"/>
        </a:p>
      </dgm:t>
    </dgm:pt>
    <dgm:pt modelId="{B56EDF76-2A62-4659-8AF0-E32CAE2BCE71}">
      <dgm:prSet/>
      <dgm:spPr/>
      <dgm:t>
        <a:bodyPr/>
        <a:lstStyle/>
        <a:p>
          <a:r>
            <a:rPr lang="en-GB" dirty="0"/>
            <a:t>Do It last, or just don’t Do it!</a:t>
          </a:r>
        </a:p>
      </dgm:t>
    </dgm:pt>
    <dgm:pt modelId="{FACDEA4F-A42B-47B2-9290-4851C2DA5EFC}" type="parTrans" cxnId="{5B9D8A82-654F-4274-BECE-61177A9C7B0D}">
      <dgm:prSet/>
      <dgm:spPr/>
      <dgm:t>
        <a:bodyPr/>
        <a:lstStyle/>
        <a:p>
          <a:endParaRPr lang="en-GB"/>
        </a:p>
      </dgm:t>
    </dgm:pt>
    <dgm:pt modelId="{4D93B732-6829-4E85-8D6E-7CE4B8E15168}" type="sibTrans" cxnId="{5B9D8A82-654F-4274-BECE-61177A9C7B0D}">
      <dgm:prSet/>
      <dgm:spPr/>
      <dgm:t>
        <a:bodyPr/>
        <a:lstStyle/>
        <a:p>
          <a:endParaRPr lang="en-GB"/>
        </a:p>
      </dgm:t>
    </dgm:pt>
    <dgm:pt modelId="{1B0AA4A4-FD76-4BCB-A9B3-9893B8FA026B}" type="pres">
      <dgm:prSet presAssocID="{36A9B042-39C3-47BB-88DB-EBD1B94987DD}" presName="Name0" presStyleCnt="0">
        <dgm:presLayoutVars>
          <dgm:dir/>
          <dgm:animLvl val="lvl"/>
          <dgm:resizeHandles val="exact"/>
        </dgm:presLayoutVars>
      </dgm:prSet>
      <dgm:spPr/>
    </dgm:pt>
    <dgm:pt modelId="{5B45F191-99AD-4AB6-B168-17E6F077F2E0}" type="pres">
      <dgm:prSet presAssocID="{99941B9E-1D4B-41DE-A329-7DC87999A8FA}" presName="linNode" presStyleCnt="0"/>
      <dgm:spPr/>
    </dgm:pt>
    <dgm:pt modelId="{D0DF6C9A-EF81-47C4-8279-7A35A3961252}" type="pres">
      <dgm:prSet presAssocID="{99941B9E-1D4B-41DE-A329-7DC87999A8FA}" presName="parentText" presStyleLbl="node1" presStyleIdx="0" presStyleCnt="4">
        <dgm:presLayoutVars>
          <dgm:chMax val="1"/>
          <dgm:bulletEnabled val="1"/>
        </dgm:presLayoutVars>
      </dgm:prSet>
      <dgm:spPr/>
    </dgm:pt>
    <dgm:pt modelId="{42B7B388-D118-4892-8810-EE283F31B6A5}" type="pres">
      <dgm:prSet presAssocID="{99941B9E-1D4B-41DE-A329-7DC87999A8FA}" presName="descendantText" presStyleLbl="alignAccFollowNode1" presStyleIdx="0" presStyleCnt="4">
        <dgm:presLayoutVars>
          <dgm:bulletEnabled val="1"/>
        </dgm:presLayoutVars>
      </dgm:prSet>
      <dgm:spPr/>
    </dgm:pt>
    <dgm:pt modelId="{F1EE7DEF-913F-4698-9CE0-B30B391F9E62}" type="pres">
      <dgm:prSet presAssocID="{7E02CF77-A583-4F71-BB55-0E1D4C4DD143}" presName="sp" presStyleCnt="0"/>
      <dgm:spPr/>
    </dgm:pt>
    <dgm:pt modelId="{35F1B1FF-CDB9-4E07-AB9C-B04638718292}" type="pres">
      <dgm:prSet presAssocID="{F0F1E167-142A-4CED-8EB9-C1DAEFE28A0A}" presName="linNode" presStyleCnt="0"/>
      <dgm:spPr/>
    </dgm:pt>
    <dgm:pt modelId="{6678D8F4-50BD-4A69-98D9-481BA3F763A6}" type="pres">
      <dgm:prSet presAssocID="{F0F1E167-142A-4CED-8EB9-C1DAEFE28A0A}" presName="parentText" presStyleLbl="node1" presStyleIdx="1" presStyleCnt="4">
        <dgm:presLayoutVars>
          <dgm:chMax val="1"/>
          <dgm:bulletEnabled val="1"/>
        </dgm:presLayoutVars>
      </dgm:prSet>
      <dgm:spPr/>
    </dgm:pt>
    <dgm:pt modelId="{D15D9EA7-0236-4CF4-90B3-29BC30154B4C}" type="pres">
      <dgm:prSet presAssocID="{F0F1E167-142A-4CED-8EB9-C1DAEFE28A0A}" presName="descendantText" presStyleLbl="alignAccFollowNode1" presStyleIdx="1" presStyleCnt="4">
        <dgm:presLayoutVars>
          <dgm:bulletEnabled val="1"/>
        </dgm:presLayoutVars>
      </dgm:prSet>
      <dgm:spPr/>
    </dgm:pt>
    <dgm:pt modelId="{54347FD7-5E06-4B83-A743-86459DC756D4}" type="pres">
      <dgm:prSet presAssocID="{4D51D3F5-1334-45D6-AD11-7BA1927E7C7A}" presName="sp" presStyleCnt="0"/>
      <dgm:spPr/>
    </dgm:pt>
    <dgm:pt modelId="{7F627C7C-61F5-4225-8955-66F47B290091}" type="pres">
      <dgm:prSet presAssocID="{A2157295-2441-4F85-B29B-4D1D66792629}" presName="linNode" presStyleCnt="0"/>
      <dgm:spPr/>
    </dgm:pt>
    <dgm:pt modelId="{8BD416C9-176C-446E-A3FA-A13AE860FD06}" type="pres">
      <dgm:prSet presAssocID="{A2157295-2441-4F85-B29B-4D1D66792629}" presName="parentText" presStyleLbl="node1" presStyleIdx="2" presStyleCnt="4">
        <dgm:presLayoutVars>
          <dgm:chMax val="1"/>
          <dgm:bulletEnabled val="1"/>
        </dgm:presLayoutVars>
      </dgm:prSet>
      <dgm:spPr/>
    </dgm:pt>
    <dgm:pt modelId="{FBBC5F54-54F5-4FE8-9C01-1C6C85306E1A}" type="pres">
      <dgm:prSet presAssocID="{A2157295-2441-4F85-B29B-4D1D66792629}" presName="descendantText" presStyleLbl="alignAccFollowNode1" presStyleIdx="2" presStyleCnt="4">
        <dgm:presLayoutVars>
          <dgm:bulletEnabled val="1"/>
        </dgm:presLayoutVars>
      </dgm:prSet>
      <dgm:spPr/>
    </dgm:pt>
    <dgm:pt modelId="{1E08369D-EA45-4DBE-B74F-8B9260219692}" type="pres">
      <dgm:prSet presAssocID="{89C98ABD-9B60-46D0-99B8-E8F2FF84D617}" presName="sp" presStyleCnt="0"/>
      <dgm:spPr/>
    </dgm:pt>
    <dgm:pt modelId="{88F5BB9C-7D76-44B2-860C-D11C2C60CB5E}" type="pres">
      <dgm:prSet presAssocID="{107F08CC-BF73-4656-9107-6E502562295D}" presName="linNode" presStyleCnt="0"/>
      <dgm:spPr/>
    </dgm:pt>
    <dgm:pt modelId="{138B4D80-324B-4486-97AE-95EF73FDCD69}" type="pres">
      <dgm:prSet presAssocID="{107F08CC-BF73-4656-9107-6E502562295D}" presName="parentText" presStyleLbl="node1" presStyleIdx="3" presStyleCnt="4">
        <dgm:presLayoutVars>
          <dgm:chMax val="1"/>
          <dgm:bulletEnabled val="1"/>
        </dgm:presLayoutVars>
      </dgm:prSet>
      <dgm:spPr/>
    </dgm:pt>
    <dgm:pt modelId="{6D628629-094D-4ABA-83BA-CD2094F82568}" type="pres">
      <dgm:prSet presAssocID="{107F08CC-BF73-4656-9107-6E502562295D}" presName="descendantText" presStyleLbl="alignAccFollowNode1" presStyleIdx="3" presStyleCnt="4">
        <dgm:presLayoutVars>
          <dgm:bulletEnabled val="1"/>
        </dgm:presLayoutVars>
      </dgm:prSet>
      <dgm:spPr/>
    </dgm:pt>
  </dgm:ptLst>
  <dgm:cxnLst>
    <dgm:cxn modelId="{DE99870A-8EF4-4F1C-8C12-75EC37AEAECD}" srcId="{F0F1E167-142A-4CED-8EB9-C1DAEFE28A0A}" destId="{5E179270-C46E-473F-BB13-FC9108CDAB27}" srcOrd="0" destOrd="0" parTransId="{A4055370-AE56-4392-93FD-3889E9962FE0}" sibTransId="{8FC3294A-BFFE-4BC9-9B6C-98DD7CE16909}"/>
    <dgm:cxn modelId="{32E49A1F-5D62-47A6-8924-FFB5D73C55CC}" type="presOf" srcId="{A2157295-2441-4F85-B29B-4D1D66792629}" destId="{8BD416C9-176C-446E-A3FA-A13AE860FD06}" srcOrd="0" destOrd="0" presId="urn:microsoft.com/office/officeart/2005/8/layout/vList5"/>
    <dgm:cxn modelId="{C961132A-71FF-43F3-815C-F36EA67E4785}" type="presOf" srcId="{FDEE6DBD-7397-4442-8637-D2EC6334A69F}" destId="{42B7B388-D118-4892-8810-EE283F31B6A5}" srcOrd="0" destOrd="0" presId="urn:microsoft.com/office/officeart/2005/8/layout/vList5"/>
    <dgm:cxn modelId="{92356B2E-FD0B-475B-8FD0-2F825ABBDB65}" type="presOf" srcId="{107F08CC-BF73-4656-9107-6E502562295D}" destId="{138B4D80-324B-4486-97AE-95EF73FDCD69}" srcOrd="0" destOrd="0" presId="urn:microsoft.com/office/officeart/2005/8/layout/vList5"/>
    <dgm:cxn modelId="{DF899931-AC52-420E-AFE8-64FABE17F768}" type="presOf" srcId="{5E179270-C46E-473F-BB13-FC9108CDAB27}" destId="{D15D9EA7-0236-4CF4-90B3-29BC30154B4C}" srcOrd="0" destOrd="0" presId="urn:microsoft.com/office/officeart/2005/8/layout/vList5"/>
    <dgm:cxn modelId="{78B0ED5F-BFE1-4A59-BA1E-17E47409FAC7}" type="presOf" srcId="{63F7B77F-5280-4F0F-84BC-29BA7FEC08A3}" destId="{FBBC5F54-54F5-4FE8-9C01-1C6C85306E1A}" srcOrd="0" destOrd="0" presId="urn:microsoft.com/office/officeart/2005/8/layout/vList5"/>
    <dgm:cxn modelId="{5B9D8A82-654F-4274-BECE-61177A9C7B0D}" srcId="{107F08CC-BF73-4656-9107-6E502562295D}" destId="{B56EDF76-2A62-4659-8AF0-E32CAE2BCE71}" srcOrd="0" destOrd="0" parTransId="{FACDEA4F-A42B-47B2-9290-4851C2DA5EFC}" sibTransId="{4D93B732-6829-4E85-8D6E-7CE4B8E15168}"/>
    <dgm:cxn modelId="{2EEDE185-5B92-4CCA-A7C6-3783EF362F35}" srcId="{36A9B042-39C3-47BB-88DB-EBD1B94987DD}" destId="{F0F1E167-142A-4CED-8EB9-C1DAEFE28A0A}" srcOrd="1" destOrd="0" parTransId="{7C118DA1-439D-4351-BE3A-9AC31A6E4A7C}" sibTransId="{4D51D3F5-1334-45D6-AD11-7BA1927E7C7A}"/>
    <dgm:cxn modelId="{687DDE86-4F55-4B7D-989D-31F90F2EB523}" type="presOf" srcId="{99941B9E-1D4B-41DE-A329-7DC87999A8FA}" destId="{D0DF6C9A-EF81-47C4-8279-7A35A3961252}" srcOrd="0" destOrd="0" presId="urn:microsoft.com/office/officeart/2005/8/layout/vList5"/>
    <dgm:cxn modelId="{EBBB4E9A-8F29-4AD0-996C-1B2B443C6255}" srcId="{99941B9E-1D4B-41DE-A329-7DC87999A8FA}" destId="{FDEE6DBD-7397-4442-8637-D2EC6334A69F}" srcOrd="0" destOrd="0" parTransId="{9443D246-59BB-457D-9922-0FD37964775F}" sibTransId="{B928F784-BF6B-4A84-9B9E-359DB6B610AF}"/>
    <dgm:cxn modelId="{61D278B1-D9AE-4916-9F3A-6F32CFAB7051}" srcId="{36A9B042-39C3-47BB-88DB-EBD1B94987DD}" destId="{99941B9E-1D4B-41DE-A329-7DC87999A8FA}" srcOrd="0" destOrd="0" parTransId="{AE886C2C-FB8F-4787-A876-425ACA2D3EA6}" sibTransId="{7E02CF77-A583-4F71-BB55-0E1D4C4DD143}"/>
    <dgm:cxn modelId="{F3EFB9B5-48D2-4E26-A7F2-2DAF02916D9C}" srcId="{36A9B042-39C3-47BB-88DB-EBD1B94987DD}" destId="{107F08CC-BF73-4656-9107-6E502562295D}" srcOrd="3" destOrd="0" parTransId="{57914F3D-0341-40F2-9CC5-87743B734847}" sibTransId="{A04C23EA-70F6-40E5-A3AD-365D3B50BE67}"/>
    <dgm:cxn modelId="{EF9C3DBC-AFC9-4C9A-B92F-E4EF79932737}" type="presOf" srcId="{B56EDF76-2A62-4659-8AF0-E32CAE2BCE71}" destId="{6D628629-094D-4ABA-83BA-CD2094F82568}" srcOrd="0" destOrd="0" presId="urn:microsoft.com/office/officeart/2005/8/layout/vList5"/>
    <dgm:cxn modelId="{661ECDBE-C310-42A1-B33A-56C417793311}" srcId="{36A9B042-39C3-47BB-88DB-EBD1B94987DD}" destId="{A2157295-2441-4F85-B29B-4D1D66792629}" srcOrd="2" destOrd="0" parTransId="{5391AEE0-E002-482E-BBD2-71CB214F6B03}" sibTransId="{89C98ABD-9B60-46D0-99B8-E8F2FF84D617}"/>
    <dgm:cxn modelId="{192964C0-2B8D-4DD2-B93B-A8D47BB60FCB}" srcId="{A2157295-2441-4F85-B29B-4D1D66792629}" destId="{63F7B77F-5280-4F0F-84BC-29BA7FEC08A3}" srcOrd="0" destOrd="0" parTransId="{BC537EFF-8B52-4AFF-B0F3-40BF0FD06A19}" sibTransId="{FE1224A9-786F-411D-A9CB-55C727FF4ADB}"/>
    <dgm:cxn modelId="{3E6B62D8-FA91-470C-BA4E-585AA59BBA32}" type="presOf" srcId="{36A9B042-39C3-47BB-88DB-EBD1B94987DD}" destId="{1B0AA4A4-FD76-4BCB-A9B3-9893B8FA026B}" srcOrd="0" destOrd="0" presId="urn:microsoft.com/office/officeart/2005/8/layout/vList5"/>
    <dgm:cxn modelId="{0D0133F7-4DAD-43BF-8DA4-E29AF88A3F25}" type="presOf" srcId="{F0F1E167-142A-4CED-8EB9-C1DAEFE28A0A}" destId="{6678D8F4-50BD-4A69-98D9-481BA3F763A6}" srcOrd="0" destOrd="0" presId="urn:microsoft.com/office/officeart/2005/8/layout/vList5"/>
    <dgm:cxn modelId="{430C8B2D-C831-4B9B-909F-508CA08DBBA2}" type="presParOf" srcId="{1B0AA4A4-FD76-4BCB-A9B3-9893B8FA026B}" destId="{5B45F191-99AD-4AB6-B168-17E6F077F2E0}" srcOrd="0" destOrd="0" presId="urn:microsoft.com/office/officeart/2005/8/layout/vList5"/>
    <dgm:cxn modelId="{DDF4D701-61ED-42ED-9190-DB00F520A656}" type="presParOf" srcId="{5B45F191-99AD-4AB6-B168-17E6F077F2E0}" destId="{D0DF6C9A-EF81-47C4-8279-7A35A3961252}" srcOrd="0" destOrd="0" presId="urn:microsoft.com/office/officeart/2005/8/layout/vList5"/>
    <dgm:cxn modelId="{3E5AC78E-E151-4514-A633-8EC661F8A0AE}" type="presParOf" srcId="{5B45F191-99AD-4AB6-B168-17E6F077F2E0}" destId="{42B7B388-D118-4892-8810-EE283F31B6A5}" srcOrd="1" destOrd="0" presId="urn:microsoft.com/office/officeart/2005/8/layout/vList5"/>
    <dgm:cxn modelId="{B9EA6482-F009-4E7E-96BC-12B0B43AEDA9}" type="presParOf" srcId="{1B0AA4A4-FD76-4BCB-A9B3-9893B8FA026B}" destId="{F1EE7DEF-913F-4698-9CE0-B30B391F9E62}" srcOrd="1" destOrd="0" presId="urn:microsoft.com/office/officeart/2005/8/layout/vList5"/>
    <dgm:cxn modelId="{66E853CB-5408-42E4-A2C6-7C8C65DA8502}" type="presParOf" srcId="{1B0AA4A4-FD76-4BCB-A9B3-9893B8FA026B}" destId="{35F1B1FF-CDB9-4E07-AB9C-B04638718292}" srcOrd="2" destOrd="0" presId="urn:microsoft.com/office/officeart/2005/8/layout/vList5"/>
    <dgm:cxn modelId="{F5FB9F47-C719-42E5-93C8-D46209C89498}" type="presParOf" srcId="{35F1B1FF-CDB9-4E07-AB9C-B04638718292}" destId="{6678D8F4-50BD-4A69-98D9-481BA3F763A6}" srcOrd="0" destOrd="0" presId="urn:microsoft.com/office/officeart/2005/8/layout/vList5"/>
    <dgm:cxn modelId="{050A956D-38E2-49D1-BAAE-417F798A30CF}" type="presParOf" srcId="{35F1B1FF-CDB9-4E07-AB9C-B04638718292}" destId="{D15D9EA7-0236-4CF4-90B3-29BC30154B4C}" srcOrd="1" destOrd="0" presId="urn:microsoft.com/office/officeart/2005/8/layout/vList5"/>
    <dgm:cxn modelId="{967EC5F0-100C-42CC-BC00-1C21171C5388}" type="presParOf" srcId="{1B0AA4A4-FD76-4BCB-A9B3-9893B8FA026B}" destId="{54347FD7-5E06-4B83-A743-86459DC756D4}" srcOrd="3" destOrd="0" presId="urn:microsoft.com/office/officeart/2005/8/layout/vList5"/>
    <dgm:cxn modelId="{CD5ADFD0-71C5-4095-B5D3-FF7457E27FA2}" type="presParOf" srcId="{1B0AA4A4-FD76-4BCB-A9B3-9893B8FA026B}" destId="{7F627C7C-61F5-4225-8955-66F47B290091}" srcOrd="4" destOrd="0" presId="urn:microsoft.com/office/officeart/2005/8/layout/vList5"/>
    <dgm:cxn modelId="{A0C33C9B-6185-4AF0-AF28-5A9D43122972}" type="presParOf" srcId="{7F627C7C-61F5-4225-8955-66F47B290091}" destId="{8BD416C9-176C-446E-A3FA-A13AE860FD06}" srcOrd="0" destOrd="0" presId="urn:microsoft.com/office/officeart/2005/8/layout/vList5"/>
    <dgm:cxn modelId="{9C379106-43C8-48FF-A7F8-D9494014F649}" type="presParOf" srcId="{7F627C7C-61F5-4225-8955-66F47B290091}" destId="{FBBC5F54-54F5-4FE8-9C01-1C6C85306E1A}" srcOrd="1" destOrd="0" presId="urn:microsoft.com/office/officeart/2005/8/layout/vList5"/>
    <dgm:cxn modelId="{06F77FFD-E991-4610-993C-FFA026542B83}" type="presParOf" srcId="{1B0AA4A4-FD76-4BCB-A9B3-9893B8FA026B}" destId="{1E08369D-EA45-4DBE-B74F-8B9260219692}" srcOrd="5" destOrd="0" presId="urn:microsoft.com/office/officeart/2005/8/layout/vList5"/>
    <dgm:cxn modelId="{7BA839B2-059C-4EB8-9CD3-F2B2BC6ADB51}" type="presParOf" srcId="{1B0AA4A4-FD76-4BCB-A9B3-9893B8FA026B}" destId="{88F5BB9C-7D76-44B2-860C-D11C2C60CB5E}" srcOrd="6" destOrd="0" presId="urn:microsoft.com/office/officeart/2005/8/layout/vList5"/>
    <dgm:cxn modelId="{0A588CF1-E8F3-4CB4-8FB7-153A49778A8F}" type="presParOf" srcId="{88F5BB9C-7D76-44B2-860C-D11C2C60CB5E}" destId="{138B4D80-324B-4486-97AE-95EF73FDCD69}" srcOrd="0" destOrd="0" presId="urn:microsoft.com/office/officeart/2005/8/layout/vList5"/>
    <dgm:cxn modelId="{AD4B2952-A7BD-41B4-9A70-8B4C8847EBBE}" type="presParOf" srcId="{88F5BB9C-7D76-44B2-860C-D11C2C60CB5E}" destId="{6D628629-094D-4ABA-83BA-CD2094F8256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CC401-A311-4E0F-B550-7C466A78F9E0}">
      <dsp:nvSpPr>
        <dsp:cNvPr id="0" name=""/>
        <dsp:cNvSpPr/>
      </dsp:nvSpPr>
      <dsp:spPr>
        <a:xfrm>
          <a:off x="4813276"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2667000">
            <a:lnSpc>
              <a:spcPct val="90000"/>
            </a:lnSpc>
            <a:spcBef>
              <a:spcPct val="0"/>
            </a:spcBef>
            <a:spcAft>
              <a:spcPct val="35000"/>
            </a:spcAft>
            <a:buNone/>
          </a:pPr>
          <a:r>
            <a:rPr lang="en-GB" sz="6000" kern="1200" dirty="0"/>
            <a:t>Goals</a:t>
          </a:r>
        </a:p>
      </dsp:txBody>
      <dsp:txXfrm>
        <a:off x="4813276" y="1161950"/>
        <a:ext cx="2202060" cy="2202060"/>
      </dsp:txXfrm>
    </dsp:sp>
    <dsp:sp modelId="{3EC7A63F-1C1F-46A9-82AF-F5FFD0F83F5D}">
      <dsp:nvSpPr>
        <dsp:cNvPr id="0" name=""/>
        <dsp:cNvSpPr/>
      </dsp:nvSpPr>
      <dsp:spPr>
        <a:xfrm>
          <a:off x="1850108" y="-1710"/>
          <a:ext cx="4529383" cy="4529383"/>
        </a:xfrm>
        <a:prstGeom prst="circularArrow">
          <a:avLst>
            <a:gd name="adj1" fmla="val 9480"/>
            <a:gd name="adj2" fmla="val 684733"/>
            <a:gd name="adj3" fmla="val 7851858"/>
            <a:gd name="adj4" fmla="val 22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8BC49-062D-428F-8D6D-E745A30E025E}">
      <dsp:nvSpPr>
        <dsp:cNvPr id="0" name=""/>
        <dsp:cNvSpPr/>
      </dsp:nvSpPr>
      <dsp:spPr>
        <a:xfrm>
          <a:off x="1214262"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2667000">
            <a:lnSpc>
              <a:spcPct val="90000"/>
            </a:lnSpc>
            <a:spcBef>
              <a:spcPct val="0"/>
            </a:spcBef>
            <a:spcAft>
              <a:spcPct val="35000"/>
            </a:spcAft>
            <a:buNone/>
          </a:pPr>
          <a:r>
            <a:rPr lang="en-GB" sz="6000" kern="1200" dirty="0"/>
            <a:t>Time</a:t>
          </a:r>
        </a:p>
      </dsp:txBody>
      <dsp:txXfrm>
        <a:off x="1214262" y="1161950"/>
        <a:ext cx="2202060" cy="2202060"/>
      </dsp:txXfrm>
    </dsp:sp>
    <dsp:sp modelId="{9EFF5870-5E77-4BFD-B27B-564F4C78C252}">
      <dsp:nvSpPr>
        <dsp:cNvPr id="0" name=""/>
        <dsp:cNvSpPr/>
      </dsp:nvSpPr>
      <dsp:spPr>
        <a:xfrm>
          <a:off x="1850108" y="-1710"/>
          <a:ext cx="4529383" cy="4529383"/>
        </a:xfrm>
        <a:prstGeom prst="circularArrow">
          <a:avLst>
            <a:gd name="adj1" fmla="val 9480"/>
            <a:gd name="adj2" fmla="val 684733"/>
            <a:gd name="adj3" fmla="val 18651858"/>
            <a:gd name="adj4" fmla="val 130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7B388-D118-4892-8810-EE283F31B6A5}">
      <dsp:nvSpPr>
        <dsp:cNvPr id="0" name=""/>
        <dsp:cNvSpPr/>
      </dsp:nvSpPr>
      <dsp:spPr>
        <a:xfrm rot="5400000">
          <a:off x="5173372" y="-2102830"/>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NOW!</a:t>
          </a:r>
        </a:p>
      </dsp:txBody>
      <dsp:txXfrm rot="-5400000">
        <a:off x="2962655" y="149161"/>
        <a:ext cx="5225670" cy="762962"/>
      </dsp:txXfrm>
    </dsp:sp>
    <dsp:sp modelId="{D0DF6C9A-EF81-47C4-8279-7A35A3961252}">
      <dsp:nvSpPr>
        <dsp:cNvPr id="0" name=""/>
        <dsp:cNvSpPr/>
      </dsp:nvSpPr>
      <dsp:spPr>
        <a:xfrm>
          <a:off x="0" y="2197"/>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A- Very Important</a:t>
          </a:r>
        </a:p>
      </dsp:txBody>
      <dsp:txXfrm>
        <a:off x="51593" y="53790"/>
        <a:ext cx="2859470" cy="953701"/>
      </dsp:txXfrm>
    </dsp:sp>
    <dsp:sp modelId="{D15D9EA7-0236-4CF4-90B3-29BC30154B4C}">
      <dsp:nvSpPr>
        <dsp:cNvPr id="0" name=""/>
        <dsp:cNvSpPr/>
      </dsp:nvSpPr>
      <dsp:spPr>
        <a:xfrm rot="5400000">
          <a:off x="5173372" y="-993098"/>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after you complete A</a:t>
          </a:r>
        </a:p>
      </dsp:txBody>
      <dsp:txXfrm rot="-5400000">
        <a:off x="2962655" y="1258893"/>
        <a:ext cx="5225670" cy="762962"/>
      </dsp:txXfrm>
    </dsp:sp>
    <dsp:sp modelId="{6678D8F4-50BD-4A69-98D9-481BA3F763A6}">
      <dsp:nvSpPr>
        <dsp:cNvPr id="0" name=""/>
        <dsp:cNvSpPr/>
      </dsp:nvSpPr>
      <dsp:spPr>
        <a:xfrm>
          <a:off x="0" y="1111929"/>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B - Important</a:t>
          </a:r>
        </a:p>
      </dsp:txBody>
      <dsp:txXfrm>
        <a:off x="51593" y="1163522"/>
        <a:ext cx="2859470" cy="953701"/>
      </dsp:txXfrm>
    </dsp:sp>
    <dsp:sp modelId="{FBBC5F54-54F5-4FE8-9C01-1C6C85306E1A}">
      <dsp:nvSpPr>
        <dsp:cNvPr id="0" name=""/>
        <dsp:cNvSpPr/>
      </dsp:nvSpPr>
      <dsp:spPr>
        <a:xfrm rot="5400000">
          <a:off x="5173372" y="116633"/>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when you have time.</a:t>
          </a:r>
        </a:p>
      </dsp:txBody>
      <dsp:txXfrm rot="-5400000">
        <a:off x="2962655" y="2368624"/>
        <a:ext cx="5225670" cy="762962"/>
      </dsp:txXfrm>
    </dsp:sp>
    <dsp:sp modelId="{8BD416C9-176C-446E-A3FA-A13AE860FD06}">
      <dsp:nvSpPr>
        <dsp:cNvPr id="0" name=""/>
        <dsp:cNvSpPr/>
      </dsp:nvSpPr>
      <dsp:spPr>
        <a:xfrm>
          <a:off x="0" y="2221661"/>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C- Needed but Not Important</a:t>
          </a:r>
        </a:p>
      </dsp:txBody>
      <dsp:txXfrm>
        <a:off x="51593" y="2273254"/>
        <a:ext cx="2859470" cy="953701"/>
      </dsp:txXfrm>
    </dsp:sp>
    <dsp:sp modelId="{6D628629-094D-4ABA-83BA-CD2094F82568}">
      <dsp:nvSpPr>
        <dsp:cNvPr id="0" name=""/>
        <dsp:cNvSpPr/>
      </dsp:nvSpPr>
      <dsp:spPr>
        <a:xfrm rot="5400000">
          <a:off x="5173372" y="1226365"/>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last, or just don’t Do it!</a:t>
          </a:r>
        </a:p>
      </dsp:txBody>
      <dsp:txXfrm rot="-5400000">
        <a:off x="2962655" y="3478356"/>
        <a:ext cx="5225670" cy="762962"/>
      </dsp:txXfrm>
    </dsp:sp>
    <dsp:sp modelId="{138B4D80-324B-4486-97AE-95EF73FDCD69}">
      <dsp:nvSpPr>
        <dsp:cNvPr id="0" name=""/>
        <dsp:cNvSpPr/>
      </dsp:nvSpPr>
      <dsp:spPr>
        <a:xfrm>
          <a:off x="0" y="3331393"/>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D - Not needed or important</a:t>
          </a:r>
        </a:p>
      </dsp:txBody>
      <dsp:txXfrm>
        <a:off x="51593" y="3382986"/>
        <a:ext cx="2859470" cy="953701"/>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2" tIns="44891" rIns="89782" bIns="44891" rtlCol="0"/>
          <a:lstStyle>
            <a:lvl1pPr algn="r">
              <a:defRPr sz="1200"/>
            </a:lvl1pPr>
          </a:lstStyle>
          <a:p>
            <a:fld id="{5483BE80-6CC3-40B2-B1C3-91B4B1FE4647}" type="datetimeFigureOut">
              <a:rPr lang="en-US" smtClean="0"/>
              <a:pPr/>
              <a:t>11/25/2025</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2" tIns="44891" rIns="89782" bIns="44891" rtlCol="0" anchor="b"/>
          <a:lstStyle>
            <a:lvl1pPr algn="r">
              <a:defRPr sz="1200"/>
            </a:lvl1pPr>
          </a:lstStyle>
          <a:p>
            <a:fld id="{69502CC4-0404-437C-95CA-26070319570F}" type="slidenum">
              <a:rPr lang="en-GB" smtClean="0"/>
              <a:pPr/>
              <a:t>‹#›</a:t>
            </a:fld>
            <a:endParaRPr lang="en-GB"/>
          </a:p>
        </p:txBody>
      </p:sp>
    </p:spTree>
    <p:extLst>
      <p:ext uri="{BB962C8B-B14F-4D97-AF65-F5344CB8AC3E}">
        <p14:creationId xmlns:p14="http://schemas.microsoft.com/office/powerpoint/2010/main" val="3865395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2" tIns="44891" rIns="89782" bIns="44891" rtlCol="0"/>
          <a:lstStyle>
            <a:lvl1pPr algn="r">
              <a:defRPr sz="1200"/>
            </a:lvl1pPr>
          </a:lstStyle>
          <a:p>
            <a:fld id="{C8D4FC46-A908-4BD3-AA7E-443464B67C7A}" type="datetimeFigureOut">
              <a:rPr lang="en-GB" smtClean="0"/>
              <a:pPr/>
              <a:t>25/11/2025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2" tIns="44891" rIns="89782" bIns="44891"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2" tIns="44891" rIns="89782" bIns="4489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2" tIns="44891" rIns="89782" bIns="44891" rtlCol="0" anchor="b"/>
          <a:lstStyle>
            <a:lvl1pPr algn="r">
              <a:defRPr sz="1200"/>
            </a:lvl1pPr>
          </a:lstStyle>
          <a:p>
            <a:fld id="{4A0A2339-854D-4810-9E26-ADF03CA437F7}" type="slidenum">
              <a:rPr lang="en-GB" smtClean="0"/>
              <a:pPr/>
              <a:t>‹#›</a:t>
            </a:fld>
            <a:endParaRPr lang="en-GB"/>
          </a:p>
        </p:txBody>
      </p:sp>
    </p:spTree>
    <p:extLst>
      <p:ext uri="{BB962C8B-B14F-4D97-AF65-F5344CB8AC3E}">
        <p14:creationId xmlns:p14="http://schemas.microsoft.com/office/powerpoint/2010/main" val="971284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0A2339-854D-4810-9E26-ADF03CA437F7}" type="slidenum">
              <a:rPr lang="en-GB" smtClean="0"/>
              <a:pPr/>
              <a:t>1</a:t>
            </a:fld>
            <a:endParaRPr lang="en-GB"/>
          </a:p>
        </p:txBody>
      </p:sp>
    </p:spTree>
    <p:extLst>
      <p:ext uri="{BB962C8B-B14F-4D97-AF65-F5344CB8AC3E}">
        <p14:creationId xmlns:p14="http://schemas.microsoft.com/office/powerpoint/2010/main" val="3602032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647585"/>
              </a:solidFill>
              <a:effectLst/>
              <a:latin typeface="Hind" panose="020B0502040204020203" pitchFamily="2" charset="0"/>
            </a:endParaRPr>
          </a:p>
          <a:p>
            <a:endParaRPr lang="en-GB" dirty="0"/>
          </a:p>
        </p:txBody>
      </p:sp>
      <p:sp>
        <p:nvSpPr>
          <p:cNvPr id="4" name="Slide Number Placeholder 3"/>
          <p:cNvSpPr>
            <a:spLocks noGrp="1"/>
          </p:cNvSpPr>
          <p:nvPr>
            <p:ph type="sldNum" sz="quarter" idx="5"/>
          </p:nvPr>
        </p:nvSpPr>
        <p:spPr/>
        <p:txBody>
          <a:bodyPr/>
          <a:lstStyle/>
          <a:p>
            <a:fld id="{4A0A2339-854D-4810-9E26-ADF03CA437F7}" type="slidenum">
              <a:rPr lang="en-GB" smtClean="0"/>
              <a:pPr/>
              <a:t>4</a:t>
            </a:fld>
            <a:endParaRPr lang="en-GB"/>
          </a:p>
        </p:txBody>
      </p:sp>
    </p:spTree>
    <p:extLst>
      <p:ext uri="{BB962C8B-B14F-4D97-AF65-F5344CB8AC3E}">
        <p14:creationId xmlns:p14="http://schemas.microsoft.com/office/powerpoint/2010/main" val="1880948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Each week you should make 2-4 hrs available for each Module outside University.</a:t>
            </a:r>
          </a:p>
          <a:p>
            <a:r>
              <a:rPr lang="en-GB" b="1" dirty="0"/>
              <a:t>Use this time to read around what you are studying in the module and/or work on the Assignment.</a:t>
            </a:r>
          </a:p>
          <a:p>
            <a:r>
              <a:rPr lang="en-GB" b="1" dirty="0"/>
              <a:t>Not only will this enhance you knowledge and skills it will allow you to complete your Assignments/Exams with Ease...</a:t>
            </a:r>
          </a:p>
          <a:p>
            <a:r>
              <a:rPr lang="en-GB" b="1" dirty="0"/>
              <a:t>It will greatly reduce stress during submission time and Allow for a Healthy Balanced life with time to work(i.e. Be productive/creative )and also time to Rest and Play. </a:t>
            </a:r>
          </a:p>
          <a:p>
            <a:endParaRPr lang="en-GB" dirty="0"/>
          </a:p>
        </p:txBody>
      </p:sp>
      <p:sp>
        <p:nvSpPr>
          <p:cNvPr id="4" name="Slide Number Placeholder 3"/>
          <p:cNvSpPr>
            <a:spLocks noGrp="1"/>
          </p:cNvSpPr>
          <p:nvPr>
            <p:ph type="sldNum" sz="quarter" idx="5"/>
          </p:nvPr>
        </p:nvSpPr>
        <p:spPr/>
        <p:txBody>
          <a:bodyPr/>
          <a:lstStyle/>
          <a:p>
            <a:fld id="{4A0A2339-854D-4810-9E26-ADF03CA437F7}" type="slidenum">
              <a:rPr lang="en-GB" smtClean="0"/>
              <a:pPr/>
              <a:t>6</a:t>
            </a:fld>
            <a:endParaRPr lang="en-GB"/>
          </a:p>
        </p:txBody>
      </p:sp>
    </p:spTree>
    <p:extLst>
      <p:ext uri="{BB962C8B-B14F-4D97-AF65-F5344CB8AC3E}">
        <p14:creationId xmlns:p14="http://schemas.microsoft.com/office/powerpoint/2010/main" val="172692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7</a:t>
            </a:fld>
            <a:endParaRPr lang="en-GB" dirty="0"/>
          </a:p>
        </p:txBody>
      </p:sp>
    </p:spTree>
    <p:extLst>
      <p:ext uri="{BB962C8B-B14F-4D97-AF65-F5344CB8AC3E}">
        <p14:creationId xmlns:p14="http://schemas.microsoft.com/office/powerpoint/2010/main" val="2651495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0A2339-854D-4810-9E26-ADF03CA437F7}" type="slidenum">
              <a:rPr lang="en-GB" smtClean="0"/>
              <a:pPr/>
              <a:t>10</a:t>
            </a:fld>
            <a:endParaRPr lang="en-GB"/>
          </a:p>
        </p:txBody>
      </p:sp>
    </p:spTree>
    <p:extLst>
      <p:ext uri="{BB962C8B-B14F-4D97-AF65-F5344CB8AC3E}">
        <p14:creationId xmlns:p14="http://schemas.microsoft.com/office/powerpoint/2010/main" val="3282711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12</a:t>
            </a:fld>
            <a:endParaRPr lang="en-GB"/>
          </a:p>
        </p:txBody>
      </p:sp>
    </p:spTree>
    <p:extLst>
      <p:ext uri="{BB962C8B-B14F-4D97-AF65-F5344CB8AC3E}">
        <p14:creationId xmlns:p14="http://schemas.microsoft.com/office/powerpoint/2010/main" val="829479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15</a:t>
            </a:fld>
            <a:endParaRPr lang="en-GB" dirty="0"/>
          </a:p>
        </p:txBody>
      </p:sp>
    </p:spTree>
    <p:extLst>
      <p:ext uri="{BB962C8B-B14F-4D97-AF65-F5344CB8AC3E}">
        <p14:creationId xmlns:p14="http://schemas.microsoft.com/office/powerpoint/2010/main" val="740266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16</a:t>
            </a:fld>
            <a:endParaRPr lang="en-GB"/>
          </a:p>
        </p:txBody>
      </p:sp>
    </p:spTree>
    <p:extLst>
      <p:ext uri="{BB962C8B-B14F-4D97-AF65-F5344CB8AC3E}">
        <p14:creationId xmlns:p14="http://schemas.microsoft.com/office/powerpoint/2010/main" val="1420944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17</a:t>
            </a:fld>
            <a:endParaRPr lang="en-GB"/>
          </a:p>
        </p:txBody>
      </p:sp>
    </p:spTree>
    <p:extLst>
      <p:ext uri="{BB962C8B-B14F-4D97-AF65-F5344CB8AC3E}">
        <p14:creationId xmlns:p14="http://schemas.microsoft.com/office/powerpoint/2010/main" val="418736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18</a:t>
            </a:fld>
            <a:endParaRPr lang="en-GB"/>
          </a:p>
        </p:txBody>
      </p:sp>
    </p:spTree>
    <p:extLst>
      <p:ext uri="{BB962C8B-B14F-4D97-AF65-F5344CB8AC3E}">
        <p14:creationId xmlns:p14="http://schemas.microsoft.com/office/powerpoint/2010/main" val="2908231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19</a:t>
            </a:fld>
            <a:endParaRPr lang="en-GB"/>
          </a:p>
        </p:txBody>
      </p:sp>
    </p:spTree>
    <p:extLst>
      <p:ext uri="{BB962C8B-B14F-4D97-AF65-F5344CB8AC3E}">
        <p14:creationId xmlns:p14="http://schemas.microsoft.com/office/powerpoint/2010/main" val="1785619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20</a:t>
            </a:fld>
            <a:endParaRPr lang="en-GB"/>
          </a:p>
        </p:txBody>
      </p:sp>
    </p:spTree>
    <p:extLst>
      <p:ext uri="{BB962C8B-B14F-4D97-AF65-F5344CB8AC3E}">
        <p14:creationId xmlns:p14="http://schemas.microsoft.com/office/powerpoint/2010/main" val="35294807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21</a:t>
            </a:fld>
            <a:endParaRPr lang="en-GB"/>
          </a:p>
        </p:txBody>
      </p:sp>
    </p:spTree>
    <p:extLst>
      <p:ext uri="{BB962C8B-B14F-4D97-AF65-F5344CB8AC3E}">
        <p14:creationId xmlns:p14="http://schemas.microsoft.com/office/powerpoint/2010/main" val="3066473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22</a:t>
            </a:fld>
            <a:endParaRPr lang="en-GB"/>
          </a:p>
        </p:txBody>
      </p:sp>
    </p:spTree>
    <p:extLst>
      <p:ext uri="{BB962C8B-B14F-4D97-AF65-F5344CB8AC3E}">
        <p14:creationId xmlns:p14="http://schemas.microsoft.com/office/powerpoint/2010/main" val="1698331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23</a:t>
            </a:fld>
            <a:endParaRPr lang="en-GB"/>
          </a:p>
        </p:txBody>
      </p:sp>
    </p:spTree>
    <p:extLst>
      <p:ext uri="{BB962C8B-B14F-4D97-AF65-F5344CB8AC3E}">
        <p14:creationId xmlns:p14="http://schemas.microsoft.com/office/powerpoint/2010/main" val="8251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24</a:t>
            </a:fld>
            <a:endParaRPr lang="en-GB"/>
          </a:p>
        </p:txBody>
      </p:sp>
    </p:spTree>
    <p:extLst>
      <p:ext uri="{BB962C8B-B14F-4D97-AF65-F5344CB8AC3E}">
        <p14:creationId xmlns:p14="http://schemas.microsoft.com/office/powerpoint/2010/main" val="3803575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25</a:t>
            </a:fld>
            <a:endParaRPr lang="en-GB"/>
          </a:p>
        </p:txBody>
      </p:sp>
    </p:spTree>
    <p:extLst>
      <p:ext uri="{BB962C8B-B14F-4D97-AF65-F5344CB8AC3E}">
        <p14:creationId xmlns:p14="http://schemas.microsoft.com/office/powerpoint/2010/main" val="27245516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26</a:t>
            </a:fld>
            <a:endParaRPr lang="en-GB"/>
          </a:p>
        </p:txBody>
      </p:sp>
    </p:spTree>
    <p:extLst>
      <p:ext uri="{BB962C8B-B14F-4D97-AF65-F5344CB8AC3E}">
        <p14:creationId xmlns:p14="http://schemas.microsoft.com/office/powerpoint/2010/main" val="26682910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27</a:t>
            </a:fld>
            <a:endParaRPr lang="en-GB"/>
          </a:p>
        </p:txBody>
      </p:sp>
    </p:spTree>
    <p:extLst>
      <p:ext uri="{BB962C8B-B14F-4D97-AF65-F5344CB8AC3E}">
        <p14:creationId xmlns:p14="http://schemas.microsoft.com/office/powerpoint/2010/main" val="25710128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28</a:t>
            </a:fld>
            <a:endParaRPr lang="en-GB"/>
          </a:p>
        </p:txBody>
      </p:sp>
    </p:spTree>
    <p:extLst>
      <p:ext uri="{BB962C8B-B14F-4D97-AF65-F5344CB8AC3E}">
        <p14:creationId xmlns:p14="http://schemas.microsoft.com/office/powerpoint/2010/main" val="11275620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897816" eaLnBrk="0" fontAlgn="base" hangingPunct="0">
              <a:spcBef>
                <a:spcPct val="30000"/>
              </a:spcBef>
              <a:spcAft>
                <a:spcPct val="0"/>
              </a:spcAft>
              <a:defRPr/>
            </a:pPr>
            <a:endParaRPr lang="en-GB" dirty="0"/>
          </a:p>
          <a:p>
            <a:endParaRPr lang="en-GB" dirty="0"/>
          </a:p>
          <a:p>
            <a:pPr defTabSz="897816" eaLnBrk="0" fontAlgn="base" hangingPunct="0">
              <a:spcBef>
                <a:spcPct val="30000"/>
              </a:spcBef>
              <a:spcAft>
                <a:spcPct val="0"/>
              </a:spcAf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25/11/2025</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60D6B34-A169-4C14-88DD-8F0439786FE0}" type="datetimeFigureOut">
              <a:rPr lang="en-GB" smtClean="0"/>
              <a:pPr/>
              <a:t>25/11/2025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25/11/2025</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25/11/2025</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explainwell.org/index.php/table-of-contents-map-your-knowledge/to-prioritise-the-activities/"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2390"/>
            <a:ext cx="8229600" cy="1143000"/>
          </a:xfrm>
        </p:spPr>
        <p:txBody>
          <a:bodyPr/>
          <a:lstStyle/>
          <a:p>
            <a:pPr algn="ctr"/>
            <a:r>
              <a:rPr lang="en-US" dirty="0"/>
              <a:t>Time Management</a:t>
            </a:r>
            <a:endParaRPr lang="en-GB" dirty="0"/>
          </a:p>
        </p:txBody>
      </p:sp>
      <p:pic>
        <p:nvPicPr>
          <p:cNvPr id="2050" name="Picture 2" descr="See the source image">
            <a:extLst>
              <a:ext uri="{FF2B5EF4-FFF2-40B4-BE49-F238E27FC236}">
                <a16:creationId xmlns:a16="http://schemas.microsoft.com/office/drawing/2014/main" id="{560A467B-738F-4A9B-985A-04F10C48E8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3403" y="1245390"/>
            <a:ext cx="5724128" cy="381211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E51E6A-DA43-4AEB-848F-C29DA7238BC7}"/>
              </a:ext>
            </a:extLst>
          </p:cNvPr>
          <p:cNvSpPr txBox="1"/>
          <p:nvPr/>
        </p:nvSpPr>
        <p:spPr>
          <a:xfrm>
            <a:off x="3347864" y="5805264"/>
            <a:ext cx="2395207" cy="369332"/>
          </a:xfrm>
          <a:prstGeom prst="rect">
            <a:avLst/>
          </a:prstGeom>
          <a:noFill/>
        </p:spPr>
        <p:txBody>
          <a:bodyPr wrap="none" rtlCol="0">
            <a:spAutoFit/>
          </a:bodyPr>
          <a:lstStyle/>
          <a:p>
            <a:r>
              <a:rPr lang="en-GB" dirty="0"/>
              <a:t>Dr Ewa Kazimierska</a:t>
            </a:r>
          </a:p>
        </p:txBody>
      </p:sp>
      <p:sp>
        <p:nvSpPr>
          <p:cNvPr id="5" name="TextBox 4">
            <a:extLst>
              <a:ext uri="{FF2B5EF4-FFF2-40B4-BE49-F238E27FC236}">
                <a16:creationId xmlns:a16="http://schemas.microsoft.com/office/drawing/2014/main" id="{92DD0CE4-90F1-4A67-A581-C1510E79A9FB}"/>
              </a:ext>
            </a:extLst>
          </p:cNvPr>
          <p:cNvSpPr txBox="1"/>
          <p:nvPr/>
        </p:nvSpPr>
        <p:spPr>
          <a:xfrm>
            <a:off x="6684672" y="6597352"/>
            <a:ext cx="2459328" cy="307777"/>
          </a:xfrm>
          <a:prstGeom prst="rect">
            <a:avLst/>
          </a:prstGeom>
          <a:noFill/>
        </p:spPr>
        <p:txBody>
          <a:bodyPr wrap="none" rtlCol="0">
            <a:spAutoFit/>
          </a:bodyPr>
          <a:lstStyle/>
          <a:p>
            <a:r>
              <a:rPr lang="en-GB" sz="1400" dirty="0"/>
              <a:t>OME Study Skills 2021-22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4107912"/>
          </a:xfrm>
        </p:spPr>
        <p:txBody>
          <a:bodyPr>
            <a:normAutofit/>
          </a:bodyPr>
          <a:lstStyle/>
          <a:p>
            <a:r>
              <a:rPr lang="en-GB" dirty="0"/>
              <a:t>Learning to Manage your time effectively is a key skill.</a:t>
            </a:r>
          </a:p>
          <a:p>
            <a:r>
              <a:rPr lang="en-GB" dirty="0"/>
              <a:t>Effective Time Management is a Key to Success in:</a:t>
            </a:r>
          </a:p>
          <a:p>
            <a:r>
              <a:rPr lang="en-GB" dirty="0"/>
              <a:t>Getting Assignments in on time</a:t>
            </a:r>
          </a:p>
          <a:p>
            <a:r>
              <a:rPr lang="en-GB" dirty="0"/>
              <a:t>Living a Healthy Balanced Life.</a:t>
            </a:r>
          </a:p>
        </p:txBody>
      </p:sp>
      <p:sp>
        <p:nvSpPr>
          <p:cNvPr id="2" name="Title 1"/>
          <p:cNvSpPr>
            <a:spLocks noGrp="1"/>
          </p:cNvSpPr>
          <p:nvPr>
            <p:ph type="title"/>
          </p:nvPr>
        </p:nvSpPr>
        <p:spPr/>
        <p:txBody>
          <a:bodyPr/>
          <a:lstStyle/>
          <a:p>
            <a:r>
              <a:rPr lang="en-GB" dirty="0"/>
              <a:t>Success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itle 7"/>
          <p:cNvSpPr>
            <a:spLocks noGrp="1"/>
          </p:cNvSpPr>
          <p:nvPr>
            <p:ph type="title"/>
          </p:nvPr>
        </p:nvSpPr>
        <p:spPr/>
        <p:txBody>
          <a:bodyPr>
            <a:normAutofit fontScale="90000"/>
          </a:bodyPr>
          <a:lstStyle/>
          <a:p>
            <a:r>
              <a:rPr lang="en-GB" dirty="0"/>
              <a:t>Manage your Time to Achieve your Goals: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 y="980729"/>
            <a:ext cx="9145016" cy="1872208"/>
          </a:xfrm>
        </p:spPr>
        <p:txBody>
          <a:bodyPr>
            <a:normAutofit/>
          </a:bodyPr>
          <a:lstStyle/>
          <a:p>
            <a:r>
              <a:rPr lang="en-GB" dirty="0"/>
              <a:t>The only person that can manage your time is YOU.</a:t>
            </a:r>
          </a:p>
          <a:p>
            <a:r>
              <a:rPr lang="en-GB" dirty="0"/>
              <a:t>You are in complete control of what you focus on.</a:t>
            </a:r>
          </a:p>
          <a:p>
            <a:r>
              <a:rPr lang="en-GB" dirty="0"/>
              <a:t>Time is in your hands, it is up to you how you use it.</a:t>
            </a:r>
          </a:p>
        </p:txBody>
      </p:sp>
      <p:sp>
        <p:nvSpPr>
          <p:cNvPr id="3" name="Title 2"/>
          <p:cNvSpPr>
            <a:spLocks noGrp="1"/>
          </p:cNvSpPr>
          <p:nvPr>
            <p:ph type="title"/>
          </p:nvPr>
        </p:nvSpPr>
        <p:spPr>
          <a:xfrm>
            <a:off x="0" y="-17453"/>
            <a:ext cx="8229600" cy="1143000"/>
          </a:xfrm>
        </p:spPr>
        <p:txBody>
          <a:bodyPr/>
          <a:lstStyle/>
          <a:p>
            <a:r>
              <a:rPr lang="en-GB" dirty="0"/>
              <a:t>Be Positive &amp; Pro-Active</a:t>
            </a:r>
          </a:p>
        </p:txBody>
      </p:sp>
      <p:pic>
        <p:nvPicPr>
          <p:cNvPr id="1026" name="Picture 2" descr="See the source image">
            <a:extLst>
              <a:ext uri="{FF2B5EF4-FFF2-40B4-BE49-F238E27FC236}">
                <a16:creationId xmlns:a16="http://schemas.microsoft.com/office/drawing/2014/main" id="{6860FC46-CD49-4DBE-89EC-A7E87CD6E2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0600" y="3429000"/>
            <a:ext cx="3707904" cy="1853952"/>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1">
            <a:extLst>
              <a:ext uri="{FF2B5EF4-FFF2-40B4-BE49-F238E27FC236}">
                <a16:creationId xmlns:a16="http://schemas.microsoft.com/office/drawing/2014/main" id="{19C120A5-3A26-47D4-874D-44FD8DBEE2C7}"/>
              </a:ext>
            </a:extLst>
          </p:cNvPr>
          <p:cNvSpPr txBox="1">
            <a:spLocks/>
          </p:cNvSpPr>
          <p:nvPr/>
        </p:nvSpPr>
        <p:spPr>
          <a:xfrm>
            <a:off x="-61838" y="2750194"/>
            <a:ext cx="8018214" cy="4525963"/>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GB" dirty="0"/>
              <a:t>It is SOOO Easy to get distracted these days and whereas there is nothing                      at all wrong with this in itself,                          learning to focus on what                          really matters most is key                           to achieving what you really                     want in life.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43373634"/>
              </p:ext>
            </p:extLst>
          </p:nvPr>
        </p:nvGraphicFramePr>
        <p:xfrm>
          <a:off x="457200" y="1916832"/>
          <a:ext cx="8219256" cy="3339505"/>
        </p:xfrm>
        <a:graphic>
          <a:graphicData uri="http://schemas.openxmlformats.org/drawingml/2006/table">
            <a:tbl>
              <a:tblPr bandRow="1">
                <a:tableStyleId>{073A0DAA-6AF3-43AB-8588-CEC1D06C72B9}</a:tableStyleId>
              </a:tblPr>
              <a:tblGrid>
                <a:gridCol w="3679414">
                  <a:extLst>
                    <a:ext uri="{9D8B030D-6E8A-4147-A177-3AD203B41FA5}">
                      <a16:colId xmlns:a16="http://schemas.microsoft.com/office/drawing/2014/main" val="20000"/>
                    </a:ext>
                  </a:extLst>
                </a:gridCol>
                <a:gridCol w="4539842">
                  <a:extLst>
                    <a:ext uri="{9D8B030D-6E8A-4147-A177-3AD203B41FA5}">
                      <a16:colId xmlns:a16="http://schemas.microsoft.com/office/drawing/2014/main" val="20001"/>
                    </a:ext>
                  </a:extLst>
                </a:gridCol>
              </a:tblGrid>
              <a:tr h="69093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u="none" dirty="0"/>
                        <a:t>9am to 5pm</a:t>
                      </a:r>
                    </a:p>
                  </a:txBody>
                  <a:tcPr/>
                </a:tc>
                <a:tc>
                  <a:txBody>
                    <a:bodyPr/>
                    <a:lstStyle/>
                    <a:p>
                      <a:r>
                        <a:rPr lang="en-GB" sz="3000" u="none" dirty="0"/>
                        <a:t>8 hours per day</a:t>
                      </a:r>
                    </a:p>
                  </a:txBody>
                  <a:tcPr/>
                </a:tc>
                <a:extLst>
                  <a:ext uri="{0D108BD9-81ED-4DB2-BD59-A6C34878D82A}">
                    <a16:rowId xmlns:a16="http://schemas.microsoft.com/office/drawing/2014/main" val="10000"/>
                  </a:ext>
                </a:extLst>
              </a:tr>
              <a:tr h="690932">
                <a:tc>
                  <a:txBody>
                    <a:bodyPr/>
                    <a:lstStyle/>
                    <a:p>
                      <a:r>
                        <a:rPr lang="en-GB" sz="3000" u="none" dirty="0"/>
                        <a:t>5 Days a Week</a:t>
                      </a:r>
                    </a:p>
                  </a:txBody>
                  <a:tcPr/>
                </a:tc>
                <a:tc>
                  <a:txBody>
                    <a:bodyPr/>
                    <a:lstStyle/>
                    <a:p>
                      <a:r>
                        <a:rPr lang="en-GB" sz="3000" u="none" dirty="0"/>
                        <a:t>40 hours per week</a:t>
                      </a:r>
                    </a:p>
                  </a:txBody>
                  <a:tcPr/>
                </a:tc>
                <a:extLst>
                  <a:ext uri="{0D108BD9-81ED-4DB2-BD59-A6C34878D82A}">
                    <a16:rowId xmlns:a16="http://schemas.microsoft.com/office/drawing/2014/main" val="10001"/>
                  </a:ext>
                </a:extLst>
              </a:tr>
              <a:tr h="690932">
                <a:tc>
                  <a:txBody>
                    <a:bodyPr/>
                    <a:lstStyle/>
                    <a:p>
                      <a:r>
                        <a:rPr lang="en-GB" sz="3000" u="none" dirty="0"/>
                        <a:t>Lunch hour!</a:t>
                      </a:r>
                      <a:r>
                        <a:rPr lang="en-GB" sz="3000" u="none" dirty="0">
                          <a:sym typeface="Wingdings" pitchFamily="2" charset="2"/>
                        </a:rPr>
                        <a:t> -5</a:t>
                      </a:r>
                      <a:endParaRPr lang="en-GB" sz="3000" u="none" dirty="0"/>
                    </a:p>
                  </a:txBody>
                  <a:tcPr/>
                </a:tc>
                <a:tc>
                  <a:txBody>
                    <a:bodyPr/>
                    <a:lstStyle/>
                    <a:p>
                      <a:r>
                        <a:rPr lang="en-GB" sz="3000" u="none" dirty="0"/>
                        <a:t>35 hours</a:t>
                      </a:r>
                      <a:r>
                        <a:rPr lang="en-GB" sz="3000" u="none" baseline="0" dirty="0"/>
                        <a:t> per week</a:t>
                      </a:r>
                      <a:endParaRPr lang="en-GB" sz="3000" u="none" dirty="0"/>
                    </a:p>
                  </a:txBody>
                  <a:tcPr/>
                </a:tc>
                <a:extLst>
                  <a:ext uri="{0D108BD9-81ED-4DB2-BD59-A6C34878D82A}">
                    <a16:rowId xmlns:a16="http://schemas.microsoft.com/office/drawing/2014/main" val="10002"/>
                  </a:ext>
                </a:extLst>
              </a:tr>
              <a:tr h="1266709">
                <a:tc>
                  <a:txBody>
                    <a:bodyPr/>
                    <a:lstStyle/>
                    <a:p>
                      <a:r>
                        <a:rPr lang="en-GB" sz="3000" b="0" u="none"/>
                        <a:t>5/6 </a:t>
                      </a:r>
                      <a:r>
                        <a:rPr lang="en-GB" sz="3000" b="0" u="none" dirty="0"/>
                        <a:t>Modules</a:t>
                      </a:r>
                      <a:r>
                        <a:rPr lang="en-GB" sz="3000" b="0" u="none" baseline="0" dirty="0"/>
                        <a:t> per Course</a:t>
                      </a:r>
                      <a:endParaRPr lang="en-GB" sz="3000" b="0" u="none" dirty="0"/>
                    </a:p>
                  </a:txBody>
                  <a:tcPr/>
                </a:tc>
                <a:tc>
                  <a:txBody>
                    <a:bodyPr/>
                    <a:lstStyle/>
                    <a:p>
                      <a:r>
                        <a:rPr lang="en-GB" sz="3000" b="0" u="none"/>
                        <a:t>7</a:t>
                      </a:r>
                      <a:r>
                        <a:rPr lang="en-GB" sz="3000" b="0" u="none" baseline="0"/>
                        <a:t> or </a:t>
                      </a:r>
                      <a:r>
                        <a:rPr lang="en-GB" sz="3000" b="0" u="none"/>
                        <a:t>6 </a:t>
                      </a:r>
                      <a:r>
                        <a:rPr lang="en-GB" sz="3000" b="0" u="none" dirty="0"/>
                        <a:t>Hours </a:t>
                      </a:r>
                    </a:p>
                    <a:p>
                      <a:r>
                        <a:rPr lang="en-GB" sz="3000" b="0" u="none" dirty="0"/>
                        <a:t>per Module, per Week</a:t>
                      </a:r>
                    </a:p>
                  </a:txBody>
                  <a:tcP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p:txBody>
          <a:bodyPr>
            <a:normAutofit fontScale="90000"/>
          </a:bodyPr>
          <a:lstStyle/>
          <a:p>
            <a:pPr lvl="0"/>
            <a:r>
              <a:rPr lang="en-GB" dirty="0"/>
              <a:t>Full Time Study </a:t>
            </a:r>
            <a:r>
              <a:rPr lang="en-GB" sz="4400" dirty="0">
                <a:solidFill>
                  <a:schemeClr val="accent1">
                    <a:satMod val="150000"/>
                  </a:schemeClr>
                </a:solidFill>
                <a:effectLst/>
              </a:rPr>
              <a:t>= Full Time Job</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In order to balance your University, Working and Social life, it is recommended that students spend a minimum of 2, and typically 4 hours a week on Personal Study </a:t>
            </a:r>
            <a:r>
              <a:rPr lang="en-GB" b="1" dirty="0"/>
              <a:t>for each module per week</a:t>
            </a:r>
            <a:r>
              <a:rPr lang="en-GB" dirty="0"/>
              <a:t>.</a:t>
            </a:r>
          </a:p>
          <a:p>
            <a:endParaRPr lang="en-GB" dirty="0"/>
          </a:p>
          <a:p>
            <a:r>
              <a:rPr lang="en-GB" dirty="0"/>
              <a:t>All University course documents are designed and validated around these typical figures.</a:t>
            </a:r>
          </a:p>
        </p:txBody>
      </p:sp>
      <p:sp>
        <p:nvSpPr>
          <p:cNvPr id="2" name="Title 1"/>
          <p:cNvSpPr>
            <a:spLocks noGrp="1"/>
          </p:cNvSpPr>
          <p:nvPr>
            <p:ph type="title"/>
          </p:nvPr>
        </p:nvSpPr>
        <p:spPr/>
        <p:txBody>
          <a:bodyPr/>
          <a:lstStyle/>
          <a:p>
            <a:r>
              <a:rPr lang="en-GB"/>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Achieving Balance</a:t>
            </a:r>
          </a:p>
        </p:txBody>
      </p:sp>
      <p:sp>
        <p:nvSpPr>
          <p:cNvPr id="5" name="Content Placeholder 4"/>
          <p:cNvSpPr>
            <a:spLocks noGrp="1"/>
          </p:cNvSpPr>
          <p:nvPr>
            <p:ph idx="1"/>
          </p:nvPr>
        </p:nvSpPr>
        <p:spPr>
          <a:xfrm>
            <a:off x="1691679" y="1700808"/>
            <a:ext cx="5976665" cy="3960440"/>
          </a:xfrm>
        </p:spPr>
        <p:txBody>
          <a:bodyPr/>
          <a:lstStyle/>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954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GB" dirty="0"/>
              <a:t>Think about the things/habits that lead to you wasting your time?</a:t>
            </a:r>
          </a:p>
          <a:p>
            <a:pPr>
              <a:buNone/>
            </a:pPr>
            <a:endParaRPr lang="en-GB" dirty="0"/>
          </a:p>
          <a:p>
            <a:r>
              <a:rPr lang="en-GB" dirty="0"/>
              <a:t>e.g. perhaps you spend too much time on certain things (watching TV or </a:t>
            </a:r>
            <a:r>
              <a:rPr lang="en-GB" dirty="0" err="1"/>
              <a:t>Youtube</a:t>
            </a:r>
            <a:r>
              <a:rPr lang="en-GB" dirty="0"/>
              <a:t>?), or procrastinating, to not knowing your Goals or having enough Self-Confidence or Personal Will-Power at this time. Each person is different.</a:t>
            </a:r>
          </a:p>
        </p:txBody>
      </p:sp>
      <p:sp>
        <p:nvSpPr>
          <p:cNvPr id="22530" name="Rectangle 2"/>
          <p:cNvSpPr>
            <a:spLocks noGrp="1" noChangeArrowheads="1"/>
          </p:cNvSpPr>
          <p:nvPr>
            <p:ph type="title"/>
          </p:nvPr>
        </p:nvSpPr>
        <p:spPr/>
        <p:txBody>
          <a:bodyPr/>
          <a:lstStyle/>
          <a:p>
            <a:r>
              <a:rPr lang="en-GB" dirty="0">
                <a:solidFill>
                  <a:srgbClr val="FF0000"/>
                </a:solidFill>
              </a:rPr>
              <a:t>Activity</a:t>
            </a:r>
          </a:p>
        </p:txBody>
      </p:sp>
      <p:sp>
        <p:nvSpPr>
          <p:cNvPr id="2" name="TextBox 1">
            <a:extLst>
              <a:ext uri="{FF2B5EF4-FFF2-40B4-BE49-F238E27FC236}">
                <a16:creationId xmlns:a16="http://schemas.microsoft.com/office/drawing/2014/main" id="{63CEF44C-35A3-460F-BD4C-4274ECF60323}"/>
              </a:ext>
            </a:extLst>
          </p:cNvPr>
          <p:cNvSpPr txBox="1"/>
          <p:nvPr/>
        </p:nvSpPr>
        <p:spPr>
          <a:xfrm>
            <a:off x="2915816" y="5903561"/>
            <a:ext cx="4824536" cy="369332"/>
          </a:xfrm>
          <a:prstGeom prst="rect">
            <a:avLst/>
          </a:prstGeom>
          <a:noFill/>
          <a:ln>
            <a:solidFill>
              <a:srgbClr val="FF0000"/>
            </a:solidFill>
          </a:ln>
        </p:spPr>
        <p:txBody>
          <a:bodyPr wrap="square" rtlCol="0">
            <a:spAutoFit/>
          </a:bodyPr>
          <a:lstStyle/>
          <a:p>
            <a:r>
              <a:rPr lang="en-GB" b="1" dirty="0">
                <a:solidFill>
                  <a:srgbClr val="FF0000"/>
                </a:solidFill>
              </a:rPr>
              <a:t>Include your reflection in e-portfolio !</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197" name="Rectangle 5"/>
          <p:cNvSpPr>
            <a:spLocks noGrp="1" noChangeArrowheads="1"/>
          </p:cNvSpPr>
          <p:nvPr>
            <p:ph sz="half" idx="1"/>
          </p:nvPr>
        </p:nvSpPr>
        <p:spPr>
          <a:xfrm>
            <a:off x="395536" y="1063277"/>
            <a:ext cx="4038600" cy="4525963"/>
          </a:xfrm>
        </p:spPr>
        <p:txBody>
          <a:bodyPr>
            <a:noAutofit/>
          </a:bodyPr>
          <a:lstStyle/>
          <a:p>
            <a:r>
              <a:rPr lang="en-GB" sz="2400" dirty="0">
                <a:solidFill>
                  <a:schemeClr val="bg1"/>
                </a:solidFill>
              </a:rPr>
              <a:t>Interruptions - telephone, personal visitors</a:t>
            </a:r>
          </a:p>
          <a:p>
            <a:endParaRPr lang="en-GB" sz="2400" dirty="0">
              <a:solidFill>
                <a:schemeClr val="bg1"/>
              </a:solidFill>
            </a:endParaRPr>
          </a:p>
          <a:p>
            <a:r>
              <a:rPr lang="en-GB" sz="2400" dirty="0">
                <a:solidFill>
                  <a:schemeClr val="bg1"/>
                </a:solidFill>
              </a:rPr>
              <a:t>Procrastination and indecision </a:t>
            </a:r>
          </a:p>
          <a:p>
            <a:endParaRPr lang="en-US" sz="2400" dirty="0">
              <a:solidFill>
                <a:schemeClr val="bg1"/>
              </a:solidFill>
            </a:endParaRPr>
          </a:p>
          <a:p>
            <a:r>
              <a:rPr lang="en-US" sz="2400" dirty="0">
                <a:solidFill>
                  <a:schemeClr val="bg1"/>
                </a:solidFill>
              </a:rPr>
              <a:t>Inability to say "No“</a:t>
            </a:r>
          </a:p>
          <a:p>
            <a:endParaRPr lang="en-US" sz="2400" dirty="0">
              <a:solidFill>
                <a:schemeClr val="bg1"/>
              </a:solidFill>
            </a:endParaRPr>
          </a:p>
          <a:p>
            <a:r>
              <a:rPr lang="en-US" sz="2400" dirty="0">
                <a:solidFill>
                  <a:schemeClr val="bg1"/>
                </a:solidFill>
              </a:rPr>
              <a:t>Inadequate knowledge  </a:t>
            </a:r>
          </a:p>
          <a:p>
            <a:pPr>
              <a:buNone/>
            </a:pPr>
            <a:endParaRPr lang="en-GB" sz="2400" dirty="0">
              <a:solidFill>
                <a:schemeClr val="bg1"/>
              </a:solidFill>
              <a:cs typeface="Arial" charset="0"/>
            </a:endParaRPr>
          </a:p>
          <a:p>
            <a:r>
              <a:rPr lang="en-GB" sz="2400" dirty="0">
                <a:solidFill>
                  <a:schemeClr val="bg1"/>
                </a:solidFill>
                <a:cs typeface="Arial" charset="0"/>
              </a:rPr>
              <a:t>Acting with incomplete information </a:t>
            </a:r>
          </a:p>
          <a:p>
            <a:endParaRPr lang="en-GB" sz="2400" dirty="0">
              <a:solidFill>
                <a:schemeClr val="bg1"/>
              </a:solidFill>
            </a:endParaRPr>
          </a:p>
        </p:txBody>
      </p:sp>
      <p:sp>
        <p:nvSpPr>
          <p:cNvPr id="8198" name="Rectangle 6"/>
          <p:cNvSpPr>
            <a:spLocks noGrp="1" noChangeArrowheads="1"/>
          </p:cNvSpPr>
          <p:nvPr>
            <p:ph sz="half" idx="2"/>
          </p:nvPr>
        </p:nvSpPr>
        <p:spPr>
          <a:xfrm>
            <a:off x="4648200" y="1052736"/>
            <a:ext cx="4038600" cy="4525963"/>
          </a:xfrm>
        </p:spPr>
        <p:txBody>
          <a:bodyPr>
            <a:normAutofit fontScale="92500" lnSpcReduction="10000"/>
          </a:bodyPr>
          <a:lstStyle/>
          <a:p>
            <a:r>
              <a:rPr lang="en-GB" dirty="0">
                <a:solidFill>
                  <a:schemeClr val="bg1"/>
                </a:solidFill>
                <a:cs typeface="Arial" charset="0"/>
              </a:rPr>
              <a:t>Too much information</a:t>
            </a:r>
          </a:p>
          <a:p>
            <a:pPr>
              <a:buNone/>
            </a:pPr>
            <a:endParaRPr lang="en-US" dirty="0">
              <a:solidFill>
                <a:schemeClr val="bg1"/>
              </a:solidFill>
            </a:endParaRPr>
          </a:p>
          <a:p>
            <a:r>
              <a:rPr lang="en-US" dirty="0">
                <a:solidFill>
                  <a:schemeClr val="bg1"/>
                </a:solidFill>
              </a:rPr>
              <a:t>Unclear objectives and priorities </a:t>
            </a:r>
          </a:p>
          <a:p>
            <a:endParaRPr lang="en-US" dirty="0">
              <a:solidFill>
                <a:schemeClr val="bg1"/>
              </a:solidFill>
            </a:endParaRPr>
          </a:p>
          <a:p>
            <a:r>
              <a:rPr lang="en-US" dirty="0">
                <a:solidFill>
                  <a:schemeClr val="bg1"/>
                </a:solidFill>
              </a:rPr>
              <a:t>Stress and fatigue </a:t>
            </a:r>
          </a:p>
          <a:p>
            <a:endParaRPr lang="en-US" dirty="0">
              <a:solidFill>
                <a:schemeClr val="bg1"/>
              </a:solidFill>
            </a:endParaRPr>
          </a:p>
          <a:p>
            <a:r>
              <a:rPr lang="en-US" dirty="0">
                <a:solidFill>
                  <a:schemeClr val="bg1"/>
                </a:solidFill>
              </a:rPr>
              <a:t>Desk management and personal disorganization.</a:t>
            </a:r>
            <a:endParaRPr lang="en-GB" dirty="0">
              <a:solidFill>
                <a:schemeClr val="bg1"/>
              </a:solidFill>
            </a:endParaRPr>
          </a:p>
          <a:p>
            <a:endParaRPr lang="en-GB" dirty="0">
              <a:solidFill>
                <a:schemeClr val="bg1"/>
              </a:solidFill>
            </a:endParaRPr>
          </a:p>
        </p:txBody>
      </p:sp>
      <p:sp>
        <p:nvSpPr>
          <p:cNvPr id="8196" name="Rectangle 4"/>
          <p:cNvSpPr>
            <a:spLocks noGrp="1" noChangeArrowheads="1"/>
          </p:cNvSpPr>
          <p:nvPr>
            <p:ph type="title"/>
          </p:nvPr>
        </p:nvSpPr>
        <p:spPr>
          <a:xfrm>
            <a:off x="457200" y="44624"/>
            <a:ext cx="8229600" cy="1143000"/>
          </a:xfrm>
        </p:spPr>
        <p:txBody>
          <a:bodyPr/>
          <a:lstStyle/>
          <a:p>
            <a:r>
              <a:rPr lang="en-GB" dirty="0">
                <a:solidFill>
                  <a:schemeClr val="bg1"/>
                </a:solidFill>
              </a:rPr>
              <a:t>Other Common Time Wasters</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205517694"/>
              </p:ext>
            </p:extLst>
          </p:nvPr>
        </p:nvGraphicFramePr>
        <p:xfrm>
          <a:off x="457200" y="1774825"/>
          <a:ext cx="8229600" cy="4390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457200" y="44624"/>
            <a:ext cx="8229600" cy="1143000"/>
          </a:xfrm>
        </p:spPr>
        <p:txBody>
          <a:bodyPr>
            <a:normAutofit/>
          </a:bodyPr>
          <a:lstStyle/>
          <a:p>
            <a:r>
              <a:rPr lang="en-GB" dirty="0"/>
              <a:t>Prioritising activities</a:t>
            </a:r>
          </a:p>
        </p:txBody>
      </p:sp>
      <p:sp>
        <p:nvSpPr>
          <p:cNvPr id="4" name="TextBox 3"/>
          <p:cNvSpPr txBox="1"/>
          <p:nvPr/>
        </p:nvSpPr>
        <p:spPr>
          <a:xfrm>
            <a:off x="179512" y="982469"/>
            <a:ext cx="8964488" cy="646331"/>
          </a:xfrm>
          <a:prstGeom prst="rect">
            <a:avLst/>
          </a:prstGeom>
          <a:noFill/>
        </p:spPr>
        <p:txBody>
          <a:bodyPr wrap="square" rtlCol="0">
            <a:spAutoFit/>
          </a:bodyPr>
          <a:lstStyle/>
          <a:p>
            <a:r>
              <a:rPr lang="en-GB" dirty="0"/>
              <a:t>A widely used technique is to make a list of the things you have/want to do.</a:t>
            </a:r>
          </a:p>
          <a:p>
            <a:r>
              <a:rPr lang="en-GB" dirty="0"/>
              <a:t>Then categorise them: Then do them in the order of most priority.</a:t>
            </a:r>
          </a:p>
        </p:txBody>
      </p:sp>
      <p:sp>
        <p:nvSpPr>
          <p:cNvPr id="6" name="TextBox 5">
            <a:extLst>
              <a:ext uri="{FF2B5EF4-FFF2-40B4-BE49-F238E27FC236}">
                <a16:creationId xmlns:a16="http://schemas.microsoft.com/office/drawing/2014/main" id="{BA64C42B-358D-47C7-92FA-FC6789F1308E}"/>
              </a:ext>
            </a:extLst>
          </p:cNvPr>
          <p:cNvSpPr txBox="1"/>
          <p:nvPr/>
        </p:nvSpPr>
        <p:spPr>
          <a:xfrm>
            <a:off x="3923928" y="6444044"/>
            <a:ext cx="5184576" cy="369332"/>
          </a:xfrm>
          <a:prstGeom prst="rect">
            <a:avLst/>
          </a:prstGeom>
          <a:noFill/>
        </p:spPr>
        <p:txBody>
          <a:bodyPr wrap="square">
            <a:spAutoFit/>
          </a:bodyPr>
          <a:lstStyle/>
          <a:p>
            <a:r>
              <a:rPr lang="en-US" b="1" dirty="0">
                <a:hlinkClick r:id="rId8"/>
              </a:rPr>
              <a:t>To </a:t>
            </a:r>
            <a:r>
              <a:rPr lang="en-US" b="1" dirty="0" err="1">
                <a:hlinkClick r:id="rId8"/>
              </a:rPr>
              <a:t>prioritise</a:t>
            </a:r>
            <a:r>
              <a:rPr lang="en-US" b="1" dirty="0">
                <a:hlinkClick r:id="rId8"/>
              </a:rPr>
              <a:t> the activities (explainwell.org)</a:t>
            </a:r>
            <a:endParaRPr lang="en-GB"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640960" cy="5256584"/>
          </a:xfrm>
        </p:spPr>
        <p:txBody>
          <a:bodyPr>
            <a:noAutofit/>
          </a:bodyPr>
          <a:lstStyle/>
          <a:p>
            <a:r>
              <a:rPr lang="en-GB" sz="2000" dirty="0">
                <a:cs typeface="Arial" charset="0"/>
              </a:rPr>
              <a:t>Part of Time Management is setting goals and organising time to achieve those goals.</a:t>
            </a:r>
          </a:p>
          <a:p>
            <a:pPr>
              <a:buNone/>
            </a:pPr>
            <a:endParaRPr lang="en-GB" sz="2000" dirty="0">
              <a:cs typeface="Arial" charset="0"/>
            </a:endParaRPr>
          </a:p>
          <a:p>
            <a:r>
              <a:rPr lang="en-GB" sz="2000" dirty="0">
                <a:cs typeface="Arial" charset="0"/>
              </a:rPr>
              <a:t>You have set yourself a goal, to get a Degree in OME and the only way you are going to achieve that is to organise your time to complete everything that is asked of you.</a:t>
            </a:r>
            <a:endParaRPr lang="en-GB" sz="2000" dirty="0"/>
          </a:p>
          <a:p>
            <a:endParaRPr lang="en-GB" sz="2000" dirty="0"/>
          </a:p>
        </p:txBody>
      </p:sp>
      <p:sp>
        <p:nvSpPr>
          <p:cNvPr id="3" name="Title 2"/>
          <p:cNvSpPr>
            <a:spLocks noGrp="1"/>
          </p:cNvSpPr>
          <p:nvPr>
            <p:ph type="title"/>
          </p:nvPr>
        </p:nvSpPr>
        <p:spPr>
          <a:xfrm>
            <a:off x="457200" y="44624"/>
            <a:ext cx="8229600" cy="1143000"/>
          </a:xfrm>
        </p:spPr>
        <p:txBody>
          <a:bodyPr/>
          <a:lstStyle/>
          <a:p>
            <a:r>
              <a:rPr lang="en-GB" dirty="0"/>
              <a:t>Goals</a:t>
            </a:r>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2123728" y="3238968"/>
            <a:ext cx="5039544" cy="3358384"/>
          </a:xfrm>
          <a:prstGeom prst="rect">
            <a:avLst/>
          </a:prstGeom>
          <a:noFill/>
        </p:spPr>
      </p:pic>
      <p:pic>
        <p:nvPicPr>
          <p:cNvPr id="2058" name="Picture 10" descr="C:\Users\James Williams\AppData\Local\Microsoft\Windows\Temporary Internet Files\Content.IE5\98HBSANR\MC900367492[1].wmf"/>
          <p:cNvPicPr>
            <a:picLocks noChangeAspect="1" noChangeArrowheads="1"/>
          </p:cNvPicPr>
          <p:nvPr/>
        </p:nvPicPr>
        <p:blipFill>
          <a:blip r:embed="rId3" cstate="print"/>
          <a:srcRect/>
          <a:stretch>
            <a:fillRect/>
          </a:stretch>
        </p:blipFill>
        <p:spPr bwMode="auto">
          <a:xfrm>
            <a:off x="6300192" y="2852936"/>
            <a:ext cx="1816913" cy="1291133"/>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Classifying Goals via Time</a:t>
            </a:r>
          </a:p>
        </p:txBody>
      </p:sp>
      <p:sp>
        <p:nvSpPr>
          <p:cNvPr id="3" name="Content Placeholder 2"/>
          <p:cNvSpPr>
            <a:spLocks noGrp="1"/>
          </p:cNvSpPr>
          <p:nvPr>
            <p:ph idx="1"/>
          </p:nvPr>
        </p:nvSpPr>
        <p:spPr/>
        <p:txBody>
          <a:bodyPr>
            <a:normAutofit fontScale="85000" lnSpcReduction="10000"/>
          </a:bodyPr>
          <a:lstStyle/>
          <a:p>
            <a:r>
              <a:rPr lang="en-GB" dirty="0"/>
              <a:t>Generally broken down into timescales, e.g.:</a:t>
            </a:r>
            <a:br>
              <a:rPr lang="en-GB" dirty="0"/>
            </a:br>
            <a:endParaRPr lang="en-GB" dirty="0"/>
          </a:p>
          <a:p>
            <a:r>
              <a:rPr lang="en-GB" b="1" dirty="0"/>
              <a:t>Short term goals </a:t>
            </a:r>
            <a:r>
              <a:rPr lang="en-GB" dirty="0"/>
              <a:t>(things to do today, this week or maybe this month?)</a:t>
            </a:r>
          </a:p>
          <a:p>
            <a:r>
              <a:rPr lang="en-GB" b="1" dirty="0"/>
              <a:t>Medium term goals </a:t>
            </a:r>
            <a:r>
              <a:rPr lang="en-GB" dirty="0"/>
              <a:t>(thing to achieve over months or maybe a year?)</a:t>
            </a:r>
          </a:p>
          <a:p>
            <a:r>
              <a:rPr lang="en-GB" b="1" dirty="0"/>
              <a:t>Long term goals </a:t>
            </a:r>
            <a:r>
              <a:rPr lang="en-GB" dirty="0"/>
              <a:t>(perhaps 3-10 years?)</a:t>
            </a:r>
            <a:br>
              <a:rPr lang="en-GB" dirty="0"/>
            </a:br>
            <a:endParaRPr lang="en-GB" dirty="0"/>
          </a:p>
          <a:p>
            <a:r>
              <a:rPr lang="en-GB" dirty="0"/>
              <a:t>Lifetime goals – what are your ultimate aims in life?</a:t>
            </a:r>
          </a:p>
          <a:p>
            <a:endParaRPr lang="en-GB" dirty="0"/>
          </a:p>
          <a:p>
            <a:r>
              <a:rPr lang="en-GB" dirty="0"/>
              <a:t>Longer timescale goals are generally achieved through a series of shorter timescale ones, so work backwards!</a:t>
            </a:r>
          </a:p>
        </p:txBody>
      </p:sp>
    </p:spTree>
    <p:extLst>
      <p:ext uri="{BB962C8B-B14F-4D97-AF65-F5344CB8AC3E}">
        <p14:creationId xmlns:p14="http://schemas.microsoft.com/office/powerpoint/2010/main" val="2178128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800" dirty="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in the short-term, it gives you energy, it motivates you and you can carry them out whilst being satisfied with how you're using your time.</a:t>
            </a:r>
          </a:p>
          <a:p>
            <a:endParaRPr lang="en-GB" sz="2800" dirty="0"/>
          </a:p>
          <a:p>
            <a:r>
              <a:rPr lang="en-GB" sz="2800" dirty="0"/>
              <a:t>Most people don't like thinking about long term goals, but its good practice to look at your five year goal, and ask yourself what is at least one thing I want to have achieved in five years time.</a:t>
            </a:r>
          </a:p>
          <a:p>
            <a:endParaRPr lang="en-GB" sz="2800" dirty="0"/>
          </a:p>
          <a:p>
            <a:r>
              <a:rPr lang="en-GB" sz="2800" dirty="0">
                <a:solidFill>
                  <a:srgbClr val="FF0000"/>
                </a:solidFill>
              </a:rPr>
              <a:t>So do that now - it doesn't matter if it's not the best thing that you could ever think of, just write something down that you think you would like to achieve within the next five years/</a:t>
            </a:r>
            <a:endParaRPr lang="en-GB" dirty="0">
              <a:solidFill>
                <a:srgbClr val="FF0000"/>
              </a:solidFill>
            </a:endParaRPr>
          </a:p>
        </p:txBody>
      </p:sp>
      <p:sp>
        <p:nvSpPr>
          <p:cNvPr id="3" name="Title 2"/>
          <p:cNvSpPr>
            <a:spLocks noGrp="1"/>
          </p:cNvSpPr>
          <p:nvPr>
            <p:ph type="title"/>
          </p:nvPr>
        </p:nvSpPr>
        <p:spPr/>
        <p:txBody>
          <a:bodyPr/>
          <a:lstStyle/>
          <a:p>
            <a:r>
              <a:rPr lang="en-GB" dirty="0">
                <a:solidFill>
                  <a:srgbClr val="FF0000"/>
                </a:solidFill>
              </a:rPr>
              <a:t>What is Your Goal?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pPr>
              <a:buNone/>
            </a:pPr>
            <a:r>
              <a:rPr lang="en-GB" sz="4400" b="1">
                <a:solidFill>
                  <a:srgbClr val="FF0000"/>
                </a:solidFill>
              </a:rPr>
              <a:t>S</a:t>
            </a:r>
            <a:r>
              <a:rPr lang="en-GB"/>
              <a:t>pecific</a:t>
            </a:r>
          </a:p>
          <a:p>
            <a:pPr>
              <a:buNone/>
            </a:pPr>
            <a:r>
              <a:rPr lang="en-GB" sz="4400" b="1">
                <a:solidFill>
                  <a:srgbClr val="FF0000"/>
                </a:solidFill>
              </a:rPr>
              <a:t>M</a:t>
            </a:r>
            <a:r>
              <a:rPr lang="en-GB"/>
              <a:t>easurable</a:t>
            </a:r>
          </a:p>
          <a:p>
            <a:pPr>
              <a:buNone/>
            </a:pPr>
            <a:r>
              <a:rPr lang="en-GB" sz="4400" b="1">
                <a:solidFill>
                  <a:srgbClr val="FF0000"/>
                </a:solidFill>
              </a:rPr>
              <a:t>A</a:t>
            </a:r>
            <a:r>
              <a:rPr lang="en-GB"/>
              <a:t>ttainable</a:t>
            </a:r>
          </a:p>
          <a:p>
            <a:pPr>
              <a:buNone/>
            </a:pPr>
            <a:r>
              <a:rPr lang="en-GB" sz="4400" b="1">
                <a:solidFill>
                  <a:srgbClr val="FF0000"/>
                </a:solidFill>
              </a:rPr>
              <a:t>R</a:t>
            </a:r>
            <a:r>
              <a:rPr lang="en-GB"/>
              <a:t>ealistic</a:t>
            </a:r>
          </a:p>
          <a:p>
            <a:pPr>
              <a:buNone/>
            </a:pPr>
            <a:r>
              <a:rPr lang="en-GB" sz="4400" b="1">
                <a:solidFill>
                  <a:srgbClr val="FF0000"/>
                </a:solidFill>
              </a:rPr>
              <a:t>T</a:t>
            </a:r>
            <a:r>
              <a:rPr lang="en-GB"/>
              <a:t>ime-Limited</a:t>
            </a:r>
            <a:endParaRPr lang="en-GB" dirty="0"/>
          </a:p>
        </p:txBody>
      </p:sp>
      <p:sp>
        <p:nvSpPr>
          <p:cNvPr id="5" name="Title 4"/>
          <p:cNvSpPr>
            <a:spLocks noGrp="1"/>
          </p:cNvSpPr>
          <p:nvPr>
            <p:ph type="title"/>
          </p:nvPr>
        </p:nvSpPr>
        <p:spPr/>
        <p:txBody>
          <a:bodyPr/>
          <a:lstStyle/>
          <a:p>
            <a:r>
              <a:rPr lang="en-GB"/>
              <a:t>Setting Goals</a:t>
            </a:r>
            <a:endParaRPr lang="en-GB" dirty="0"/>
          </a:p>
        </p:txBody>
      </p:sp>
      <p:pic>
        <p:nvPicPr>
          <p:cNvPr id="3074" name="Picture 2" descr="C:\Users\James Williams\AppData\Local\Microsoft\Windows\Temporary Internet Files\Content.IE5\6BED7QGZ\MP900448426[1].jpg"/>
          <p:cNvPicPr>
            <a:picLocks noChangeAspect="1" noChangeArrowheads="1"/>
          </p:cNvPicPr>
          <p:nvPr/>
        </p:nvPicPr>
        <p:blipFill>
          <a:blip r:embed="rId2" cstate="print"/>
          <a:srcRect/>
          <a:stretch>
            <a:fillRect/>
          </a:stretch>
        </p:blipFill>
        <p:spPr bwMode="auto">
          <a:xfrm>
            <a:off x="4572000" y="0"/>
            <a:ext cx="3390707"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0"/>
                                  </p:iterate>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iterate type="lt">
                                    <p:tmAbs val="0"/>
                                  </p:iterate>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iterate type="lt">
                                    <p:tmAbs val="0"/>
                                  </p:iterate>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iterate type="lt">
                                    <p:tmAbs val="0"/>
                                  </p:iterate>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iterate type="lt">
                                    <p:tmAbs val="0"/>
                                  </p:iterate>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548680"/>
            <a:ext cx="8382436"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2078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0000"/>
                </a:solidFill>
              </a:rPr>
              <a:t>Student Task</a:t>
            </a:r>
          </a:p>
        </p:txBody>
      </p:sp>
      <p:sp>
        <p:nvSpPr>
          <p:cNvPr id="3" name="Content Placeholder 2"/>
          <p:cNvSpPr>
            <a:spLocks noGrp="1"/>
          </p:cNvSpPr>
          <p:nvPr>
            <p:ph idx="1"/>
          </p:nvPr>
        </p:nvSpPr>
        <p:spPr/>
        <p:txBody>
          <a:bodyPr>
            <a:normAutofit/>
          </a:bodyPr>
          <a:lstStyle/>
          <a:p>
            <a:r>
              <a:rPr lang="en-GB" dirty="0"/>
              <a:t>Example. You decide that your health and fitness aren’t what they should be, so your goal (or aim) is to ‘Get fit, eat healthily and lose some weight’</a:t>
            </a:r>
          </a:p>
          <a:p>
            <a:endParaRPr lang="en-GB" dirty="0"/>
          </a:p>
          <a:p>
            <a:r>
              <a:rPr lang="en-GB" dirty="0"/>
              <a:t>You now need to break this general aim down into more specific objectives that follow SMART</a:t>
            </a:r>
          </a:p>
          <a:p>
            <a:endParaRPr lang="en-GB" dirty="0"/>
          </a:p>
        </p:txBody>
      </p:sp>
    </p:spTree>
    <p:extLst>
      <p:ext uri="{BB962C8B-B14F-4D97-AF65-F5344CB8AC3E}">
        <p14:creationId xmlns:p14="http://schemas.microsoft.com/office/powerpoint/2010/main" val="3199425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0000"/>
                </a:solidFill>
              </a:rPr>
              <a:t>Example #1</a:t>
            </a:r>
          </a:p>
        </p:txBody>
      </p:sp>
      <p:sp>
        <p:nvSpPr>
          <p:cNvPr id="3" name="Content Placeholder 2"/>
          <p:cNvSpPr>
            <a:spLocks noGrp="1"/>
          </p:cNvSpPr>
          <p:nvPr>
            <p:ph idx="1"/>
          </p:nvPr>
        </p:nvSpPr>
        <p:spPr/>
        <p:txBody>
          <a:bodyPr>
            <a:normAutofit/>
          </a:bodyPr>
          <a:lstStyle/>
          <a:p>
            <a:r>
              <a:rPr lang="en-GB" dirty="0"/>
              <a:t>‘Get fit, eat healthily and lose some weight’</a:t>
            </a:r>
          </a:p>
          <a:p>
            <a:endParaRPr lang="en-GB" dirty="0"/>
          </a:p>
          <a:p>
            <a:r>
              <a:rPr lang="en-GB" dirty="0"/>
              <a:t>Specific objectives:</a:t>
            </a:r>
          </a:p>
          <a:p>
            <a:r>
              <a:rPr lang="en-GB" dirty="0"/>
              <a:t>1) Perform research to discover what constitutes an optimal diet. Devise a shopping list, clear out all the old junk in the cupboards so that by December 1</a:t>
            </a:r>
            <a:r>
              <a:rPr lang="en-GB" baseline="30000" dirty="0"/>
              <a:t>st</a:t>
            </a:r>
            <a:r>
              <a:rPr lang="en-GB" dirty="0"/>
              <a:t>, the new diet can start.</a:t>
            </a:r>
          </a:p>
          <a:p>
            <a:pPr marL="109728" indent="0">
              <a:buNone/>
            </a:pPr>
            <a:endParaRPr lang="en-GB" dirty="0"/>
          </a:p>
        </p:txBody>
      </p:sp>
    </p:spTree>
    <p:extLst>
      <p:ext uri="{BB962C8B-B14F-4D97-AF65-F5344CB8AC3E}">
        <p14:creationId xmlns:p14="http://schemas.microsoft.com/office/powerpoint/2010/main" val="15893620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0000"/>
                </a:solidFill>
              </a:rPr>
              <a:t>Example #2</a:t>
            </a:r>
          </a:p>
        </p:txBody>
      </p:sp>
      <p:sp>
        <p:nvSpPr>
          <p:cNvPr id="3" name="Content Placeholder 2"/>
          <p:cNvSpPr>
            <a:spLocks noGrp="1"/>
          </p:cNvSpPr>
          <p:nvPr>
            <p:ph idx="1"/>
          </p:nvPr>
        </p:nvSpPr>
        <p:spPr/>
        <p:txBody>
          <a:bodyPr>
            <a:normAutofit lnSpcReduction="10000"/>
          </a:bodyPr>
          <a:lstStyle/>
          <a:p>
            <a:r>
              <a:rPr lang="en-GB" dirty="0"/>
              <a:t>‘Get fit, eat healthily and lose some weight’</a:t>
            </a:r>
          </a:p>
          <a:p>
            <a:endParaRPr lang="en-GB" dirty="0"/>
          </a:p>
          <a:p>
            <a:r>
              <a:rPr lang="en-GB" dirty="0"/>
              <a:t>Specific objectives:</a:t>
            </a:r>
          </a:p>
          <a:p>
            <a:r>
              <a:rPr lang="en-GB" dirty="0"/>
              <a:t>2) join the ‘park run’ scheme by the end of the week. Read the ‘couch to 5K’ training schemes. Use Google calendar to schedule the training runs so that I will do my first 5K run in the 1</a:t>
            </a:r>
            <a:r>
              <a:rPr lang="en-GB" baseline="30000" dirty="0"/>
              <a:t>st</a:t>
            </a:r>
            <a:r>
              <a:rPr lang="en-GB" dirty="0"/>
              <a:t> week of January.</a:t>
            </a:r>
          </a:p>
          <a:p>
            <a:r>
              <a:rPr lang="en-GB" dirty="0"/>
              <a:t>Keep training to achieve a sub 30 min 5K by April next and sub 20 min within 12 months of starting.</a:t>
            </a:r>
          </a:p>
        </p:txBody>
      </p:sp>
    </p:spTree>
    <p:extLst>
      <p:ext uri="{BB962C8B-B14F-4D97-AF65-F5344CB8AC3E}">
        <p14:creationId xmlns:p14="http://schemas.microsoft.com/office/powerpoint/2010/main" val="683517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0000"/>
                </a:solidFill>
              </a:rPr>
              <a:t>Example #3</a:t>
            </a:r>
          </a:p>
        </p:txBody>
      </p:sp>
      <p:sp>
        <p:nvSpPr>
          <p:cNvPr id="3" name="Content Placeholder 2"/>
          <p:cNvSpPr>
            <a:spLocks noGrp="1"/>
          </p:cNvSpPr>
          <p:nvPr>
            <p:ph idx="1"/>
          </p:nvPr>
        </p:nvSpPr>
        <p:spPr/>
        <p:txBody>
          <a:bodyPr>
            <a:normAutofit/>
          </a:bodyPr>
          <a:lstStyle/>
          <a:p>
            <a:r>
              <a:rPr lang="en-GB" dirty="0"/>
              <a:t>‘Get fit, eat healthily and lose some weight’</a:t>
            </a:r>
          </a:p>
          <a:p>
            <a:endParaRPr lang="en-GB" dirty="0"/>
          </a:p>
          <a:p>
            <a:r>
              <a:rPr lang="en-GB" dirty="0"/>
              <a:t>Specific objectives:</a:t>
            </a:r>
          </a:p>
          <a:p>
            <a:r>
              <a:rPr lang="en-GB" dirty="0"/>
              <a:t>3) Weight is 100Kg now. Weigh at the end of every week. Keep a record in the form of am excel spreadsheet. Aim to get to 90Kg by June 1</a:t>
            </a:r>
            <a:r>
              <a:rPr lang="en-GB" baseline="30000" dirty="0"/>
              <a:t>st</a:t>
            </a:r>
            <a:r>
              <a:rPr lang="en-GB" dirty="0"/>
              <a:t> next summer.</a:t>
            </a:r>
            <a:br>
              <a:rPr lang="en-GB" dirty="0"/>
            </a:br>
            <a:r>
              <a:rPr lang="en-GB" dirty="0"/>
              <a:t>(perhaps produce a more detailed breakdown of your goals for a weekly/daily food plan to do this?)</a:t>
            </a:r>
          </a:p>
        </p:txBody>
      </p:sp>
    </p:spTree>
    <p:extLst>
      <p:ext uri="{BB962C8B-B14F-4D97-AF65-F5344CB8AC3E}">
        <p14:creationId xmlns:p14="http://schemas.microsoft.com/office/powerpoint/2010/main" val="770993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1784"/>
            <a:ext cx="8229600" cy="1143000"/>
          </a:xfrm>
        </p:spPr>
        <p:txBody>
          <a:bodyPr/>
          <a:lstStyle/>
          <a:p>
            <a:pPr algn="ctr"/>
            <a:r>
              <a:rPr lang="en-GB" dirty="0">
                <a:solidFill>
                  <a:srgbClr val="FF0000"/>
                </a:solidFill>
              </a:rPr>
              <a:t>Student Task</a:t>
            </a:r>
          </a:p>
        </p:txBody>
      </p:sp>
      <p:sp>
        <p:nvSpPr>
          <p:cNvPr id="3" name="Content Placeholder 2"/>
          <p:cNvSpPr>
            <a:spLocks noGrp="1"/>
          </p:cNvSpPr>
          <p:nvPr>
            <p:ph idx="1"/>
          </p:nvPr>
        </p:nvSpPr>
        <p:spPr/>
        <p:txBody>
          <a:bodyPr>
            <a:normAutofit fontScale="92500"/>
          </a:bodyPr>
          <a:lstStyle/>
          <a:p>
            <a:r>
              <a:rPr lang="en-GB" dirty="0"/>
              <a:t>Understand what motivates you - why are you here? What do you ultimately want out of life?</a:t>
            </a:r>
          </a:p>
          <a:p>
            <a:endParaRPr lang="en-GB" dirty="0"/>
          </a:p>
          <a:p>
            <a:r>
              <a:rPr lang="en-GB" dirty="0"/>
              <a:t>Identify 2 or 3 short/medium term goals that you want to implement</a:t>
            </a:r>
          </a:p>
          <a:p>
            <a:endParaRPr lang="en-GB" dirty="0"/>
          </a:p>
          <a:p>
            <a:r>
              <a:rPr lang="en-GB" dirty="0"/>
              <a:t>Break down your goal(s) into small chunks, small stepping stones that will help you plan the steps needed to achieve these goals. Produce an action plan, with enough detail and timescales to let you achieve these goals – remember to use S.M.A.R.T</a:t>
            </a:r>
          </a:p>
          <a:p>
            <a:endParaRPr lang="en-GB" dirty="0"/>
          </a:p>
          <a:p>
            <a:endParaRPr lang="en-GB" dirty="0"/>
          </a:p>
        </p:txBody>
      </p:sp>
    </p:spTree>
    <p:extLst>
      <p:ext uri="{BB962C8B-B14F-4D97-AF65-F5344CB8AC3E}">
        <p14:creationId xmlns:p14="http://schemas.microsoft.com/office/powerpoint/2010/main" val="2936912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0000"/>
                </a:solidFill>
              </a:rPr>
              <a:t>Short term goals/tasks</a:t>
            </a:r>
            <a:br>
              <a:rPr lang="en-GB" dirty="0">
                <a:solidFill>
                  <a:srgbClr val="FF0000"/>
                </a:solidFill>
              </a:rPr>
            </a:br>
            <a:endParaRPr lang="en-GB" dirty="0">
              <a:solidFill>
                <a:srgbClr val="FF0000"/>
              </a:solidFill>
            </a:endParaRPr>
          </a:p>
        </p:txBody>
      </p:sp>
      <p:sp>
        <p:nvSpPr>
          <p:cNvPr id="3" name="Content Placeholder 2"/>
          <p:cNvSpPr>
            <a:spLocks noGrp="1"/>
          </p:cNvSpPr>
          <p:nvPr>
            <p:ph idx="1"/>
          </p:nvPr>
        </p:nvSpPr>
        <p:spPr/>
        <p:txBody>
          <a:bodyPr>
            <a:normAutofit/>
          </a:bodyPr>
          <a:lstStyle/>
          <a:p>
            <a:r>
              <a:rPr lang="en-GB" dirty="0"/>
              <a:t>Think of the things you need and want to do this semester.</a:t>
            </a:r>
          </a:p>
          <a:p>
            <a:r>
              <a:rPr lang="en-GB" dirty="0"/>
              <a:t>What are your deadlines?</a:t>
            </a:r>
          </a:p>
          <a:p>
            <a:r>
              <a:rPr lang="en-GB" dirty="0"/>
              <a:t>Do your short term tasks align with or support your long term goals?</a:t>
            </a:r>
          </a:p>
          <a:p>
            <a:r>
              <a:rPr lang="en-GB" dirty="0"/>
              <a:t>Do you need to prioritise?</a:t>
            </a:r>
          </a:p>
          <a:p>
            <a:endParaRPr lang="en-GB" dirty="0"/>
          </a:p>
        </p:txBody>
      </p:sp>
      <p:sp>
        <p:nvSpPr>
          <p:cNvPr id="5" name="TextBox 4">
            <a:extLst>
              <a:ext uri="{FF2B5EF4-FFF2-40B4-BE49-F238E27FC236}">
                <a16:creationId xmlns:a16="http://schemas.microsoft.com/office/drawing/2014/main" id="{272FAFBB-6B08-47F3-95EA-A4B96FD23119}"/>
              </a:ext>
            </a:extLst>
          </p:cNvPr>
          <p:cNvSpPr txBox="1"/>
          <p:nvPr/>
        </p:nvSpPr>
        <p:spPr>
          <a:xfrm>
            <a:off x="2275608" y="4748951"/>
            <a:ext cx="6472855" cy="923330"/>
          </a:xfrm>
          <a:prstGeom prst="rect">
            <a:avLst/>
          </a:prstGeom>
          <a:noFill/>
        </p:spPr>
        <p:txBody>
          <a:bodyPr wrap="square">
            <a:spAutoFit/>
          </a:bodyPr>
          <a:lstStyle/>
          <a:p>
            <a:r>
              <a:rPr lang="en-GB" dirty="0">
                <a:solidFill>
                  <a:srgbClr val="FF0000"/>
                </a:solidFill>
              </a:rPr>
              <a:t>Just stop now and write down a list of all the things you can think of that you need to do over the next two weeks, things that you've got deadlines for.</a:t>
            </a:r>
          </a:p>
        </p:txBody>
      </p:sp>
    </p:spTree>
    <p:extLst>
      <p:ext uri="{BB962C8B-B14F-4D97-AF65-F5344CB8AC3E}">
        <p14:creationId xmlns:p14="http://schemas.microsoft.com/office/powerpoint/2010/main" val="2954642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fontScale="90000"/>
          </a:bodyPr>
          <a:lstStyle/>
          <a:p>
            <a:r>
              <a:rPr lang="en-GB" dirty="0">
                <a:solidFill>
                  <a:srgbClr val="FF0000"/>
                </a:solidFill>
              </a:rPr>
              <a:t>Semester, week and daily planning</a:t>
            </a:r>
          </a:p>
        </p:txBody>
      </p:sp>
      <p:sp>
        <p:nvSpPr>
          <p:cNvPr id="3" name="Content Placeholder 2"/>
          <p:cNvSpPr>
            <a:spLocks noGrp="1"/>
          </p:cNvSpPr>
          <p:nvPr>
            <p:ph idx="1"/>
          </p:nvPr>
        </p:nvSpPr>
        <p:spPr/>
        <p:txBody>
          <a:bodyPr>
            <a:normAutofit fontScale="92500" lnSpcReduction="20000"/>
          </a:bodyPr>
          <a:lstStyle/>
          <a:p>
            <a:pPr>
              <a:buNone/>
            </a:pPr>
            <a:r>
              <a:rPr lang="en-GB" b="1" u="sng" dirty="0"/>
              <a:t>Use a Diary, Smartphone or Computer App to</a:t>
            </a:r>
          </a:p>
          <a:p>
            <a:r>
              <a:rPr lang="en-GB" dirty="0"/>
              <a:t>Put your tasks and deadlines into a Calendar/diary or wall chart</a:t>
            </a:r>
          </a:p>
          <a:p>
            <a:r>
              <a:rPr lang="en-GB" dirty="0"/>
              <a:t>Work back from deadlines</a:t>
            </a:r>
          </a:p>
          <a:p>
            <a:r>
              <a:rPr lang="en-GB" dirty="0"/>
              <a:t>Identify Priority/pressure points (e.g. Family/Friends birthdays, Washing/Ironing, Shopping).</a:t>
            </a:r>
          </a:p>
          <a:p>
            <a:r>
              <a:rPr lang="en-GB" dirty="0"/>
              <a:t>Write a list of tasks for each week</a:t>
            </a:r>
          </a:p>
          <a:p>
            <a:r>
              <a:rPr lang="en-GB" dirty="0"/>
              <a:t>Weekly lists will need revisiting each week and prioritising</a:t>
            </a:r>
          </a:p>
          <a:p>
            <a:r>
              <a:rPr lang="en-GB" dirty="0"/>
              <a:t>Keep a notebook/e-notebook to write ideas and plans in</a:t>
            </a:r>
            <a:br>
              <a:rPr lang="en-GB" dirty="0"/>
            </a:br>
            <a:endParaRPr lang="en-GB" dirty="0"/>
          </a:p>
        </p:txBody>
      </p:sp>
      <p:sp>
        <p:nvSpPr>
          <p:cNvPr id="4" name="TextBox 3">
            <a:extLst>
              <a:ext uri="{FF2B5EF4-FFF2-40B4-BE49-F238E27FC236}">
                <a16:creationId xmlns:a16="http://schemas.microsoft.com/office/drawing/2014/main" id="{8F4E5F22-52F0-4564-A8D9-FDD9D623ACC9}"/>
              </a:ext>
            </a:extLst>
          </p:cNvPr>
          <p:cNvSpPr txBox="1"/>
          <p:nvPr/>
        </p:nvSpPr>
        <p:spPr>
          <a:xfrm>
            <a:off x="3059832" y="5949280"/>
            <a:ext cx="5832648" cy="646331"/>
          </a:xfrm>
          <a:prstGeom prst="rect">
            <a:avLst/>
          </a:prstGeom>
          <a:noFill/>
        </p:spPr>
        <p:txBody>
          <a:bodyPr wrap="square" rtlCol="0">
            <a:spAutoFit/>
          </a:bodyPr>
          <a:lstStyle/>
          <a:p>
            <a:r>
              <a:rPr lang="en-GB" dirty="0">
                <a:solidFill>
                  <a:srgbClr val="FF0000"/>
                </a:solidFill>
              </a:rPr>
              <a:t>Attach a screen shot of your weekly calendar as an appendix to the assignment</a:t>
            </a:r>
          </a:p>
        </p:txBody>
      </p:sp>
    </p:spTree>
    <p:extLst>
      <p:ext uri="{BB962C8B-B14F-4D97-AF65-F5344CB8AC3E}">
        <p14:creationId xmlns:p14="http://schemas.microsoft.com/office/powerpoint/2010/main" val="3324647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a:bodyPr>
          <a:lstStyle/>
          <a:p>
            <a:pPr algn="ctr"/>
            <a:r>
              <a:rPr lang="en-GB" dirty="0"/>
              <a:t>Google Calendar</a:t>
            </a:r>
          </a:p>
        </p:txBody>
      </p:sp>
      <p:sp>
        <p:nvSpPr>
          <p:cNvPr id="3" name="Content Placeholder 2"/>
          <p:cNvSpPr>
            <a:spLocks noGrp="1"/>
          </p:cNvSpPr>
          <p:nvPr>
            <p:ph idx="1"/>
          </p:nvPr>
        </p:nvSpPr>
        <p:spPr/>
        <p:txBody>
          <a:bodyPr>
            <a:normAutofit/>
          </a:bodyPr>
          <a:lstStyle/>
          <a:p>
            <a:pPr algn="just">
              <a:buNone/>
            </a:pPr>
            <a:r>
              <a:rPr lang="en-GB" dirty="0"/>
              <a:t>	An app such as Google Calendar is a powerful and useful tool.</a:t>
            </a:r>
          </a:p>
          <a:p>
            <a:pPr>
              <a:buNone/>
            </a:pPr>
            <a:endParaRPr lang="en-GB" dirty="0"/>
          </a:p>
          <a:p>
            <a:pPr>
              <a:buNone/>
            </a:pPr>
            <a:r>
              <a:rPr lang="en-GB" dirty="0"/>
              <a:t>	See the additional links on the Moodle page for examples on how to use it.</a:t>
            </a:r>
            <a:br>
              <a:rPr lang="en-GB" dirty="0"/>
            </a:br>
            <a:endParaRPr lang="en-GB" dirty="0"/>
          </a:p>
        </p:txBody>
      </p:sp>
    </p:spTree>
    <p:extLst>
      <p:ext uri="{BB962C8B-B14F-4D97-AF65-F5344CB8AC3E}">
        <p14:creationId xmlns:p14="http://schemas.microsoft.com/office/powerpoint/2010/main" val="11124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Biorhythms</a:t>
            </a:r>
          </a:p>
        </p:txBody>
      </p:sp>
      <p:sp>
        <p:nvSpPr>
          <p:cNvPr id="3" name="Content Placeholder 2"/>
          <p:cNvSpPr>
            <a:spLocks noGrp="1"/>
          </p:cNvSpPr>
          <p:nvPr>
            <p:ph idx="1"/>
          </p:nvPr>
        </p:nvSpPr>
        <p:spPr/>
        <p:txBody>
          <a:bodyPr>
            <a:normAutofit/>
          </a:bodyPr>
          <a:lstStyle/>
          <a:p>
            <a:r>
              <a:rPr lang="en-GB" sz="3600" dirty="0"/>
              <a:t>When do you work best?</a:t>
            </a:r>
          </a:p>
          <a:p>
            <a:r>
              <a:rPr lang="en-GB" sz="3600" dirty="0"/>
              <a:t>Match task to time</a:t>
            </a:r>
          </a:p>
          <a:p>
            <a:pPr lvl="1"/>
            <a:r>
              <a:rPr lang="en-GB" sz="2400" dirty="0"/>
              <a:t> Use prime time for difficult tasks</a:t>
            </a:r>
          </a:p>
          <a:p>
            <a:pPr lvl="1"/>
            <a:r>
              <a:rPr lang="en-GB" sz="2400" dirty="0"/>
              <a:t> Use non-prime time for more routine tasks</a:t>
            </a:r>
          </a:p>
          <a:p>
            <a:r>
              <a:rPr lang="en-GB" sz="3600" dirty="0"/>
              <a:t>Take breaks and refresh yourself</a:t>
            </a:r>
          </a:p>
          <a:p>
            <a:r>
              <a:rPr lang="en-GB" sz="3600" dirty="0"/>
              <a:t>Factor in Exercise</a:t>
            </a:r>
          </a:p>
          <a:p>
            <a:r>
              <a:rPr lang="en-GB" sz="3600" dirty="0"/>
              <a:t>Eat regularly &amp; healthily</a:t>
            </a:r>
          </a:p>
          <a:p>
            <a:r>
              <a:rPr lang="en-GB" sz="3600" dirty="0"/>
              <a:t>Get optimum sleep</a:t>
            </a:r>
          </a:p>
          <a:p>
            <a:endParaRPr lang="en-GB" dirty="0"/>
          </a:p>
        </p:txBody>
      </p:sp>
    </p:spTree>
    <p:extLst>
      <p:ext uri="{BB962C8B-B14F-4D97-AF65-F5344CB8AC3E}">
        <p14:creationId xmlns:p14="http://schemas.microsoft.com/office/powerpoint/2010/main" val="2196503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Prioritising</a:t>
            </a:r>
          </a:p>
        </p:txBody>
      </p:sp>
      <p:sp>
        <p:nvSpPr>
          <p:cNvPr id="3" name="Content Placeholder 2"/>
          <p:cNvSpPr>
            <a:spLocks noGrp="1"/>
          </p:cNvSpPr>
          <p:nvPr>
            <p:ph idx="1"/>
          </p:nvPr>
        </p:nvSpPr>
        <p:spPr/>
        <p:txBody>
          <a:bodyPr>
            <a:normAutofit lnSpcReduction="10000"/>
          </a:bodyPr>
          <a:lstStyle/>
          <a:p>
            <a:r>
              <a:rPr lang="en-GB" dirty="0"/>
              <a:t> Each day look at your plans and prioritise</a:t>
            </a:r>
          </a:p>
          <a:p>
            <a:r>
              <a:rPr lang="en-GB" dirty="0"/>
              <a:t> A - those jobs it is critical to do today</a:t>
            </a:r>
          </a:p>
          <a:p>
            <a:r>
              <a:rPr lang="en-GB" dirty="0"/>
              <a:t> B - those jobs would be good to do today</a:t>
            </a:r>
          </a:p>
          <a:p>
            <a:r>
              <a:rPr lang="en-GB" dirty="0"/>
              <a:t> C - those which will wait</a:t>
            </a:r>
          </a:p>
          <a:p>
            <a:r>
              <a:rPr lang="en-GB" dirty="0"/>
              <a:t> At the end of the day review and reschedule those jobs you have not done</a:t>
            </a:r>
          </a:p>
          <a:p>
            <a:r>
              <a:rPr lang="en-GB" dirty="0"/>
              <a:t> Remember to be flexible</a:t>
            </a:r>
          </a:p>
          <a:p>
            <a:endParaRPr lang="en-GB" dirty="0"/>
          </a:p>
          <a:p>
            <a:r>
              <a:rPr lang="en-GB" dirty="0"/>
              <a:t>Google ‘to do list’ and find a suitable template.</a:t>
            </a:r>
          </a:p>
          <a:p>
            <a:endParaRPr lang="en-GB" dirty="0"/>
          </a:p>
        </p:txBody>
      </p:sp>
    </p:spTree>
    <p:extLst>
      <p:ext uri="{BB962C8B-B14F-4D97-AF65-F5344CB8AC3E}">
        <p14:creationId xmlns:p14="http://schemas.microsoft.com/office/powerpoint/2010/main" val="3102769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0"/>
            <a:ext cx="8316416" cy="1125538"/>
          </a:xfrm>
        </p:spPr>
        <p:txBody>
          <a:bodyPr>
            <a:normAutofit/>
          </a:bodyPr>
          <a:lstStyle/>
          <a:p>
            <a:r>
              <a:rPr lang="en-GB" dirty="0"/>
              <a:t>Planning and Reviewing Times</a:t>
            </a:r>
          </a:p>
        </p:txBody>
      </p:sp>
      <p:sp>
        <p:nvSpPr>
          <p:cNvPr id="3" name="Content Placeholder 2"/>
          <p:cNvSpPr>
            <a:spLocks noGrp="1"/>
          </p:cNvSpPr>
          <p:nvPr>
            <p:ph idx="1"/>
          </p:nvPr>
        </p:nvSpPr>
        <p:spPr/>
        <p:txBody>
          <a:bodyPr>
            <a:normAutofit/>
          </a:bodyPr>
          <a:lstStyle/>
          <a:p>
            <a:r>
              <a:rPr lang="en-GB" dirty="0"/>
              <a:t>Be flexible: Review and reschedule every few days/day.</a:t>
            </a:r>
          </a:p>
          <a:p>
            <a:r>
              <a:rPr lang="en-GB" dirty="0"/>
              <a:t>Even a spending a few seconds making a to do list every day will help.</a:t>
            </a:r>
          </a:p>
          <a:p>
            <a:r>
              <a:rPr lang="en-GB" dirty="0"/>
              <a:t>Using an electronic ‘to do list’ on your smartphone or computer is often convenient</a:t>
            </a:r>
          </a:p>
        </p:txBody>
      </p:sp>
    </p:spTree>
    <p:extLst>
      <p:ext uri="{BB962C8B-B14F-4D97-AF65-F5344CB8AC3E}">
        <p14:creationId xmlns:p14="http://schemas.microsoft.com/office/powerpoint/2010/main" val="134862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Procrastination</a:t>
            </a:r>
          </a:p>
        </p:txBody>
      </p:sp>
      <p:sp>
        <p:nvSpPr>
          <p:cNvPr id="5" name="Content Placeholder 4"/>
          <p:cNvSpPr>
            <a:spLocks noGrp="1"/>
          </p:cNvSpPr>
          <p:nvPr>
            <p:ph idx="1"/>
          </p:nvPr>
        </p:nvSpPr>
        <p:spPr/>
        <p:txBody>
          <a:bodyPr>
            <a:normAutofit fontScale="92500" lnSpcReduction="20000"/>
          </a:bodyPr>
          <a:lstStyle/>
          <a:p>
            <a:r>
              <a:rPr lang="en-GB" sz="3200" dirty="0"/>
              <a:t>We all get stuck! Sometimes completely, sometimes just on one or two things</a:t>
            </a:r>
          </a:p>
          <a:p>
            <a:r>
              <a:rPr lang="en-GB" sz="3200" dirty="0"/>
              <a:t>We all put things off (procrastinate)</a:t>
            </a:r>
          </a:p>
          <a:p>
            <a:pPr>
              <a:buNone/>
            </a:pPr>
            <a:r>
              <a:rPr lang="en-GB" sz="3200" b="1" dirty="0"/>
              <a:t>We procrastinate because:</a:t>
            </a:r>
          </a:p>
          <a:p>
            <a:r>
              <a:rPr lang="en-GB" sz="3200" dirty="0"/>
              <a:t>A task is unpleasant</a:t>
            </a:r>
          </a:p>
          <a:p>
            <a:r>
              <a:rPr lang="en-GB" sz="3200" dirty="0"/>
              <a:t>You think you are not good at it</a:t>
            </a:r>
          </a:p>
          <a:p>
            <a:r>
              <a:rPr lang="en-GB" sz="3200" dirty="0"/>
              <a:t>You don't know how to do it</a:t>
            </a:r>
          </a:p>
          <a:p>
            <a:r>
              <a:rPr lang="en-GB" sz="3200" dirty="0"/>
              <a:t>It ‘seems’ too big</a:t>
            </a:r>
          </a:p>
          <a:p>
            <a:r>
              <a:rPr lang="en-GB" sz="3200" dirty="0"/>
              <a:t>It has no clear deadline or the deadline is far off</a:t>
            </a:r>
          </a:p>
          <a:p>
            <a:r>
              <a:rPr lang="en-GB" sz="3200" dirty="0"/>
              <a:t>You are too tired or you are panicking</a:t>
            </a:r>
          </a:p>
          <a:p>
            <a:endParaRPr lang="en-GB" dirty="0"/>
          </a:p>
        </p:txBody>
      </p:sp>
    </p:spTree>
    <p:extLst>
      <p:ext uri="{BB962C8B-B14F-4D97-AF65-F5344CB8AC3E}">
        <p14:creationId xmlns:p14="http://schemas.microsoft.com/office/powerpoint/2010/main" val="35029845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29600" cy="1143000"/>
          </a:xfrm>
        </p:spPr>
        <p:txBody>
          <a:bodyPr/>
          <a:lstStyle/>
          <a:p>
            <a:r>
              <a:rPr lang="en-GB" dirty="0"/>
              <a:t>Tips</a:t>
            </a:r>
          </a:p>
        </p:txBody>
      </p:sp>
      <p:sp>
        <p:nvSpPr>
          <p:cNvPr id="3" name="Content Placeholder 2"/>
          <p:cNvSpPr>
            <a:spLocks noGrp="1"/>
          </p:cNvSpPr>
          <p:nvPr>
            <p:ph idx="1"/>
          </p:nvPr>
        </p:nvSpPr>
        <p:spPr>
          <a:xfrm>
            <a:off x="1331640" y="404936"/>
            <a:ext cx="7313612" cy="5976392"/>
          </a:xfrm>
        </p:spPr>
        <p:txBody>
          <a:bodyPr>
            <a:noAutofit/>
          </a:bodyPr>
          <a:lstStyle/>
          <a:p>
            <a:r>
              <a:rPr lang="en-GB" sz="2300" dirty="0"/>
              <a:t>Don't spend time in regret - look forward and get motivated</a:t>
            </a:r>
          </a:p>
          <a:p>
            <a:r>
              <a:rPr lang="en-GB" sz="2300" dirty="0"/>
              <a:t>Finish things - get jobs off your lists</a:t>
            </a:r>
          </a:p>
          <a:p>
            <a:r>
              <a:rPr lang="en-GB" sz="2300" dirty="0"/>
              <a:t>When panicking, prioritise and do one job at a time</a:t>
            </a:r>
          </a:p>
          <a:p>
            <a:r>
              <a:rPr lang="en-GB" sz="2300" dirty="0"/>
              <a:t>Ask yourself frequently 'Is this the best use of my time now?’</a:t>
            </a:r>
          </a:p>
          <a:p>
            <a:r>
              <a:rPr lang="en-GB" sz="2300" dirty="0"/>
              <a:t>Make decisions and try to stick to them.</a:t>
            </a:r>
          </a:p>
          <a:p>
            <a:pPr marL="109728" indent="0">
              <a:buNone/>
            </a:pPr>
            <a:endParaRPr lang="en-GB" sz="2300" dirty="0"/>
          </a:p>
          <a:p>
            <a:r>
              <a:rPr lang="en-GB" sz="2300" dirty="0"/>
              <a:t>Apply psychological manipulation on yourself!</a:t>
            </a:r>
          </a:p>
          <a:p>
            <a:r>
              <a:rPr lang="en-GB" sz="2300" dirty="0"/>
              <a:t>Reward yourself for each little achievement.</a:t>
            </a:r>
          </a:p>
          <a:p>
            <a:r>
              <a:rPr lang="en-GB" sz="2300" dirty="0"/>
              <a:t>Treat Yourself for doing Well.</a:t>
            </a:r>
            <a:br>
              <a:rPr lang="en-GB" sz="2300" dirty="0"/>
            </a:br>
            <a:endParaRPr lang="en-GB" sz="2300" dirty="0"/>
          </a:p>
          <a:p>
            <a:r>
              <a:rPr lang="en-GB" sz="2300" dirty="0"/>
              <a:t>If overwhelmed or in need, Ask for help –Student services are there for you</a:t>
            </a:r>
          </a:p>
        </p:txBody>
      </p:sp>
    </p:spTree>
    <p:extLst>
      <p:ext uri="{BB962C8B-B14F-4D97-AF65-F5344CB8AC3E}">
        <p14:creationId xmlns:p14="http://schemas.microsoft.com/office/powerpoint/2010/main" val="9880308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124745"/>
            <a:ext cx="8640960" cy="4680520"/>
          </a:xfrm>
        </p:spPr>
        <p:txBody>
          <a:bodyPr>
            <a:normAutofit/>
          </a:bodyPr>
          <a:lstStyle/>
          <a:p>
            <a:r>
              <a:rPr lang="en-GB" sz="2000" dirty="0"/>
              <a:t>There are some basic time management principles you can use to assist you:</a:t>
            </a:r>
          </a:p>
          <a:p>
            <a:endParaRPr lang="en-GB" sz="2000" dirty="0"/>
          </a:p>
          <a:p>
            <a:r>
              <a:rPr lang="en-GB" sz="2000" dirty="0"/>
              <a:t>Identify "Best Time" for Studying</a:t>
            </a:r>
          </a:p>
          <a:p>
            <a:r>
              <a:rPr lang="en-GB" sz="2000" dirty="0"/>
              <a:t>Study Difficult Subjects First</a:t>
            </a:r>
          </a:p>
          <a:p>
            <a:r>
              <a:rPr lang="en-US" sz="2000" dirty="0"/>
              <a:t>Make Sure the Surroundings are Conducive to Studying </a:t>
            </a:r>
          </a:p>
          <a:p>
            <a:r>
              <a:rPr lang="en-US" sz="2000" dirty="0"/>
              <a:t>Take breaks for Entertainment and Relaxation </a:t>
            </a:r>
          </a:p>
          <a:p>
            <a:r>
              <a:rPr lang="en-US" sz="2000" dirty="0"/>
              <a:t>Make Sure you make Time to Sleep and Eat Properly</a:t>
            </a:r>
          </a:p>
          <a:p>
            <a:r>
              <a:rPr lang="en-US" sz="2000" dirty="0"/>
              <a:t>Always define your objectives as clearly as possible</a:t>
            </a:r>
          </a:p>
          <a:p>
            <a:r>
              <a:rPr lang="en-US" sz="2000" dirty="0"/>
              <a:t>Reflect and improve your use of time</a:t>
            </a:r>
          </a:p>
          <a:p>
            <a:r>
              <a:rPr lang="en-US" sz="2000" dirty="0"/>
              <a:t>Plan/Manage your time</a:t>
            </a:r>
          </a:p>
          <a:p>
            <a:r>
              <a:rPr lang="en-US" sz="2000" dirty="0"/>
              <a:t>Balance: Be Positive /Pro-Active but also learn to go with the Flow.</a:t>
            </a:r>
            <a:endParaRPr lang="en-GB" sz="2000" dirty="0"/>
          </a:p>
          <a:p>
            <a:endParaRPr lang="en-GB" sz="2000" dirty="0"/>
          </a:p>
        </p:txBody>
      </p:sp>
      <p:sp>
        <p:nvSpPr>
          <p:cNvPr id="10242" name="Rectangle 2"/>
          <p:cNvSpPr>
            <a:spLocks noGrp="1" noChangeArrowheads="1"/>
          </p:cNvSpPr>
          <p:nvPr>
            <p:ph type="title"/>
          </p:nvPr>
        </p:nvSpPr>
        <p:spPr>
          <a:xfrm>
            <a:off x="230832" y="116632"/>
            <a:ext cx="8229600" cy="1143000"/>
          </a:xfrm>
        </p:spPr>
        <p:txBody>
          <a:bodyPr/>
          <a:lstStyle/>
          <a:p>
            <a:r>
              <a:rPr lang="en-GB" dirty="0"/>
              <a:t>Principles</a:t>
            </a: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1844</Words>
  <Application>Microsoft Office PowerPoint</Application>
  <PresentationFormat>On-screen Show (4:3)</PresentationFormat>
  <Paragraphs>217</Paragraphs>
  <Slides>29</Slides>
  <Notes>22</Notes>
  <HiddenSlides>6</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Calibri</vt:lpstr>
      <vt:lpstr>Hind</vt:lpstr>
      <vt:lpstr>Lucida Sans Unicode</vt:lpstr>
      <vt:lpstr>Verdana</vt:lpstr>
      <vt:lpstr>Wingdings</vt:lpstr>
      <vt:lpstr>Wingdings 2</vt:lpstr>
      <vt:lpstr>Wingdings 3</vt:lpstr>
      <vt:lpstr>Concourse</vt:lpstr>
      <vt:lpstr>Time Management</vt:lpstr>
      <vt:lpstr>Success</vt:lpstr>
      <vt:lpstr>Manage your Time to Achieve your Goals:</vt:lpstr>
      <vt:lpstr>Be Positive &amp; Pro-Active</vt:lpstr>
      <vt:lpstr>Full Time Study = Full Time Job</vt:lpstr>
      <vt:lpstr>Full Time Study</vt:lpstr>
      <vt:lpstr>Achieving Balance</vt:lpstr>
      <vt:lpstr>Activity</vt:lpstr>
      <vt:lpstr>Other Common Time Wasters</vt:lpstr>
      <vt:lpstr>Prioritising activities</vt:lpstr>
      <vt:lpstr>Goals</vt:lpstr>
      <vt:lpstr>Classifying Goals via Time</vt:lpstr>
      <vt:lpstr>What is Your Goal?</vt:lpstr>
      <vt:lpstr>Setting Goals</vt:lpstr>
      <vt:lpstr>PowerPoint Presentation</vt:lpstr>
      <vt:lpstr>Student Task</vt:lpstr>
      <vt:lpstr>Example #1</vt:lpstr>
      <vt:lpstr>Example #2</vt:lpstr>
      <vt:lpstr>Example #3</vt:lpstr>
      <vt:lpstr>Student Task</vt:lpstr>
      <vt:lpstr>Short term goals/tasks </vt:lpstr>
      <vt:lpstr>Semester, week and daily planning</vt:lpstr>
      <vt:lpstr>Google Calendar</vt:lpstr>
      <vt:lpstr>Biorhythms</vt:lpstr>
      <vt:lpstr>Prioritising</vt:lpstr>
      <vt:lpstr>Planning and Reviewing Times</vt:lpstr>
      <vt:lpstr>Procrastination</vt:lpstr>
      <vt:lpstr>Tips</vt:lpstr>
      <vt:lpstr>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Graham Rees-Evans</dc:creator>
  <cp:lastModifiedBy>Ewa Kazimierska</cp:lastModifiedBy>
  <cp:revision>68</cp:revision>
  <cp:lastPrinted>2021-11-04T13:15:59Z</cp:lastPrinted>
  <dcterms:created xsi:type="dcterms:W3CDTF">2011-03-10T00:19:39Z</dcterms:created>
  <dcterms:modified xsi:type="dcterms:W3CDTF">2025-11-25T09:36:31Z</dcterms:modified>
</cp:coreProperties>
</file>