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78" r:id="rId3"/>
    <p:sldId id="260" r:id="rId4"/>
    <p:sldId id="261" r:id="rId5"/>
    <p:sldId id="263" r:id="rId6"/>
    <p:sldId id="262" r:id="rId7"/>
    <p:sldId id="272" r:id="rId8"/>
    <p:sldId id="264" r:id="rId9"/>
    <p:sldId id="265" r:id="rId10"/>
    <p:sldId id="271" r:id="rId11"/>
    <p:sldId id="266" r:id="rId12"/>
    <p:sldId id="267" r:id="rId13"/>
    <p:sldId id="273" r:id="rId14"/>
    <p:sldId id="269" r:id="rId15"/>
    <p:sldId id="270" r:id="rId16"/>
    <p:sldId id="277" r:id="rId17"/>
    <p:sldId id="274" r:id="rId18"/>
    <p:sldId id="275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1/20/2025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1/20/2025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1/20/2025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1/20/2025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1/20/2025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1/20/2025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1/20/2025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1/20/2025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8.jpeg"/><Relationship Id="rId4" Type="http://schemas.openxmlformats.org/officeDocument/2006/relationships/image" Target="../media/image7.gi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0" name="Rectangle 82">
            <a:extLst>
              <a:ext uri="{FF2B5EF4-FFF2-40B4-BE49-F238E27FC236}">
                <a16:creationId xmlns:a16="http://schemas.microsoft.com/office/drawing/2014/main" id="{4B526CBF-0AA4-49A9-B305-EE0AF3AF6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2" name="Picture 68">
            <a:extLst>
              <a:ext uri="{FF2B5EF4-FFF2-40B4-BE49-F238E27FC236}">
                <a16:creationId xmlns:a16="http://schemas.microsoft.com/office/drawing/2014/main" id="{13EA629D-519C-4CEA-ABBF-869A83AFE8C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091" t="15861" b="75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grpSp>
        <p:nvGrpSpPr>
          <p:cNvPr id="91" name="Group 84">
            <a:extLst>
              <a:ext uri="{FF2B5EF4-FFF2-40B4-BE49-F238E27FC236}">
                <a16:creationId xmlns:a16="http://schemas.microsoft.com/office/drawing/2014/main" id="{CC8B5139-02E6-4DEA-9CCE-962CAF0AFB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0"/>
            <a:ext cx="3703320" cy="5935132"/>
            <a:chOff x="438068" y="457200"/>
            <a:chExt cx="3703320" cy="5935132"/>
          </a:xfrm>
        </p:grpSpPr>
        <p:sp>
          <p:nvSpPr>
            <p:cNvPr id="86" name="Rectangle 85">
              <a:extLst>
                <a:ext uri="{FF2B5EF4-FFF2-40B4-BE49-F238E27FC236}">
                  <a16:creationId xmlns:a16="http://schemas.microsoft.com/office/drawing/2014/main" id="{C0470BC0-AB0D-4A03-B4F1-5DDA9A31C1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18067"/>
              <a:ext cx="3702134" cy="5774265"/>
            </a:xfrm>
            <a:prstGeom prst="rect">
              <a:avLst/>
            </a:prstGeom>
            <a:solidFill>
              <a:schemeClr val="accent1">
                <a:alpha val="97000"/>
              </a:scheme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2" name="Rectangle 86">
              <a:extLst>
                <a:ext uri="{FF2B5EF4-FFF2-40B4-BE49-F238E27FC236}">
                  <a16:creationId xmlns:a16="http://schemas.microsoft.com/office/drawing/2014/main" id="{724A08B2-EC2C-4641-81BE-FE8B068BE1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74EAB60-6322-4D16-8450-948601CF78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4200" y="973667"/>
            <a:ext cx="3412067" cy="2694094"/>
          </a:xfrm>
        </p:spPr>
        <p:txBody>
          <a:bodyPr>
            <a:normAutofit/>
          </a:bodyPr>
          <a:lstStyle/>
          <a:p>
            <a:r>
              <a:rPr lang="en-GB" sz="5400" cap="none" dirty="0">
                <a:solidFill>
                  <a:srgbClr val="FFFFFF"/>
                </a:solidFill>
              </a:rPr>
              <a:t>PGM0410</a:t>
            </a:r>
            <a:br>
              <a:rPr lang="en-GB" sz="5400" cap="none" dirty="0">
                <a:solidFill>
                  <a:srgbClr val="FFFFFF"/>
                </a:solidFill>
              </a:rPr>
            </a:br>
            <a:r>
              <a:rPr lang="en-GB" sz="5400" cap="none" dirty="0">
                <a:solidFill>
                  <a:srgbClr val="FFFFFF"/>
                </a:solidFill>
              </a:rPr>
              <a:t>Ways of Editing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0C3A6B2-5A51-414D-9CA7-2BA6477938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4200" y="4226560"/>
            <a:ext cx="3412067" cy="1657773"/>
          </a:xfrm>
        </p:spPr>
        <p:txBody>
          <a:bodyPr>
            <a:noAutofit/>
          </a:bodyPr>
          <a:lstStyle/>
          <a:p>
            <a:r>
              <a:rPr lang="en-GB" sz="2800" cap="none" dirty="0">
                <a:solidFill>
                  <a:srgbClr val="EBEBEB"/>
                </a:solidFill>
              </a:rPr>
              <a:t>Prof Matthew Jarvis, Department of English &amp; Creative Writing</a:t>
            </a:r>
          </a:p>
        </p:txBody>
      </p:sp>
    </p:spTree>
    <p:extLst>
      <p:ext uri="{BB962C8B-B14F-4D97-AF65-F5344CB8AC3E}">
        <p14:creationId xmlns:p14="http://schemas.microsoft.com/office/powerpoint/2010/main" val="40541906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Rectangle 37">
            <a:extLst>
              <a:ext uri="{FF2B5EF4-FFF2-40B4-BE49-F238E27FC236}">
                <a16:creationId xmlns:a16="http://schemas.microsoft.com/office/drawing/2014/main" id="{1E5E4503-CC62-4DA9-9121-0A15719984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D8D61A1B-3C4C-4F0E-965F-15837624C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00E56243-9701-44E8-8A92-3194333051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982B322E-34C4-40A4-91E5-53D60DE973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6AA9FD28-F4CB-4CEA-AF10-ACE769CD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8C078DCE-9DF4-4A5F-8FD2-75C4D7A5A4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BB446CA6-F088-40E6-B34C-F1C2291D5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51" name="Rectangle 50">
              <a:extLst>
                <a:ext uri="{FF2B5EF4-FFF2-40B4-BE49-F238E27FC236}">
                  <a16:creationId xmlns:a16="http://schemas.microsoft.com/office/drawing/2014/main" id="{B316B592-6A0F-49E4-836A-D6DB3CEC8B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2" name="Rectangle 51">
              <a:extLst>
                <a:ext uri="{FF2B5EF4-FFF2-40B4-BE49-F238E27FC236}">
                  <a16:creationId xmlns:a16="http://schemas.microsoft.com/office/drawing/2014/main" id="{9E007620-930E-48FB-BE61-0BEE943589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3" name="Rectangle 52">
              <a:extLst>
                <a:ext uri="{FF2B5EF4-FFF2-40B4-BE49-F238E27FC236}">
                  <a16:creationId xmlns:a16="http://schemas.microsoft.com/office/drawing/2014/main" id="{5BCAF3C4-1A72-429C-8DFA-417423A6D5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55" name="Rectangle 54">
            <a:extLst>
              <a:ext uri="{FF2B5EF4-FFF2-40B4-BE49-F238E27FC236}">
                <a16:creationId xmlns:a16="http://schemas.microsoft.com/office/drawing/2014/main" id="{585EC825-CF99-4B62-ADD8-3E5B47A824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2285" y="619432"/>
            <a:ext cx="3697570" cy="577113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2E2403F7-815C-4C31-B41D-E9E90E8179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3433547" cy="159066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cap="none" dirty="0">
                <a:solidFill>
                  <a:srgbClr val="FFFFFF"/>
                </a:solidFill>
              </a:rPr>
              <a:t>Who now?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60A6EB9-9617-44E0-B3E2-9F12C78BAC1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61361" y="2424136"/>
            <a:ext cx="3353378" cy="373170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Expert in the English-language poetries of Wales (broadly since the 1960s)</a:t>
            </a:r>
          </a:p>
          <a:p>
            <a:r>
              <a:rPr lang="en-US" dirty="0">
                <a:solidFill>
                  <a:srgbClr val="FFFFFF"/>
                </a:solidFill>
              </a:rPr>
              <a:t>Poet – working particularly with literary objects and objects from Welsh culture</a:t>
            </a:r>
          </a:p>
          <a:p>
            <a:r>
              <a:rPr lang="en-US" dirty="0">
                <a:solidFill>
                  <a:srgbClr val="FFFFFF"/>
                </a:solidFill>
              </a:rPr>
              <a:t>Long-term participant in the Creative Industries in Wales</a:t>
            </a:r>
          </a:p>
          <a:p>
            <a:r>
              <a:rPr lang="en-US" dirty="0">
                <a:solidFill>
                  <a:srgbClr val="FFFFFF"/>
                </a:solidFill>
              </a:rPr>
              <a:t>And some, hmmm, “interesting” media appearances…</a:t>
            </a:r>
          </a:p>
        </p:txBody>
      </p:sp>
      <p:pic>
        <p:nvPicPr>
          <p:cNvPr id="8" name="Picture Placeholder 5" descr="Matt in Hinterland">
            <a:extLst>
              <a:ext uri="{FF2B5EF4-FFF2-40B4-BE49-F238E27FC236}">
                <a16:creationId xmlns:a16="http://schemas.microsoft.com/office/drawing/2014/main" id="{AFADCB35-07A3-4B82-ACDF-3EDDD175BF1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24695" r="24701" b="1"/>
          <a:stretch/>
        </p:blipFill>
        <p:spPr>
          <a:xfrm>
            <a:off x="4241829" y="619432"/>
            <a:ext cx="3703320" cy="2847165"/>
          </a:xfrm>
          <a:prstGeom prst="rect">
            <a:avLst/>
          </a:prstGeom>
        </p:spPr>
      </p:pic>
      <p:pic>
        <p:nvPicPr>
          <p:cNvPr id="11" name="Picture 2" descr="I once played a 'raven-headed god' in a National Geographic documentary about the history of Satan.">
            <a:extLst>
              <a:ext uri="{FF2B5EF4-FFF2-40B4-BE49-F238E27FC236}">
                <a16:creationId xmlns:a16="http://schemas.microsoft.com/office/drawing/2014/main" id="{B62068B0-EC44-4D70-9C1C-B723C22E54D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430" r="-3" b="7272"/>
          <a:stretch/>
        </p:blipFill>
        <p:spPr bwMode="auto">
          <a:xfrm>
            <a:off x="4241819" y="3562350"/>
            <a:ext cx="3703320" cy="2825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I also adorned the home page of fundraiser Movember in 2012/13">
            <a:extLst>
              <a:ext uri="{FF2B5EF4-FFF2-40B4-BE49-F238E27FC236}">
                <a16:creationId xmlns:a16="http://schemas.microsoft.com/office/drawing/2014/main" id="{9C5B40BB-DEF2-41BF-A91F-CEB7A33E278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2793" r="23044" b="1"/>
          <a:stretch/>
        </p:blipFill>
        <p:spPr>
          <a:xfrm>
            <a:off x="8042506" y="619432"/>
            <a:ext cx="3702973" cy="57711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01373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Rectangle 191">
            <a:extLst>
              <a:ext uri="{FF2B5EF4-FFF2-40B4-BE49-F238E27FC236}">
                <a16:creationId xmlns:a16="http://schemas.microsoft.com/office/drawing/2014/main" id="{90D8D371-08D7-4872-B601-46D3D0C76C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3" name="Rectangle 192">
            <a:extLst>
              <a:ext uri="{FF2B5EF4-FFF2-40B4-BE49-F238E27FC236}">
                <a16:creationId xmlns:a16="http://schemas.microsoft.com/office/drawing/2014/main" id="{0B6172F1-16E5-41C0-A1C5-E27BA6D199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4" name="Rectangle 193">
            <a:extLst>
              <a:ext uri="{FF2B5EF4-FFF2-40B4-BE49-F238E27FC236}">
                <a16:creationId xmlns:a16="http://schemas.microsoft.com/office/drawing/2014/main" id="{2E77FE2D-6DE2-45E3-B032-A13CCCEDD4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5" name="Rectangle 194">
            <a:extLst>
              <a:ext uri="{FF2B5EF4-FFF2-40B4-BE49-F238E27FC236}">
                <a16:creationId xmlns:a16="http://schemas.microsoft.com/office/drawing/2014/main" id="{29AE0C48-CD45-4EBE-B06B-10AD14F070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96" name="Rectangle 195">
            <a:extLst>
              <a:ext uri="{FF2B5EF4-FFF2-40B4-BE49-F238E27FC236}">
                <a16:creationId xmlns:a16="http://schemas.microsoft.com/office/drawing/2014/main" id="{AC1F886F-FAA5-4065-9230-9213156BF5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7" name="Rectangle 196">
            <a:extLst>
              <a:ext uri="{FF2B5EF4-FFF2-40B4-BE49-F238E27FC236}">
                <a16:creationId xmlns:a16="http://schemas.microsoft.com/office/drawing/2014/main" id="{8BD64920-A248-443B-811F-85023BC2FD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53934" y="646697"/>
            <a:ext cx="2753496" cy="3273383"/>
          </a:xfrm>
          <a:prstGeom prst="rect">
            <a:avLst/>
          </a:prstGeom>
          <a:solidFill>
            <a:srgbClr val="FFFFFF"/>
          </a:solidFill>
          <a:ln w="19050">
            <a:solidFill>
              <a:schemeClr val="accent4">
                <a:alpha val="99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8" name="Rectangle 197">
            <a:extLst>
              <a:ext uri="{FF2B5EF4-FFF2-40B4-BE49-F238E27FC236}">
                <a16:creationId xmlns:a16="http://schemas.microsoft.com/office/drawing/2014/main" id="{E5F778A9-1FF5-4D47-BE70-B84CB50220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96076" y="646697"/>
            <a:ext cx="2753496" cy="3273383"/>
          </a:xfrm>
          <a:prstGeom prst="rect">
            <a:avLst/>
          </a:prstGeom>
          <a:solidFill>
            <a:srgbClr val="FFFFFF"/>
          </a:solidFill>
          <a:ln w="19050">
            <a:solidFill>
              <a:schemeClr val="accent4">
                <a:alpha val="99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9" name="Rectangle 198">
            <a:extLst>
              <a:ext uri="{FF2B5EF4-FFF2-40B4-BE49-F238E27FC236}">
                <a16:creationId xmlns:a16="http://schemas.microsoft.com/office/drawing/2014/main" id="{508DD0FD-3FE2-47A0-A5F6-93FBBE3DF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2033" y="4020816"/>
            <a:ext cx="11293434" cy="22961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30956A-79B5-4E0D-A544-A200965F71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266" y="4193371"/>
            <a:ext cx="10806474" cy="130245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cap="none" dirty="0">
                <a:solidFill>
                  <a:srgbClr val="FFFFFF"/>
                </a:solidFill>
              </a:rPr>
              <a:t>Strong interest in the editing process</a:t>
            </a:r>
          </a:p>
        </p:txBody>
      </p:sp>
      <p:sp>
        <p:nvSpPr>
          <p:cNvPr id="200" name="Rectangle 199">
            <a:extLst>
              <a:ext uri="{FF2B5EF4-FFF2-40B4-BE49-F238E27FC236}">
                <a16:creationId xmlns:a16="http://schemas.microsoft.com/office/drawing/2014/main" id="{68BA4467-BD13-4C7A-B813-EBB531CF59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199"/>
            <a:ext cx="5608482" cy="94997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1" name="Rectangle 200">
            <a:extLst>
              <a:ext uri="{FF2B5EF4-FFF2-40B4-BE49-F238E27FC236}">
                <a16:creationId xmlns:a16="http://schemas.microsoft.com/office/drawing/2014/main" id="{41FF57A8-3A34-4D53-BC74-A7399AE2F5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53934" y="453643"/>
            <a:ext cx="5591533" cy="98553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2" name="Rectangle 201">
            <a:extLst>
              <a:ext uri="{FF2B5EF4-FFF2-40B4-BE49-F238E27FC236}">
                <a16:creationId xmlns:a16="http://schemas.microsoft.com/office/drawing/2014/main" id="{531F8405-037B-4351-8562-DB742617BD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642657"/>
            <a:ext cx="2753496" cy="3273383"/>
          </a:xfrm>
          <a:prstGeom prst="rect">
            <a:avLst/>
          </a:prstGeom>
          <a:solidFill>
            <a:srgbClr val="FFFFFF"/>
          </a:solidFill>
          <a:ln w="19050">
            <a:solidFill>
              <a:schemeClr val="accent4">
                <a:alpha val="99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050" name="Picture 2" descr="International Journal of Welsh Writing in English, Vol. 3">
            <a:extLst>
              <a:ext uri="{FF2B5EF4-FFF2-40B4-BE49-F238E27FC236}">
                <a16:creationId xmlns:a16="http://schemas.microsoft.com/office/drawing/2014/main" id="{7972CF93-DADA-46FF-BDC6-2C78352E0C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91845" y="817837"/>
            <a:ext cx="2060860" cy="2919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3" name="Rectangle 202">
            <a:extLst>
              <a:ext uri="{FF2B5EF4-FFF2-40B4-BE49-F238E27FC236}">
                <a16:creationId xmlns:a16="http://schemas.microsoft.com/office/drawing/2014/main" id="{B7D5E72A-DD2A-419F-B801-9CD69F82FA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08374" y="649814"/>
            <a:ext cx="2753496" cy="3273383"/>
          </a:xfrm>
          <a:prstGeom prst="rect">
            <a:avLst/>
          </a:prstGeom>
          <a:solidFill>
            <a:srgbClr val="FFFFFF"/>
          </a:solidFill>
          <a:ln w="19050">
            <a:solidFill>
              <a:schemeClr val="accent4">
                <a:alpha val="99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060" name="Picture 12" descr="Picture">
            <a:extLst>
              <a:ext uri="{FF2B5EF4-FFF2-40B4-BE49-F238E27FC236}">
                <a16:creationId xmlns:a16="http://schemas.microsoft.com/office/drawing/2014/main" id="{6724C1BD-3561-4BF6-AEB4-DFEDCA6A1F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723368" y="817837"/>
            <a:ext cx="1916653" cy="2919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Green Letters 19.1">
            <a:extLst>
              <a:ext uri="{FF2B5EF4-FFF2-40B4-BE49-F238E27FC236}">
                <a16:creationId xmlns:a16="http://schemas.microsoft.com/office/drawing/2014/main" id="{82C4D788-0B3A-44A9-A2D1-1F863585E7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14515" y="817837"/>
            <a:ext cx="2022060" cy="2919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over, Devolutionary Readings">
            <a:extLst>
              <a:ext uri="{FF2B5EF4-FFF2-40B4-BE49-F238E27FC236}">
                <a16:creationId xmlns:a16="http://schemas.microsoft.com/office/drawing/2014/main" id="{AD61C75B-7528-4785-AE4B-38BAAA942A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402994" y="817837"/>
            <a:ext cx="1935555" cy="2919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00708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373F125-DEF3-41D6-9918-AB21A2ACC3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1E9F226-EB6E-48C9-ADDA-636DE4BF4E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581" y="485678"/>
            <a:ext cx="4174743" cy="588877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007FF3-8C30-4ED2-BCD4-991A9304F3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7916" y="1113764"/>
            <a:ext cx="3412818" cy="4624327"/>
          </a:xfrm>
        </p:spPr>
        <p:txBody>
          <a:bodyPr anchor="ctr">
            <a:normAutofit/>
          </a:bodyPr>
          <a:lstStyle/>
          <a:p>
            <a:r>
              <a:rPr lang="en-GB" sz="4000" cap="none" dirty="0">
                <a:solidFill>
                  <a:srgbClr val="FFFFFF"/>
                </a:solidFill>
              </a:rPr>
              <a:t>“Some of my best work has someone else’s name on it”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5EA427-FEEE-438D-BC23-2936E805ED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5905" y="1113764"/>
            <a:ext cx="6108179" cy="4624327"/>
          </a:xfrm>
        </p:spPr>
        <p:txBody>
          <a:bodyPr anchor="ctr">
            <a:normAutofit fontScale="85000" lnSpcReduction="10000"/>
          </a:bodyPr>
          <a:lstStyle/>
          <a:p>
            <a:r>
              <a:rPr lang="en-GB" sz="2800" dirty="0"/>
              <a:t>Helping to bring other people’s work up to publication standard</a:t>
            </a:r>
          </a:p>
          <a:p>
            <a:r>
              <a:rPr lang="en-GB" sz="2800" dirty="0">
                <a:solidFill>
                  <a:srgbClr val="FF0000"/>
                </a:solidFill>
              </a:rPr>
              <a:t>Small-scale interventions </a:t>
            </a:r>
            <a:r>
              <a:rPr lang="en-GB" sz="2800" dirty="0"/>
              <a:t>with contributors…</a:t>
            </a:r>
          </a:p>
          <a:p>
            <a:pPr lvl="1"/>
            <a:r>
              <a:rPr lang="en-GB" sz="2800" dirty="0"/>
              <a:t>From phrasing to house style</a:t>
            </a:r>
          </a:p>
          <a:p>
            <a:r>
              <a:rPr lang="en-GB" sz="2800" dirty="0">
                <a:solidFill>
                  <a:srgbClr val="FF0000"/>
                </a:solidFill>
              </a:rPr>
              <a:t>Larger-scale interventions</a:t>
            </a:r>
            <a:r>
              <a:rPr lang="en-GB" sz="2800" dirty="0"/>
              <a:t>…</a:t>
            </a:r>
          </a:p>
          <a:p>
            <a:pPr lvl="1"/>
            <a:r>
              <a:rPr lang="en-GB" sz="2800" dirty="0"/>
              <a:t>From structures to evidence</a:t>
            </a:r>
          </a:p>
          <a:p>
            <a:pPr lvl="1"/>
            <a:endParaRPr lang="en-GB" sz="2400" dirty="0"/>
          </a:p>
          <a:p>
            <a:r>
              <a:rPr lang="en-GB" sz="2800" dirty="0"/>
              <a:t>All of this is also applicable to self-scrutiny – for the whole of </a:t>
            </a:r>
            <a:r>
              <a:rPr lang="en-GB" sz="2800" dirty="0">
                <a:solidFill>
                  <a:srgbClr val="FF0000"/>
                </a:solidFill>
              </a:rPr>
              <a:t>that part of the writing process when you are expected to be your own editor</a:t>
            </a:r>
          </a:p>
        </p:txBody>
      </p:sp>
    </p:spTree>
    <p:extLst>
      <p:ext uri="{BB962C8B-B14F-4D97-AF65-F5344CB8AC3E}">
        <p14:creationId xmlns:p14="http://schemas.microsoft.com/office/powerpoint/2010/main" val="587641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9AA9F65-94B8-41A5-A7FF-23D2CFB11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E8B0F8E-3F6C-4541-B9C1-774D80A08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A45F5BC-32D1-41CD-B270-C46F18CA1A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E57EE13-72B0-4FFA-ACE1-EBDE89340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28C565D-A991-4381-AC37-76A58A4A1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805FFE-48A9-46B0-89B2-CE1485C86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9960" y="1507414"/>
            <a:ext cx="7295507" cy="37033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600" cap="none" dirty="0"/>
              <a:t>You must learn (how) to be your own editor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276FFF-A72A-41A0-A09C-B9C0D91AB0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4342" y="1507414"/>
            <a:ext cx="3330781" cy="3703320"/>
          </a:xfrm>
          <a:ln w="57150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3600" cap="none" dirty="0"/>
              <a:t>A key element of your academic development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7180431-F4DE-415D-BCBB-9316423C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3642"/>
            <a:ext cx="11298933" cy="512708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EABD997-5EF9-4E9B-AFBB-F6DFAAF3A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V="1">
            <a:off x="2209064" y="3329711"/>
            <a:ext cx="3703320" cy="58726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9AB5EE6-A047-4B18-B998-D46DF3CC36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5878019"/>
            <a:ext cx="11298933" cy="512708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42666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373F125-DEF3-41D6-9918-AB21A2ACC3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1E9F226-EB6E-48C9-ADDA-636DE4BF4E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26677" y="485678"/>
            <a:ext cx="4174743" cy="588877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CA8A73-F776-4517-9C34-512554E4C5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63094" y="1113764"/>
            <a:ext cx="3269749" cy="4624327"/>
          </a:xfrm>
        </p:spPr>
        <p:txBody>
          <a:bodyPr anchor="ctr">
            <a:normAutofit fontScale="90000"/>
          </a:bodyPr>
          <a:lstStyle/>
          <a:p>
            <a:r>
              <a:rPr lang="en-GB" sz="4800" cap="none" dirty="0">
                <a:solidFill>
                  <a:srgbClr val="FFFFFF"/>
                </a:solidFill>
              </a:rPr>
              <a:t>Small groups / breakout groups</a:t>
            </a:r>
            <a:br>
              <a:rPr lang="en-GB" sz="4800" cap="none" dirty="0">
                <a:solidFill>
                  <a:srgbClr val="FFFFFF"/>
                </a:solidFill>
              </a:rPr>
            </a:br>
            <a:br>
              <a:rPr lang="en-GB" sz="4800" cap="none" dirty="0">
                <a:solidFill>
                  <a:srgbClr val="FFFFFF"/>
                </a:solidFill>
              </a:rPr>
            </a:br>
            <a:r>
              <a:rPr lang="en-GB" sz="2700" cap="none" dirty="0">
                <a:solidFill>
                  <a:srgbClr val="FFFFFF"/>
                </a:solidFill>
              </a:rPr>
              <a:t>…if you’re online, you might find it helpful to photograph this slide for reference…</a:t>
            </a:r>
            <a:endParaRPr lang="en-GB" sz="4800" cap="none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916B39-699D-46D9-874F-C15088891D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7916" y="1113764"/>
            <a:ext cx="6108179" cy="4624327"/>
          </a:xfrm>
        </p:spPr>
        <p:txBody>
          <a:bodyPr anchor="ctr">
            <a:normAutofit fontScale="925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2400" dirty="0"/>
              <a:t>In terms of how it applies to your own work, </a:t>
            </a:r>
            <a:r>
              <a:rPr lang="en-GB" sz="2400" dirty="0">
                <a:solidFill>
                  <a:srgbClr val="FF0000"/>
                </a:solidFill>
              </a:rPr>
              <a:t>what has editing meant to you so far</a:t>
            </a:r>
            <a:r>
              <a:rPr lang="en-GB" sz="2400" dirty="0"/>
              <a:t>?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If you had to </a:t>
            </a:r>
            <a:r>
              <a:rPr lang="en-GB" sz="2400" dirty="0">
                <a:solidFill>
                  <a:srgbClr val="FF0000"/>
                </a:solidFill>
              </a:rPr>
              <a:t>identify three key issues in editing</a:t>
            </a:r>
            <a:r>
              <a:rPr lang="en-GB" sz="2400" dirty="0"/>
              <a:t> to explain the process to a less experienced scholar…what would they be?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Compared to the research and writing-up stages of academic activity, </a:t>
            </a:r>
            <a:r>
              <a:rPr lang="en-GB" sz="2400" dirty="0">
                <a:solidFill>
                  <a:srgbClr val="FF0000"/>
                </a:solidFill>
              </a:rPr>
              <a:t>how much time do you think editing needs</a:t>
            </a:r>
            <a:r>
              <a:rPr lang="en-GB" sz="2400" dirty="0"/>
              <a:t>? (And to what extent – if at all – is this discipline-specific?)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What </a:t>
            </a:r>
            <a:r>
              <a:rPr lang="en-GB" sz="2400" dirty="0">
                <a:solidFill>
                  <a:srgbClr val="FF0000"/>
                </a:solidFill>
              </a:rPr>
              <a:t>distinct stages </a:t>
            </a:r>
            <a:r>
              <a:rPr lang="en-GB" sz="2400" dirty="0"/>
              <a:t>do you think are involved in editing? And what is </a:t>
            </a:r>
            <a:r>
              <a:rPr lang="en-GB" sz="2400" dirty="0">
                <a:solidFill>
                  <a:srgbClr val="FF0000"/>
                </a:solidFill>
              </a:rPr>
              <a:t>the difference between proof-reading and editing</a:t>
            </a:r>
            <a:r>
              <a:rPr lang="en-GB" sz="24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53013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B691D59-8F51-4DD8-AD41-D568D29B08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04AEF18-0627-48F3-9B3D-F7E8F050B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EAEE08A-C572-438F-9753-B0D527A51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B93146F-62ED-4C59-844C-0935D0FB50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7207B7B-5C57-458C-BE38-95D2CD7655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537703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822E561-F97C-4CBB-A9A6-A6BF6317B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7705" y="0"/>
            <a:ext cx="4654295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E0450B-2A97-45E1-8836-6EE19D0FBA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9235" y="863695"/>
            <a:ext cx="3511233" cy="377999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cap="none" dirty="0">
                <a:solidFill>
                  <a:schemeClr val="tx1"/>
                </a:solidFill>
              </a:rPr>
              <a:t>Feedback – back in the main group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01B0E58-A5C8-4CDA-A2E0-35DF94E59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09235" y="457200"/>
            <a:ext cx="3511233" cy="91439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Graphic 6" descr="Chat">
            <a:extLst>
              <a:ext uri="{FF2B5EF4-FFF2-40B4-BE49-F238E27FC236}">
                <a16:creationId xmlns:a16="http://schemas.microsoft.com/office/drawing/2014/main" id="{B42AE7D2-B2C5-40C3-AEF6-744140E8C5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79157" y="647808"/>
            <a:ext cx="5581779" cy="55817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35274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2928117C-9446-4E7F-AE62-95E0F6DB5B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84D30AFB-4D71-48B0-AA00-28EE92363A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96A0B76F-8010-4C62-B4B6-C5FC438C0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9FC936C0-4624-438D-BDD0-6B296BD6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79" name="Rectangle 78">
            <a:extLst>
              <a:ext uri="{FF2B5EF4-FFF2-40B4-BE49-F238E27FC236}">
                <a16:creationId xmlns:a16="http://schemas.microsoft.com/office/drawing/2014/main" id="{683F1FFD-1AA8-4EC2-97B9-FEC7564F48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02" b="-1"/>
          <a:stretch/>
        </p:blipFill>
        <p:spPr bwMode="auto">
          <a:xfrm>
            <a:off x="446534" y="723899"/>
            <a:ext cx="7498616" cy="5676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" name="Rectangle 80">
            <a:extLst>
              <a:ext uri="{FF2B5EF4-FFF2-40B4-BE49-F238E27FC236}">
                <a16:creationId xmlns:a16="http://schemas.microsoft.com/office/drawing/2014/main" id="{8FF0F8A7-C9E3-49D9-A67E-09FF582C78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723899"/>
            <a:ext cx="3703320" cy="566666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7487920" y="2416546"/>
            <a:ext cx="4825997" cy="208586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 cap="none" dirty="0">
                <a:solidFill>
                  <a:srgbClr val="FFFFFF"/>
                </a:solidFill>
              </a:rPr>
              <a:t>Editing or proofreading??</a:t>
            </a:r>
          </a:p>
        </p:txBody>
      </p:sp>
      <p:grpSp>
        <p:nvGrpSpPr>
          <p:cNvPr id="83" name="Group 82">
            <a:extLst>
              <a:ext uri="{FF2B5EF4-FFF2-40B4-BE49-F238E27FC236}">
                <a16:creationId xmlns:a16="http://schemas.microsoft.com/office/drawing/2014/main" id="{A4274C20-A98B-4AC3-B16A-B7F41CB582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84" name="Rectangle 83">
              <a:extLst>
                <a:ext uri="{FF2B5EF4-FFF2-40B4-BE49-F238E27FC236}">
                  <a16:creationId xmlns:a16="http://schemas.microsoft.com/office/drawing/2014/main" id="{43ECC69B-2243-424A-8237-CF490F8B06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5" name="Rectangle 84">
              <a:extLst>
                <a:ext uri="{FF2B5EF4-FFF2-40B4-BE49-F238E27FC236}">
                  <a16:creationId xmlns:a16="http://schemas.microsoft.com/office/drawing/2014/main" id="{6D2EA3B9-3D17-4510-8464-E74F67267C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6" name="Rectangle 85">
              <a:extLst>
                <a:ext uri="{FF2B5EF4-FFF2-40B4-BE49-F238E27FC236}">
                  <a16:creationId xmlns:a16="http://schemas.microsoft.com/office/drawing/2014/main" id="{AA5DFA43-F31D-4C31-8826-6B40A21CF9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0317213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373F125-DEF3-41D6-9918-AB21A2ACC3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1E9F226-EB6E-48C9-ADDA-636DE4BF4E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26677" y="485678"/>
            <a:ext cx="4174743" cy="588877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63094" y="1113764"/>
            <a:ext cx="3269749" cy="4624327"/>
          </a:xfrm>
        </p:spPr>
        <p:txBody>
          <a:bodyPr anchor="ctr">
            <a:normAutofit/>
          </a:bodyPr>
          <a:lstStyle/>
          <a:p>
            <a:r>
              <a:rPr lang="en-GB" sz="4000" cap="none" dirty="0">
                <a:solidFill>
                  <a:srgbClr val="FFFFFF"/>
                </a:solidFill>
              </a:rPr>
              <a:t>What are the differences?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27916" y="485678"/>
            <a:ext cx="6108179" cy="5888772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dirty="0"/>
              <a:t>Editing is </a:t>
            </a:r>
            <a:r>
              <a:rPr lang="en-GB" sz="2800" dirty="0">
                <a:solidFill>
                  <a:srgbClr val="FF0000"/>
                </a:solidFill>
              </a:rPr>
              <a:t>altering your initial and developing text </a:t>
            </a:r>
            <a:r>
              <a:rPr lang="en-GB" sz="2800" dirty="0"/>
              <a:t>to make sure that:</a:t>
            </a:r>
          </a:p>
          <a:p>
            <a:pPr marL="749808" lvl="1" indent="-457200">
              <a:lnSpc>
                <a:spcPct val="90000"/>
              </a:lnSpc>
              <a:buFont typeface="+mj-lt"/>
              <a:buAutoNum type="arabicPeriod"/>
            </a:pPr>
            <a:r>
              <a:rPr lang="en-GB" sz="2400" dirty="0"/>
              <a:t>Your line of argument is clear</a:t>
            </a:r>
          </a:p>
          <a:p>
            <a:pPr marL="749808" lvl="1" indent="-457200">
              <a:lnSpc>
                <a:spcPct val="90000"/>
              </a:lnSpc>
              <a:buFont typeface="+mj-lt"/>
              <a:buAutoNum type="arabicPeriod"/>
            </a:pPr>
            <a:r>
              <a:rPr lang="en-GB" sz="2400" dirty="0"/>
              <a:t>Your overall structure is clear and effective (and that it’s well sign-posted)</a:t>
            </a:r>
          </a:p>
          <a:p>
            <a:pPr marL="749808" lvl="1" indent="-457200">
              <a:lnSpc>
                <a:spcPct val="90000"/>
              </a:lnSpc>
              <a:buFont typeface="+mj-lt"/>
              <a:buAutoNum type="arabicPeriod"/>
            </a:pPr>
            <a:r>
              <a:rPr lang="en-GB" sz="2400" dirty="0"/>
              <a:t>You are answering your research questions</a:t>
            </a:r>
          </a:p>
          <a:p>
            <a:pPr marL="749808" lvl="1" indent="-457200">
              <a:lnSpc>
                <a:spcPct val="90000"/>
              </a:lnSpc>
              <a:buFont typeface="+mj-lt"/>
              <a:buAutoNum type="arabicPeriod"/>
            </a:pPr>
            <a:r>
              <a:rPr lang="en-GB" sz="2400" dirty="0"/>
              <a:t>You are staying on topic</a:t>
            </a:r>
          </a:p>
          <a:p>
            <a:pPr marL="749808" lvl="1" indent="-457200">
              <a:lnSpc>
                <a:spcPct val="90000"/>
              </a:lnSpc>
              <a:buFont typeface="+mj-lt"/>
              <a:buAutoNum type="arabicPeriod"/>
            </a:pPr>
            <a:r>
              <a:rPr lang="en-GB" sz="2400" dirty="0"/>
              <a:t>Paragraphing splits up the argument effectively</a:t>
            </a:r>
          </a:p>
          <a:p>
            <a:pPr marL="749808" lvl="1" indent="-457200">
              <a:lnSpc>
                <a:spcPct val="90000"/>
              </a:lnSpc>
              <a:buFont typeface="+mj-lt"/>
              <a:buAutoNum type="arabicPeriod"/>
            </a:pPr>
            <a:r>
              <a:rPr lang="en-GB" sz="2400" dirty="0"/>
              <a:t>Every paragraph has a strong internal logic</a:t>
            </a:r>
          </a:p>
        </p:txBody>
      </p:sp>
    </p:spTree>
    <p:extLst>
      <p:ext uri="{BB962C8B-B14F-4D97-AF65-F5344CB8AC3E}">
        <p14:creationId xmlns:p14="http://schemas.microsoft.com/office/powerpoint/2010/main" val="3629469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373F125-DEF3-41D6-9918-AB21A2ACC3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1E9F226-EB6E-48C9-ADDA-636DE4BF4E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26677" y="485678"/>
            <a:ext cx="4174743" cy="588877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63094" y="1113764"/>
            <a:ext cx="3269749" cy="4624327"/>
          </a:xfrm>
        </p:spPr>
        <p:txBody>
          <a:bodyPr anchor="ctr">
            <a:normAutofit/>
          </a:bodyPr>
          <a:lstStyle/>
          <a:p>
            <a:r>
              <a:rPr lang="en-GB" sz="4000" cap="none" dirty="0">
                <a:solidFill>
                  <a:srgbClr val="FFFFFF"/>
                </a:solidFill>
              </a:rPr>
              <a:t>What are the differences?</a:t>
            </a:r>
            <a:endParaRPr lang="en-GB" sz="4000" dirty="0">
              <a:solidFill>
                <a:srgbClr val="FFFF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27916" y="485678"/>
            <a:ext cx="6108179" cy="5888772"/>
          </a:xfrm>
        </p:spPr>
        <p:txBody>
          <a:bodyPr anchor="ctr">
            <a:normAutofit/>
          </a:bodyPr>
          <a:lstStyle/>
          <a:p>
            <a:pPr marL="749808" lvl="1" indent="-457200">
              <a:lnSpc>
                <a:spcPct val="90000"/>
              </a:lnSpc>
              <a:buFont typeface="+mj-lt"/>
              <a:buAutoNum type="arabicPeriod" startAt="7"/>
            </a:pPr>
            <a:r>
              <a:rPr lang="en-GB" sz="2400" dirty="0"/>
              <a:t>You explain your evidence fully, each time</a:t>
            </a:r>
          </a:p>
          <a:p>
            <a:pPr marL="749808" lvl="1" indent="-457200">
              <a:lnSpc>
                <a:spcPct val="90000"/>
              </a:lnSpc>
              <a:buFont typeface="+mj-lt"/>
              <a:buAutoNum type="arabicPeriod" startAt="7"/>
            </a:pPr>
            <a:r>
              <a:rPr lang="en-GB" sz="2400" dirty="0"/>
              <a:t>Language is clear and precise – and your tone is consistent</a:t>
            </a:r>
          </a:p>
          <a:p>
            <a:pPr marL="749808" lvl="1" indent="-457200">
              <a:lnSpc>
                <a:spcPct val="90000"/>
              </a:lnSpc>
              <a:buFont typeface="+mj-lt"/>
              <a:buAutoNum type="arabicPeriod" startAt="7"/>
            </a:pPr>
            <a:r>
              <a:rPr lang="en-GB" sz="2400" dirty="0"/>
              <a:t>Your sentences don’t run out of control (keep ’</a:t>
            </a:r>
            <a:r>
              <a:rPr lang="en-GB" sz="2400" dirty="0" err="1"/>
              <a:t>em</a:t>
            </a:r>
            <a:r>
              <a:rPr lang="en-GB" sz="2400" dirty="0"/>
              <a:t> short!)</a:t>
            </a:r>
          </a:p>
          <a:p>
            <a:pPr marL="749808" lvl="1" indent="-457200">
              <a:lnSpc>
                <a:spcPct val="90000"/>
              </a:lnSpc>
              <a:buFont typeface="+mj-lt"/>
              <a:buAutoNum type="arabicPeriod" startAt="7"/>
            </a:pPr>
            <a:r>
              <a:rPr lang="en-GB" sz="2400" dirty="0"/>
              <a:t>Terminology and tenses are consistent</a:t>
            </a:r>
          </a:p>
          <a:p>
            <a:pPr marL="749808" lvl="1" indent="-457200">
              <a:lnSpc>
                <a:spcPct val="90000"/>
              </a:lnSpc>
              <a:buFont typeface="+mj-lt"/>
              <a:buAutoNum type="arabicPeriod" startAt="7"/>
            </a:pPr>
            <a:r>
              <a:rPr lang="en-GB" sz="2400" dirty="0"/>
              <a:t>You are within the word-count</a:t>
            </a:r>
          </a:p>
          <a:p>
            <a:pPr marL="749808" lvl="1" indent="-457200">
              <a:lnSpc>
                <a:spcPct val="90000"/>
              </a:lnSpc>
              <a:buFont typeface="+mj-lt"/>
              <a:buAutoNum type="arabicPeriod" startAt="7"/>
            </a:pPr>
            <a:r>
              <a:rPr lang="en-GB" sz="2400" dirty="0"/>
              <a:t>Your bibliography is properly formatted and is ordered correctly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So </a:t>
            </a:r>
            <a:r>
              <a:rPr lang="en-GB" sz="2400" dirty="0">
                <a:solidFill>
                  <a:srgbClr val="FF0000"/>
                </a:solidFill>
              </a:rPr>
              <a:t>editing works on both a small and a large scale</a:t>
            </a:r>
          </a:p>
        </p:txBody>
      </p:sp>
    </p:spTree>
    <p:extLst>
      <p:ext uri="{BB962C8B-B14F-4D97-AF65-F5344CB8AC3E}">
        <p14:creationId xmlns:p14="http://schemas.microsoft.com/office/powerpoint/2010/main" val="63999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373F125-DEF3-41D6-9918-AB21A2ACC3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1E9F226-EB6E-48C9-ADDA-636DE4BF4E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581" y="485678"/>
            <a:ext cx="4174743" cy="588877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59157" y="1113764"/>
            <a:ext cx="3269749" cy="4624327"/>
          </a:xfrm>
        </p:spPr>
        <p:txBody>
          <a:bodyPr anchor="ctr">
            <a:normAutofit/>
          </a:bodyPr>
          <a:lstStyle/>
          <a:p>
            <a:r>
              <a:rPr lang="en-GB" sz="4000" cap="none" dirty="0">
                <a:solidFill>
                  <a:srgbClr val="FFFFFF"/>
                </a:solidFill>
              </a:rPr>
              <a:t>Differences continued…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5905" y="485678"/>
            <a:ext cx="6108179" cy="5888772"/>
          </a:xfrm>
        </p:spPr>
        <p:txBody>
          <a:bodyPr anchor="ctr">
            <a:normAutofit lnSpcReduction="10000"/>
          </a:bodyPr>
          <a:lstStyle/>
          <a:p>
            <a:r>
              <a:rPr lang="en-GB" sz="2400" dirty="0"/>
              <a:t>Proofreading is </a:t>
            </a:r>
            <a:r>
              <a:rPr lang="en-GB" sz="2400" dirty="0">
                <a:solidFill>
                  <a:srgbClr val="FF0000"/>
                </a:solidFill>
              </a:rPr>
              <a:t>checking your near-finished text</a:t>
            </a:r>
            <a:r>
              <a:rPr lang="en-GB" sz="2400" dirty="0"/>
              <a:t> for errors in:</a:t>
            </a:r>
          </a:p>
          <a:p>
            <a:pPr lvl="1"/>
            <a:r>
              <a:rPr lang="en-GB" sz="2000" dirty="0"/>
              <a:t>Spelling</a:t>
            </a:r>
          </a:p>
          <a:p>
            <a:pPr lvl="1"/>
            <a:r>
              <a:rPr lang="en-GB" sz="2000" dirty="0"/>
              <a:t>Grammar</a:t>
            </a:r>
          </a:p>
          <a:p>
            <a:pPr lvl="1"/>
            <a:r>
              <a:rPr lang="en-GB" sz="2000" dirty="0"/>
              <a:t>Punctuation</a:t>
            </a:r>
          </a:p>
          <a:p>
            <a:pPr lvl="1"/>
            <a:r>
              <a:rPr lang="en-GB" sz="2000" dirty="0"/>
              <a:t>Formatting</a:t>
            </a:r>
          </a:p>
          <a:p>
            <a:r>
              <a:rPr lang="en-GB" sz="2400" dirty="0"/>
              <a:t>Proofreading is </a:t>
            </a:r>
            <a:r>
              <a:rPr lang="en-GB" sz="2400" dirty="0">
                <a:solidFill>
                  <a:srgbClr val="FF0000"/>
                </a:solidFill>
              </a:rPr>
              <a:t>small-scale and mechanical</a:t>
            </a:r>
          </a:p>
          <a:p>
            <a:r>
              <a:rPr lang="en-GB" sz="2400" dirty="0"/>
              <a:t>Key question: </a:t>
            </a:r>
            <a:r>
              <a:rPr lang="en-GB" sz="2400" dirty="0">
                <a:solidFill>
                  <a:srgbClr val="FF0000"/>
                </a:solidFill>
              </a:rPr>
              <a:t>is there much point in proof-reading a long way from the finish line</a:t>
            </a:r>
            <a:r>
              <a:rPr lang="en-GB" sz="2400" dirty="0"/>
              <a:t>?</a:t>
            </a:r>
          </a:p>
          <a:p>
            <a:r>
              <a:rPr lang="en-GB" sz="2400" dirty="0"/>
              <a:t>I also have an interim stage (between editing and proofreading) which is for quotation and fact-checking</a:t>
            </a:r>
          </a:p>
          <a:p>
            <a:pPr lvl="1"/>
            <a:r>
              <a:rPr lang="en-GB" sz="2000" dirty="0"/>
              <a:t>At this stage, I confirm that all quotations and statements of fact are correct. This often involves minor editing, too.</a:t>
            </a:r>
          </a:p>
        </p:txBody>
      </p:sp>
    </p:spTree>
    <p:extLst>
      <p:ext uri="{BB962C8B-B14F-4D97-AF65-F5344CB8AC3E}">
        <p14:creationId xmlns:p14="http://schemas.microsoft.com/office/powerpoint/2010/main" val="4223299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DB691D59-8F51-4DD8-AD41-D568D29B08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204AEF18-0627-48F3-9B3D-F7E8F050B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CEAEE08A-C572-438F-9753-B0D527A51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DB93146F-62ED-4C59-844C-0935D0FB50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F7207B7B-5C57-458C-BE38-95D2CD7655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537703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9822E561-F97C-4CBB-A9A6-A6BF6317B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7705" y="0"/>
            <a:ext cx="4654295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8109235" y="863695"/>
            <a:ext cx="3511233" cy="377999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dirty="0">
                <a:latin typeface="+mj-lt"/>
                <a:ea typeface="+mj-ea"/>
                <a:cs typeface="+mj-cs"/>
              </a:rPr>
              <a:t>Checking facts and quotations – alongside some minor editing for precision</a:t>
            </a:r>
          </a:p>
        </p:txBody>
      </p:sp>
      <p:sp>
        <p:nvSpPr>
          <p:cNvPr id="7188" name="Rectangle 82">
            <a:extLst>
              <a:ext uri="{FF2B5EF4-FFF2-40B4-BE49-F238E27FC236}">
                <a16:creationId xmlns:a16="http://schemas.microsoft.com/office/drawing/2014/main" id="{B01B0E58-A5C8-4CDA-A2E0-35DF94E59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09235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05502" y="251612"/>
            <a:ext cx="4579590" cy="6316676"/>
          </a:xfrm>
          <a:prstGeom prst="rect">
            <a:avLst/>
          </a:prstGeom>
          <a:noFill/>
          <a:ln w="25400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14040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DB691D59-8F51-4DD8-AD41-D568D29B08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204AEF18-0627-48F3-9B3D-F7E8F050B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CEAEE08A-C572-438F-9753-B0D527A51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993F09C6-4F57-4B05-9592-E253D8BC6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636F6DB7-CF8D-494A-82F6-13B58DCA98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0B7E5194-6E82-4A44-99C3-FE7D87F341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14407"/>
            <a:ext cx="3707477" cy="561177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4110" y="948298"/>
            <a:ext cx="3171905" cy="1469814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4800" cap="none" dirty="0">
                <a:solidFill>
                  <a:srgbClr val="FFFFFF"/>
                </a:solidFill>
              </a:rPr>
              <a:t>Lists really help</a:t>
            </a:r>
          </a:p>
        </p:txBody>
      </p:sp>
      <p:grpSp>
        <p:nvGrpSpPr>
          <p:cNvPr id="83" name="Group 82">
            <a:extLst>
              <a:ext uri="{FF2B5EF4-FFF2-40B4-BE49-F238E27FC236}">
                <a16:creationId xmlns:a16="http://schemas.microsoft.com/office/drawing/2014/main" id="{49FCC1E1-84D3-494D-A0A0-286AFA1C30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84" name="Rectangle 83">
              <a:extLst>
                <a:ext uri="{FF2B5EF4-FFF2-40B4-BE49-F238E27FC236}">
                  <a16:creationId xmlns:a16="http://schemas.microsoft.com/office/drawing/2014/main" id="{96E09E90-FF79-402E-AF01-97A279BEA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5" name="Rectangle 84">
              <a:extLst>
                <a:ext uri="{FF2B5EF4-FFF2-40B4-BE49-F238E27FC236}">
                  <a16:creationId xmlns:a16="http://schemas.microsoft.com/office/drawing/2014/main" id="{EC6946F8-4B9B-4C51-9F51-2DB377392C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6" name="Rectangle 85">
              <a:extLst>
                <a:ext uri="{FF2B5EF4-FFF2-40B4-BE49-F238E27FC236}">
                  <a16:creationId xmlns:a16="http://schemas.microsoft.com/office/drawing/2014/main" id="{7B3D2B3D-A285-438C-A344-AED3E46A07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6" name="Text Placeholder 5"/>
          <p:cNvSpPr>
            <a:spLocks noGrp="1"/>
          </p:cNvSpPr>
          <p:nvPr>
            <p:ph type="body" idx="2"/>
          </p:nvPr>
        </p:nvSpPr>
        <p:spPr>
          <a:xfrm>
            <a:off x="764110" y="2886075"/>
            <a:ext cx="3033249" cy="30222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2800" dirty="0">
                <a:solidFill>
                  <a:srgbClr val="FFFFFF"/>
                </a:solidFill>
              </a:rPr>
              <a:t>I have a proofing list to help me prepare articles for the journal that I edit…otherwise I’ll forget something.</a:t>
            </a:r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02115" y="948413"/>
            <a:ext cx="6199876" cy="4959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61769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373F125-DEF3-41D6-9918-AB21A2ACC3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1E9F226-EB6E-48C9-ADDA-636DE4BF4E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26677" y="485678"/>
            <a:ext cx="4174743" cy="588877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63094" y="1113764"/>
            <a:ext cx="3269749" cy="4624327"/>
          </a:xfrm>
        </p:spPr>
        <p:txBody>
          <a:bodyPr anchor="ctr">
            <a:normAutofit/>
          </a:bodyPr>
          <a:lstStyle/>
          <a:p>
            <a:r>
              <a:rPr lang="en-GB" sz="4400" cap="none" dirty="0">
                <a:solidFill>
                  <a:srgbClr val="FFFFFF"/>
                </a:solidFill>
              </a:rPr>
              <a:t>A handy table on a handout </a:t>
            </a:r>
            <a:br>
              <a:rPr lang="en-GB" sz="3200" cap="none" dirty="0">
                <a:solidFill>
                  <a:srgbClr val="FFFFFF"/>
                </a:solidFill>
              </a:rPr>
            </a:br>
            <a:br>
              <a:rPr lang="en-GB" sz="3200" cap="none" dirty="0">
                <a:solidFill>
                  <a:srgbClr val="FFFFFF"/>
                </a:solidFill>
              </a:rPr>
            </a:br>
            <a:r>
              <a:rPr lang="en-GB" sz="3200" cap="none" dirty="0">
                <a:solidFill>
                  <a:srgbClr val="FFFFFF"/>
                </a:solidFill>
              </a:rPr>
              <a:t>(See what I did there?)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27916" y="485678"/>
            <a:ext cx="6108179" cy="5888772"/>
          </a:xfrm>
        </p:spPr>
        <p:txBody>
          <a:bodyPr anchor="ctr">
            <a:normAutofit lnSpcReduction="10000"/>
          </a:bodyPr>
          <a:lstStyle/>
          <a:p>
            <a:r>
              <a:rPr lang="en-GB" sz="3200" dirty="0"/>
              <a:t>Here’s some stuff I stole from another university to help you with </a:t>
            </a:r>
            <a:r>
              <a:rPr lang="en-GB" sz="3200" dirty="0">
                <a:solidFill>
                  <a:srgbClr val="FF0000"/>
                </a:solidFill>
              </a:rPr>
              <a:t>different drafting stages</a:t>
            </a:r>
          </a:p>
          <a:p>
            <a:pPr lvl="1"/>
            <a:r>
              <a:rPr lang="en-GB" sz="2800" dirty="0"/>
              <a:t>Stage 1:  Academic rigour</a:t>
            </a:r>
          </a:p>
          <a:p>
            <a:pPr lvl="1"/>
            <a:r>
              <a:rPr lang="en-GB" sz="2800" dirty="0"/>
              <a:t>Stage 2:  Verbal diarrhoea</a:t>
            </a:r>
          </a:p>
          <a:p>
            <a:pPr lvl="1"/>
            <a:r>
              <a:rPr lang="en-GB" sz="2800" dirty="0"/>
              <a:t>Stage 3:  Being consistent</a:t>
            </a:r>
          </a:p>
          <a:p>
            <a:pPr lvl="1"/>
            <a:r>
              <a:rPr lang="en-GB" sz="2800" dirty="0"/>
              <a:t>Stage 4:  Making sure your links are clear</a:t>
            </a:r>
          </a:p>
          <a:p>
            <a:pPr lvl="1"/>
            <a:r>
              <a:rPr lang="en-GB" sz="2800" dirty="0"/>
              <a:t>Stage 5:  Proofreading</a:t>
            </a:r>
          </a:p>
          <a:p>
            <a:r>
              <a:rPr lang="en-GB" sz="3200" dirty="0"/>
              <a:t>Do you think these stages are </a:t>
            </a:r>
            <a:r>
              <a:rPr lang="en-GB" sz="3200" dirty="0">
                <a:solidFill>
                  <a:srgbClr val="FF0000"/>
                </a:solidFill>
              </a:rPr>
              <a:t>in the most helpful order</a:t>
            </a:r>
            <a:r>
              <a:rPr lang="en-GB" sz="32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389688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DB691D59-8F51-4DD8-AD41-D568D29B08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204AEF18-0627-48F3-9B3D-F7E8F050B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CEAEE08A-C572-438F-9753-B0D527A51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DB93146F-62ED-4C59-844C-0935D0FB50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F7207B7B-5C57-458C-BE38-95D2CD7655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537703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9822E561-F97C-4CBB-A9A6-A6BF6317B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7705" y="0"/>
            <a:ext cx="4654295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9235" y="1457325"/>
            <a:ext cx="3511233" cy="349567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cap="none" dirty="0">
                <a:solidFill>
                  <a:schemeClr val="tx1"/>
                </a:solidFill>
              </a:rPr>
              <a:t>Editing exercise</a:t>
            </a:r>
            <a:br>
              <a:rPr lang="en-US" sz="4000" cap="none" dirty="0">
                <a:solidFill>
                  <a:schemeClr val="tx1"/>
                </a:solidFill>
              </a:rPr>
            </a:br>
            <a:br>
              <a:rPr lang="en-US" sz="4000" cap="none" dirty="0">
                <a:solidFill>
                  <a:schemeClr val="tx1"/>
                </a:solidFill>
              </a:rPr>
            </a:br>
            <a:r>
              <a:rPr lang="en-US" sz="4000" cap="none" dirty="0">
                <a:solidFill>
                  <a:schemeClr val="tx1"/>
                </a:solidFill>
              </a:rPr>
              <a:t>What is wrong and how would you put it right?</a:t>
            </a:r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B01B0E58-A5C8-4CDA-A2E0-35DF94E59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09235" y="457200"/>
            <a:ext cx="3511233" cy="91439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30358" y="647808"/>
            <a:ext cx="4479377" cy="5581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214633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A59258C-AAC2-41CD-973C-7439B122A3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4516B72-0116-42B2-82A2-B11218A366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611319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B0C078-BC02-48EE-B582-BF7C7E68DE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1033389"/>
            <a:ext cx="4826256" cy="4825409"/>
          </a:xfrm>
        </p:spPr>
        <p:txBody>
          <a:bodyPr anchor="ctr">
            <a:normAutofit/>
          </a:bodyPr>
          <a:lstStyle/>
          <a:p>
            <a:r>
              <a:rPr lang="en-GB" sz="5400" cap="none" dirty="0">
                <a:solidFill>
                  <a:srgbClr val="FFFFFF"/>
                </a:solidFill>
              </a:rPr>
              <a:t>A point to remember – </a:t>
            </a:r>
            <a:br>
              <a:rPr lang="en-GB" sz="5400" cap="none" dirty="0">
                <a:solidFill>
                  <a:srgbClr val="FFFFFF"/>
                </a:solidFill>
              </a:rPr>
            </a:br>
            <a:r>
              <a:rPr lang="en-GB" sz="5400" cap="none" dirty="0">
                <a:solidFill>
                  <a:srgbClr val="FFFFFF"/>
                </a:solidFill>
              </a:rPr>
              <a:t>and a question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CDB507F-21B7-4C27-B0FC-D9C465C6D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579" y="460868"/>
            <a:ext cx="4828032" cy="1116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B1AE17-B7A3-4363-95CD-25441E2FF1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82774" y="460868"/>
            <a:ext cx="4828032" cy="111654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A2ECCD-6981-4CB7-8EAC-0C23C07110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55769" y="1033390"/>
            <a:ext cx="4855037" cy="4825409"/>
          </a:xfrm>
          <a:ln w="57150">
            <a:noFill/>
          </a:ln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chemeClr val="accent2">
                    <a:lumMod val="50000"/>
                  </a:schemeClr>
                </a:solidFill>
              </a:rPr>
              <a:t>This sort of editing </a:t>
            </a:r>
            <a:r>
              <a:rPr lang="en-GB" sz="2400" dirty="0">
                <a:solidFill>
                  <a:srgbClr val="FF0000"/>
                </a:solidFill>
              </a:rPr>
              <a:t>is not about replacing my style with yours</a:t>
            </a:r>
            <a:r>
              <a:rPr lang="en-GB" sz="2400" dirty="0">
                <a:solidFill>
                  <a:schemeClr val="accent2">
                    <a:lumMod val="50000"/>
                  </a:schemeClr>
                </a:solidFill>
              </a:rPr>
              <a:t>. You </a:t>
            </a:r>
            <a:r>
              <a:rPr lang="en-GB" sz="2400" i="1" dirty="0">
                <a:solidFill>
                  <a:schemeClr val="accent2">
                    <a:lumMod val="50000"/>
                  </a:schemeClr>
                </a:solidFill>
              </a:rPr>
              <a:t>must </a:t>
            </a:r>
            <a:r>
              <a:rPr lang="en-GB" sz="2400" dirty="0">
                <a:solidFill>
                  <a:schemeClr val="accent2">
                    <a:lumMod val="50000"/>
                  </a:schemeClr>
                </a:solidFill>
              </a:rPr>
              <a:t>respect another author’s stylistic signature. </a:t>
            </a:r>
          </a:p>
          <a:p>
            <a:r>
              <a:rPr lang="en-GB" sz="2400" dirty="0">
                <a:solidFill>
                  <a:schemeClr val="accent2">
                    <a:lumMod val="50000"/>
                  </a:schemeClr>
                </a:solidFill>
              </a:rPr>
              <a:t>However, a key question is: </a:t>
            </a:r>
            <a:r>
              <a:rPr lang="en-GB" sz="2400" dirty="0">
                <a:solidFill>
                  <a:srgbClr val="FF0000"/>
                </a:solidFill>
              </a:rPr>
              <a:t>where does respecting an author’s style end and identifying problems begin?</a:t>
            </a:r>
            <a:r>
              <a:rPr lang="en-GB" sz="2400" dirty="0">
                <a:solidFill>
                  <a:schemeClr val="accent2">
                    <a:lumMod val="50000"/>
                  </a:schemeClr>
                </a:solidFill>
              </a:rPr>
              <a:t> (The issue of the long sentence is one such bone of contention…) And that is a matter of editorial judgement.</a:t>
            </a:r>
          </a:p>
        </p:txBody>
      </p:sp>
    </p:spTree>
    <p:extLst>
      <p:ext uri="{BB962C8B-B14F-4D97-AF65-F5344CB8AC3E}">
        <p14:creationId xmlns:p14="http://schemas.microsoft.com/office/powerpoint/2010/main" val="3809365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DB691D59-8F51-4DD8-AD41-D568D29B08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04AEF18-0627-48F3-9B3D-F7E8F050B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EAEE08A-C572-438F-9753-B0D527A51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B93146F-62ED-4C59-844C-0935D0FB50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BF3D65BA-1C65-40FB-92EF-83951BDC1D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8175"/>
            <a:ext cx="12191999" cy="62198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Typewriter outline">
            <a:extLst>
              <a:ext uri="{FF2B5EF4-FFF2-40B4-BE49-F238E27FC236}">
                <a16:creationId xmlns:a16="http://schemas.microsoft.com/office/drawing/2014/main" id="{B42AE7D2-B2C5-40C3-AEF6-744140E8C5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/>
        </p:blipFill>
        <p:spPr>
          <a:xfrm>
            <a:off x="1673502" y="1047665"/>
            <a:ext cx="5030386" cy="5030386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ADF52CCA-FCDD-49A0-BFFC-3BD41F1B8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723899"/>
            <a:ext cx="3703320" cy="566666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E0450B-2A97-45E1-8836-6EE19D0FBA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96275" y="1419225"/>
            <a:ext cx="3081576" cy="43618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cap="none">
                <a:solidFill>
                  <a:srgbClr val="FFFFFF"/>
                </a:solidFill>
              </a:rPr>
              <a:t>Communal Editing</a:t>
            </a:r>
            <a:br>
              <a:rPr lang="en-US" sz="4000" cap="none">
                <a:solidFill>
                  <a:srgbClr val="FFFFFF"/>
                </a:solidFill>
              </a:rPr>
            </a:br>
            <a:br>
              <a:rPr lang="en-US" sz="4000" cap="none">
                <a:solidFill>
                  <a:srgbClr val="FFFFFF"/>
                </a:solidFill>
              </a:rPr>
            </a:br>
            <a:br>
              <a:rPr lang="en-US" sz="4000" cap="none">
                <a:solidFill>
                  <a:srgbClr val="FFFFFF"/>
                </a:solidFill>
              </a:rPr>
            </a:br>
            <a:endParaRPr lang="en-US" sz="4000" cap="none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223986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9AA9F65-94B8-41A5-A7FF-23D2CFB11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E8B0F8E-3F6C-4541-B9C1-774D80A08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A45F5BC-32D1-41CD-B270-C46F18CA1A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E57EE13-72B0-4FFA-ACE1-EBDE89340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7834585-F49B-43A2-9226-38EBB9CE63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94003D5-55DD-4968-8D94-E9705D54A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9869" y="453642"/>
            <a:ext cx="3625597" cy="5863293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DD42C8-6CFE-46AA-8722-9F4665BB18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4799" y="1097109"/>
            <a:ext cx="3072530" cy="457635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 b="1" cap="none" dirty="0">
                <a:solidFill>
                  <a:srgbClr val="FFFFFF"/>
                </a:solidFill>
              </a:rPr>
              <a:t>That’s all, folks</a:t>
            </a:r>
          </a:p>
        </p:txBody>
      </p:sp>
      <p:sp>
        <p:nvSpPr>
          <p:cNvPr id="39" name="Rectangle 20">
            <a:extLst>
              <a:ext uri="{FF2B5EF4-FFF2-40B4-BE49-F238E27FC236}">
                <a16:creationId xmlns:a16="http://schemas.microsoft.com/office/drawing/2014/main" id="{F5549486-A8CA-4D47-92EC-B95E900CAE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1191" y="457201"/>
            <a:ext cx="1106164" cy="5859735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1CE1696-D099-4683-A703-FDE8AA61B5DB}"/>
              </a:ext>
            </a:extLst>
          </p:cNvPr>
          <p:cNvSpPr txBox="1"/>
          <p:nvPr/>
        </p:nvSpPr>
        <p:spPr>
          <a:xfrm>
            <a:off x="1956169" y="1375507"/>
            <a:ext cx="5817164" cy="40195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06000" indent="-3060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2400" dirty="0">
                <a:solidFill>
                  <a:schemeClr val="tx2"/>
                </a:solidFill>
              </a:rPr>
              <a:t>Thank you for listening/tolerating me for 90 minutes/not throwing (digital) rotten fruit</a:t>
            </a:r>
          </a:p>
          <a:p>
            <a:pPr marL="306000" indent="-3060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endParaRPr lang="en-US" sz="2400" dirty="0">
              <a:solidFill>
                <a:schemeClr val="tx2"/>
              </a:solidFill>
            </a:endParaRPr>
          </a:p>
          <a:p>
            <a:pPr marL="306000" indent="-3060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2400" dirty="0">
                <a:solidFill>
                  <a:schemeClr val="tx2"/>
                </a:solidFill>
              </a:rPr>
              <a:t>Good luck with your research</a:t>
            </a:r>
          </a:p>
          <a:p>
            <a:pPr marL="306000" indent="-3060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endParaRPr lang="en-US" sz="2400" dirty="0">
              <a:solidFill>
                <a:schemeClr val="tx2"/>
              </a:solidFill>
            </a:endParaRPr>
          </a:p>
          <a:p>
            <a:pPr marL="306000" indent="-3060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2400" dirty="0">
                <a:solidFill>
                  <a:schemeClr val="tx2"/>
                </a:solidFill>
              </a:rPr>
              <a:t>And </a:t>
            </a:r>
            <a:r>
              <a:rPr lang="en-US" sz="2400" dirty="0">
                <a:solidFill>
                  <a:srgbClr val="FF0000"/>
                </a:solidFill>
              </a:rPr>
              <a:t>please remember to edit</a:t>
            </a:r>
            <a:r>
              <a:rPr lang="en-US" sz="2400" dirty="0">
                <a:solidFill>
                  <a:schemeClr val="tx2"/>
                </a:solidFill>
              </a:rPr>
              <a:t> - thoroughly, whole-heartedly, with both vim and vigour…as if your scholarly life depended on it. Because frankly: </a:t>
            </a:r>
            <a:r>
              <a:rPr lang="en-US" sz="2400" dirty="0">
                <a:solidFill>
                  <a:srgbClr val="FF0000"/>
                </a:solidFill>
              </a:rPr>
              <a:t>it may well do</a:t>
            </a:r>
            <a:r>
              <a:rPr lang="en-US" sz="2400" dirty="0">
                <a:solidFill>
                  <a:schemeClr val="tx2"/>
                </a:solidFill>
              </a:rPr>
              <a:t>.</a:t>
            </a:r>
            <a:endParaRPr lang="en-GB" sz="24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8676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4D1434"/>
      </a:accent1>
      <a:accent2>
        <a:srgbClr val="903163"/>
      </a:accent2>
      <a:accent3>
        <a:srgbClr val="B2324B"/>
      </a:accent3>
      <a:accent4>
        <a:srgbClr val="969FA7"/>
      </a:accent4>
      <a:accent5>
        <a:srgbClr val="66B1CE"/>
      </a:accent5>
      <a:accent6>
        <a:srgbClr val="40619D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C21699FF-00E4-43C8-BBCC-D7E5536C371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756</Words>
  <Application>Microsoft Office PowerPoint</Application>
  <PresentationFormat>Widescreen</PresentationFormat>
  <Paragraphs>73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Gill Sans MT</vt:lpstr>
      <vt:lpstr>Wingdings 2</vt:lpstr>
      <vt:lpstr>Dividend</vt:lpstr>
      <vt:lpstr>PGM0410 Ways of Editing</vt:lpstr>
      <vt:lpstr>Who now?</vt:lpstr>
      <vt:lpstr>Strong interest in the editing process</vt:lpstr>
      <vt:lpstr>“Some of my best work has someone else’s name on it”</vt:lpstr>
      <vt:lpstr>You must learn (how) to be your own editor</vt:lpstr>
      <vt:lpstr>Small groups / breakout groups  …if you’re online, you might find it helpful to photograph this slide for reference…</vt:lpstr>
      <vt:lpstr>Feedback – back in the main group</vt:lpstr>
      <vt:lpstr>Editing or proofreading??</vt:lpstr>
      <vt:lpstr>What are the differences?</vt:lpstr>
      <vt:lpstr>What are the differences?</vt:lpstr>
      <vt:lpstr>Differences continued…</vt:lpstr>
      <vt:lpstr>PowerPoint Presentation</vt:lpstr>
      <vt:lpstr>Lists really help</vt:lpstr>
      <vt:lpstr>A handy table on a handout   (See what I did there?)</vt:lpstr>
      <vt:lpstr>Editing exercise  What is wrong and how would you put it right?</vt:lpstr>
      <vt:lpstr>A point to remember –  and a question</vt:lpstr>
      <vt:lpstr>Communal Editing  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Ways of Editing</dc:title>
  <dc:creator>Matthew Jarvis [maj52] (Staff)</dc:creator>
  <cp:lastModifiedBy>Matthew Jarvis [maj52] (Staff)</cp:lastModifiedBy>
  <cp:revision>3</cp:revision>
  <dcterms:created xsi:type="dcterms:W3CDTF">2022-01-18T12:07:44Z</dcterms:created>
  <dcterms:modified xsi:type="dcterms:W3CDTF">2025-01-20T23:13:05Z</dcterms:modified>
</cp:coreProperties>
</file>