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72" r:id="rId6"/>
    <p:sldId id="274" r:id="rId7"/>
    <p:sldId id="275" r:id="rId8"/>
    <p:sldId id="277" r:id="rId9"/>
    <p:sldId id="279" r:id="rId10"/>
    <p:sldId id="266" r:id="rId11"/>
    <p:sldId id="281" r:id="rId12"/>
    <p:sldId id="270" r:id="rId13"/>
    <p:sldId id="28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4660"/>
  </p:normalViewPr>
  <p:slideViewPr>
    <p:cSldViewPr snapToGrid="0">
      <p:cViewPr>
        <p:scale>
          <a:sx n="75" d="100"/>
          <a:sy n="75" d="100"/>
        </p:scale>
        <p:origin x="26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4" Type="http://schemas.openxmlformats.org/officeDocument/2006/relationships/image" Target="../media/image5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4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824956-46D1-409C-8E74-E5790C81EA10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83AD161-1371-41A6-8F95-424C9B5FA522}">
      <dgm:prSet phldrT="[Text]" phldr="0"/>
      <dgm:spPr/>
      <dgm:t>
        <a:bodyPr/>
        <a:lstStyle/>
        <a:p>
          <a:r>
            <a:rPr lang="en-GB" dirty="0"/>
            <a:t>Workforce Shortages </a:t>
          </a:r>
        </a:p>
      </dgm:t>
    </dgm:pt>
    <dgm:pt modelId="{B84BD583-25D2-4AD9-BB95-BD3B70984990}" type="parTrans" cxnId="{A8B40528-81D3-4CF5-9F00-042000C4A7E8}">
      <dgm:prSet/>
      <dgm:spPr/>
      <dgm:t>
        <a:bodyPr/>
        <a:lstStyle/>
        <a:p>
          <a:endParaRPr lang="en-GB"/>
        </a:p>
      </dgm:t>
    </dgm:pt>
    <dgm:pt modelId="{340C2F18-00A8-4A3C-9539-29D411A27B8C}" type="sibTrans" cxnId="{A8B40528-81D3-4CF5-9F00-042000C4A7E8}">
      <dgm:prSet/>
      <dgm:spPr/>
      <dgm:t>
        <a:bodyPr/>
        <a:lstStyle/>
        <a:p>
          <a:endParaRPr lang="en-GB"/>
        </a:p>
      </dgm:t>
    </dgm:pt>
    <dgm:pt modelId="{4834A68D-C8B2-4BBD-B016-CBB89D6F4FFC}">
      <dgm:prSet phldrT="[Text]" phldr="0"/>
      <dgm:spPr/>
      <dgm:t>
        <a:bodyPr/>
        <a:lstStyle/>
        <a:p>
          <a:r>
            <a:rPr lang="en-GB" dirty="0"/>
            <a:t>Long waiting times </a:t>
          </a:r>
        </a:p>
      </dgm:t>
    </dgm:pt>
    <dgm:pt modelId="{B66CAAB1-C15A-436A-87D4-BD0AF5C3862C}" type="parTrans" cxnId="{F8EE502A-4F9B-4BB5-B031-C1AD0983D795}">
      <dgm:prSet/>
      <dgm:spPr/>
      <dgm:t>
        <a:bodyPr/>
        <a:lstStyle/>
        <a:p>
          <a:endParaRPr lang="en-GB"/>
        </a:p>
      </dgm:t>
    </dgm:pt>
    <dgm:pt modelId="{08F1F319-C93D-4C99-A009-F7BBE44322B5}" type="sibTrans" cxnId="{F8EE502A-4F9B-4BB5-B031-C1AD0983D795}">
      <dgm:prSet/>
      <dgm:spPr/>
      <dgm:t>
        <a:bodyPr/>
        <a:lstStyle/>
        <a:p>
          <a:endParaRPr lang="en-GB"/>
        </a:p>
      </dgm:t>
    </dgm:pt>
    <dgm:pt modelId="{68CCBB6A-F00B-469C-A775-D2485F541F5A}">
      <dgm:prSet phldrT="[Text]" phldr="0"/>
      <dgm:spPr/>
      <dgm:t>
        <a:bodyPr/>
        <a:lstStyle/>
        <a:p>
          <a:r>
            <a:rPr lang="en-GB" dirty="0"/>
            <a:t>Increasing demand for services </a:t>
          </a:r>
        </a:p>
      </dgm:t>
    </dgm:pt>
    <dgm:pt modelId="{B49305FD-6893-4B57-9904-ECCCFF724FDC}" type="parTrans" cxnId="{2748430F-C9FD-4EE3-ADFD-940807C2E0BD}">
      <dgm:prSet/>
      <dgm:spPr/>
      <dgm:t>
        <a:bodyPr/>
        <a:lstStyle/>
        <a:p>
          <a:endParaRPr lang="en-GB"/>
        </a:p>
      </dgm:t>
    </dgm:pt>
    <dgm:pt modelId="{2E7F7B41-7802-4E3B-93CA-E224984DDAA6}" type="sibTrans" cxnId="{2748430F-C9FD-4EE3-ADFD-940807C2E0BD}">
      <dgm:prSet/>
      <dgm:spPr/>
      <dgm:t>
        <a:bodyPr/>
        <a:lstStyle/>
        <a:p>
          <a:endParaRPr lang="en-GB"/>
        </a:p>
      </dgm:t>
    </dgm:pt>
    <dgm:pt modelId="{0DE590C1-6A40-42EE-A650-432A45F82DBE}">
      <dgm:prSet phldrT="[Text]"/>
      <dgm:spPr/>
      <dgm:t>
        <a:bodyPr/>
        <a:lstStyle/>
        <a:p>
          <a:pPr>
            <a:buNone/>
          </a:pPr>
          <a:r>
            <a:rPr lang="en-GB" b="0" i="0" dirty="0"/>
            <a:t>Widening health inequalities</a:t>
          </a:r>
          <a:endParaRPr lang="en-GB" dirty="0"/>
        </a:p>
      </dgm:t>
    </dgm:pt>
    <dgm:pt modelId="{CA99F96F-20B2-40A7-B9D8-3BBAE701D902}" type="parTrans" cxnId="{03E016FD-E99C-466F-AA59-BF9DF66E9A2E}">
      <dgm:prSet/>
      <dgm:spPr/>
      <dgm:t>
        <a:bodyPr/>
        <a:lstStyle/>
        <a:p>
          <a:endParaRPr lang="en-GB"/>
        </a:p>
      </dgm:t>
    </dgm:pt>
    <dgm:pt modelId="{115792A9-C622-453B-82B5-5C7F0589EE3B}" type="sibTrans" cxnId="{03E016FD-E99C-466F-AA59-BF9DF66E9A2E}">
      <dgm:prSet/>
      <dgm:spPr/>
      <dgm:t>
        <a:bodyPr/>
        <a:lstStyle/>
        <a:p>
          <a:endParaRPr lang="en-GB"/>
        </a:p>
      </dgm:t>
    </dgm:pt>
    <dgm:pt modelId="{76C75862-5ABB-4AF3-BE79-0BDCB89C692A}" type="pres">
      <dgm:prSet presAssocID="{B3824956-46D1-409C-8E74-E5790C81EA10}" presName="Name0" presStyleCnt="0">
        <dgm:presLayoutVars>
          <dgm:dir/>
          <dgm:resizeHandles val="exact"/>
        </dgm:presLayoutVars>
      </dgm:prSet>
      <dgm:spPr/>
    </dgm:pt>
    <dgm:pt modelId="{1B8F6D50-3588-4190-9BFF-A18AB61EEA34}" type="pres">
      <dgm:prSet presAssocID="{983AD161-1371-41A6-8F95-424C9B5FA522}" presName="compNode" presStyleCnt="0"/>
      <dgm:spPr/>
    </dgm:pt>
    <dgm:pt modelId="{8E946B15-A292-4C8F-8083-DC9670C635E6}" type="pres">
      <dgm:prSet presAssocID="{983AD161-1371-41A6-8F95-424C9B5FA522}" presName="pictRect" presStyleLbl="node1" presStyleIdx="0" presStyleCnt="4"/>
      <dgm:spPr>
        <a:blipFill>
          <a:blip xmlns:r="http://schemas.openxmlformats.org/officeDocument/2006/relationships" r:embed="rId1"/>
          <a:srcRect/>
          <a:stretch>
            <a:fillRect t="-3000" b="-3000"/>
          </a:stretch>
        </a:blipFill>
      </dgm:spPr>
    </dgm:pt>
    <dgm:pt modelId="{7D7E5FE8-F094-47C4-874C-8E45D9387F0E}" type="pres">
      <dgm:prSet presAssocID="{983AD161-1371-41A6-8F95-424C9B5FA522}" presName="textRect" presStyleLbl="revTx" presStyleIdx="0" presStyleCnt="4">
        <dgm:presLayoutVars>
          <dgm:bulletEnabled val="1"/>
        </dgm:presLayoutVars>
      </dgm:prSet>
      <dgm:spPr/>
    </dgm:pt>
    <dgm:pt modelId="{A00A1570-5993-4484-8204-E567B6D40638}" type="pres">
      <dgm:prSet presAssocID="{340C2F18-00A8-4A3C-9539-29D411A27B8C}" presName="sibTrans" presStyleLbl="sibTrans2D1" presStyleIdx="0" presStyleCnt="0"/>
      <dgm:spPr/>
    </dgm:pt>
    <dgm:pt modelId="{B94655C6-36D0-44BC-9485-3DF6BD4BCF08}" type="pres">
      <dgm:prSet presAssocID="{4834A68D-C8B2-4BBD-B016-CBB89D6F4FFC}" presName="compNode" presStyleCnt="0"/>
      <dgm:spPr/>
    </dgm:pt>
    <dgm:pt modelId="{DC255EBF-8912-4896-9CE4-E0B4D1762510}" type="pres">
      <dgm:prSet presAssocID="{4834A68D-C8B2-4BBD-B016-CBB89D6F4FFC}" presName="pictRect" presStyleLbl="node1" presStyleIdx="1" presStyleCnt="4"/>
      <dgm:spPr>
        <a:blipFill>
          <a:blip xmlns:r="http://schemas.openxmlformats.org/officeDocument/2006/relationships" r:embed="rId2"/>
          <a:srcRect/>
          <a:stretch>
            <a:fillRect l="-53000" r="-53000"/>
          </a:stretch>
        </a:blipFill>
      </dgm:spPr>
    </dgm:pt>
    <dgm:pt modelId="{8B30AED0-16C2-461F-A611-0E2C7579E758}" type="pres">
      <dgm:prSet presAssocID="{4834A68D-C8B2-4BBD-B016-CBB89D6F4FFC}" presName="textRect" presStyleLbl="revTx" presStyleIdx="1" presStyleCnt="4">
        <dgm:presLayoutVars>
          <dgm:bulletEnabled val="1"/>
        </dgm:presLayoutVars>
      </dgm:prSet>
      <dgm:spPr/>
    </dgm:pt>
    <dgm:pt modelId="{F071025D-8C5F-4F68-A0E8-C9CFFA256950}" type="pres">
      <dgm:prSet presAssocID="{08F1F319-C93D-4C99-A009-F7BBE44322B5}" presName="sibTrans" presStyleLbl="sibTrans2D1" presStyleIdx="0" presStyleCnt="0"/>
      <dgm:spPr/>
    </dgm:pt>
    <dgm:pt modelId="{D8B4B398-C643-484D-99F4-561454A6DCC2}" type="pres">
      <dgm:prSet presAssocID="{68CCBB6A-F00B-469C-A775-D2485F541F5A}" presName="compNode" presStyleCnt="0"/>
      <dgm:spPr/>
    </dgm:pt>
    <dgm:pt modelId="{CE0A3A37-6FCD-4D7D-8C0D-8D367155B9DC}" type="pres">
      <dgm:prSet presAssocID="{68CCBB6A-F00B-469C-A775-D2485F541F5A}" presName="pictRect" presStyleLbl="node1" presStyleIdx="2" presStyleCnt="4"/>
      <dgm:spPr>
        <a:blipFill>
          <a:blip xmlns:r="http://schemas.openxmlformats.org/officeDocument/2006/relationships" r:embed="rId3"/>
          <a:srcRect/>
          <a:stretch>
            <a:fillRect t="-12000" b="-12000"/>
          </a:stretch>
        </a:blipFill>
      </dgm:spPr>
    </dgm:pt>
    <dgm:pt modelId="{5E1BA852-4B71-4CC8-B95D-F8E8665D2749}" type="pres">
      <dgm:prSet presAssocID="{68CCBB6A-F00B-469C-A775-D2485F541F5A}" presName="textRect" presStyleLbl="revTx" presStyleIdx="2" presStyleCnt="4">
        <dgm:presLayoutVars>
          <dgm:bulletEnabled val="1"/>
        </dgm:presLayoutVars>
      </dgm:prSet>
      <dgm:spPr/>
    </dgm:pt>
    <dgm:pt modelId="{24D9833F-1310-4D78-AC2B-2BE62D8C8593}" type="pres">
      <dgm:prSet presAssocID="{2E7F7B41-7802-4E3B-93CA-E224984DDAA6}" presName="sibTrans" presStyleLbl="sibTrans2D1" presStyleIdx="0" presStyleCnt="0"/>
      <dgm:spPr/>
    </dgm:pt>
    <dgm:pt modelId="{0E6EA21D-4D2A-4716-9CF4-E114B3BB7389}" type="pres">
      <dgm:prSet presAssocID="{0DE590C1-6A40-42EE-A650-432A45F82DBE}" presName="compNode" presStyleCnt="0"/>
      <dgm:spPr/>
    </dgm:pt>
    <dgm:pt modelId="{3E5F03DC-AA3F-4A7F-8E10-9A0795E2C341}" type="pres">
      <dgm:prSet presAssocID="{0DE590C1-6A40-42EE-A650-432A45F82DBE}" presName="pictRect" presStyleLbl="node1" presStyleIdx="3" presStyleCnt="4"/>
      <dgm:spPr>
        <a:blipFill>
          <a:blip xmlns:r="http://schemas.openxmlformats.org/officeDocument/2006/relationships" r:embed="rId4"/>
          <a:srcRect/>
          <a:stretch>
            <a:fillRect t="-14000" b="-14000"/>
          </a:stretch>
        </a:blipFill>
      </dgm:spPr>
    </dgm:pt>
    <dgm:pt modelId="{16964697-FE79-4FD4-87A0-B85518139A8B}" type="pres">
      <dgm:prSet presAssocID="{0DE590C1-6A40-42EE-A650-432A45F82DBE}" presName="textRect" presStyleLbl="revTx" presStyleIdx="3" presStyleCnt="4">
        <dgm:presLayoutVars>
          <dgm:bulletEnabled val="1"/>
        </dgm:presLayoutVars>
      </dgm:prSet>
      <dgm:spPr/>
    </dgm:pt>
  </dgm:ptLst>
  <dgm:cxnLst>
    <dgm:cxn modelId="{2748430F-C9FD-4EE3-ADFD-940807C2E0BD}" srcId="{B3824956-46D1-409C-8E74-E5790C81EA10}" destId="{68CCBB6A-F00B-469C-A775-D2485F541F5A}" srcOrd="2" destOrd="0" parTransId="{B49305FD-6893-4B57-9904-ECCCFF724FDC}" sibTransId="{2E7F7B41-7802-4E3B-93CA-E224984DDAA6}"/>
    <dgm:cxn modelId="{67FC671F-CB84-4D6D-99E4-013A127D7604}" type="presOf" srcId="{983AD161-1371-41A6-8F95-424C9B5FA522}" destId="{7D7E5FE8-F094-47C4-874C-8E45D9387F0E}" srcOrd="0" destOrd="0" presId="urn:microsoft.com/office/officeart/2005/8/layout/pList1"/>
    <dgm:cxn modelId="{A8B40528-81D3-4CF5-9F00-042000C4A7E8}" srcId="{B3824956-46D1-409C-8E74-E5790C81EA10}" destId="{983AD161-1371-41A6-8F95-424C9B5FA522}" srcOrd="0" destOrd="0" parTransId="{B84BD583-25D2-4AD9-BB95-BD3B70984990}" sibTransId="{340C2F18-00A8-4A3C-9539-29D411A27B8C}"/>
    <dgm:cxn modelId="{F8EE502A-4F9B-4BB5-B031-C1AD0983D795}" srcId="{B3824956-46D1-409C-8E74-E5790C81EA10}" destId="{4834A68D-C8B2-4BBD-B016-CBB89D6F4FFC}" srcOrd="1" destOrd="0" parTransId="{B66CAAB1-C15A-436A-87D4-BD0AF5C3862C}" sibTransId="{08F1F319-C93D-4C99-A009-F7BBE44322B5}"/>
    <dgm:cxn modelId="{567B4442-A537-4AD4-9463-7919EBE04209}" type="presOf" srcId="{340C2F18-00A8-4A3C-9539-29D411A27B8C}" destId="{A00A1570-5993-4484-8204-E567B6D40638}" srcOrd="0" destOrd="0" presId="urn:microsoft.com/office/officeart/2005/8/layout/pList1"/>
    <dgm:cxn modelId="{1D5EB46F-A420-45F0-970C-F90916453262}" type="presOf" srcId="{08F1F319-C93D-4C99-A009-F7BBE44322B5}" destId="{F071025D-8C5F-4F68-A0E8-C9CFFA256950}" srcOrd="0" destOrd="0" presId="urn:microsoft.com/office/officeart/2005/8/layout/pList1"/>
    <dgm:cxn modelId="{72819052-AF10-4926-9A09-516468ACB274}" type="presOf" srcId="{0DE590C1-6A40-42EE-A650-432A45F82DBE}" destId="{16964697-FE79-4FD4-87A0-B85518139A8B}" srcOrd="0" destOrd="0" presId="urn:microsoft.com/office/officeart/2005/8/layout/pList1"/>
    <dgm:cxn modelId="{DDE4DB77-CFEC-4DCC-96CE-E4EADD7706FA}" type="presOf" srcId="{2E7F7B41-7802-4E3B-93CA-E224984DDAA6}" destId="{24D9833F-1310-4D78-AC2B-2BE62D8C8593}" srcOrd="0" destOrd="0" presId="urn:microsoft.com/office/officeart/2005/8/layout/pList1"/>
    <dgm:cxn modelId="{32E47594-333C-4F54-8E50-5307FEDC4A2B}" type="presOf" srcId="{68CCBB6A-F00B-469C-A775-D2485F541F5A}" destId="{5E1BA852-4B71-4CC8-B95D-F8E8665D2749}" srcOrd="0" destOrd="0" presId="urn:microsoft.com/office/officeart/2005/8/layout/pList1"/>
    <dgm:cxn modelId="{B7D067C0-ED2A-42D2-AC35-C4013EFEDB13}" type="presOf" srcId="{4834A68D-C8B2-4BBD-B016-CBB89D6F4FFC}" destId="{8B30AED0-16C2-461F-A611-0E2C7579E758}" srcOrd="0" destOrd="0" presId="urn:microsoft.com/office/officeart/2005/8/layout/pList1"/>
    <dgm:cxn modelId="{0A7756F6-CF92-43FC-8298-B5CF7793065B}" type="presOf" srcId="{B3824956-46D1-409C-8E74-E5790C81EA10}" destId="{76C75862-5ABB-4AF3-BE79-0BDCB89C692A}" srcOrd="0" destOrd="0" presId="urn:microsoft.com/office/officeart/2005/8/layout/pList1"/>
    <dgm:cxn modelId="{03E016FD-E99C-466F-AA59-BF9DF66E9A2E}" srcId="{B3824956-46D1-409C-8E74-E5790C81EA10}" destId="{0DE590C1-6A40-42EE-A650-432A45F82DBE}" srcOrd="3" destOrd="0" parTransId="{CA99F96F-20B2-40A7-B9D8-3BBAE701D902}" sibTransId="{115792A9-C622-453B-82B5-5C7F0589EE3B}"/>
    <dgm:cxn modelId="{5A24D77C-6C0F-4047-B184-D6A3DD3DC579}" type="presParOf" srcId="{76C75862-5ABB-4AF3-BE79-0BDCB89C692A}" destId="{1B8F6D50-3588-4190-9BFF-A18AB61EEA34}" srcOrd="0" destOrd="0" presId="urn:microsoft.com/office/officeart/2005/8/layout/pList1"/>
    <dgm:cxn modelId="{FB815393-10E2-4B02-8688-C3D9472CA636}" type="presParOf" srcId="{1B8F6D50-3588-4190-9BFF-A18AB61EEA34}" destId="{8E946B15-A292-4C8F-8083-DC9670C635E6}" srcOrd="0" destOrd="0" presId="urn:microsoft.com/office/officeart/2005/8/layout/pList1"/>
    <dgm:cxn modelId="{96D2EA4F-96AC-46BE-BD96-3CE2187B78A8}" type="presParOf" srcId="{1B8F6D50-3588-4190-9BFF-A18AB61EEA34}" destId="{7D7E5FE8-F094-47C4-874C-8E45D9387F0E}" srcOrd="1" destOrd="0" presId="urn:microsoft.com/office/officeart/2005/8/layout/pList1"/>
    <dgm:cxn modelId="{7ECF22A3-1189-4ACF-AEA4-5C25DA6D6BA5}" type="presParOf" srcId="{76C75862-5ABB-4AF3-BE79-0BDCB89C692A}" destId="{A00A1570-5993-4484-8204-E567B6D40638}" srcOrd="1" destOrd="0" presId="urn:microsoft.com/office/officeart/2005/8/layout/pList1"/>
    <dgm:cxn modelId="{F34AFF77-E301-47C7-BCFA-38A667E3BAA5}" type="presParOf" srcId="{76C75862-5ABB-4AF3-BE79-0BDCB89C692A}" destId="{B94655C6-36D0-44BC-9485-3DF6BD4BCF08}" srcOrd="2" destOrd="0" presId="urn:microsoft.com/office/officeart/2005/8/layout/pList1"/>
    <dgm:cxn modelId="{FCF8DFA2-EF74-4EB3-9A6D-CD40048F7FA9}" type="presParOf" srcId="{B94655C6-36D0-44BC-9485-3DF6BD4BCF08}" destId="{DC255EBF-8912-4896-9CE4-E0B4D1762510}" srcOrd="0" destOrd="0" presId="urn:microsoft.com/office/officeart/2005/8/layout/pList1"/>
    <dgm:cxn modelId="{79C21BFF-DB2B-433F-B90E-F8D049EBEADC}" type="presParOf" srcId="{B94655C6-36D0-44BC-9485-3DF6BD4BCF08}" destId="{8B30AED0-16C2-461F-A611-0E2C7579E758}" srcOrd="1" destOrd="0" presId="urn:microsoft.com/office/officeart/2005/8/layout/pList1"/>
    <dgm:cxn modelId="{28C53832-DDBC-414E-A2FD-E4A4B62B93E9}" type="presParOf" srcId="{76C75862-5ABB-4AF3-BE79-0BDCB89C692A}" destId="{F071025D-8C5F-4F68-A0E8-C9CFFA256950}" srcOrd="3" destOrd="0" presId="urn:microsoft.com/office/officeart/2005/8/layout/pList1"/>
    <dgm:cxn modelId="{E57443D3-A87B-4E6E-801F-5E0155EB4C68}" type="presParOf" srcId="{76C75862-5ABB-4AF3-BE79-0BDCB89C692A}" destId="{D8B4B398-C643-484D-99F4-561454A6DCC2}" srcOrd="4" destOrd="0" presId="urn:microsoft.com/office/officeart/2005/8/layout/pList1"/>
    <dgm:cxn modelId="{574E664C-6535-4974-97C6-92849EBA6EE7}" type="presParOf" srcId="{D8B4B398-C643-484D-99F4-561454A6DCC2}" destId="{CE0A3A37-6FCD-4D7D-8C0D-8D367155B9DC}" srcOrd="0" destOrd="0" presId="urn:microsoft.com/office/officeart/2005/8/layout/pList1"/>
    <dgm:cxn modelId="{A18999D1-BAC7-409E-BE63-B3E59DBB0B34}" type="presParOf" srcId="{D8B4B398-C643-484D-99F4-561454A6DCC2}" destId="{5E1BA852-4B71-4CC8-B95D-F8E8665D2749}" srcOrd="1" destOrd="0" presId="urn:microsoft.com/office/officeart/2005/8/layout/pList1"/>
    <dgm:cxn modelId="{AA86A01E-7CBC-428C-A42D-0E15AED756D0}" type="presParOf" srcId="{76C75862-5ABB-4AF3-BE79-0BDCB89C692A}" destId="{24D9833F-1310-4D78-AC2B-2BE62D8C8593}" srcOrd="5" destOrd="0" presId="urn:microsoft.com/office/officeart/2005/8/layout/pList1"/>
    <dgm:cxn modelId="{5EF9BF51-379F-4FAE-8261-259726319CE7}" type="presParOf" srcId="{76C75862-5ABB-4AF3-BE79-0BDCB89C692A}" destId="{0E6EA21D-4D2A-4716-9CF4-E114B3BB7389}" srcOrd="6" destOrd="0" presId="urn:microsoft.com/office/officeart/2005/8/layout/pList1"/>
    <dgm:cxn modelId="{B2F15ED2-89F8-49F6-B0A0-6101886BC6EB}" type="presParOf" srcId="{0E6EA21D-4D2A-4716-9CF4-E114B3BB7389}" destId="{3E5F03DC-AA3F-4A7F-8E10-9A0795E2C341}" srcOrd="0" destOrd="0" presId="urn:microsoft.com/office/officeart/2005/8/layout/pList1"/>
    <dgm:cxn modelId="{9BDBD5CC-6D33-405C-A644-7AE9D3F8C2FF}" type="presParOf" srcId="{0E6EA21D-4D2A-4716-9CF4-E114B3BB7389}" destId="{16964697-FE79-4FD4-87A0-B85518139A8B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937E84-7D8E-437F-80FA-84696B8FC1A6}" type="doc">
      <dgm:prSet loTypeId="urn:microsoft.com/office/officeart/2009/3/layout/PieProces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CDF3B6-A2ED-48E9-8BD4-B68E7572FA49}">
      <dgm:prSet phldrT="[Text]" phldr="0"/>
      <dgm:spPr/>
      <dgm:t>
        <a:bodyPr/>
        <a:lstStyle/>
        <a:p>
          <a:r>
            <a:rPr lang="en-GB" dirty="0"/>
            <a:t>Evaluation focus </a:t>
          </a:r>
        </a:p>
      </dgm:t>
    </dgm:pt>
    <dgm:pt modelId="{284D4742-BA86-4BCF-9049-5331A68BB225}" type="parTrans" cxnId="{747E7985-D683-4BC0-96D2-FF256E4EC9DB}">
      <dgm:prSet/>
      <dgm:spPr/>
      <dgm:t>
        <a:bodyPr/>
        <a:lstStyle/>
        <a:p>
          <a:endParaRPr lang="en-GB"/>
        </a:p>
      </dgm:t>
    </dgm:pt>
    <dgm:pt modelId="{27020D0B-A9E0-43C7-8DA6-63B98630E98C}" type="sibTrans" cxnId="{747E7985-D683-4BC0-96D2-FF256E4EC9DB}">
      <dgm:prSet/>
      <dgm:spPr/>
      <dgm:t>
        <a:bodyPr/>
        <a:lstStyle/>
        <a:p>
          <a:endParaRPr lang="en-GB"/>
        </a:p>
      </dgm:t>
    </dgm:pt>
    <dgm:pt modelId="{A8527A15-24ED-4721-838E-6CD6FDB747CB}">
      <dgm:prSet phldrT="[Text]" phldr="0"/>
      <dgm:spPr/>
      <dgm:t>
        <a:bodyPr/>
        <a:lstStyle/>
        <a:p>
          <a:r>
            <a:rPr lang="en-GB" dirty="0"/>
            <a:t>Workforce impact </a:t>
          </a:r>
        </a:p>
      </dgm:t>
    </dgm:pt>
    <dgm:pt modelId="{B70748C1-F50F-420E-92DF-1D0B21B4D27B}" type="parTrans" cxnId="{80BAB0F3-0724-4512-AFE3-8BEB0E76E629}">
      <dgm:prSet/>
      <dgm:spPr/>
      <dgm:t>
        <a:bodyPr/>
        <a:lstStyle/>
        <a:p>
          <a:endParaRPr lang="en-GB"/>
        </a:p>
      </dgm:t>
    </dgm:pt>
    <dgm:pt modelId="{A97FE013-FF21-435F-9E70-258896803F73}" type="sibTrans" cxnId="{80BAB0F3-0724-4512-AFE3-8BEB0E76E629}">
      <dgm:prSet/>
      <dgm:spPr/>
      <dgm:t>
        <a:bodyPr/>
        <a:lstStyle/>
        <a:p>
          <a:endParaRPr lang="en-GB"/>
        </a:p>
      </dgm:t>
    </dgm:pt>
    <dgm:pt modelId="{1C327CBE-8764-4D0F-AD3D-12DA4AEB8DA3}">
      <dgm:prSet phldrT="[Text]"/>
      <dgm:spPr/>
      <dgm:t>
        <a:bodyPr/>
        <a:lstStyle/>
        <a:p>
          <a:r>
            <a:rPr lang="en-US" dirty="0"/>
            <a:t>Workforce Risks and Sociotechnical Challenges</a:t>
          </a:r>
          <a:endParaRPr lang="en-GB" dirty="0"/>
        </a:p>
      </dgm:t>
    </dgm:pt>
    <dgm:pt modelId="{7AF5B5CC-ABE7-4C3B-99CC-72D2EFF08CDF}" type="parTrans" cxnId="{B7450A06-D1EB-4A29-95A9-124CC444DBE7}">
      <dgm:prSet/>
      <dgm:spPr/>
      <dgm:t>
        <a:bodyPr/>
        <a:lstStyle/>
        <a:p>
          <a:endParaRPr lang="en-GB"/>
        </a:p>
      </dgm:t>
    </dgm:pt>
    <dgm:pt modelId="{39C12B39-F3F0-4E35-A1D8-CF8D075FB626}" type="sibTrans" cxnId="{B7450A06-D1EB-4A29-95A9-124CC444DBE7}">
      <dgm:prSet/>
      <dgm:spPr/>
      <dgm:t>
        <a:bodyPr/>
        <a:lstStyle/>
        <a:p>
          <a:endParaRPr lang="en-GB"/>
        </a:p>
      </dgm:t>
    </dgm:pt>
    <dgm:pt modelId="{5C12F382-1DEB-45DB-9978-8B4186645B65}">
      <dgm:prSet phldrT="[Text]"/>
      <dgm:spPr/>
      <dgm:t>
        <a:bodyPr/>
        <a:lstStyle/>
        <a:p>
          <a:r>
            <a:rPr lang="en-GB" dirty="0"/>
            <a:t>Impact On Service Delivery</a:t>
          </a:r>
        </a:p>
      </dgm:t>
    </dgm:pt>
    <dgm:pt modelId="{4E51153B-B984-4672-8E93-4C2EF8785877}" type="parTrans" cxnId="{D98D274A-7B90-4F6F-9BFB-A32688C9447F}">
      <dgm:prSet/>
      <dgm:spPr/>
      <dgm:t>
        <a:bodyPr/>
        <a:lstStyle/>
        <a:p>
          <a:endParaRPr lang="en-GB"/>
        </a:p>
      </dgm:t>
    </dgm:pt>
    <dgm:pt modelId="{CD19F5A6-D024-4312-946D-04BE1BC637E7}" type="sibTrans" cxnId="{D98D274A-7B90-4F6F-9BFB-A32688C9447F}">
      <dgm:prSet/>
      <dgm:spPr/>
      <dgm:t>
        <a:bodyPr/>
        <a:lstStyle/>
        <a:p>
          <a:endParaRPr lang="en-GB"/>
        </a:p>
      </dgm:t>
    </dgm:pt>
    <dgm:pt modelId="{2F183CDB-8E56-4B8E-9403-333AFBDD6DD3}">
      <dgm:prSet phldrT="[Text]"/>
      <dgm:spPr/>
      <dgm:t>
        <a:bodyPr/>
        <a:lstStyle/>
        <a:p>
          <a:r>
            <a:rPr lang="en-GB" dirty="0">
              <a:solidFill>
                <a:schemeClr val="tx1">
                  <a:lumMod val="85000"/>
                  <a:lumOff val="15000"/>
                </a:schemeClr>
              </a:solidFill>
            </a:rPr>
            <a:t>Patient Experience and Empowerment</a:t>
          </a:r>
          <a:endParaRPr lang="en-GB" dirty="0"/>
        </a:p>
      </dgm:t>
    </dgm:pt>
    <dgm:pt modelId="{39351DD7-F584-4665-BFF9-1556FAC8682D}" type="parTrans" cxnId="{5D34D22F-3509-49E8-B363-0B49B9B23858}">
      <dgm:prSet/>
      <dgm:spPr/>
      <dgm:t>
        <a:bodyPr/>
        <a:lstStyle/>
        <a:p>
          <a:endParaRPr lang="en-GB"/>
        </a:p>
      </dgm:t>
    </dgm:pt>
    <dgm:pt modelId="{73EC6A4F-1993-4D16-9C33-7D162013AF37}" type="sibTrans" cxnId="{5D34D22F-3509-49E8-B363-0B49B9B23858}">
      <dgm:prSet/>
      <dgm:spPr/>
      <dgm:t>
        <a:bodyPr/>
        <a:lstStyle/>
        <a:p>
          <a:endParaRPr lang="en-GB"/>
        </a:p>
      </dgm:t>
    </dgm:pt>
    <dgm:pt modelId="{BEE0D4DD-F798-43EF-84D7-1E3BF229C520}">
      <dgm:prSet phldrT="[Text]"/>
      <dgm:spPr/>
      <dgm:t>
        <a:bodyPr/>
        <a:lstStyle/>
        <a:p>
          <a:r>
            <a:rPr lang="en-GB" dirty="0"/>
            <a:t>Recommendations</a:t>
          </a:r>
        </a:p>
      </dgm:t>
    </dgm:pt>
    <dgm:pt modelId="{47668959-83C8-432D-AF62-12656F58E8E7}" type="parTrans" cxnId="{E7FF8FB6-848E-4C03-A799-E7140B24A8B9}">
      <dgm:prSet/>
      <dgm:spPr/>
      <dgm:t>
        <a:bodyPr/>
        <a:lstStyle/>
        <a:p>
          <a:endParaRPr lang="en-GB"/>
        </a:p>
      </dgm:t>
    </dgm:pt>
    <dgm:pt modelId="{BE05BF0F-46EB-40BF-BBC8-C5A9E7D52D66}" type="sibTrans" cxnId="{E7FF8FB6-848E-4C03-A799-E7140B24A8B9}">
      <dgm:prSet/>
      <dgm:spPr/>
      <dgm:t>
        <a:bodyPr/>
        <a:lstStyle/>
        <a:p>
          <a:endParaRPr lang="en-GB"/>
        </a:p>
      </dgm:t>
    </dgm:pt>
    <dgm:pt modelId="{C7B4432C-E0FD-4872-993B-37305F183FE9}" type="pres">
      <dgm:prSet presAssocID="{5E937E84-7D8E-437F-80FA-84696B8FC1A6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</dgm:pt>
    <dgm:pt modelId="{2C463EE2-818D-477C-8F1C-8666640F86B1}" type="pres">
      <dgm:prSet presAssocID="{B3CDF3B6-A2ED-48E9-8BD4-B68E7572FA49}" presName="ParentComposite" presStyleCnt="0"/>
      <dgm:spPr/>
    </dgm:pt>
    <dgm:pt modelId="{4B5AC131-4691-41CD-B1BC-345F25D652D0}" type="pres">
      <dgm:prSet presAssocID="{B3CDF3B6-A2ED-48E9-8BD4-B68E7572FA49}" presName="Chord" presStyleLbl="bgShp" presStyleIdx="0" presStyleCnt="1"/>
      <dgm:spPr/>
    </dgm:pt>
    <dgm:pt modelId="{D13068CB-5E64-4F76-845A-DE276CADBD5D}" type="pres">
      <dgm:prSet presAssocID="{B3CDF3B6-A2ED-48E9-8BD4-B68E7572FA49}" presName="Pie" presStyleLbl="alignNode1" presStyleIdx="0" presStyleCnt="1"/>
      <dgm:spPr/>
    </dgm:pt>
    <dgm:pt modelId="{5666E80A-B70B-43E7-BD7C-CAA510ACB6DC}" type="pres">
      <dgm:prSet presAssocID="{B3CDF3B6-A2ED-48E9-8BD4-B68E7572FA49}" presName="Paren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8F620222-1AAE-4B4A-8206-DD0CFA8237BA}" type="pres">
      <dgm:prSet presAssocID="{A97FE013-FF21-435F-9E70-258896803F73}" presName="negSibTrans" presStyleCnt="0"/>
      <dgm:spPr/>
    </dgm:pt>
    <dgm:pt modelId="{57B8A6A5-4E89-4DA9-AFBC-09B55A19E1F5}" type="pres">
      <dgm:prSet presAssocID="{B3CDF3B6-A2ED-48E9-8BD4-B68E7572FA49}" presName="composite" presStyleCnt="0"/>
      <dgm:spPr/>
    </dgm:pt>
    <dgm:pt modelId="{0044A3D3-72DA-45FB-B718-9966EDED3CB2}" type="pres">
      <dgm:prSet presAssocID="{B3CDF3B6-A2ED-48E9-8BD4-B68E7572FA49}" presName="Child" presStyleLbl="revTx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B7450A06-D1EB-4A29-95A9-124CC444DBE7}" srcId="{B3CDF3B6-A2ED-48E9-8BD4-B68E7572FA49}" destId="{1C327CBE-8764-4D0F-AD3D-12DA4AEB8DA3}" srcOrd="1" destOrd="0" parTransId="{7AF5B5CC-ABE7-4C3B-99CC-72D2EFF08CDF}" sibTransId="{39C12B39-F3F0-4E35-A1D8-CF8D075FB626}"/>
    <dgm:cxn modelId="{5201FD12-5150-4F16-87E5-A9D30DEEFE0C}" type="presOf" srcId="{2F183CDB-8E56-4B8E-9403-333AFBDD6DD3}" destId="{0044A3D3-72DA-45FB-B718-9966EDED3CB2}" srcOrd="0" destOrd="3" presId="urn:microsoft.com/office/officeart/2009/3/layout/PieProcess"/>
    <dgm:cxn modelId="{5D34D22F-3509-49E8-B363-0B49B9B23858}" srcId="{B3CDF3B6-A2ED-48E9-8BD4-B68E7572FA49}" destId="{2F183CDB-8E56-4B8E-9403-333AFBDD6DD3}" srcOrd="3" destOrd="0" parTransId="{39351DD7-F584-4665-BFF9-1556FAC8682D}" sibTransId="{73EC6A4F-1993-4D16-9C33-7D162013AF37}"/>
    <dgm:cxn modelId="{D98D274A-7B90-4F6F-9BFB-A32688C9447F}" srcId="{B3CDF3B6-A2ED-48E9-8BD4-B68E7572FA49}" destId="{5C12F382-1DEB-45DB-9978-8B4186645B65}" srcOrd="2" destOrd="0" parTransId="{4E51153B-B984-4672-8E93-4C2EF8785877}" sibTransId="{CD19F5A6-D024-4312-946D-04BE1BC637E7}"/>
    <dgm:cxn modelId="{B083E44D-8401-4FB4-B268-B9526EF2F122}" type="presOf" srcId="{5E937E84-7D8E-437F-80FA-84696B8FC1A6}" destId="{C7B4432C-E0FD-4872-993B-37305F183FE9}" srcOrd="0" destOrd="0" presId="urn:microsoft.com/office/officeart/2009/3/layout/PieProcess"/>
    <dgm:cxn modelId="{AAE25F6F-E82D-4D69-A467-1B3A79AB71E4}" type="presOf" srcId="{1C327CBE-8764-4D0F-AD3D-12DA4AEB8DA3}" destId="{0044A3D3-72DA-45FB-B718-9966EDED3CB2}" srcOrd="0" destOrd="1" presId="urn:microsoft.com/office/officeart/2009/3/layout/PieProcess"/>
    <dgm:cxn modelId="{27DE1873-A9BE-4032-BB87-35628F75FA1B}" type="presOf" srcId="{5C12F382-1DEB-45DB-9978-8B4186645B65}" destId="{0044A3D3-72DA-45FB-B718-9966EDED3CB2}" srcOrd="0" destOrd="2" presId="urn:microsoft.com/office/officeart/2009/3/layout/PieProcess"/>
    <dgm:cxn modelId="{B518E980-5289-49F6-A0FF-66308A4DD5D5}" type="presOf" srcId="{BEE0D4DD-F798-43EF-84D7-1E3BF229C520}" destId="{0044A3D3-72DA-45FB-B718-9966EDED3CB2}" srcOrd="0" destOrd="4" presId="urn:microsoft.com/office/officeart/2009/3/layout/PieProcess"/>
    <dgm:cxn modelId="{747E7985-D683-4BC0-96D2-FF256E4EC9DB}" srcId="{5E937E84-7D8E-437F-80FA-84696B8FC1A6}" destId="{B3CDF3B6-A2ED-48E9-8BD4-B68E7572FA49}" srcOrd="0" destOrd="0" parTransId="{284D4742-BA86-4BCF-9049-5331A68BB225}" sibTransId="{27020D0B-A9E0-43C7-8DA6-63B98630E98C}"/>
    <dgm:cxn modelId="{AE459F9F-7352-418D-A5F1-381CB1889048}" type="presOf" srcId="{A8527A15-24ED-4721-838E-6CD6FDB747CB}" destId="{0044A3D3-72DA-45FB-B718-9966EDED3CB2}" srcOrd="0" destOrd="0" presId="urn:microsoft.com/office/officeart/2009/3/layout/PieProcess"/>
    <dgm:cxn modelId="{E7FF8FB6-848E-4C03-A799-E7140B24A8B9}" srcId="{B3CDF3B6-A2ED-48E9-8BD4-B68E7572FA49}" destId="{BEE0D4DD-F798-43EF-84D7-1E3BF229C520}" srcOrd="4" destOrd="0" parTransId="{47668959-83C8-432D-AF62-12656F58E8E7}" sibTransId="{BE05BF0F-46EB-40BF-BBC8-C5A9E7D52D66}"/>
    <dgm:cxn modelId="{545855D2-6FC8-40C6-8CC4-0D4AE6405BB2}" type="presOf" srcId="{B3CDF3B6-A2ED-48E9-8BD4-B68E7572FA49}" destId="{5666E80A-B70B-43E7-BD7C-CAA510ACB6DC}" srcOrd="0" destOrd="0" presId="urn:microsoft.com/office/officeart/2009/3/layout/PieProcess"/>
    <dgm:cxn modelId="{80BAB0F3-0724-4512-AFE3-8BEB0E76E629}" srcId="{B3CDF3B6-A2ED-48E9-8BD4-B68E7572FA49}" destId="{A8527A15-24ED-4721-838E-6CD6FDB747CB}" srcOrd="0" destOrd="0" parTransId="{B70748C1-F50F-420E-92DF-1D0B21B4D27B}" sibTransId="{A97FE013-FF21-435F-9E70-258896803F73}"/>
    <dgm:cxn modelId="{CF3F2AAF-23A0-4B66-9141-E663326749D4}" type="presParOf" srcId="{C7B4432C-E0FD-4872-993B-37305F183FE9}" destId="{2C463EE2-818D-477C-8F1C-8666640F86B1}" srcOrd="0" destOrd="0" presId="urn:microsoft.com/office/officeart/2009/3/layout/PieProcess"/>
    <dgm:cxn modelId="{E35CA963-C454-45D8-BC3A-F8F099D806C4}" type="presParOf" srcId="{2C463EE2-818D-477C-8F1C-8666640F86B1}" destId="{4B5AC131-4691-41CD-B1BC-345F25D652D0}" srcOrd="0" destOrd="0" presId="urn:microsoft.com/office/officeart/2009/3/layout/PieProcess"/>
    <dgm:cxn modelId="{E6035973-EC25-4498-B323-002E190BF117}" type="presParOf" srcId="{2C463EE2-818D-477C-8F1C-8666640F86B1}" destId="{D13068CB-5E64-4F76-845A-DE276CADBD5D}" srcOrd="1" destOrd="0" presId="urn:microsoft.com/office/officeart/2009/3/layout/PieProcess"/>
    <dgm:cxn modelId="{1E49D0DC-639A-420B-B670-DEA62253B60E}" type="presParOf" srcId="{2C463EE2-818D-477C-8F1C-8666640F86B1}" destId="{5666E80A-B70B-43E7-BD7C-CAA510ACB6DC}" srcOrd="2" destOrd="0" presId="urn:microsoft.com/office/officeart/2009/3/layout/PieProcess"/>
    <dgm:cxn modelId="{FB40C484-AFC6-4A45-BE07-B9A3948852E6}" type="presParOf" srcId="{C7B4432C-E0FD-4872-993B-37305F183FE9}" destId="{8F620222-1AAE-4B4A-8206-DD0CFA8237BA}" srcOrd="1" destOrd="0" presId="urn:microsoft.com/office/officeart/2009/3/layout/PieProcess"/>
    <dgm:cxn modelId="{AC941468-8670-42A3-853F-527B14A6EBAF}" type="presParOf" srcId="{C7B4432C-E0FD-4872-993B-37305F183FE9}" destId="{57B8A6A5-4E89-4DA9-AFBC-09B55A19E1F5}" srcOrd="2" destOrd="0" presId="urn:microsoft.com/office/officeart/2009/3/layout/PieProcess"/>
    <dgm:cxn modelId="{06E58F00-9DF0-479F-BF65-EDEB1AF2E0E7}" type="presParOf" srcId="{57B8A6A5-4E89-4DA9-AFBC-09B55A19E1F5}" destId="{0044A3D3-72DA-45FB-B718-9966EDED3CB2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46B15-A292-4C8F-8083-DC9670C635E6}">
      <dsp:nvSpPr>
        <dsp:cNvPr id="0" name=""/>
        <dsp:cNvSpPr/>
      </dsp:nvSpPr>
      <dsp:spPr>
        <a:xfrm>
          <a:off x="412825" y="1576"/>
          <a:ext cx="1078581" cy="743142"/>
        </a:xfrm>
        <a:prstGeom prst="roundRect">
          <a:avLst/>
        </a:prstGeom>
        <a:blipFill>
          <a:blip xmlns:r="http://schemas.openxmlformats.org/officeDocument/2006/relationships" r:embed="rId1"/>
          <a:srcRect/>
          <a:stretch>
            <a:fillRect t="-3000" b="-3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E5FE8-F094-47C4-874C-8E45D9387F0E}">
      <dsp:nvSpPr>
        <dsp:cNvPr id="0" name=""/>
        <dsp:cNvSpPr/>
      </dsp:nvSpPr>
      <dsp:spPr>
        <a:xfrm>
          <a:off x="412825" y="744719"/>
          <a:ext cx="1078581" cy="400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0" numCol="1" spcCol="1270" anchor="t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Workforce Shortages </a:t>
          </a:r>
        </a:p>
      </dsp:txBody>
      <dsp:txXfrm>
        <a:off x="412825" y="744719"/>
        <a:ext cx="1078581" cy="400153"/>
      </dsp:txXfrm>
    </dsp:sp>
    <dsp:sp modelId="{DC255EBF-8912-4896-9CE4-E0B4D1762510}">
      <dsp:nvSpPr>
        <dsp:cNvPr id="0" name=""/>
        <dsp:cNvSpPr/>
      </dsp:nvSpPr>
      <dsp:spPr>
        <a:xfrm>
          <a:off x="1599310" y="1576"/>
          <a:ext cx="1078581" cy="743142"/>
        </a:xfrm>
        <a:prstGeom prst="roundRect">
          <a:avLst/>
        </a:prstGeom>
        <a:blipFill>
          <a:blip xmlns:r="http://schemas.openxmlformats.org/officeDocument/2006/relationships" r:embed="rId2"/>
          <a:srcRect/>
          <a:stretch>
            <a:fillRect l="-53000" r="-53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30AED0-16C2-461F-A611-0E2C7579E758}">
      <dsp:nvSpPr>
        <dsp:cNvPr id="0" name=""/>
        <dsp:cNvSpPr/>
      </dsp:nvSpPr>
      <dsp:spPr>
        <a:xfrm>
          <a:off x="1599310" y="744719"/>
          <a:ext cx="1078581" cy="400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0" numCol="1" spcCol="1270" anchor="t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Long waiting times </a:t>
          </a:r>
        </a:p>
      </dsp:txBody>
      <dsp:txXfrm>
        <a:off x="1599310" y="744719"/>
        <a:ext cx="1078581" cy="400153"/>
      </dsp:txXfrm>
    </dsp:sp>
    <dsp:sp modelId="{CE0A3A37-6FCD-4D7D-8C0D-8D367155B9DC}">
      <dsp:nvSpPr>
        <dsp:cNvPr id="0" name=""/>
        <dsp:cNvSpPr/>
      </dsp:nvSpPr>
      <dsp:spPr>
        <a:xfrm>
          <a:off x="412825" y="1252731"/>
          <a:ext cx="1078581" cy="743142"/>
        </a:xfrm>
        <a:prstGeom prst="roundRect">
          <a:avLst/>
        </a:prstGeom>
        <a:blipFill>
          <a:blip xmlns:r="http://schemas.openxmlformats.org/officeDocument/2006/relationships" r:embed="rId3"/>
          <a:srcRect/>
          <a:stretch>
            <a:fillRect t="-12000" b="-12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1BA852-4B71-4CC8-B95D-F8E8665D2749}">
      <dsp:nvSpPr>
        <dsp:cNvPr id="0" name=""/>
        <dsp:cNvSpPr/>
      </dsp:nvSpPr>
      <dsp:spPr>
        <a:xfrm>
          <a:off x="412825" y="1995874"/>
          <a:ext cx="1078581" cy="400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0" numCol="1" spcCol="1270" anchor="t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Increasing demand for services </a:t>
          </a:r>
        </a:p>
      </dsp:txBody>
      <dsp:txXfrm>
        <a:off x="412825" y="1995874"/>
        <a:ext cx="1078581" cy="400153"/>
      </dsp:txXfrm>
    </dsp:sp>
    <dsp:sp modelId="{3E5F03DC-AA3F-4A7F-8E10-9A0795E2C341}">
      <dsp:nvSpPr>
        <dsp:cNvPr id="0" name=""/>
        <dsp:cNvSpPr/>
      </dsp:nvSpPr>
      <dsp:spPr>
        <a:xfrm>
          <a:off x="1599310" y="1252731"/>
          <a:ext cx="1078581" cy="743142"/>
        </a:xfrm>
        <a:prstGeom prst="roundRect">
          <a:avLst/>
        </a:prstGeom>
        <a:blipFill>
          <a:blip xmlns:r="http://schemas.openxmlformats.org/officeDocument/2006/relationships" r:embed="rId4"/>
          <a:srcRect/>
          <a:stretch>
            <a:fillRect t="-14000" b="-14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964697-FE79-4FD4-87A0-B85518139A8B}">
      <dsp:nvSpPr>
        <dsp:cNvPr id="0" name=""/>
        <dsp:cNvSpPr/>
      </dsp:nvSpPr>
      <dsp:spPr>
        <a:xfrm>
          <a:off x="1599310" y="1995874"/>
          <a:ext cx="1078581" cy="400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0" numCol="1" spcCol="1270" anchor="t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i="0" kern="1200" dirty="0"/>
            <a:t>Widening health inequalities</a:t>
          </a:r>
          <a:endParaRPr lang="en-GB" sz="900" kern="1200" dirty="0"/>
        </a:p>
      </dsp:txBody>
      <dsp:txXfrm>
        <a:off x="1599310" y="1995874"/>
        <a:ext cx="1078581" cy="4001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5AC131-4691-41CD-B1BC-345F25D652D0}">
      <dsp:nvSpPr>
        <dsp:cNvPr id="0" name=""/>
        <dsp:cNvSpPr/>
      </dsp:nvSpPr>
      <dsp:spPr>
        <a:xfrm>
          <a:off x="843706" y="0"/>
          <a:ext cx="796833" cy="796833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3068CB-5E64-4F76-845A-DE276CADBD5D}">
      <dsp:nvSpPr>
        <dsp:cNvPr id="0" name=""/>
        <dsp:cNvSpPr/>
      </dsp:nvSpPr>
      <dsp:spPr>
        <a:xfrm>
          <a:off x="923389" y="79683"/>
          <a:ext cx="637467" cy="63746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66E80A-B70B-43E7-BD7C-CAA510ACB6DC}">
      <dsp:nvSpPr>
        <dsp:cNvPr id="0" name=""/>
        <dsp:cNvSpPr/>
      </dsp:nvSpPr>
      <dsp:spPr>
        <a:xfrm rot="16200000">
          <a:off x="-72652" y="1792875"/>
          <a:ext cx="2310817" cy="478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Evaluation focus </a:t>
          </a:r>
        </a:p>
      </dsp:txBody>
      <dsp:txXfrm>
        <a:off x="-72652" y="1792875"/>
        <a:ext cx="2310817" cy="478100"/>
      </dsp:txXfrm>
    </dsp:sp>
    <dsp:sp modelId="{0044A3D3-72DA-45FB-B718-9966EDED3CB2}">
      <dsp:nvSpPr>
        <dsp:cNvPr id="0" name=""/>
        <dsp:cNvSpPr/>
      </dsp:nvSpPr>
      <dsp:spPr>
        <a:xfrm>
          <a:off x="1401490" y="0"/>
          <a:ext cx="1593667" cy="3187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Workforce impact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Workforce Risks and Sociotechnical Challenges</a:t>
          </a:r>
          <a:endParaRPr lang="en-GB" sz="150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Impact On Service Delivery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solidFill>
                <a:schemeClr val="tx1">
                  <a:lumMod val="85000"/>
                  <a:lumOff val="15000"/>
                </a:schemeClr>
              </a:solidFill>
            </a:rPr>
            <a:t>Patient Experience and Empowerment</a:t>
          </a:r>
          <a:endParaRPr lang="en-GB" sz="1500" kern="1200" dirty="0"/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Recommendations</a:t>
          </a:r>
        </a:p>
      </dsp:txBody>
      <dsp:txXfrm>
        <a:off x="1401490" y="0"/>
        <a:ext cx="1593667" cy="31873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1394E-EBF3-448F-A545-59A3F99E5F4B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62648-3F64-4B43-8C50-6909A21DF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518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84ED0-94FB-2DB2-87C1-74E081DCE5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AF13A5-E765-6F7F-42B1-844347B3D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A535E-A444-F748-EE5C-93A80E4B4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95A5-A9B7-40AE-9F49-7A707586839A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C5B5B-B026-DD01-5150-B70202073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479AC-B2BE-2FE7-5923-81A3483A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228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9BAAB-E8C6-CB1F-3598-A88C3C4B4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63A6B-9EE8-7E89-A99E-D6C01CD35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0D8CB-0582-AA1D-8BCD-313D5E351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C083-C741-4A68-ABDE-3A78DA3FD682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F51A9-E121-C5F9-BB28-5AE611DEF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A08FC-741D-D028-F403-8B4DFF6D5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530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A8867-F6A7-460A-63FE-65CCBB303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FE33A2-8EEC-A590-A5F7-3B3D0A4E3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CAA67-9576-3E6F-0B9F-3687D122E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A0C7-7CCF-4251-9985-A6CB55804E3B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DFE3C-1729-5343-05FE-904B64ED8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2AA24-A94B-C2B5-BA37-986C6E18E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730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CDD21-7F23-75D3-9B8B-098C27E51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E6981-7088-5BFC-DE54-AF2CA194F6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7CF17E-6B29-CD31-6D69-3D410821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367E00-151F-9004-C037-2F5F71BFF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A3FC-7852-45D3-9EC9-068A780F87F4}" type="datetime1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A6B79-2215-0129-B9D2-4ED8F1C9B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327914-90F2-5FC8-A291-552C940AE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396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9900C-3844-97D8-2FB7-DB24C00AA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08DDEE-CA47-AE17-0645-8DAE485CB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55D62-79CA-85AA-EC32-92FEA46D3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055F63-549B-8B35-7E47-43FD3DEAE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474B3C-0A73-0B0A-8DA8-5611CE395F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64BC10-951D-E1FA-6982-B63D68F22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B73C7-0456-4F99-9EDE-9B667BFC6CFE}" type="datetime1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533B56-A087-B31F-EBAA-5110AACE5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0BD703-029D-1EFF-17C5-4DDF46D2E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11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1712B-E82B-A515-0F5D-4E0026D83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387DE0-2879-516B-812A-A8C673DC0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384D3-1652-45F7-91CD-9D502DB126A7}" type="datetime1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C47455-11DB-82BA-BF93-C842A9255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FEBBD7-96FE-77B8-06CF-8A4DC2B03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62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59B3AB-D804-A88B-09FC-F7FA6998F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EADAF-0604-4B2F-8C7C-73D8C03B3CA4}" type="datetime1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B3B418-1A0B-43E6-49CA-40A6EF1CD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9E7C05-4E8E-C469-167F-71937CBFF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09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8E07A-A6A3-D8AF-E6A1-BD9D2A034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A47F9-0403-3287-822F-88429EA28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8542A-06C8-D67F-4A86-176AFABFC4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2304B1-215D-8A0B-2E43-72FE00D63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FC6B-AAEA-4D84-8AFD-57E9F6485BF9}" type="datetime1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9D50AD-66BF-8FD8-4E24-3F5CD92DE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8DE1C3-759E-AD36-DD53-D1D9014B6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0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B4826-A5A9-0019-98A1-23B92D9D1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53EBD8-DCF8-2212-F4F0-FBFBAFF846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B29808-690F-14E5-7AED-C0B341801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BF5308-4D0A-1A29-14A8-83917E8DE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09075-9D83-483B-B7F9-8799472FA284}" type="datetime1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71538-C375-8324-1728-8AB71753C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79F65A-6E8E-F5AC-D6BA-C5DA67B11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058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0FE97-AEA7-C1FD-2101-B2F405CDD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F057EC-205D-3CAC-78D0-CC2B31A5E8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F81F5-9EB0-B6A9-D2EA-47C835F3C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B186-B1BC-461F-AD99-68D5C4ED89E9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A8DD7-26B9-194F-BE23-E14985823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7E576-C67E-D196-F78F-40C1620A2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7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E7E47C-1AEF-0970-880E-E484E08EF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BA2B5D-ED84-D5DB-A64B-63AD3E01E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3A492-0DD7-D785-AFB2-AFD92FDB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64CC9-7042-4104-B0AB-1A9E7D3ED919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5AD88-964E-6CDD-7C36-B8B255042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74C96-104D-5201-A057-3714A86B4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20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F26062-7899-172D-F077-1BB0DB04B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51738-3EBF-55E2-B531-C31F809DC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3FBCD-085B-9822-CC52-64431B60C3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8A4894-A388-49AA-AF93-9B0637005A1C}" type="datetime1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F2034-3265-4D25-AC35-F513D90221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9764C-74E8-9FD1-6D53-92B1BE5CC7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9F707B-469E-479D-9FFB-4334BF961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77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2019/01/nhs-app-begins-public-rollout/" TargetMode="External"/><Relationship Id="rId3" Type="http://schemas.openxmlformats.org/officeDocument/2006/relationships/hyperlink" Target="https://doi.org/10.3399/bjgp24X736749" TargetMode="External"/><Relationship Id="rId7" Type="http://schemas.openxmlformats.org/officeDocument/2006/relationships/hyperlink" Target="https://doi.org/10.1111/ijtd.12044" TargetMode="External"/><Relationship Id="rId12" Type="http://schemas.openxmlformats.org/officeDocument/2006/relationships/hyperlink" Target="https://doi.org/10.1016/j.ijmedinf.2013.01.009" TargetMode="External"/><Relationship Id="rId2" Type="http://schemas.openxmlformats.org/officeDocument/2006/relationships/hyperlink" Target="https://doi.org/10.2196/5647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ealth.org.uk/reports-and-analysis/analysis/digitising-the-nhs-and-adult-social-care-what-could-it-cost" TargetMode="External"/><Relationship Id="rId11" Type="http://schemas.openxmlformats.org/officeDocument/2006/relationships/hyperlink" Target="https://digital.nhs.uk/services/nhs-app/nhs-app-features" TargetMode="External"/><Relationship Id="rId5" Type="http://schemas.openxmlformats.org/officeDocument/2006/relationships/hyperlink" Target="https://doi.org/10.1177/08404704221107362" TargetMode="External"/><Relationship Id="rId10" Type="http://schemas.openxmlformats.org/officeDocument/2006/relationships/hyperlink" Target="https://www.england.nhs.uk/2025/12/record-numbers-using-nhs-app-to-manage-health/" TargetMode="External"/><Relationship Id="rId4" Type="http://schemas.openxmlformats.org/officeDocument/2006/relationships/hyperlink" Target="https://www.gov.uk/government/publications/a-plan-for-digital-health-and-social-care/a-plan-for-digital-health-and-social-care" TargetMode="External"/><Relationship Id="rId9" Type="http://schemas.openxmlformats.org/officeDocument/2006/relationships/hyperlink" Target="https://transform.england.nhs.uk/information-governance/guidance/access-to-patient-records-through-the-nhs-app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2196/50357" TargetMode="External"/><Relationship Id="rId3" Type="http://schemas.openxmlformats.org/officeDocument/2006/relationships/hyperlink" Target="https://doi.org/10.1186/s12916-024-03842-w" TargetMode="External"/><Relationship Id="rId7" Type="http://schemas.openxmlformats.org/officeDocument/2006/relationships/hyperlink" Target="https://iris.who.int/server/api/core/bitstreams/69d08651-e69c-442e-aad2-5c732bb4655b/content" TargetMode="External"/><Relationship Id="rId2" Type="http://schemas.openxmlformats.org/officeDocument/2006/relationships/hyperlink" Target="https://doi.org/10.3390/ijerph1718646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11/joim.12752" TargetMode="External"/><Relationship Id="rId5" Type="http://schemas.openxmlformats.org/officeDocument/2006/relationships/hyperlink" Target="https://www.swansurgery.org.uk/nhs-app/" TargetMode="External"/><Relationship Id="rId4" Type="http://schemas.openxmlformats.org/officeDocument/2006/relationships/hyperlink" Target="https://doi.org/10.3399/bjgp.2024.067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22830-4567-1175-C291-500706BEF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Isosceles Triangle 104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8" name="Picture 14" descr="Amazon-style' prescription tracking goes live in NHS App for millions of  patients | Healthwatch Gloucestershire">
            <a:extLst>
              <a:ext uri="{FF2B5EF4-FFF2-40B4-BE49-F238E27FC236}">
                <a16:creationId xmlns:a16="http://schemas.microsoft.com/office/drawing/2014/main" id="{DB919B54-99CF-9536-4DFB-4589545A6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018" y="1100482"/>
            <a:ext cx="8839200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8E884D6-D121-70B0-8562-6BE25F897DB1}"/>
              </a:ext>
            </a:extLst>
          </p:cNvPr>
          <p:cNvSpPr txBox="1"/>
          <p:nvPr/>
        </p:nvSpPr>
        <p:spPr>
          <a:xfrm>
            <a:off x="1548018" y="1558359"/>
            <a:ext cx="4284296" cy="3741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bg1"/>
                </a:solidFill>
              </a:rPr>
              <a:t>Title: </a:t>
            </a:r>
            <a:r>
              <a:rPr lang="it-IT" sz="2000" b="1" dirty="0">
                <a:solidFill>
                  <a:schemeClr val="bg1"/>
                </a:solidFill>
              </a:rPr>
              <a:t>Component 2: Viva Voce (</a:t>
            </a:r>
            <a:r>
              <a:rPr lang="it-IT" sz="2000" b="1" dirty="0" err="1">
                <a:solidFill>
                  <a:schemeClr val="bg1"/>
                </a:solidFill>
              </a:rPr>
              <a:t>Oral</a:t>
            </a:r>
            <a:r>
              <a:rPr lang="it-IT" sz="2000" b="1" dirty="0">
                <a:solidFill>
                  <a:schemeClr val="bg1"/>
                </a:solidFill>
              </a:rPr>
              <a:t> Presentation)</a:t>
            </a:r>
          </a:p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bg1"/>
                </a:solidFill>
              </a:rPr>
              <a:t>Name: Halima Bibi</a:t>
            </a:r>
          </a:p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bg1"/>
                </a:solidFill>
              </a:rPr>
              <a:t>Student Number: 2320004</a:t>
            </a:r>
          </a:p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bg1"/>
                </a:solidFill>
              </a:rPr>
              <a:t>Module: Digital Transformation in the Health and Care Professions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chemeClr val="bg1"/>
                </a:solidFill>
              </a:rPr>
              <a:t>Module Code: BMHP6026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chemeClr val="bg1"/>
                </a:solidFill>
              </a:rPr>
              <a:t>Lecture: </a:t>
            </a:r>
            <a:r>
              <a:rPr lang="fr-FR" sz="2000" b="1" dirty="0" err="1">
                <a:solidFill>
                  <a:schemeClr val="bg1"/>
                </a:solidFill>
              </a:rPr>
              <a:t>Zakkiya</a:t>
            </a:r>
            <a:r>
              <a:rPr lang="fr-FR" sz="2000" b="1" dirty="0">
                <a:solidFill>
                  <a:schemeClr val="bg1"/>
                </a:solidFill>
              </a:rPr>
              <a:t> Ahmed 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87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C5FB7E8-B636-40FA-BE8D-48145C0F5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42DCE2C-2863-46FA-9BE7-24365A24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61D5C-0268-187D-D8D6-D3BD64CD1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2</a:t>
            </a:fld>
            <a:endParaRPr lang="en-GB" sz="1000"/>
          </a:p>
        </p:txBody>
      </p:sp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8C6CB7E2-3480-2B37-5C55-B40A463DF6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4435522"/>
              </p:ext>
            </p:extLst>
          </p:nvPr>
        </p:nvGraphicFramePr>
        <p:xfrm>
          <a:off x="329968" y="2738775"/>
          <a:ext cx="3090718" cy="2397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4CE8D163-CBFA-6787-F802-88476710559E}"/>
              </a:ext>
            </a:extLst>
          </p:cNvPr>
          <p:cNvSpPr txBox="1"/>
          <p:nvPr/>
        </p:nvSpPr>
        <p:spPr>
          <a:xfrm>
            <a:off x="501406" y="1965674"/>
            <a:ext cx="31038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The UK healthcare system is facing significant challenges: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C696AE1-02F7-7049-8BC1-EB70D94B7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4814" y="255584"/>
            <a:ext cx="3103808" cy="86663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r"/>
            <a:r>
              <a:rPr lang="en-US" sz="4000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Introduction</a:t>
            </a:r>
            <a:r>
              <a:rPr lang="en-US" sz="4000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CA4F4FE-DF15-45BD-22C8-A9C633D27C27}"/>
              </a:ext>
            </a:extLst>
          </p:cNvPr>
          <p:cNvSpPr txBox="1"/>
          <p:nvPr/>
        </p:nvSpPr>
        <p:spPr>
          <a:xfrm>
            <a:off x="3615153" y="1906192"/>
            <a:ext cx="164176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Digital transformation strategy</a:t>
            </a:r>
            <a:br>
              <a:rPr lang="en-US" sz="1600" dirty="0"/>
            </a:br>
            <a:r>
              <a:rPr lang="en-US" sz="1600" dirty="0"/>
              <a:t>Improving healthcare efficiency &amp; access</a:t>
            </a:r>
            <a:br>
              <a:rPr lang="en-US" sz="1600" dirty="0"/>
            </a:br>
            <a:r>
              <a:rPr lang="en-US" sz="1600" dirty="0"/>
              <a:t>(DHSC, 2022)</a:t>
            </a:r>
          </a:p>
        </p:txBody>
      </p:sp>
      <p:pic>
        <p:nvPicPr>
          <p:cNvPr id="24" name="Picture 6" descr="Guildford Dragon NEWS | Guildford Dragon">
            <a:extLst>
              <a:ext uri="{FF2B5EF4-FFF2-40B4-BE49-F238E27FC236}">
                <a16:creationId xmlns:a16="http://schemas.microsoft.com/office/drawing/2014/main" id="{9C333F19-84E8-68BD-5B73-F5A27EE7E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83"/>
          <a:stretch>
            <a:fillRect/>
          </a:stretch>
        </p:blipFill>
        <p:spPr bwMode="auto">
          <a:xfrm>
            <a:off x="3317761" y="4044287"/>
            <a:ext cx="2014105" cy="111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Diagram 26">
            <a:extLst>
              <a:ext uri="{FF2B5EF4-FFF2-40B4-BE49-F238E27FC236}">
                <a16:creationId xmlns:a16="http://schemas.microsoft.com/office/drawing/2014/main" id="{63FF20D0-B860-0A03-0554-CF97B5343A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1960487"/>
              </p:ext>
            </p:extLst>
          </p:nvPr>
        </p:nvGraphicFramePr>
        <p:xfrm>
          <a:off x="8353134" y="2137696"/>
          <a:ext cx="3838864" cy="3187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9BA13EC1-CC06-51C7-A7E7-A04FC5EE8720}"/>
              </a:ext>
            </a:extLst>
          </p:cNvPr>
          <p:cNvSpPr txBox="1"/>
          <p:nvPr/>
        </p:nvSpPr>
        <p:spPr>
          <a:xfrm>
            <a:off x="5694378" y="1871621"/>
            <a:ext cx="201410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Digital transformation is promoted to: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Improve access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Efficiency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Service delivery</a:t>
            </a:r>
          </a:p>
          <a:p>
            <a:r>
              <a:rPr lang="en-US" sz="1600" dirty="0"/>
              <a:t>(DHSC, 2022)</a:t>
            </a:r>
            <a:endParaRPr lang="en-GB" sz="1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EBEEED4-BDD1-1BCA-5273-57940F77D223}"/>
              </a:ext>
            </a:extLst>
          </p:cNvPr>
          <p:cNvSpPr txBox="1"/>
          <p:nvPr/>
        </p:nvSpPr>
        <p:spPr>
          <a:xfrm>
            <a:off x="5694378" y="3750868"/>
            <a:ext cx="345182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/>
              <a:t>The NHS England, (2019) introduced the NHS Application to support digital healthcare access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Digital healthcare systems aim to </a:t>
            </a:r>
            <a:r>
              <a:rPr lang="en-US" sz="1600" dirty="0" err="1"/>
              <a:t>modernise</a:t>
            </a:r>
            <a:r>
              <a:rPr lang="en-US" sz="1600" dirty="0"/>
              <a:t> primary care services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351EB5A-655F-7E5D-0CC2-557675DE4F49}"/>
              </a:ext>
            </a:extLst>
          </p:cNvPr>
          <p:cNvSpPr txBox="1"/>
          <p:nvPr/>
        </p:nvSpPr>
        <p:spPr>
          <a:xfrm>
            <a:off x="1127781" y="5155862"/>
            <a:ext cx="127681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(Department of Health and Social Care, 2022)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2516066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B08CB57-D0CB-2731-99E7-1567C427A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AAC4889-7BB3-FE60-F4D3-8635D3F41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710F4E6-AD02-0D96-3E04-8EEAF43D41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94B725D7-6472-A9DD-315A-545EB9128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3</a:t>
            </a:fld>
            <a:endParaRPr lang="en-GB" sz="100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A7FE353-FFD4-E92A-F7AB-67DB36727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400" y="0"/>
            <a:ext cx="5929422" cy="970934"/>
          </a:xfrm>
        </p:spPr>
        <p:txBody>
          <a:bodyPr anchor="b">
            <a:noAutofit/>
          </a:bodyPr>
          <a:lstStyle/>
          <a:p>
            <a:r>
              <a:rPr lang="en-US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Overview: NHS Application</a:t>
            </a:r>
            <a:endParaRPr lang="en-GB" sz="32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20" name="Picture 19" descr="NHS App">
            <a:extLst>
              <a:ext uri="{FF2B5EF4-FFF2-40B4-BE49-F238E27FC236}">
                <a16:creationId xmlns:a16="http://schemas.microsoft.com/office/drawing/2014/main" id="{1ABB3566-1917-FC13-7F22-1E97B8756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64" y="3307891"/>
            <a:ext cx="3292982" cy="28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DC73ECA-8ED4-FD2C-695B-F4E7B6AC0AD0}"/>
              </a:ext>
            </a:extLst>
          </p:cNvPr>
          <p:cNvSpPr txBox="1"/>
          <p:nvPr/>
        </p:nvSpPr>
        <p:spPr>
          <a:xfrm>
            <a:off x="250159" y="2284022"/>
            <a:ext cx="31038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NHS App introduced by NHS England (2019). The NHS Application enables patients to: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671770-2EE1-DF23-3CD2-DE981242AFB6}"/>
              </a:ext>
            </a:extLst>
          </p:cNvPr>
          <p:cNvSpPr txBox="1"/>
          <p:nvPr/>
        </p:nvSpPr>
        <p:spPr>
          <a:xfrm>
            <a:off x="3604125" y="2699521"/>
            <a:ext cx="179278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NHS Application: </a:t>
            </a:r>
          </a:p>
          <a:p>
            <a:r>
              <a:rPr lang="en-US" sz="1600" dirty="0"/>
              <a:t>Is a national digital platform connecting patients with NHS services</a:t>
            </a:r>
            <a:br>
              <a:rPr lang="en-US" sz="1600" dirty="0"/>
            </a:br>
            <a:r>
              <a:rPr lang="en-US" sz="1600" dirty="0"/>
              <a:t>(NHS England, 2019)</a:t>
            </a:r>
          </a:p>
        </p:txBody>
      </p:sp>
      <p:pic>
        <p:nvPicPr>
          <p:cNvPr id="7170" name="Picture 2" descr="NHS London | London">
            <a:extLst>
              <a:ext uri="{FF2B5EF4-FFF2-40B4-BE49-F238E27FC236}">
                <a16:creationId xmlns:a16="http://schemas.microsoft.com/office/drawing/2014/main" id="{F06695E1-F57E-75B1-4417-C8E2A5A39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368" y="4699103"/>
            <a:ext cx="1051696" cy="105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BMJ Careers">
            <a:extLst>
              <a:ext uri="{FF2B5EF4-FFF2-40B4-BE49-F238E27FC236}">
                <a16:creationId xmlns:a16="http://schemas.microsoft.com/office/drawing/2014/main" id="{8BD598C5-DE16-9765-7434-7F8C1C7F9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7" y="4512528"/>
            <a:ext cx="1524522" cy="85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1B0DAF6-2775-3D6B-53A4-A0578F31015A}"/>
              </a:ext>
            </a:extLst>
          </p:cNvPr>
          <p:cNvSpPr txBox="1"/>
          <p:nvPr/>
        </p:nvSpPr>
        <p:spPr>
          <a:xfrm>
            <a:off x="5546636" y="2917713"/>
            <a:ext cx="152452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Widely used in primary care settings, particularly GP practices</a:t>
            </a:r>
          </a:p>
        </p:txBody>
      </p:sp>
      <p:pic>
        <p:nvPicPr>
          <p:cNvPr id="7174" name="Picture 6" descr="Mobile App Design Icon SVG Vector &amp; PNG ...">
            <a:extLst>
              <a:ext uri="{FF2B5EF4-FFF2-40B4-BE49-F238E27FC236}">
                <a16:creationId xmlns:a16="http://schemas.microsoft.com/office/drawing/2014/main" id="{E1B10321-0AC0-207E-E645-38DD15972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515" y="4562759"/>
            <a:ext cx="942576" cy="113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A4804EB-5BC7-156F-A464-BA37B754D9FC}"/>
              </a:ext>
            </a:extLst>
          </p:cNvPr>
          <p:cNvSpPr txBox="1"/>
          <p:nvPr/>
        </p:nvSpPr>
        <p:spPr>
          <a:xfrm>
            <a:off x="7220883" y="2925461"/>
            <a:ext cx="170975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Designed to improve patient access and service efficiency</a:t>
            </a:r>
            <a:br>
              <a:rPr lang="en-US" sz="1600" dirty="0"/>
            </a:br>
            <a:r>
              <a:rPr lang="en-US" sz="1600" dirty="0"/>
              <a:t>(Reidy </a:t>
            </a:r>
            <a:r>
              <a:rPr lang="en-US" sz="1600" i="1" dirty="0"/>
              <a:t>et al., </a:t>
            </a:r>
            <a:r>
              <a:rPr lang="en-US" sz="1600" dirty="0"/>
              <a:t>2025)</a:t>
            </a:r>
          </a:p>
        </p:txBody>
      </p:sp>
      <p:pic>
        <p:nvPicPr>
          <p:cNvPr id="7176" name="Picture 8" descr="Increase Icons - Free SVG &amp; PNG ...">
            <a:extLst>
              <a:ext uri="{FF2B5EF4-FFF2-40B4-BE49-F238E27FC236}">
                <a16:creationId xmlns:a16="http://schemas.microsoft.com/office/drawing/2014/main" id="{F5E80BCE-8356-0E32-78F7-54448A9E2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947" y="4562759"/>
            <a:ext cx="1247140" cy="124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4ECECF0-BEE4-235F-EC2F-7FADFFCE729E}"/>
              </a:ext>
            </a:extLst>
          </p:cNvPr>
          <p:cNvSpPr txBox="1"/>
          <p:nvPr/>
        </p:nvSpPr>
        <p:spPr>
          <a:xfrm>
            <a:off x="8995249" y="2853409"/>
            <a:ext cx="16967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600" dirty="0"/>
              <a:t>Rapid national adoption: over 39 million users by 2025</a:t>
            </a:r>
            <a:br>
              <a:rPr lang="en-US" sz="1600" dirty="0"/>
            </a:br>
            <a:r>
              <a:rPr lang="en-US" sz="1600" dirty="0"/>
              <a:t>(NHS England, 2025)</a:t>
            </a:r>
          </a:p>
        </p:txBody>
      </p:sp>
      <p:pic>
        <p:nvPicPr>
          <p:cNvPr id="7178" name="Picture 10" descr="GDPR and the Data Protection Act 2018">
            <a:extLst>
              <a:ext uri="{FF2B5EF4-FFF2-40B4-BE49-F238E27FC236}">
                <a16:creationId xmlns:a16="http://schemas.microsoft.com/office/drawing/2014/main" id="{45CF9E09-3051-52CD-1046-E6FD3394A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3876" y="4724566"/>
            <a:ext cx="1423376" cy="88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FADEB24-E176-0C07-5E79-51BCDE76A8CE}"/>
              </a:ext>
            </a:extLst>
          </p:cNvPr>
          <p:cNvSpPr txBox="1"/>
          <p:nvPr/>
        </p:nvSpPr>
        <p:spPr>
          <a:xfrm>
            <a:off x="10482444" y="2853409"/>
            <a:ext cx="16662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Operates within UK data protection and healthcare governance regulations</a:t>
            </a:r>
            <a:endParaRPr lang="en-GB" sz="1600" dirty="0"/>
          </a:p>
        </p:txBody>
      </p:sp>
      <p:sp>
        <p:nvSpPr>
          <p:cNvPr id="33" name="Rectangle 11">
            <a:extLst>
              <a:ext uri="{FF2B5EF4-FFF2-40B4-BE49-F238E27FC236}">
                <a16:creationId xmlns:a16="http://schemas.microsoft.com/office/drawing/2014/main" id="{92551C36-FF45-B850-F2BF-3BD1755F46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880" y="623824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(Swan Surgery Bury St Edmunds, 2024)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12">
            <a:extLst>
              <a:ext uri="{FF2B5EF4-FFF2-40B4-BE49-F238E27FC236}">
                <a16:creationId xmlns:a16="http://schemas.microsoft.com/office/drawing/2014/main" id="{0005EE62-7ED8-450D-DAA5-4BAC33A9C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2604" y="4284570"/>
            <a:ext cx="153118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(NHS England, 2023)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02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FFD6D5AE-251B-F931-4F36-7FE4AD02C1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B412C3E-B634-0E51-58FC-A14F1ACDE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C3BB9C5-B5D3-9353-0056-474C1FBC0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7261D2BA-9738-F829-1D30-1D3F5015C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4</a:t>
            </a:fld>
            <a:endParaRPr lang="en-GB" sz="100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E3E3957-2E91-1433-F541-EEE5E9E5C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400" y="0"/>
            <a:ext cx="5929422" cy="970934"/>
          </a:xfrm>
        </p:spPr>
        <p:txBody>
          <a:bodyPr anchor="b">
            <a:noAutofit/>
          </a:bodyPr>
          <a:lstStyle/>
          <a:p>
            <a:pPr algn="ctr"/>
            <a:r>
              <a:rPr lang="en-GB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Impact on workforce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E04A018-F6D7-7B4A-A303-7541334924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346" y="1586972"/>
            <a:ext cx="2959873" cy="46435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400" b="1" dirty="0"/>
              <a:t>New Skills</a:t>
            </a:r>
            <a:endParaRPr lang="en-US" sz="1400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sz="1400" dirty="0"/>
              <a:t>Digital healthcare requires digital literacy and data management skills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400" dirty="0"/>
              <a:t>Staff must develop confidence in using technology for clinical decisions</a:t>
            </a:r>
            <a:br>
              <a:rPr lang="en-US" sz="1400" dirty="0"/>
            </a:br>
            <a:r>
              <a:rPr lang="en-US" sz="1400" dirty="0"/>
              <a:t>(</a:t>
            </a:r>
            <a:r>
              <a:rPr lang="en-US" sz="1400" dirty="0" err="1"/>
              <a:t>Manuti</a:t>
            </a:r>
            <a:r>
              <a:rPr lang="en-US" sz="1400" dirty="0"/>
              <a:t> </a:t>
            </a:r>
            <a:r>
              <a:rPr lang="en-US" sz="1400" i="1" dirty="0"/>
              <a:t>et al., </a:t>
            </a:r>
            <a:r>
              <a:rPr lang="en-US" sz="1400" dirty="0"/>
              <a:t>2015)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400" dirty="0"/>
              <a:t>Workforce digital competency is a priority for healthcare transformation</a:t>
            </a:r>
            <a:br>
              <a:rPr lang="en-US" sz="1400" dirty="0"/>
            </a:br>
            <a:r>
              <a:rPr lang="en-US" sz="1400" dirty="0"/>
              <a:t>(Williams </a:t>
            </a:r>
            <a:r>
              <a:rPr lang="en-US" sz="1400" i="1" dirty="0"/>
              <a:t>et al., </a:t>
            </a:r>
            <a:r>
              <a:rPr lang="en-US" sz="1400" dirty="0"/>
              <a:t>2025)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400" dirty="0"/>
              <a:t>Supported by capability development strategies from</a:t>
            </a:r>
            <a:br>
              <a:rPr lang="en-US" sz="1400" dirty="0"/>
            </a:br>
            <a:r>
              <a:rPr lang="en-US" sz="1400" dirty="0"/>
              <a:t>Department of Health and Social Care (2022)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56D42A-7802-88A7-BFDF-EC5A41314FE9}"/>
              </a:ext>
            </a:extLst>
          </p:cNvPr>
          <p:cNvSpPr txBox="1"/>
          <p:nvPr/>
        </p:nvSpPr>
        <p:spPr>
          <a:xfrm>
            <a:off x="4793511" y="1898629"/>
            <a:ext cx="32512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1400" b="1" dirty="0"/>
              <a:t>New Roles</a:t>
            </a:r>
            <a:endParaRPr lang="en-US" sz="1400" dirty="0"/>
          </a:p>
          <a:p>
            <a:pPr>
              <a:buNone/>
            </a:pPr>
            <a:r>
              <a:rPr lang="en-US" sz="1400" dirty="0"/>
              <a:t>Digital transformation is creating roles in: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Health informatics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Technical system support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Healthcare IT systems require sociotechnical integration</a:t>
            </a:r>
            <a:br>
              <a:rPr lang="en-US" sz="1400" dirty="0"/>
            </a:br>
            <a:r>
              <a:rPr lang="en-US" sz="1400" dirty="0"/>
              <a:t>(Novak </a:t>
            </a:r>
            <a:r>
              <a:rPr lang="en-US" sz="1400" i="1" dirty="0"/>
              <a:t>et al., </a:t>
            </a:r>
            <a:r>
              <a:rPr lang="en-US" sz="1400" dirty="0"/>
              <a:t>2013)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400" dirty="0"/>
              <a:t>Growth of online services is changing administrative work in primary care</a:t>
            </a:r>
            <a:br>
              <a:rPr lang="en-US" sz="1400" dirty="0"/>
            </a:br>
            <a:r>
              <a:rPr lang="en-US" sz="1400" dirty="0"/>
              <a:t>(Stockwell </a:t>
            </a:r>
            <a:r>
              <a:rPr lang="en-US" sz="1400" i="1" dirty="0"/>
              <a:t>et al., </a:t>
            </a:r>
            <a:r>
              <a:rPr lang="en-US" sz="1400" dirty="0"/>
              <a:t>2025).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400" dirty="0"/>
              <a:t>Successful adoption requires </a:t>
            </a:r>
            <a:r>
              <a:rPr lang="en-US" sz="1400" dirty="0" err="1"/>
              <a:t>organisational</a:t>
            </a:r>
            <a:r>
              <a:rPr lang="en-US" sz="1400" dirty="0"/>
              <a:t> and technical adjustment</a:t>
            </a:r>
            <a:br>
              <a:rPr lang="en-US" sz="1400" dirty="0"/>
            </a:br>
            <a:r>
              <a:rPr lang="en-US" sz="1400" dirty="0"/>
              <a:t>(</a:t>
            </a:r>
            <a:r>
              <a:rPr lang="en-US" sz="1400" dirty="0" err="1"/>
              <a:t>Wosny</a:t>
            </a:r>
            <a:r>
              <a:rPr lang="en-US" sz="1400" dirty="0"/>
              <a:t> </a:t>
            </a:r>
            <a:r>
              <a:rPr lang="en-US" sz="1400" i="1" dirty="0"/>
              <a:t>et al., </a:t>
            </a:r>
            <a:r>
              <a:rPr lang="en-US" sz="1400" dirty="0"/>
              <a:t>2023)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972BAC-745C-82F2-29DB-E5C830AF6BC1}"/>
              </a:ext>
            </a:extLst>
          </p:cNvPr>
          <p:cNvSpPr txBox="1"/>
          <p:nvPr/>
        </p:nvSpPr>
        <p:spPr>
          <a:xfrm>
            <a:off x="8816454" y="1895174"/>
            <a:ext cx="274320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1400" b="1" dirty="0"/>
              <a:t>Challenges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High technology use may increase cognitive workload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Risk of burnout and staff stress in digital workplaces </a:t>
            </a:r>
          </a:p>
          <a:p>
            <a:r>
              <a:rPr lang="en-US" sz="1400" dirty="0"/>
              <a:t>         (West </a:t>
            </a:r>
            <a:r>
              <a:rPr lang="en-US" sz="1400" i="1" dirty="0"/>
              <a:t>et al., </a:t>
            </a:r>
            <a:r>
              <a:rPr lang="en-US" sz="1400" dirty="0"/>
              <a:t>2018)</a:t>
            </a:r>
          </a:p>
          <a:p>
            <a:endParaRPr lang="en-US" sz="1400" dirty="0"/>
          </a:p>
          <a:p>
            <a:pPr>
              <a:buNone/>
            </a:pPr>
            <a:r>
              <a:rPr lang="en-US" sz="1400" dirty="0" err="1"/>
              <a:t>Digitalisation</a:t>
            </a:r>
            <a:r>
              <a:rPr lang="en-US" sz="1400" dirty="0"/>
              <a:t> has mixed effects on job satisfaction in the NHS</a:t>
            </a:r>
            <a:br>
              <a:rPr lang="en-US" sz="1400" dirty="0"/>
            </a:br>
            <a:r>
              <a:rPr lang="en-US" sz="1400" dirty="0"/>
              <a:t>(</a:t>
            </a:r>
            <a:r>
              <a:rPr lang="en-US" sz="1400" dirty="0" err="1"/>
              <a:t>Ravalier</a:t>
            </a:r>
            <a:r>
              <a:rPr lang="en-US" sz="1400" i="1" dirty="0"/>
              <a:t> et al., </a:t>
            </a:r>
            <a:r>
              <a:rPr lang="en-US" sz="1400" dirty="0"/>
              <a:t>2020)</a:t>
            </a:r>
          </a:p>
          <a:p>
            <a:endParaRPr lang="en-US" sz="1400" dirty="0"/>
          </a:p>
        </p:txBody>
      </p:sp>
      <p:pic>
        <p:nvPicPr>
          <p:cNvPr id="26" name="Picture 4" descr="Top Five Mental Health Challenges in ...">
            <a:extLst>
              <a:ext uri="{FF2B5EF4-FFF2-40B4-BE49-F238E27FC236}">
                <a16:creationId xmlns:a16="http://schemas.microsoft.com/office/drawing/2014/main" id="{8216BBEB-029F-AB3C-6D1F-62A87BE3B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669" y="4344980"/>
            <a:ext cx="2505986" cy="140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Icon Roles Stock Illustrations – 2,225 ...">
            <a:extLst>
              <a:ext uri="{FF2B5EF4-FFF2-40B4-BE49-F238E27FC236}">
                <a16:creationId xmlns:a16="http://schemas.microsoft.com/office/drawing/2014/main" id="{61C678BA-8CBB-02D8-6D75-472DB70DA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254" y="5438059"/>
            <a:ext cx="1190702" cy="119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Skills Icon Outline Style. Thin Line ...">
            <a:extLst>
              <a:ext uri="{FF2B5EF4-FFF2-40B4-BE49-F238E27FC236}">
                <a16:creationId xmlns:a16="http://schemas.microsoft.com/office/drawing/2014/main" id="{726A3012-C097-7DE7-D7B1-6C66F09EA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097" y="5292958"/>
            <a:ext cx="1415302" cy="141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93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EC45F-40A2-96F1-7256-66BF910D4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07DE89D3-2E50-4177-9BA5-B68BED02A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8C22E00-7E47-736C-11F9-415016571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0F391683-4824-EC9F-CF77-B10CAEEB4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A8C5B324-0143-B3E6-4974-3FE414163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5</a:t>
            </a:fld>
            <a:endParaRPr lang="en-GB" sz="100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9DCA7D3-143E-63B0-C2CC-416387371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400" y="0"/>
            <a:ext cx="5929422" cy="970934"/>
          </a:xfrm>
        </p:spPr>
        <p:txBody>
          <a:bodyPr anchor="b">
            <a:noAutofit/>
          </a:bodyPr>
          <a:lstStyle/>
          <a:p>
            <a:pPr algn="ctr"/>
            <a:r>
              <a:rPr lang="en-GB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Impact On Service Delivery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194335-22EA-BB65-F41D-99722E3F601B}"/>
              </a:ext>
            </a:extLst>
          </p:cNvPr>
          <p:cNvSpPr txBox="1"/>
          <p:nvPr/>
        </p:nvSpPr>
        <p:spPr>
          <a:xfrm>
            <a:off x="405435" y="1577042"/>
            <a:ext cx="231461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Improved Efficiency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Digital systems reduce telephone queue pressure by allowing patients to complete tasks online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Frees staff time for clinical work, improving overall workflow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Supports better resource allocation and operational efficiency</a:t>
            </a:r>
            <a:br>
              <a:rPr lang="en-US" sz="1600" dirty="0"/>
            </a:br>
            <a:r>
              <a:rPr lang="en-US" sz="1600" dirty="0"/>
              <a:t>(Campbell </a:t>
            </a:r>
            <a:r>
              <a:rPr lang="en-US" sz="1600" i="1" dirty="0"/>
              <a:t>et al., </a:t>
            </a:r>
            <a:r>
              <a:rPr lang="en-US" sz="1600" dirty="0"/>
              <a:t>2024)</a:t>
            </a:r>
            <a:endParaRPr lang="en-GB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C26535-0B2D-34C4-85F1-B0D247865B7B}"/>
              </a:ext>
            </a:extLst>
          </p:cNvPr>
          <p:cNvSpPr txBox="1"/>
          <p:nvPr/>
        </p:nvSpPr>
        <p:spPr>
          <a:xfrm>
            <a:off x="3018138" y="1577042"/>
            <a:ext cx="266973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Quality of Care &amp; Continuity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Enables remote monitoring and service interaction, particularly during emergencies or lockdowns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 Electronic health record access improves patient engagement, self-management, and continuity of care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Supports timely communication between patients and healthcare providers</a:t>
            </a:r>
            <a:br>
              <a:rPr lang="en-US" sz="1600" dirty="0"/>
            </a:br>
            <a:r>
              <a:rPr lang="en-US" sz="1600" dirty="0"/>
              <a:t>(Fang </a:t>
            </a:r>
            <a:r>
              <a:rPr lang="en-US" sz="1600" i="1" dirty="0"/>
              <a:t>et al</a:t>
            </a:r>
            <a:r>
              <a:rPr lang="en-US" sz="1600" dirty="0"/>
              <a:t>., 2022)</a:t>
            </a:r>
            <a:endParaRPr lang="en-GB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990D92-21FE-74B1-7BA3-AA4EB756DE5C}"/>
              </a:ext>
            </a:extLst>
          </p:cNvPr>
          <p:cNvSpPr txBox="1"/>
          <p:nvPr/>
        </p:nvSpPr>
        <p:spPr>
          <a:xfrm>
            <a:off x="5985959" y="1597506"/>
            <a:ext cx="244466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System Performance Benefit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Digital platforms provide 24/7 functionality, allowing patients to access services outside traditional office hours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Streamlines administrative processes and reduces delays in care</a:t>
            </a:r>
            <a:br>
              <a:rPr lang="en-US" sz="1600" dirty="0"/>
            </a:br>
            <a:r>
              <a:rPr lang="en-US" sz="1600" dirty="0"/>
              <a:t>(NHS England, 2025)</a:t>
            </a:r>
            <a:endParaRPr lang="en-GB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982DBD-EE88-3DA5-E26B-91A51FE7FC72}"/>
              </a:ext>
            </a:extLst>
          </p:cNvPr>
          <p:cNvSpPr txBox="1"/>
          <p:nvPr/>
        </p:nvSpPr>
        <p:spPr>
          <a:xfrm>
            <a:off x="9197855" y="1605708"/>
            <a:ext cx="231204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Challenge – Demand Amplification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Easier access may increase service demand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Efficiency gains depend on sufficient infrastructure, staffing, and digital investment</a:t>
            </a:r>
          </a:p>
          <a:p>
            <a:pPr algn="ctr"/>
            <a:r>
              <a:rPr lang="en-US" sz="1600" dirty="0"/>
              <a:t>(Department of Health and Social Care, 2022)</a:t>
            </a:r>
            <a:endParaRPr lang="en-GB" sz="1600" dirty="0"/>
          </a:p>
        </p:txBody>
      </p:sp>
      <p:pic>
        <p:nvPicPr>
          <p:cNvPr id="12290" name="Picture 2" descr="Improvement Icon Vector Art, Icons, and ...">
            <a:extLst>
              <a:ext uri="{FF2B5EF4-FFF2-40B4-BE49-F238E27FC236}">
                <a16:creationId xmlns:a16="http://schemas.microsoft.com/office/drawing/2014/main" id="{D3BF43EC-D575-5FC5-D738-1498B9A04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16" y="284066"/>
            <a:ext cx="1140851" cy="114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ontinuity Care Icon Set Multiple Style ...">
            <a:extLst>
              <a:ext uri="{FF2B5EF4-FFF2-40B4-BE49-F238E27FC236}">
                <a16:creationId xmlns:a16="http://schemas.microsoft.com/office/drawing/2014/main" id="{B55F5301-CD00-5848-5B99-72F14C876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776" y="5970896"/>
            <a:ext cx="2394456" cy="66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30,810 Performance Monitor Icon Stock ...">
            <a:extLst>
              <a:ext uri="{FF2B5EF4-FFF2-40B4-BE49-F238E27FC236}">
                <a16:creationId xmlns:a16="http://schemas.microsoft.com/office/drawing/2014/main" id="{A7ECBF0F-F9EF-530C-BB16-7A5F0E0A52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58"/>
          <a:stretch>
            <a:fillRect/>
          </a:stretch>
        </p:blipFill>
        <p:spPr bwMode="auto">
          <a:xfrm>
            <a:off x="6619061" y="5163885"/>
            <a:ext cx="1457359" cy="138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hallenge Icon Pushing Stock ...">
            <a:extLst>
              <a:ext uri="{FF2B5EF4-FFF2-40B4-BE49-F238E27FC236}">
                <a16:creationId xmlns:a16="http://schemas.microsoft.com/office/drawing/2014/main" id="{93DF9DAC-A3E1-9036-8373-1C6E6969A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5509" y="247688"/>
            <a:ext cx="1196734" cy="119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456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060C5-B4E3-8588-F1E2-8E96C2F61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28775461-E0AA-42DB-C5E2-9A0463B0F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4A5DFDE-5042-C0DB-B4A6-0086D52E20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F0986CB-A33D-A24A-0AC5-EC211B1C7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477EB4DC-646B-E321-4DB4-FD559D59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6</a:t>
            </a:fld>
            <a:endParaRPr lang="en-GB" sz="100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9F9B38F-1288-CB7E-4389-64B7A6327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400" y="0"/>
            <a:ext cx="5929422" cy="970934"/>
          </a:xfrm>
        </p:spPr>
        <p:txBody>
          <a:bodyPr anchor="b">
            <a:noAutofit/>
          </a:bodyPr>
          <a:lstStyle/>
          <a:p>
            <a:pPr algn="ctr"/>
            <a:r>
              <a:rPr lang="en-GB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Impact On Service Delivery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C3BF63-B136-0F3C-5C5A-DB68202E79BB}"/>
              </a:ext>
            </a:extLst>
          </p:cNvPr>
          <p:cNvSpPr txBox="1"/>
          <p:nvPr/>
        </p:nvSpPr>
        <p:spPr>
          <a:xfrm>
            <a:off x="405435" y="1577042"/>
            <a:ext cx="231461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Improved Efficiency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Digital systems reduce telephone queue pressure by allowing patients to complete tasks online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Frees staff time for clinical work, improving overall workflow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Supports better resource allocation and operational efficiency</a:t>
            </a:r>
            <a:br>
              <a:rPr lang="en-US" sz="1600" dirty="0"/>
            </a:br>
            <a:r>
              <a:rPr lang="en-US" sz="1600" dirty="0"/>
              <a:t>(Campbell </a:t>
            </a:r>
            <a:r>
              <a:rPr lang="en-US" sz="1600" i="1" dirty="0"/>
              <a:t>et al., </a:t>
            </a:r>
            <a:r>
              <a:rPr lang="en-US" sz="1600" dirty="0"/>
              <a:t>2024)</a:t>
            </a:r>
            <a:endParaRPr lang="en-GB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7A4564-1D88-5552-6544-159E356CEAB9}"/>
              </a:ext>
            </a:extLst>
          </p:cNvPr>
          <p:cNvSpPr txBox="1"/>
          <p:nvPr/>
        </p:nvSpPr>
        <p:spPr>
          <a:xfrm>
            <a:off x="3018138" y="1577042"/>
            <a:ext cx="266973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Quality of Care &amp; Continuity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Enables remote monitoring and service interaction, particularly during emergencies or lockdowns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 Electronic health record access improves patient engagement, self-management, and continuity of care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Supports timely communication between patients and healthcare providers</a:t>
            </a:r>
            <a:br>
              <a:rPr lang="en-US" sz="1600" dirty="0"/>
            </a:br>
            <a:r>
              <a:rPr lang="en-US" sz="1600" dirty="0"/>
              <a:t>(Fang </a:t>
            </a:r>
            <a:r>
              <a:rPr lang="en-US" sz="1600" i="1" dirty="0"/>
              <a:t>et al</a:t>
            </a:r>
            <a:r>
              <a:rPr lang="en-US" sz="1600" dirty="0"/>
              <a:t>., 2022)</a:t>
            </a:r>
            <a:endParaRPr lang="en-GB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5A19C9-83DB-43C9-A14D-9E92EEBD5BDF}"/>
              </a:ext>
            </a:extLst>
          </p:cNvPr>
          <p:cNvSpPr txBox="1"/>
          <p:nvPr/>
        </p:nvSpPr>
        <p:spPr>
          <a:xfrm>
            <a:off x="5985959" y="1597506"/>
            <a:ext cx="244466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System Performance Benefit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Digital platforms provide 24/7 functionality, allowing patients to access services outside traditional office hours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Streamlines administrative processes and reduces delays in care</a:t>
            </a:r>
            <a:br>
              <a:rPr lang="en-US" sz="1600" dirty="0"/>
            </a:br>
            <a:r>
              <a:rPr lang="en-US" sz="1600" dirty="0"/>
              <a:t>(NHS England, 2025)</a:t>
            </a:r>
            <a:endParaRPr lang="en-GB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61B22F-9470-93B9-B67D-3122BC40677B}"/>
              </a:ext>
            </a:extLst>
          </p:cNvPr>
          <p:cNvSpPr txBox="1"/>
          <p:nvPr/>
        </p:nvSpPr>
        <p:spPr>
          <a:xfrm>
            <a:off x="9197855" y="1605708"/>
            <a:ext cx="2312043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Challenge – Demand Amplification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Easier access may increase service demand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1600" dirty="0"/>
              <a:t>Efficiency gains depend on sufficient infrastructure, staffing, and digital investment</a:t>
            </a:r>
            <a:br>
              <a:rPr lang="en-US" sz="1600" dirty="0"/>
            </a:br>
            <a:r>
              <a:rPr lang="en-US" sz="1600" dirty="0"/>
              <a:t>(Department of Health and Social Care, 2022)</a:t>
            </a:r>
            <a:endParaRPr lang="en-GB" sz="1600" dirty="0"/>
          </a:p>
        </p:txBody>
      </p:sp>
      <p:pic>
        <p:nvPicPr>
          <p:cNvPr id="12290" name="Picture 2" descr="Improvement Icon Vector Art, Icons, and ...">
            <a:extLst>
              <a:ext uri="{FF2B5EF4-FFF2-40B4-BE49-F238E27FC236}">
                <a16:creationId xmlns:a16="http://schemas.microsoft.com/office/drawing/2014/main" id="{B0986FCE-7451-B8BE-5033-1572E08A9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16" y="284066"/>
            <a:ext cx="1140851" cy="114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ontinuity Care Icon Set Multiple Style ...">
            <a:extLst>
              <a:ext uri="{FF2B5EF4-FFF2-40B4-BE49-F238E27FC236}">
                <a16:creationId xmlns:a16="http://schemas.microsoft.com/office/drawing/2014/main" id="{EFDB3731-6555-80B4-F5B7-BF2CF513A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776" y="5970896"/>
            <a:ext cx="2394456" cy="66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30,810 Performance Monitor Icon Stock ...">
            <a:extLst>
              <a:ext uri="{FF2B5EF4-FFF2-40B4-BE49-F238E27FC236}">
                <a16:creationId xmlns:a16="http://schemas.microsoft.com/office/drawing/2014/main" id="{21583339-0EE0-2CD9-389E-2A3AB3852E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58"/>
          <a:stretch>
            <a:fillRect/>
          </a:stretch>
        </p:blipFill>
        <p:spPr bwMode="auto">
          <a:xfrm>
            <a:off x="6619061" y="5163885"/>
            <a:ext cx="1457359" cy="138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hallenge Icon Pushing Stock ...">
            <a:extLst>
              <a:ext uri="{FF2B5EF4-FFF2-40B4-BE49-F238E27FC236}">
                <a16:creationId xmlns:a16="http://schemas.microsoft.com/office/drawing/2014/main" id="{D5CA3552-A423-22E5-3D78-1A5849DB0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5509" y="247688"/>
            <a:ext cx="1196734" cy="119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35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16387">
            <a:extLst>
              <a:ext uri="{FF2B5EF4-FFF2-40B4-BE49-F238E27FC236}">
                <a16:creationId xmlns:a16="http://schemas.microsoft.com/office/drawing/2014/main" id="{90B80AB5-04E5-2C2D-26E9-EF3A3DA3A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6000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367C98-0384-F0A4-39D7-005B090A7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878" y="5014525"/>
            <a:ext cx="4572000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Patient Experience and Empowerment</a:t>
            </a:r>
          </a:p>
        </p:txBody>
      </p:sp>
      <p:pic>
        <p:nvPicPr>
          <p:cNvPr id="16386" name="Picture 2" descr="Healthcare Quality and Safety ...">
            <a:extLst>
              <a:ext uri="{FF2B5EF4-FFF2-40B4-BE49-F238E27FC236}">
                <a16:creationId xmlns:a16="http://schemas.microsoft.com/office/drawing/2014/main" id="{4A5A67AC-525D-AF15-2420-6CEE09BF9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1878" y="254001"/>
            <a:ext cx="4841574" cy="405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389" name="Straight Connector 16388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656" y="474740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F8029D2D-C63E-E299-1421-FB18920E0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1617" y="838200"/>
            <a:ext cx="4542183" cy="5315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/>
              <a:t>Transparency of Medical Information</a:t>
            </a:r>
            <a:endParaRPr lang="en-US" sz="1400"/>
          </a:p>
          <a:p>
            <a:pPr>
              <a:buFontTx/>
              <a:buChar char="-"/>
            </a:pPr>
            <a:r>
              <a:rPr lang="en-US" sz="1400"/>
              <a:t>Patients can access selected electronic medical records</a:t>
            </a:r>
          </a:p>
          <a:p>
            <a:pPr>
              <a:buFontTx/>
              <a:buChar char="-"/>
            </a:pPr>
            <a:r>
              <a:rPr lang="en-US" sz="1400"/>
              <a:t>Improves patient engagement and shared decision-making</a:t>
            </a:r>
          </a:p>
          <a:p>
            <a:pPr marL="0" indent="0">
              <a:buNone/>
            </a:pPr>
            <a:r>
              <a:rPr lang="en-US" sz="1400"/>
              <a:t>(Alomar </a:t>
            </a:r>
            <a:r>
              <a:rPr lang="en-US" sz="1400" i="1"/>
              <a:t>et al., </a:t>
            </a:r>
            <a:r>
              <a:rPr lang="en-US" sz="1400"/>
              <a:t>2024)</a:t>
            </a:r>
          </a:p>
          <a:p>
            <a:pPr marL="0" indent="0">
              <a:buNone/>
            </a:pPr>
            <a:r>
              <a:rPr lang="en-US" sz="1400" b="1"/>
              <a:t>Patient Participation in Care</a:t>
            </a:r>
            <a:endParaRPr lang="en-US" sz="1400"/>
          </a:p>
          <a:p>
            <a:pPr>
              <a:buFontTx/>
              <a:buChar char="-"/>
            </a:pPr>
            <a:r>
              <a:rPr lang="en-US" sz="1400"/>
              <a:t>Supports patient-centred healthcare</a:t>
            </a:r>
          </a:p>
          <a:p>
            <a:pPr>
              <a:buFontTx/>
              <a:buChar char="-"/>
            </a:pPr>
            <a:r>
              <a:rPr lang="en-US" sz="1400"/>
              <a:t> Enables patients to take a more active role in managing health information</a:t>
            </a:r>
          </a:p>
          <a:p>
            <a:pPr>
              <a:buFontTx/>
              <a:buChar char="-"/>
            </a:pPr>
            <a:r>
              <a:rPr lang="en-US" sz="1400"/>
              <a:t> Inclusive digital design helps build trust in healthcare systems</a:t>
            </a:r>
          </a:p>
          <a:p>
            <a:pPr marL="0" indent="0">
              <a:buNone/>
            </a:pPr>
            <a:r>
              <a:rPr lang="en-US" sz="1400"/>
              <a:t>(Wills et al., 2025)</a:t>
            </a:r>
          </a:p>
          <a:p>
            <a:pPr marL="0" indent="0">
              <a:buNone/>
            </a:pPr>
            <a:r>
              <a:rPr lang="en-US" sz="1400" b="1"/>
              <a:t>Preventive Healthcare &amp; Empowerment</a:t>
            </a:r>
            <a:endParaRPr lang="en-US" sz="1400"/>
          </a:p>
          <a:p>
            <a:pPr>
              <a:buFontTx/>
              <a:buChar char="-"/>
            </a:pPr>
            <a:r>
              <a:rPr lang="en-US" sz="1400"/>
              <a:t>Policy promotes preventive care models where patients act as partners</a:t>
            </a:r>
          </a:p>
          <a:p>
            <a:pPr>
              <a:buFontTx/>
              <a:buChar char="-"/>
            </a:pPr>
            <a:r>
              <a:rPr lang="en-US" sz="1400"/>
              <a:t> Digital tools improve health awareness and long-term condition management</a:t>
            </a:r>
          </a:p>
          <a:p>
            <a:pPr marL="0" indent="0">
              <a:buNone/>
            </a:pPr>
            <a:r>
              <a:rPr lang="en-US" sz="1400"/>
              <a:t>(Department of Health and Social Care, 2022)</a:t>
            </a:r>
          </a:p>
          <a:p>
            <a:pPr marL="0" indent="0">
              <a:buNone/>
            </a:pPr>
            <a:endParaRPr lang="en-US" sz="14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B027F-5E98-CDAA-EACC-9D5D39E20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mtClean="0"/>
              <a:pPr>
                <a:spcAft>
                  <a:spcPts val="600"/>
                </a:spcAft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06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28949-8641-98B9-EFF7-63A294FE9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ABEE695D-E312-4934-07CF-723DFAB69D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57687C0-DBC8-591D-D312-1B61F083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A03D7F7-0B98-94E5-16F1-B845F2FDC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52DCCEB5-C1CD-B0AE-222A-BC6C691D4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B9F707B-469E-479D-9FFB-4334BF961DF6}" type="slidenum">
              <a:rPr lang="en-GB" sz="1000"/>
              <a:pPr>
                <a:spcAft>
                  <a:spcPts val="600"/>
                </a:spcAft>
              </a:pPr>
              <a:t>8</a:t>
            </a:fld>
            <a:endParaRPr lang="en-GB" sz="100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9C2A188-2CC9-4044-6995-2E1D89684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0"/>
            <a:ext cx="11186160" cy="970934"/>
          </a:xfrm>
        </p:spPr>
        <p:txBody>
          <a:bodyPr anchor="b">
            <a:noAutofit/>
          </a:bodyPr>
          <a:lstStyle/>
          <a:p>
            <a:r>
              <a:rPr lang="en-US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Conclusion – Critical Evaluation &amp; Recommendations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6EF210-6C93-2354-1FDC-805460155BD5}"/>
              </a:ext>
            </a:extLst>
          </p:cNvPr>
          <p:cNvSpPr txBox="1"/>
          <p:nvPr/>
        </p:nvSpPr>
        <p:spPr>
          <a:xfrm>
            <a:off x="853440" y="1859339"/>
            <a:ext cx="43891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Critical Evaluation:</a:t>
            </a:r>
          </a:p>
          <a:p>
            <a:pPr>
              <a:buNone/>
            </a:pPr>
            <a:r>
              <a:rPr lang="en-US" sz="1600" dirty="0"/>
              <a:t>The NHS England digital application supports modern primary care delivery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Improves access to services, efficiency and patient engagement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Supports healthcare transformation and digital healthcare policy goals</a:t>
            </a:r>
            <a:br>
              <a:rPr lang="en-US" sz="1600" dirty="0"/>
            </a:br>
            <a:r>
              <a:rPr lang="en-US" sz="1600" dirty="0"/>
              <a:t>(Department of Health and Social Care, 2022)</a:t>
            </a:r>
          </a:p>
          <a:p>
            <a:pPr>
              <a:buNone/>
            </a:pPr>
            <a:r>
              <a:rPr lang="en-US" sz="1600" dirty="0"/>
              <a:t>However, challenges remain: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Potential workforce workload and burnout risks </a:t>
            </a:r>
            <a:r>
              <a:rPr lang="en-GB" sz="1600" dirty="0"/>
              <a:t>(West </a:t>
            </a:r>
            <a:r>
              <a:rPr lang="en-GB" sz="1600" i="1" dirty="0"/>
              <a:t>et al.,</a:t>
            </a:r>
            <a:r>
              <a:rPr lang="en-GB" sz="1600" dirty="0"/>
              <a:t> 2018).</a:t>
            </a: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Demand amplification from easier access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Digital inequality among some patient groups </a:t>
            </a:r>
            <a:r>
              <a:rPr lang="en-GB" sz="1600" dirty="0"/>
              <a:t>(Hardie </a:t>
            </a:r>
            <a:r>
              <a:rPr lang="en-GB" sz="1600" i="1" dirty="0"/>
              <a:t>et al</a:t>
            </a:r>
            <a:r>
              <a:rPr lang="en-GB" sz="1600" dirty="0"/>
              <a:t>., 2025). </a:t>
            </a:r>
            <a:endParaRPr lang="en-US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035F4A-1B2A-3B1C-F100-739F8DC82F65}"/>
              </a:ext>
            </a:extLst>
          </p:cNvPr>
          <p:cNvSpPr txBox="1"/>
          <p:nvPr/>
        </p:nvSpPr>
        <p:spPr>
          <a:xfrm>
            <a:off x="6416040" y="1859339"/>
            <a:ext cx="460248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Recommendations: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Improve staff digital training and continuous professional development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Invest in healthcare digital infrastructure and system reliability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Promote inclusive design to support elderly and disadvantaged users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Strengthen cybersecurity and patient data protection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Balance digital services with traditional access options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Monitor workforce wellbeing during digital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3072878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0C48C-7169-F3B7-30E0-311B73314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762760" cy="92075"/>
          </a:xfrm>
        </p:spPr>
        <p:txBody>
          <a:bodyPr>
            <a:normAutofit fontScale="90000"/>
          </a:bodyPr>
          <a:lstStyle/>
          <a:p>
            <a:r>
              <a:rPr lang="en-GB" sz="1800" b="1" dirty="0"/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C986E-8193-BB6B-125A-1C8CCB128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610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‌Alomar, D., Almashmoum, M., Eleftheriou, I., Whelan, P.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Anisworth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J. (2024). ‘The Influence of Patient Access to Electronic Health Records on Health Care Engagement: A Systematic Review’.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26.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https://doi.org/10.2196/56473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Campbell, J., Atherton, H., Abel, G., and Sussex, J. (2024). ‘Digital facilitation: supporting the use of NHS digital and online services’.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The British journal of general practice : the journal of the Royal College of General Practitioners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74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(741), 150–151.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https://doi.org/10.3399/bjgp24X736749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20/02/26).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(2022)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A plan for digital health and social care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London: DHSC.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https://www.gov.uk/government/publications/a-plan-for-digital-health-and-social-care/a-plan-for-digital-health-and-social-care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Fang, M, L., Walker, M., Wong, K, L, Y., Sixsmith, J., Remund, L., and Sixsmith, A. (2022). ‘Future of digital health and community care: Exploring intended positive impacts and unintended negative consequences of COVID-19’.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Healthcare management forum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(5), 279–285.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https://doi.org/10.1177/08404704221107362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21/02/26).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Hardie , T., Hall , J., Fozzard , K. and Watt, A. (2025).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Digitising the NHS and adult social care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 The Health Foundation.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https://www.health.org.uk/reports-and-analysis/analysis/digitising-the-nhs-and-adult-social-care-what-could-it-cost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Manuti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A., Pastore, S., Scardigno, A.F., Giancaspro, M.L.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Morciano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D. (2015), ‘Formal and informal learning in the workplace’.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Training and Development,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19: 1-17. 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https://doi.org/10.1111/ijtd.12044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England (2019)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NHS App begins public rollout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https://www.england.nhs.uk/2019/01/nhs-app-begins-public-rollout/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20/02/26).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NHS England (2023). </a:t>
            </a:r>
            <a:r>
              <a:rPr lang="en-US" sz="1200" i="1" dirty="0">
                <a:latin typeface="Arial" panose="020B0604020202020204" pitchFamily="34" charset="0"/>
                <a:cs typeface="Arial" panose="020B0604020202020204" pitchFamily="34" charset="0"/>
              </a:rPr>
              <a:t>Access to patient records through the NHS App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[online] NHS Transformation Directorate. Available at: </a:t>
            </a:r>
            <a:r>
              <a:rPr lang="en-US" sz="12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https://transform.england.nhs.uk/information-governance/guidance/access-to-patient-records-through-the-nhs-app/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England (2025)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Record numbers using NHS App to manage health.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https://www.england.nhs.uk/2025/12/record-numbers-using-nhs-app-to-manage-health/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England (2025).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NHS App features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https://digital.nhs.uk/services/nhs-app/nhs-app-features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‌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Novak, L.L., Holden, R.J., Anders, S.H., Hong, J.Y. and Karsh, B.-T. (2013). ‘Using a sociotechnical framework to understand adaptations in health IT implementation’.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Medical Informatics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82(12), pp.e331–e344.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https://doi.org/10.1016/j.ijmedinf.2013.01.009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20/02/26).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DBDD8-FC56-FDC9-AB83-0CB6690E0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388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5EB16-DC8D-A3CB-6676-002305F4F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051" y="145207"/>
            <a:ext cx="2077720" cy="315912"/>
          </a:xfrm>
        </p:spPr>
        <p:txBody>
          <a:bodyPr>
            <a:noAutofit/>
          </a:bodyPr>
          <a:lstStyle/>
          <a:p>
            <a:r>
              <a:rPr lang="en-GB" sz="1400" b="1" dirty="0"/>
              <a:t>Reference list continued: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8D76-B144-EF41-99B8-7DDC2121F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187" y="549066"/>
            <a:ext cx="11875625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Ravalier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J. M., McVicar, A.,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Boichat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C. (2020). ‘Work Stress in NHS Employees: A Mixed-Methods Study’.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environmental research and public health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(18), 6464.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https://doi.org/10.3390/ijerph17186464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20/02/26).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Reidy, C., Papoutsi, C., Kc, S.,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Gudgin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B., Laverty, A. A., Greaves, F., and Powell, J. (2025). ‘Qualitative evaluation of the implementation and national roll-out of the NHS App in England’.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BMC medicine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(1), 20.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https://doi.org/10.1186/s12916-024-03842-w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Stockwell, S., Atherton, H., Bryce, C., Campbell, J., Marriott, C., Pitchforth, E.,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Treadgold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B.M., Winder, R. and Newbould, J. (2025). ‘Evolution of the general practice receptionist role and online services: qualitative study’.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British Journal of General Practice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75(759), p.BJGP.2024.0677.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https://doi.org/10.3399/bjgp.2024.0677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. (Accessed 22/02/26).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Swan Surgery Bury St Edmunds (2024). </a:t>
            </a:r>
            <a:r>
              <a:rPr lang="en-US" sz="1200" i="1" dirty="0">
                <a:latin typeface="Arial" panose="020B0604020202020204" pitchFamily="34" charset="0"/>
                <a:cs typeface="Arial" panose="020B0604020202020204" pitchFamily="34" charset="0"/>
              </a:rPr>
              <a:t>NHS App.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2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https://www.swansurgery.org.uk/nhs-app/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(Accessed 20/02/26).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‌West, C.P., Dyrbye, L.N. and Shanafelt, T.D. (2018). ‘Physician burnout: contributors, consequences and solutions’.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Journal of Internal Medicine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283(6), pp.516–529.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https://doi.org/10.1111/joim.12752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(Accessed 22/02/26).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Williams, G., Falkenbach, M. and Wismar, M. (2025). ‘Transforming digital skills and competencies in the health and care workforce’. </a:t>
            </a:r>
            <a:r>
              <a:rPr lang="en-GB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Eurohealth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 31(3).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https://iris.who.int/server/api/core/bitstreams/69d08651-e69c-442e-aad2-5c732bb4655b/content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 (Accessed 20/02/26).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‌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Wosny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M., Strasser, L.M. and Hastings, J. (2023), ‘Experience of Health Care Professionals Using Digital Tools in the Hospital: Qualitative Systematic Review’,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JMIR Human Factors, 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vol. 10.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https://doi.org/10.2196/50357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.(Accessed 20/02/26).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1F2A1-F014-7711-4617-94BCF7440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F707B-469E-479D-9FFB-4334BF961DF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17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7BF7F1F3F93E4997B21D6B9868348F" ma:contentTypeVersion="9" ma:contentTypeDescription="Create a new document." ma:contentTypeScope="" ma:versionID="1e18ec8de526b729e4badf6e948d41ef">
  <xsd:schema xmlns:xsd="http://www.w3.org/2001/XMLSchema" xmlns:xs="http://www.w3.org/2001/XMLSchema" xmlns:p="http://schemas.microsoft.com/office/2006/metadata/properties" xmlns:ns3="a7bdb143-267e-438d-bcbf-e88b565c1722" xmlns:ns4="8425509b-c587-4994-9466-01f6efb644d9" targetNamespace="http://schemas.microsoft.com/office/2006/metadata/properties" ma:root="true" ma:fieldsID="e9e74cb777e74b7fc041cba4cbe81a26" ns3:_="" ns4:_="">
    <xsd:import namespace="a7bdb143-267e-438d-bcbf-e88b565c1722"/>
    <xsd:import namespace="8425509b-c587-4994-9466-01f6efb644d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bdb143-267e-438d-bcbf-e88b565c17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5509b-c587-4994-9466-01f6efb644d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bdb143-267e-438d-bcbf-e88b565c1722" xsi:nil="true"/>
  </documentManagement>
</p:properties>
</file>

<file path=customXml/itemProps1.xml><?xml version="1.0" encoding="utf-8"?>
<ds:datastoreItem xmlns:ds="http://schemas.openxmlformats.org/officeDocument/2006/customXml" ds:itemID="{A90EA6D2-18C9-44F5-A384-81AF167A83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bdb143-267e-438d-bcbf-e88b565c1722"/>
    <ds:schemaRef ds:uri="8425509b-c587-4994-9466-01f6efb644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806A75-8618-487E-B6ED-EC16991298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333C41-FAAD-44D7-841A-D8E0CD597BC2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a7bdb143-267e-438d-bcbf-e88b565c1722"/>
    <ds:schemaRef ds:uri="http://schemas.openxmlformats.org/package/2006/metadata/core-properties"/>
    <ds:schemaRef ds:uri="http://schemas.microsoft.com/office/infopath/2007/PartnerControls"/>
    <ds:schemaRef ds:uri="8425509b-c587-4994-9466-01f6efb644d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2017</Words>
  <Application>Microsoft Office PowerPoint</Application>
  <PresentationFormat>Widescreen</PresentationFormat>
  <Paragraphs>147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ADLaM Display</vt:lpstr>
      <vt:lpstr>Aptos</vt:lpstr>
      <vt:lpstr>Aptos Display</vt:lpstr>
      <vt:lpstr>Arial</vt:lpstr>
      <vt:lpstr>Courier New</vt:lpstr>
      <vt:lpstr>Times New Roman</vt:lpstr>
      <vt:lpstr>Office Theme</vt:lpstr>
      <vt:lpstr>PowerPoint Presentation</vt:lpstr>
      <vt:lpstr>Introduction </vt:lpstr>
      <vt:lpstr>Overview: NHS Application</vt:lpstr>
      <vt:lpstr>Impact on workforce</vt:lpstr>
      <vt:lpstr>Impact On Service Delivery</vt:lpstr>
      <vt:lpstr>Impact On Service Delivery</vt:lpstr>
      <vt:lpstr>Patient Experience and Empowerment</vt:lpstr>
      <vt:lpstr>Conclusion – Critical Evaluation &amp; Recommendations</vt:lpstr>
      <vt:lpstr>Reference list:</vt:lpstr>
      <vt:lpstr>Reference list continued: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Halima Bibi (2320004)</dc:creator>
  <cp:lastModifiedBy>Halima Bibi (2320004)</cp:lastModifiedBy>
  <cp:revision>8</cp:revision>
  <dcterms:created xsi:type="dcterms:W3CDTF">2026-02-28T15:47:00Z</dcterms:created>
  <dcterms:modified xsi:type="dcterms:W3CDTF">2026-03-08T02:37:57Z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0x010100B77BF7F1F3F93E4997B21D6B9868348F</vt:lpwstr>
  </property>
</Properties>
</file>