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70" r:id="rId9"/>
    <p:sldId id="263" r:id="rId10"/>
    <p:sldId id="264" r:id="rId11"/>
    <p:sldId id="265" r:id="rId12"/>
    <p:sldId id="266" r:id="rId13"/>
    <p:sldId id="268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28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743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888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85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70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94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483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317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432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48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81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86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3331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818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52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5559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8912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918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B4364-1968-40E2-B7AD-B21B84705BA3}" type="datetimeFigureOut">
              <a:rPr lang="en-GB" smtClean="0"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9EC2F-7ACC-4FA7-A97A-5ECCBC49F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592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police-wallpaper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illustration/scared-police-woma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travel.com/new-years-eve-celebrations-in-london-turn-into-horror-as-car-slams-into-crowd-of-people-at-stroke-of-midnight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aw.columbia.edu/climatechange/2025/05/05/100-days-of-trump-2-0-renewable-energy-siting-and-permitting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rrington-worldwide.co.uk/2021/11/03/justice-for-victims-a-key-priority-for-police-commissioner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re.ac.uk/courses/science-forensic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d.army.mil/Media-Resources/Releases/Article-Display/Article/3370924/putting-together-the-pieces-when-a-cold-case-gets-hot-army-crime-lab-at-work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fundsforngos.org/women-gender/caribbean-spotlight-initiative-regional-programm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acioncontinua.ufm.edu/taller/taller-preguntas-fantasticas-y-donde-encontrarlas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transforming-the-criminal-justice-response-to-domestic-abuse/shifting-the-scales-transforming-the-criminal-justice-response-to-domestic-abuse-accessible" TargetMode="External"/><Relationship Id="rId3" Type="http://schemas.openxmlformats.org/officeDocument/2006/relationships/hyperlink" Target="https://assets.college.police.uk/s3fs-public/2023-04/Briefing-note-for-police-first-responders-to-a-rape-or-sexual-assault.pdf" TargetMode="External"/><Relationship Id="rId7" Type="http://schemas.openxmlformats.org/officeDocument/2006/relationships/hyperlink" Target="https://www.cps.gov.uk/prosecution-guidance/modern-slavery-and-human-trafficking-offences-and-defences-including-section" TargetMode="External"/><Relationship Id="rId2" Type="http://schemas.openxmlformats.org/officeDocument/2006/relationships/hyperlink" Target="https://www.college.police.uk/app/major-investigation-and-public-protection/domestic-abuse/partnership-working-and-multi-agency-responsesmechanism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ps.gov.uk/prosecution-guidance/so-called-honour-based-abuse" TargetMode="External"/><Relationship Id="rId5" Type="http://schemas.openxmlformats.org/officeDocument/2006/relationships/hyperlink" Target="https://www.college.police.uk/article/call-action-violence-against-women-and-girls-epidemic-deepens" TargetMode="External"/><Relationship Id="rId4" Type="http://schemas.openxmlformats.org/officeDocument/2006/relationships/hyperlink" Target="https://www.college.police.uk/app/major-investigation-and-public-protection/managing-sexual-offenders-and-violent-offenders/multi-agency-public-protection-arrangements-mappa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guides-for-victims-of-rape-and-sexual-assault/investigating-a-rape-or-sexual-assault" TargetMode="External"/><Relationship Id="rId7" Type="http://schemas.openxmlformats.org/officeDocument/2006/relationships/hyperlink" Target="https://survivorsnetwork.org.uk/wp-content/uploads/2023/08/Investigation-FAQ.pdf" TargetMode="External"/><Relationship Id="rId2" Type="http://schemas.openxmlformats.org/officeDocument/2006/relationships/hyperlink" Target="https://www.legislation.gov.uk/ukpga/2003/31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afelives.org.uk/about-domestic-abuse/domestic-abuse-response-in-the-uk/what-is-a-marac/" TargetMode="External"/><Relationship Id="rId5" Type="http://schemas.openxmlformats.org/officeDocument/2006/relationships/hyperlink" Target="https://publications.parliament.uk/pa/cm201617/cmselect/cmhaff/26/2610.htm#:~:text=exceed%20six%20months).-,Children,in%20prostitution%20are%20not%20criminalised" TargetMode="External"/><Relationship Id="rId4" Type="http://schemas.openxmlformats.org/officeDocument/2006/relationships/hyperlink" Target="https://www.nhs.uk/live-well/sexual-health/help-after-rape-and-sexual-assaul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E633C-1FE2-F85C-492E-819DCA3AA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7853" y="103909"/>
            <a:ext cx="9809019" cy="2886508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How effective is the UK policing response to violence against women and girls, and what systemic reforms are needed to ensure consistent protection, justice, and prevention across all communities?</a:t>
            </a:r>
            <a:endParaRPr lang="en-GB" sz="32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AF98D5-C335-6D2D-646F-FFE4A88262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0728" y="6058948"/>
            <a:ext cx="3796144" cy="635924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-Aidan Rooney 2300914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3992AA-1899-ED33-C0E6-918E1FA5A2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68634" y="3429000"/>
            <a:ext cx="4721626" cy="3049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11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9824C-8796-D48C-758E-62D8387A9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A11B7-1A5B-C11A-C614-7A2AB19308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972" y="1837113"/>
            <a:ext cx="9905999" cy="423949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Aim 1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-Discover the types of violence against women and girls. </a:t>
            </a:r>
          </a:p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Aim 2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-Analyse different systemic reforms used in policing violence against females.</a:t>
            </a:r>
          </a:p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Aim 3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-Detect challenges faced with policing violence against women.</a:t>
            </a:r>
          </a:p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Aim 4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-Evaluate the effectiveness of police response and how they can improve.</a:t>
            </a:r>
          </a:p>
        </p:txBody>
      </p:sp>
    </p:spTree>
    <p:extLst>
      <p:ext uri="{BB962C8B-B14F-4D97-AF65-F5344CB8AC3E}">
        <p14:creationId xmlns:p14="http://schemas.microsoft.com/office/powerpoint/2010/main" val="325918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7E061-33E5-7EEB-859F-73319C5B0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535AB-43A8-3DBB-4911-BE60209F3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20488"/>
            <a:ext cx="6473046" cy="47133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-Many types of violence affect women and girls across the UK.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-Different systems of tackling violence are in place.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-Lots of challenges are associated with policing violence against females.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-Discuss the effectiveness of policing responses.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-Display methods on how the police service can improve.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EE5137-76BF-DD3F-F9AF-D49FA53EBC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97189" y="1820489"/>
            <a:ext cx="4268585" cy="4239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73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C0556-5FEC-2296-02B5-C91439ECA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40" y="419516"/>
            <a:ext cx="3856037" cy="1639884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Violence associated with females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2D8058-EE51-D8E9-1A5B-1BB6825C9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60840" y="2258906"/>
            <a:ext cx="3856037" cy="399780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-Prostitution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-Modern Day Slavery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-Honor Based Violence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-Female Genital Mutilation (FGM)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A746E30C-8DF6-B5E7-E52B-250AACE04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31014" y="1793393"/>
            <a:ext cx="5891213" cy="3927082"/>
          </a:xfrm>
        </p:spPr>
      </p:pic>
    </p:spTree>
    <p:extLst>
      <p:ext uri="{BB962C8B-B14F-4D97-AF65-F5344CB8AC3E}">
        <p14:creationId xmlns:p14="http://schemas.microsoft.com/office/powerpoint/2010/main" val="285626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ADA03-096C-D50A-53FC-EBCCB2071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1518" y="585155"/>
            <a:ext cx="3856037" cy="578627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CD90CBF-5FA2-438F-ACF9-40E0340880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7555" y="1742409"/>
            <a:ext cx="5891213" cy="392747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06BE1D-04F2-72D2-872F-21D94AE30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1519" y="1163782"/>
            <a:ext cx="3856037" cy="5336771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Prostitution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-Section 51 Sexual Offences Act 2003.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-(Parliament 2016).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Modern Day Slavery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-Modern Day Slavery Act 2015.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-(Crown Prosecution Service 2025).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Honor Based Violence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-Forced marriage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-Section 121 of the Anti-Social Behaviour Crime and Policing Act 2014.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-(Crown Prosecution Service 2024).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Female Genital Mutilation (FGM)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-Female Genital Mutilation Act 2003.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-(Legislation 2003).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71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4FC09-D486-558D-D536-038E907EF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Policing programs used to police violence against women and girls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806D0-34FB-EDE7-69F3-F4D8B8883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767" y="2286000"/>
            <a:ext cx="6207039" cy="42893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-Sexual Assault Referral Centre (SARC).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-(NHS 2018).</a:t>
            </a:r>
          </a:p>
          <a:p>
            <a:pPr marL="0" indent="0"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-Multi Agency Risk Assessment Conference (MARAC).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-(Safe Lives 2024).</a:t>
            </a:r>
          </a:p>
          <a:p>
            <a:pPr marL="0" indent="0"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-Multi Agency Public Protection Arrangements (MAPPA).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-(College of Policing 2023).</a:t>
            </a:r>
          </a:p>
          <a:p>
            <a:pPr marL="0" indent="0"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-Multi Agency Safeguarding Hub (MASH).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-(College of Policing 2018).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E066B7-FC98-27F8-6B93-44856F74AD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8806" y="2515495"/>
            <a:ext cx="4179136" cy="3444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743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90E63-9B6A-2912-4925-753A3BDC6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How the police Process violent crimes against women and girls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BD791-AC4A-C570-1150-2B72EE0F7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970116"/>
            <a:ext cx="6531235" cy="46883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Early Evidence Kit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-Used to swab urine, mouth and private parts.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-Must be signed by victim. 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-(Ministry of Justice 2023).</a:t>
            </a:r>
          </a:p>
          <a:p>
            <a:pPr marL="0" indent="0">
              <a:buNone/>
            </a:pPr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Cross Contamination Avoidance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-Officers that were with the victim don’t let the offender go in the same vehicle.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-Any DNA samples to not be near arresting officer.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-(College of Policing 2023).</a:t>
            </a:r>
          </a:p>
          <a:p>
            <a:pPr marL="0" indent="0">
              <a:buNone/>
            </a:pPr>
            <a:r>
              <a:rPr lang="en-GB" sz="1900" b="1" u="sng" dirty="0">
                <a:latin typeface="Arial" panose="020B0604020202020204" pitchFamily="34" charset="0"/>
                <a:cs typeface="Arial" panose="020B0604020202020204" pitchFamily="34" charset="0"/>
              </a:rPr>
              <a:t>Couch Cover 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-Put a cover on the seat of the vehicle to collect any forensics.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-(College of Policing 2023).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512F56-4633-A140-48F1-C222E34F82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2647" y="2269375"/>
            <a:ext cx="3873526" cy="258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360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53F37-4646-0FF8-8FCC-F693CBB82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How the police Process violent crime against women and girls Continued…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D7A9C-61EB-427B-CA79-C04CCC78F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903615"/>
            <a:ext cx="7021686" cy="462187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Victim Clothing Removal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-Remove clothing for forensics.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-Must be wearing gloves and a mask if DNA is needed.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-(College of Policing 2023). </a:t>
            </a:r>
          </a:p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Police Medical Examiner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-Handles all gathering of samples.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-Is informed of the victims' details.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-(College of Policing 2023).</a:t>
            </a:r>
          </a:p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Specialist Officer Roles</a:t>
            </a:r>
          </a:p>
          <a:p>
            <a:pPr marL="0" indent="0">
              <a:buNone/>
            </a:pPr>
            <a:r>
              <a:rPr lang="en-GB" dirty="0"/>
              <a:t>-SOFR-Deals with the immediate response to a victim and medical examination.</a:t>
            </a:r>
          </a:p>
          <a:p>
            <a:pPr marL="0" indent="0">
              <a:buNone/>
            </a:pPr>
            <a:r>
              <a:rPr lang="en-GB" dirty="0"/>
              <a:t>-SOIT-A interviewer with specialist skills to interview a victim of rape.</a:t>
            </a:r>
          </a:p>
          <a:p>
            <a:pPr marL="0" indent="0">
              <a:buNone/>
            </a:pPr>
            <a:r>
              <a:rPr lang="en-GB" dirty="0"/>
              <a:t>-(Survivors Network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2C67F2-1A9B-F457-A28E-B2DC89F547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00306" y="2251070"/>
            <a:ext cx="4886152" cy="2748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28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9E0B5-0098-43EA-F5C1-BC6FF0ED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Challenges of policing violence against females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A484-108D-1FC8-DCF0-FBBBF5F8B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097088"/>
            <a:ext cx="5974282" cy="45364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-1 in 4 Women experience sexual assault in their life.</a:t>
            </a:r>
          </a:p>
          <a:p>
            <a:pPr marL="0" indent="0">
              <a:buNone/>
            </a:pPr>
            <a:r>
              <a:rPr lang="en-GB" dirty="0"/>
              <a:t>-Violence against women and girls accommodates 20% of crime.</a:t>
            </a:r>
          </a:p>
          <a:p>
            <a:pPr marL="0" indent="0">
              <a:buNone/>
            </a:pPr>
            <a:r>
              <a:rPr lang="en-GB" dirty="0"/>
              <a:t>-Between 2022 and 2023 1 million violence against women and girls' crime were recorded.</a:t>
            </a:r>
          </a:p>
          <a:p>
            <a:pPr marL="0" indent="0">
              <a:buNone/>
            </a:pPr>
            <a:r>
              <a:rPr lang="en-GB" dirty="0"/>
              <a:t>-Between 2022 and 2023 there was over 100,000 rape/serious sexual offences reported.</a:t>
            </a:r>
          </a:p>
          <a:p>
            <a:pPr marL="0" indent="0">
              <a:buNone/>
            </a:pPr>
            <a:r>
              <a:rPr lang="en-GB" dirty="0"/>
              <a:t>-Domestic abuse is very hard to police due to its privacy.</a:t>
            </a:r>
          </a:p>
          <a:p>
            <a:pPr marL="0" indent="0">
              <a:buNone/>
            </a:pPr>
            <a:r>
              <a:rPr lang="en-GB" dirty="0"/>
              <a:t>-(College of Policing 2024).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1A067F-6213-259B-98FB-5874B8B0A0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98575" y="2770302"/>
            <a:ext cx="4056610" cy="3190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37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46F36-66E0-4855-6F6B-5DCE982D8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How can the police improve their abilities when dealing with violence against females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FAF80-2FE7-7BDA-9C23-3B48EB2B7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6024159" cy="43092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-Be more accessible to victims.</a:t>
            </a:r>
          </a:p>
          <a:p>
            <a:pPr marL="0" indent="0">
              <a:buNone/>
            </a:pPr>
            <a:r>
              <a:rPr lang="en-GB" dirty="0"/>
              <a:t>-Having a more public presence.</a:t>
            </a:r>
          </a:p>
          <a:p>
            <a:pPr marL="0" indent="0">
              <a:buNone/>
            </a:pPr>
            <a:r>
              <a:rPr lang="en-GB" dirty="0"/>
              <a:t>-Better training tailored towards helping victims and resolving crime.</a:t>
            </a:r>
          </a:p>
          <a:p>
            <a:pPr marL="0" indent="0">
              <a:buNone/>
            </a:pPr>
            <a:r>
              <a:rPr lang="en-GB" dirty="0"/>
              <a:t>-Having better community insight.</a:t>
            </a:r>
          </a:p>
          <a:p>
            <a:pPr marL="0" indent="0">
              <a:buNone/>
            </a:pPr>
            <a:r>
              <a:rPr lang="en-GB" dirty="0"/>
              <a:t>-Allocating resources more efficiently.</a:t>
            </a:r>
          </a:p>
          <a:p>
            <a:pPr marL="0" indent="0">
              <a:buNone/>
            </a:pPr>
            <a:r>
              <a:rPr lang="en-GB" dirty="0"/>
              <a:t>-(Home Office 2025).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F6514F-92AF-597B-3579-E2D75EF2B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5571" y="2450957"/>
            <a:ext cx="4753110" cy="33402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4F6737-DEDF-8928-C0F3-7F4A55BD47E4}"/>
              </a:ext>
            </a:extLst>
          </p:cNvPr>
          <p:cNvSpPr txBox="1"/>
          <p:nvPr/>
        </p:nvSpPr>
        <p:spPr>
          <a:xfrm>
            <a:off x="7165571" y="5808005"/>
            <a:ext cx="2257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(Home Office 2025).</a:t>
            </a:r>
          </a:p>
        </p:txBody>
      </p:sp>
    </p:spTree>
    <p:extLst>
      <p:ext uri="{BB962C8B-B14F-4D97-AF65-F5344CB8AC3E}">
        <p14:creationId xmlns:p14="http://schemas.microsoft.com/office/powerpoint/2010/main" val="140723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469D-CCC0-6588-E758-F55F2E3DF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4F81B-7EAD-6FE2-7B71-FC312633E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53738"/>
            <a:ext cx="6107286" cy="46135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-There are effective processes in place to police violence against women and girls.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-The main struggle/challenge the police face is having the resources to target specific problems.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-Preventing violence against women and girls comes from awareness and accessibility to those who are victims.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FE779E-7E2D-6F83-DB0D-DC15C60707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99316" y="2097088"/>
            <a:ext cx="4727529" cy="3108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CD7E50-F3F7-5F35-90EE-8EDA4A78C82B}"/>
              </a:ext>
            </a:extLst>
          </p:cNvPr>
          <p:cNvSpPr txBox="1"/>
          <p:nvPr/>
        </p:nvSpPr>
        <p:spPr>
          <a:xfrm>
            <a:off x="6999316" y="5333864"/>
            <a:ext cx="47275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c/conclusion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3604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705CA-5D66-0B67-F48A-0C64FA860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0917" y="535391"/>
            <a:ext cx="6290165" cy="1478570"/>
          </a:xfrm>
        </p:spPr>
        <p:txBody>
          <a:bodyPr>
            <a:normAutofit/>
          </a:bodyPr>
          <a:lstStyle/>
          <a:p>
            <a:r>
              <a:rPr lang="en-GB" sz="5400" b="1" u="sng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C4952C-F922-B711-D1D8-3137A2C028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41861" y="2246646"/>
            <a:ext cx="5108275" cy="38299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8046FE-4256-BBA8-CBA6-C101AE01CC16}"/>
              </a:ext>
            </a:extLst>
          </p:cNvPr>
          <p:cNvSpPr txBox="1"/>
          <p:nvPr/>
        </p:nvSpPr>
        <p:spPr>
          <a:xfrm>
            <a:off x="3840479" y="6959985"/>
            <a:ext cx="51082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ormacioncontinua.ufm.edu/taller/taller-preguntas-fantasticas-y-donde-encontrarla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855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66D94-F1BA-5DC0-071F-A519E0B3F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15E53-5E8D-2025-EDD2-C9BEC1870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20487"/>
            <a:ext cx="9905999" cy="47050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-College of Policing (2018)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Partnership working and multi-agency responses/mechanisms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https://www.college.police.uk/app/major-investigation-and-public-protection/domestic-abuse/partnership-working-and-multi-agency-responsesmechanisms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2025).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-College of Policing (2023)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For police first responders to a report of rape or sexual assault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https://assets.college.police.uk/s3fs-public/2023-04/Briefing-note-for-police-first-responders-to-a-rape-or-sexual-assault.pdf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2026). 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-College of Policing (2023)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Multi-agency public protection arrangements (</a:t>
            </a:r>
            <a:r>
              <a:rPr lang="en-GB" sz="2500" i="1" dirty="0" err="1">
                <a:latin typeface="Arial" panose="020B0604020202020204" pitchFamily="34" charset="0"/>
                <a:cs typeface="Arial" panose="020B0604020202020204" pitchFamily="34" charset="0"/>
              </a:rPr>
              <a:t>mappa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https://www.college.police.uk/app/major-investigation-and-public-protection/managing-sexual-offenders-and-violent-offenders/multi-agency-public-protection-arrangements-mappa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-College of Policing (2024)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Call to action as violence against women and girls epidemic deepens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https://www.college.police.uk/article/call-action-violence-against-women-and-girls-epidemic-deepens#:~:text=Over%20one%20million%20VAWG%20related,compared%20with%20the%20same%20period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). (Accessed: 9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-Crown Prosecution Service (2024)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So-called honour-based abuse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https://www.cps.gov.uk/prosecution-guidance/so-called-honour-based-abuse#:~:text=investigation%20and%20prosecution.-,Forced%20marriage,whether%20or%20not%20legally%20binding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(Accessed: 7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-Crown Prosecution Service (2025)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Modern slavery and human trafficking: offences and defences, including the section 45 defence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https://www.cps.gov.uk/prosecution-guidance/modern-slavery-and-human-trafficking-offences-and-defences-including-section#:~:text=the%20prosecution%20of%20modern%20slavery,under%20the%202015%20Act%20are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: (Accessed: 7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-Home Office (2025)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Shifting the scales: transforming the criminal justice response to domestic abuse (accessible).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https://www.gov.uk/government/publications/transforming-the-criminal-justice-response-to-domestic-abuse/shifting-the-scales-transforming-the-criminal-justice-response-to-domestic-abuse-accessible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9</a:t>
            </a:r>
            <a:r>
              <a:rPr lang="en-GB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2998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A6572-FF7D-8672-84D0-9B88553CF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9EF10-0639-F851-50B3-E96B4D48A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415131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-Legislation (2003)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Female genital mutilation act 2003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https://www.legislation.gov.uk/ukpga/2003/31/contents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7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-Ministry of Justice (2023)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Investigating a rape or sexual assault (html version).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https://www.gov.uk/government/publications/guides-for-victims-of-rape-and-sexual-assault/investigating-a-rape-or-sexual-assault#:~:text=Early%20evidence%20kit:%20A%20trained,is%20relevant%20to%20your%20case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(Accessed: 8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-NHS (2018)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Help after rape and sexual assault.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https://www.nhs.uk/live-well/sexual-health/help-after-rape-and-sexual-assault/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-Parliament (2016)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Appendix 1: home office overview of existing legislation in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https://publications.parliament.uk/pa/cm201617/cmselect/cmhaff/26/2610.htm#:~:text=exceed%20six%20months).-,Children,in%20prostitution%20are%20not%20criminalised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(Accessed: 7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-Safe Lives (2024)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What is a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marac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?.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https://safelives.org.uk/about-domestic-abuse/domestic-abuse-response-in-the-uk/what-is-a-marac/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-Survivors Network (2023)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Police investigation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https://survivorsnetwork.org.uk/wp-content/uploads/2023/08/Investigation-FAQ.pdf#:~:text=Sexual%20Offences%20Investigation%20Trained%20(SOIT)%20Officer%20Your,officer%20or%20they%20may%20be%20police%20staff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(Accessed: 8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116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3121</TotalTime>
  <Words>1398</Words>
  <Application>Microsoft Office PowerPoint</Application>
  <PresentationFormat>Widescreen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Tw Cen MT</vt:lpstr>
      <vt:lpstr>Circuit</vt:lpstr>
      <vt:lpstr>How effective is the UK policing response to violence against women and girls, and what systemic reforms are needed to ensure consistent protection, justice, and prevention across all communities?</vt:lpstr>
      <vt:lpstr>Aims and objectives </vt:lpstr>
      <vt:lpstr>Introduction</vt:lpstr>
      <vt:lpstr>Violence associated with females</vt:lpstr>
      <vt:lpstr>Legislation</vt:lpstr>
      <vt:lpstr>Policing programs used to police violence against women and girls</vt:lpstr>
      <vt:lpstr>How the police Process violent crimes against women and girls</vt:lpstr>
      <vt:lpstr>How the police Process violent crime against women and girls Continued…</vt:lpstr>
      <vt:lpstr>Challenges of policing violence against females</vt:lpstr>
      <vt:lpstr>How can the police improve their abilities when dealing with violence against females</vt:lpstr>
      <vt:lpstr>Conclusion</vt:lpstr>
      <vt:lpstr>Any Questions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Aidan Rooney</dc:creator>
  <cp:lastModifiedBy>Aidan Rooney</cp:lastModifiedBy>
  <cp:revision>2</cp:revision>
  <dcterms:created xsi:type="dcterms:W3CDTF">2026-01-07T15:18:30Z</dcterms:created>
  <dcterms:modified xsi:type="dcterms:W3CDTF">2026-01-09T19:20:28Z</dcterms:modified>
</cp:coreProperties>
</file>