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63" r:id="rId3"/>
    <p:sldId id="258" r:id="rId4"/>
    <p:sldId id="257" r:id="rId5"/>
    <p:sldId id="260" r:id="rId6"/>
    <p:sldId id="261" r:id="rId7"/>
    <p:sldId id="259"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7/13/26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44656521"/>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7/13/26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1585609"/>
      </p:ext>
    </p:extLst>
  </p:cSld>
  <p:clrMap bg1="lt1" tx1="dk1" bg2="lt2" tx2="dk2" accent1="accent1" accent2="accent2" accent3="accent3" accent4="accent4" accent5="accent5" accent6="accent6" hlink="hlink" folHlink="folHlink"/>
  <p:sldLayoutIdLst>
    <p:sldLayoutId id="2147483662" r:id="rId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C71DE-7650-0CB4-FAD9-84DCA8901A0C}"/>
              </a:ext>
            </a:extLst>
          </p:cNvPr>
          <p:cNvSpPr>
            <a:spLocks noGrp="1"/>
          </p:cNvSpPr>
          <p:nvPr>
            <p:ph type="ctrTitle"/>
          </p:nvPr>
        </p:nvSpPr>
        <p:spPr>
          <a:xfrm>
            <a:off x="703400" y="908651"/>
            <a:ext cx="4937004" cy="4058682"/>
          </a:xfrm>
        </p:spPr>
        <p:txBody>
          <a:bodyPr anchor="t">
            <a:normAutofit/>
          </a:bodyPr>
          <a:lstStyle/>
          <a:p>
            <a:r>
              <a:rPr lang="en-GB" sz="5500" dirty="0"/>
              <a:t>Lifespan development </a:t>
            </a:r>
            <a:endParaRPr lang="en-US" sz="5500" dirty="0"/>
          </a:p>
        </p:txBody>
      </p:sp>
      <p:sp>
        <p:nvSpPr>
          <p:cNvPr id="3" name="Subtitle 2">
            <a:extLst>
              <a:ext uri="{FF2B5EF4-FFF2-40B4-BE49-F238E27FC236}">
                <a16:creationId xmlns:a16="http://schemas.microsoft.com/office/drawing/2014/main" id="{30CBF08B-36E7-5309-B810-C05F50D6A3DB}"/>
              </a:ext>
            </a:extLst>
          </p:cNvPr>
          <p:cNvSpPr>
            <a:spLocks noGrp="1"/>
          </p:cNvSpPr>
          <p:nvPr>
            <p:ph type="subTitle" idx="1"/>
          </p:nvPr>
        </p:nvSpPr>
        <p:spPr>
          <a:xfrm>
            <a:off x="703400" y="5103862"/>
            <a:ext cx="4172757" cy="845487"/>
          </a:xfrm>
        </p:spPr>
        <p:txBody>
          <a:bodyPr anchor="b">
            <a:normAutofit/>
          </a:bodyPr>
          <a:lstStyle/>
          <a:p>
            <a:endParaRPr lang="en-US"/>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Wooden blocks stacked to create a bar graph">
            <a:extLst>
              <a:ext uri="{FF2B5EF4-FFF2-40B4-BE49-F238E27FC236}">
                <a16:creationId xmlns:a16="http://schemas.microsoft.com/office/drawing/2014/main" id="{15007899-3933-D787-B1CE-74B0D14D8F09}"/>
              </a:ext>
            </a:extLst>
          </p:cNvPr>
          <p:cNvPicPr>
            <a:picLocks noChangeAspect="1"/>
          </p:cNvPicPr>
          <p:nvPr/>
        </p:nvPicPr>
        <p:blipFill>
          <a:blip r:embed="rId2"/>
          <a:srcRect l="26825" r="16082" b="-1"/>
          <a:stretch>
            <a:fillRect/>
          </a:stretch>
        </p:blipFill>
        <p:spPr>
          <a:xfrm>
            <a:off x="6326272" y="10"/>
            <a:ext cx="5865727" cy="6857990"/>
          </a:xfrm>
          <a:prstGeom prst="rect">
            <a:avLst/>
          </a:prstGeom>
        </p:spPr>
      </p:pic>
    </p:spTree>
    <p:extLst>
      <p:ext uri="{BB962C8B-B14F-4D97-AF65-F5344CB8AC3E}">
        <p14:creationId xmlns:p14="http://schemas.microsoft.com/office/powerpoint/2010/main" val="33248823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94136-4638-6490-5554-16EF556D949E}"/>
              </a:ext>
            </a:extLst>
          </p:cNvPr>
          <p:cNvSpPr>
            <a:spLocks noGrp="1"/>
          </p:cNvSpPr>
          <p:nvPr>
            <p:ph type="ctrTitle"/>
          </p:nvPr>
        </p:nvSpPr>
        <p:spPr/>
        <p:txBody>
          <a:bodyPr/>
          <a:lstStyle/>
          <a:p>
            <a:r>
              <a:rPr lang="en-GB" dirty="0"/>
              <a:t>Introduction </a:t>
            </a:r>
            <a:endParaRPr lang="en-US" dirty="0"/>
          </a:p>
        </p:txBody>
      </p:sp>
      <p:sp>
        <p:nvSpPr>
          <p:cNvPr id="3" name="Subtitle 2">
            <a:extLst>
              <a:ext uri="{FF2B5EF4-FFF2-40B4-BE49-F238E27FC236}">
                <a16:creationId xmlns:a16="http://schemas.microsoft.com/office/drawing/2014/main" id="{A2B6A536-561C-B797-281C-372663B4606B}"/>
              </a:ext>
            </a:extLst>
          </p:cNvPr>
          <p:cNvSpPr>
            <a:spLocks noGrp="1"/>
          </p:cNvSpPr>
          <p:nvPr>
            <p:ph type="subTitle" idx="1"/>
          </p:nvPr>
        </p:nvSpPr>
        <p:spPr>
          <a:xfrm>
            <a:off x="314286" y="-201188"/>
            <a:ext cx="7066803" cy="3817042"/>
          </a:xfrm>
        </p:spPr>
        <p:txBody>
          <a:bodyPr/>
          <a:lstStyle/>
          <a:p>
            <a:r>
              <a:rPr lang="en-GB" dirty="0"/>
              <a:t>Hello, my name is Rita and I’m here to talk about lifespan development I’ll be talking about the </a:t>
            </a:r>
            <a:r>
              <a:rPr lang="en-GB" dirty="0" err="1"/>
              <a:t>Bowbleys</a:t>
            </a:r>
            <a:r>
              <a:rPr lang="en-GB" dirty="0"/>
              <a:t> attachment theory along with other things </a:t>
            </a:r>
          </a:p>
        </p:txBody>
      </p:sp>
    </p:spTree>
    <p:extLst>
      <p:ext uri="{BB962C8B-B14F-4D97-AF65-F5344CB8AC3E}">
        <p14:creationId xmlns:p14="http://schemas.microsoft.com/office/powerpoint/2010/main" val="2217986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2DC79-2A73-881E-19B3-8D4FBA5A1E4F}"/>
              </a:ext>
            </a:extLst>
          </p:cNvPr>
          <p:cNvSpPr>
            <a:spLocks noGrp="1"/>
          </p:cNvSpPr>
          <p:nvPr>
            <p:ph type="ctrTitle"/>
          </p:nvPr>
        </p:nvSpPr>
        <p:spPr/>
        <p:txBody>
          <a:bodyPr/>
          <a:lstStyle/>
          <a:p>
            <a:r>
              <a:rPr lang="en-GB" dirty="0"/>
              <a:t>What is lifespan development </a:t>
            </a:r>
            <a:endParaRPr lang="en-US" dirty="0"/>
          </a:p>
        </p:txBody>
      </p:sp>
      <p:sp>
        <p:nvSpPr>
          <p:cNvPr id="3" name="Subtitle 2">
            <a:extLst>
              <a:ext uri="{FF2B5EF4-FFF2-40B4-BE49-F238E27FC236}">
                <a16:creationId xmlns:a16="http://schemas.microsoft.com/office/drawing/2014/main" id="{13B1490D-3BF9-0591-4BAB-7F4876E6EC56}"/>
              </a:ext>
            </a:extLst>
          </p:cNvPr>
          <p:cNvSpPr>
            <a:spLocks noGrp="1"/>
          </p:cNvSpPr>
          <p:nvPr>
            <p:ph type="subTitle" idx="1"/>
          </p:nvPr>
        </p:nvSpPr>
        <p:spPr>
          <a:xfrm>
            <a:off x="323076" y="3010767"/>
            <a:ext cx="6607660" cy="1302774"/>
          </a:xfrm>
        </p:spPr>
        <p:txBody>
          <a:bodyPr>
            <a:noAutofit/>
          </a:bodyPr>
          <a:lstStyle/>
          <a:p>
            <a:r>
              <a:rPr lang="en-GB" sz="2400" b="0" i="0" dirty="0">
                <a:effectLst/>
                <a:latin typeface="UICTFontTextStyleBody"/>
              </a:rPr>
              <a:t>Lifespan development is the physiological of how the human bloody changes m, adapts throughout the life stages and also how humans grow. It covers the full human body experience from baby to old </a:t>
            </a:r>
            <a:endParaRPr lang="en-GB" sz="2400" dirty="0">
              <a:effectLst/>
              <a:latin typeface=".AppleSystemUIFont"/>
            </a:endParaRPr>
          </a:p>
        </p:txBody>
      </p:sp>
    </p:spTree>
    <p:extLst>
      <p:ext uri="{BB962C8B-B14F-4D97-AF65-F5344CB8AC3E}">
        <p14:creationId xmlns:p14="http://schemas.microsoft.com/office/powerpoint/2010/main" val="134473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45A93-A0F7-DAD8-AD7B-FC771535CDA4}"/>
              </a:ext>
            </a:extLst>
          </p:cNvPr>
          <p:cNvSpPr>
            <a:spLocks noGrp="1"/>
          </p:cNvSpPr>
          <p:nvPr>
            <p:ph type="ctrTitle"/>
          </p:nvPr>
        </p:nvSpPr>
        <p:spPr/>
        <p:txBody>
          <a:bodyPr/>
          <a:lstStyle/>
          <a:p>
            <a:r>
              <a:rPr lang="en-GB" dirty="0" err="1"/>
              <a:t>Bowlby’s</a:t>
            </a:r>
            <a:r>
              <a:rPr lang="en-GB" dirty="0"/>
              <a:t> </a:t>
            </a:r>
            <a:r>
              <a:rPr lang="en-GB" dirty="0" err="1"/>
              <a:t>attachement</a:t>
            </a:r>
            <a:r>
              <a:rPr lang="en-GB" dirty="0"/>
              <a:t> </a:t>
            </a:r>
            <a:r>
              <a:rPr lang="en-GB" dirty="0" err="1"/>
              <a:t>thetory</a:t>
            </a:r>
            <a:endParaRPr lang="en-US" dirty="0"/>
          </a:p>
        </p:txBody>
      </p:sp>
      <p:sp>
        <p:nvSpPr>
          <p:cNvPr id="3" name="Subtitle 2">
            <a:extLst>
              <a:ext uri="{FF2B5EF4-FFF2-40B4-BE49-F238E27FC236}">
                <a16:creationId xmlns:a16="http://schemas.microsoft.com/office/drawing/2014/main" id="{3F036562-0AD3-D2E4-6F35-D083BB041B61}"/>
              </a:ext>
            </a:extLst>
          </p:cNvPr>
          <p:cNvSpPr>
            <a:spLocks noGrp="1"/>
          </p:cNvSpPr>
          <p:nvPr>
            <p:ph type="subTitle" idx="1"/>
          </p:nvPr>
        </p:nvSpPr>
        <p:spPr>
          <a:xfrm>
            <a:off x="590920" y="4105191"/>
            <a:ext cx="6991776" cy="1343980"/>
          </a:xfrm>
        </p:spPr>
        <p:txBody>
          <a:bodyPr>
            <a:noAutofit/>
          </a:bodyPr>
          <a:lstStyle/>
          <a:p>
            <a:r>
              <a:rPr lang="en-GB" sz="2400" b="0" i="0" dirty="0">
                <a:effectLst/>
                <a:latin typeface="UICTFontTextStyleBody"/>
              </a:rPr>
              <a:t>John </a:t>
            </a:r>
            <a:r>
              <a:rPr lang="en-GB" sz="2400" b="0" i="0" dirty="0" err="1">
                <a:effectLst/>
                <a:latin typeface="UICTFontTextStyleBody"/>
              </a:rPr>
              <a:t>Bowlbys</a:t>
            </a:r>
            <a:r>
              <a:rPr lang="en-GB" sz="2400" b="0" i="0" dirty="0">
                <a:effectLst/>
                <a:latin typeface="UICTFontTextStyleBody"/>
              </a:rPr>
              <a:t> theory was to do with children and how he believed kids are biologically so they can form emotional bonds with primary caregivers. This bond or connection is something that will help individuals in life no matter the struggles it’s something that will help them throughout life and will help with any expectations, future etc. </a:t>
            </a:r>
            <a:endParaRPr lang="en-GB" sz="2400" dirty="0">
              <a:effectLst/>
              <a:latin typeface=".AppleSystemUIFont"/>
            </a:endParaRPr>
          </a:p>
        </p:txBody>
      </p:sp>
    </p:spTree>
    <p:extLst>
      <p:ext uri="{BB962C8B-B14F-4D97-AF65-F5344CB8AC3E}">
        <p14:creationId xmlns:p14="http://schemas.microsoft.com/office/powerpoint/2010/main" val="37933648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AD992-A994-4255-B169-4AFC3D33BAFD}"/>
              </a:ext>
            </a:extLst>
          </p:cNvPr>
          <p:cNvSpPr>
            <a:spLocks noGrp="1"/>
          </p:cNvSpPr>
          <p:nvPr>
            <p:ph type="ctrTitle"/>
          </p:nvPr>
        </p:nvSpPr>
        <p:spPr>
          <a:xfrm>
            <a:off x="716662" y="916737"/>
            <a:ext cx="9989574" cy="3598606"/>
          </a:xfrm>
        </p:spPr>
        <p:txBody>
          <a:bodyPr>
            <a:normAutofit/>
          </a:bodyPr>
          <a:lstStyle/>
          <a:p>
            <a:r>
              <a:rPr lang="en-GB" sz="2400" dirty="0"/>
              <a:t>Key components </a:t>
            </a:r>
            <a:br>
              <a:rPr lang="en-GB" sz="2400" dirty="0"/>
            </a:br>
            <a:endParaRPr lang="en-US" sz="2400" dirty="0"/>
          </a:p>
        </p:txBody>
      </p:sp>
      <p:sp>
        <p:nvSpPr>
          <p:cNvPr id="3" name="Subtitle 2">
            <a:extLst>
              <a:ext uri="{FF2B5EF4-FFF2-40B4-BE49-F238E27FC236}">
                <a16:creationId xmlns:a16="http://schemas.microsoft.com/office/drawing/2014/main" id="{F197AB95-1317-B45F-D876-8AA8E82D448B}"/>
              </a:ext>
            </a:extLst>
          </p:cNvPr>
          <p:cNvSpPr>
            <a:spLocks noGrp="1"/>
          </p:cNvSpPr>
          <p:nvPr>
            <p:ph type="subTitle" idx="1"/>
          </p:nvPr>
        </p:nvSpPr>
        <p:spPr>
          <a:xfrm>
            <a:off x="716662" y="4141960"/>
            <a:ext cx="6752447" cy="2213069"/>
          </a:xfrm>
        </p:spPr>
        <p:txBody>
          <a:bodyPr>
            <a:noAutofit/>
          </a:bodyPr>
          <a:lstStyle/>
          <a:p>
            <a:r>
              <a:rPr lang="en-GB" sz="1600" b="0" i="0" dirty="0">
                <a:effectLst/>
                <a:latin typeface="UICTFontTextStyleBody"/>
              </a:rPr>
              <a:t>Attachment- a Relationship that is between the baby and the primary caregivers especially if the parent is depressed and not acknowledging their baby needs. This makes the baby feel safe and having that emotional bond and attachment </a:t>
            </a:r>
            <a:endParaRPr lang="en-GB" sz="1600" dirty="0">
              <a:effectLst/>
              <a:latin typeface=".AppleSystemUIFont"/>
            </a:endParaRPr>
          </a:p>
          <a:p>
            <a:r>
              <a:rPr lang="en-GB" sz="1600" b="0" i="0" dirty="0">
                <a:effectLst/>
                <a:latin typeface="UICTFontTextStyleBody"/>
              </a:rPr>
              <a:t>Separation anxiety- Babies feel disturbed and distressed when they’re not with they’re parents or their primary caregiver which is completely normal as they’ve formed that type of attachment and bond </a:t>
            </a:r>
            <a:endParaRPr lang="en-GB" sz="1600" dirty="0">
              <a:effectLst/>
              <a:latin typeface=".AppleSystemUIFont"/>
            </a:endParaRPr>
          </a:p>
          <a:p>
            <a:r>
              <a:rPr lang="en-GB" sz="1800" b="0" i="0" dirty="0">
                <a:effectLst/>
                <a:latin typeface="UICTFontTextStyleBody"/>
              </a:rPr>
              <a:t>Stranger anxiety- babies will react differently to especially when they don’t recognise the faces this reaction can be due to fear. However this happens later on when they’re around 6-8 months as they’ll be used to seeing the same faces everyday and once again have formed some type of attachment </a:t>
            </a:r>
            <a:endParaRPr lang="en-GB" sz="1800" dirty="0">
              <a:effectLst/>
              <a:latin typeface=".AppleSystemUIFont"/>
            </a:endParaRPr>
          </a:p>
          <a:p>
            <a:r>
              <a:rPr lang="en-GB" sz="1800" b="0" i="0" dirty="0">
                <a:effectLst/>
                <a:latin typeface="UICTFontTextStyleBody"/>
              </a:rPr>
              <a:t>Secure base- A child will feel comfortable in an environment due to the primary caregivers and the primary caregivers will also been seen and the chid comfort person when they’re in discomfort </a:t>
            </a:r>
            <a:endParaRPr lang="en-GB" sz="1800" dirty="0">
              <a:effectLst/>
              <a:latin typeface=".AppleSystemUIFont"/>
            </a:endParaRPr>
          </a:p>
          <a:p>
            <a:endParaRPr lang="en-US" sz="1600" dirty="0"/>
          </a:p>
        </p:txBody>
      </p:sp>
    </p:spTree>
    <p:extLst>
      <p:ext uri="{BB962C8B-B14F-4D97-AF65-F5344CB8AC3E}">
        <p14:creationId xmlns:p14="http://schemas.microsoft.com/office/powerpoint/2010/main" val="2993436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7DEF4-3EEA-4D9A-1B07-7DF47528AF16}"/>
              </a:ext>
            </a:extLst>
          </p:cNvPr>
          <p:cNvSpPr>
            <a:spLocks noGrp="1"/>
          </p:cNvSpPr>
          <p:nvPr>
            <p:ph type="ctrTitle"/>
          </p:nvPr>
        </p:nvSpPr>
        <p:spPr>
          <a:xfrm>
            <a:off x="251415" y="889820"/>
            <a:ext cx="9989574" cy="3598606"/>
          </a:xfrm>
        </p:spPr>
        <p:txBody>
          <a:bodyPr/>
          <a:lstStyle/>
          <a:p>
            <a:r>
              <a:rPr lang="en-GB" dirty="0"/>
              <a:t>Relevance </a:t>
            </a:r>
            <a:r>
              <a:rPr lang="en-GB"/>
              <a:t>to early childhood </a:t>
            </a:r>
            <a:endParaRPr lang="en-US"/>
          </a:p>
        </p:txBody>
      </p:sp>
      <p:sp>
        <p:nvSpPr>
          <p:cNvPr id="3" name="Subtitle 2">
            <a:extLst>
              <a:ext uri="{FF2B5EF4-FFF2-40B4-BE49-F238E27FC236}">
                <a16:creationId xmlns:a16="http://schemas.microsoft.com/office/drawing/2014/main" id="{6F6BCAC8-7C6F-02D9-F635-199EAE63D808}"/>
              </a:ext>
            </a:extLst>
          </p:cNvPr>
          <p:cNvSpPr>
            <a:spLocks noGrp="1"/>
          </p:cNvSpPr>
          <p:nvPr>
            <p:ph type="subTitle" idx="1"/>
          </p:nvPr>
        </p:nvSpPr>
        <p:spPr>
          <a:xfrm>
            <a:off x="427455" y="3307030"/>
            <a:ext cx="6953635" cy="1810109"/>
          </a:xfrm>
        </p:spPr>
        <p:txBody>
          <a:bodyPr>
            <a:noAutofit/>
          </a:bodyPr>
          <a:lstStyle/>
          <a:p>
            <a:r>
              <a:rPr lang="en-GB" sz="1600" b="0" i="0" dirty="0">
                <a:effectLst/>
                <a:latin typeface="UICTFontTextStyleBody"/>
              </a:rPr>
              <a:t>The theory itself talks about childhood as it talks bout the bond between the child and primary care giver.</a:t>
            </a:r>
            <a:endParaRPr lang="en-GB" sz="1600" dirty="0">
              <a:effectLst/>
              <a:latin typeface=".AppleSystemUIFont"/>
            </a:endParaRPr>
          </a:p>
          <a:p>
            <a:r>
              <a:rPr lang="en-GB" sz="1600" b="0" i="0" dirty="0">
                <a:effectLst/>
                <a:latin typeface="UICTFontTextStyleBody"/>
              </a:rPr>
              <a:t> A good strong secure connection helps the child feel safe and seen.  </a:t>
            </a:r>
          </a:p>
          <a:p>
            <a:r>
              <a:rPr lang="en-GB" sz="1600" dirty="0">
                <a:latin typeface="UICTFontTextStyleBody"/>
              </a:rPr>
              <a:t>This makes the children explore different environments and connections because they know they already have a good, strong secure bond with the primary caregiver </a:t>
            </a:r>
            <a:endParaRPr lang="en-GB" sz="1600" b="0" i="0" dirty="0">
              <a:effectLst/>
              <a:latin typeface="UICTFontTextStyleBody"/>
            </a:endParaRPr>
          </a:p>
          <a:p>
            <a:endParaRPr lang="en-GB" sz="1600" dirty="0">
              <a:effectLst/>
              <a:latin typeface=".AppleSystemUIFont"/>
            </a:endParaRPr>
          </a:p>
          <a:p>
            <a:endParaRPr lang="en-US" sz="1600" dirty="0"/>
          </a:p>
        </p:txBody>
      </p:sp>
    </p:spTree>
    <p:extLst>
      <p:ext uri="{BB962C8B-B14F-4D97-AF65-F5344CB8AC3E}">
        <p14:creationId xmlns:p14="http://schemas.microsoft.com/office/powerpoint/2010/main" val="1203429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F9721-9D40-BB03-5BDC-96EC8D8937B1}"/>
              </a:ext>
            </a:extLst>
          </p:cNvPr>
          <p:cNvSpPr>
            <a:spLocks noGrp="1"/>
          </p:cNvSpPr>
          <p:nvPr>
            <p:ph type="ctrTitle"/>
          </p:nvPr>
        </p:nvSpPr>
        <p:spPr/>
        <p:txBody>
          <a:bodyPr/>
          <a:lstStyle/>
          <a:p>
            <a:r>
              <a:rPr lang="en-GB" dirty="0"/>
              <a:t>This theory is appropriate </a:t>
            </a:r>
            <a:endParaRPr lang="en-US" dirty="0"/>
          </a:p>
        </p:txBody>
      </p:sp>
      <p:sp>
        <p:nvSpPr>
          <p:cNvPr id="3" name="Subtitle 2">
            <a:extLst>
              <a:ext uri="{FF2B5EF4-FFF2-40B4-BE49-F238E27FC236}">
                <a16:creationId xmlns:a16="http://schemas.microsoft.com/office/drawing/2014/main" id="{B3459468-3C70-5CDA-FE0A-F48157FC1F93}"/>
              </a:ext>
            </a:extLst>
          </p:cNvPr>
          <p:cNvSpPr>
            <a:spLocks noGrp="1"/>
          </p:cNvSpPr>
          <p:nvPr>
            <p:ph type="subTitle" idx="1"/>
          </p:nvPr>
        </p:nvSpPr>
        <p:spPr>
          <a:xfrm>
            <a:off x="704088" y="4400245"/>
            <a:ext cx="6991776" cy="1553593"/>
          </a:xfrm>
        </p:spPr>
        <p:txBody>
          <a:bodyPr>
            <a:noAutofit/>
          </a:bodyPr>
          <a:lstStyle/>
          <a:p>
            <a:r>
              <a:rPr lang="en-GB" b="0" i="0" dirty="0">
                <a:effectLst/>
                <a:latin typeface="UICTFontTextStyleBody"/>
              </a:rPr>
              <a:t>These tends to work &amp; gaining a better understanding of how </a:t>
            </a:r>
            <a:r>
              <a:rPr lang="en-GB" b="0" i="0" dirty="0" err="1">
                <a:effectLst/>
                <a:latin typeface="UICTFontTextStyleBody"/>
              </a:rPr>
              <a:t>pnd</a:t>
            </a:r>
            <a:r>
              <a:rPr lang="en-GB" b="0" i="0" dirty="0">
                <a:effectLst/>
                <a:latin typeface="UICTFontTextStyleBody"/>
              </a:rPr>
              <a:t> can be affecting the relationship between the mother and her child/children.  </a:t>
            </a:r>
            <a:endParaRPr lang="en-GB" dirty="0">
              <a:effectLst/>
              <a:latin typeface=".AppleSystemUIFont"/>
            </a:endParaRPr>
          </a:p>
          <a:p>
            <a:r>
              <a:rPr lang="en-GB" b="0" i="0" dirty="0" err="1">
                <a:effectLst/>
                <a:latin typeface="UICTFontTextStyleBody"/>
              </a:rPr>
              <a:t>Bowlby</a:t>
            </a:r>
            <a:r>
              <a:rPr lang="en-GB" b="0" i="0" dirty="0">
                <a:effectLst/>
                <a:latin typeface="UICTFontTextStyleBody"/>
              </a:rPr>
              <a:t> strongly believed that young children especially babies need a good healthy bond with someone other than the mother who has the main role of looking after a loved one. This is also known as  primary caregivers. This will also help the baby form some type of attachment. Postnatal depression can make it extremely difficult for a parents to control their baby and to fully understand what their baby needs. So this particular theory is beneficial as it talks about support and forming relationships with someone who isn’t the mother. </a:t>
            </a:r>
            <a:endParaRPr lang="en-GB" dirty="0">
              <a:effectLst/>
              <a:latin typeface=".AppleSystemUIFont"/>
            </a:endParaRPr>
          </a:p>
        </p:txBody>
      </p:sp>
    </p:spTree>
    <p:extLst>
      <p:ext uri="{BB962C8B-B14F-4D97-AF65-F5344CB8AC3E}">
        <p14:creationId xmlns:p14="http://schemas.microsoft.com/office/powerpoint/2010/main" val="2697757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09BFD-2AC3-F858-5172-FF926DB016E5}"/>
              </a:ext>
            </a:extLst>
          </p:cNvPr>
          <p:cNvSpPr>
            <a:spLocks noGrp="1"/>
          </p:cNvSpPr>
          <p:nvPr>
            <p:ph type="ctrTitle"/>
          </p:nvPr>
        </p:nvSpPr>
        <p:spPr/>
        <p:txBody>
          <a:bodyPr/>
          <a:lstStyle/>
          <a:p>
            <a:r>
              <a:rPr lang="en-GB" dirty="0"/>
              <a:t>References </a:t>
            </a:r>
            <a:endParaRPr lang="en-US" dirty="0"/>
          </a:p>
        </p:txBody>
      </p:sp>
      <p:sp>
        <p:nvSpPr>
          <p:cNvPr id="3" name="Subtitle 2">
            <a:extLst>
              <a:ext uri="{FF2B5EF4-FFF2-40B4-BE49-F238E27FC236}">
                <a16:creationId xmlns:a16="http://schemas.microsoft.com/office/drawing/2014/main" id="{A51619D1-C524-0F2F-610E-26A1E31452DA}"/>
              </a:ext>
            </a:extLst>
          </p:cNvPr>
          <p:cNvSpPr>
            <a:spLocks noGrp="1"/>
          </p:cNvSpPr>
          <p:nvPr>
            <p:ph type="subTitle" idx="1"/>
          </p:nvPr>
        </p:nvSpPr>
        <p:spPr>
          <a:xfrm>
            <a:off x="704088" y="1689223"/>
            <a:ext cx="6546009" cy="2552329"/>
          </a:xfrm>
        </p:spPr>
        <p:txBody>
          <a:bodyPr>
            <a:normAutofit fontScale="25000" lnSpcReduction="20000"/>
          </a:bodyPr>
          <a:lstStyle/>
          <a:p>
            <a:r>
              <a:rPr lang="en-US" dirty="0"/>
              <a:t>https://www.google.com/search?q=what+is+lifespan+development+in+psychology&amp;client=safari&amp;</a:t>
            </a:r>
            <a:r>
              <a:rPr lang="en-US" dirty="0" err="1"/>
              <a:t>hs</a:t>
            </a:r>
            <a:r>
              <a:rPr lang="en-US" dirty="0"/>
              <a:t>=JZFq&amp;</a:t>
            </a:r>
            <a:r>
              <a:rPr lang="en-US" dirty="0" err="1"/>
              <a:t>sca_esv</a:t>
            </a:r>
            <a:r>
              <a:rPr lang="en-US" dirty="0"/>
              <a:t>=b5758367d36a4841&amp;hl=en-gb&amp;</a:t>
            </a:r>
            <a:r>
              <a:rPr lang="en-US" dirty="0" err="1"/>
              <a:t>biw</a:t>
            </a:r>
            <a:r>
              <a:rPr lang="en-US" dirty="0"/>
              <a:t>=1180&amp;</a:t>
            </a:r>
            <a:r>
              <a:rPr lang="en-US" dirty="0" err="1"/>
              <a:t>bih</a:t>
            </a:r>
            <a:r>
              <a:rPr lang="en-US" dirty="0"/>
              <a:t>=692&amp;</a:t>
            </a:r>
            <a:r>
              <a:rPr lang="en-US" dirty="0" err="1"/>
              <a:t>sxsrf</a:t>
            </a:r>
            <a:r>
              <a:rPr lang="en-US" dirty="0"/>
              <a:t>=APpeQnvLT6H7B73ms4159wHlXDHw7da85g%3A1783939498118&amp;</a:t>
            </a:r>
            <a:r>
              <a:rPr lang="en-US" dirty="0" err="1"/>
              <a:t>ei</a:t>
            </a:r>
            <a:r>
              <a:rPr lang="en-US" dirty="0"/>
              <a:t>=qsFUas3XBvbOhbIPt5Cj2Ag&amp;</a:t>
            </a:r>
            <a:r>
              <a:rPr lang="en-US" dirty="0" err="1"/>
              <a:t>oq</a:t>
            </a:r>
            <a:r>
              <a:rPr lang="en-US" dirty="0"/>
              <a:t>=what+is+lifespan+de&amp;</a:t>
            </a:r>
            <a:r>
              <a:rPr lang="en-US" dirty="0" err="1"/>
              <a:t>gs_lp</a:t>
            </a:r>
            <a:r>
              <a:rPr lang="en-US" dirty="0"/>
              <a:t>=Egxnd3Mtd2l6LXNlcnAiE3doYXQgaXMgbGlmZXNwYW4gZGUqAggBMgUQABiABDIFEAAYgAQyBRAAGIAEMgUQABiABDIFEAAYgAQyBhAAGBYYHjIGEAAYFhgeMgYQABgWGB4yBhAAGBYYHjIGEAAYFhgeSNSQAVCzB1jGTXAFeAGQAQKYAcICoAHoHqoBCDMuMTEuNy4xuAEByAEA-AEBmAIZoAL5G6gCFMICBxAjGOoCGCfCAhcQABiABBiKBRiRAhjnBhjqAhi0AtgBAcICEBAAGAMYjwEY6gIYtALYAQHCAgQQIxgnwgILEAAYgAQYigUYkQLCAgoQABiABBiKBRhDwgIQEC4YgAQYigUYQxixAxiDAcICCxAuGIMBGLEDGIAEwgIOEC4YgAQYigUYsQMYgwHCAg0QABiABBiKBRhDGLEDwgIIEAAYgAQYsQPCAg4QABiABBiKBRixAxiDAcICERAAGIAEGIoFGI0GGLEDGIMBwgIIEC4YgAQYsQPCAgcQABiABBgKwgIJEAAYgAQYChgLwgILEAAYgAQYsQMYgwHCAgoQABiABBgUGIcCmAMV8QXPnKr7SngZBroGBggBEAEYAZIHCDcuMTIuNS4xoAe0oAGyBwgyLjEyLjUuMbgHzxvCBwYyLTE3LjjIB6MBgAgB&amp;</a:t>
            </a:r>
            <a:r>
              <a:rPr lang="en-US" dirty="0" err="1"/>
              <a:t>sclient</a:t>
            </a:r>
            <a:r>
              <a:rPr lang="en-US" dirty="0"/>
              <a:t>=gws-</a:t>
            </a:r>
            <a:r>
              <a:rPr lang="en-US" dirty="0" err="1"/>
              <a:t>wiz-serp</a:t>
            </a:r>
            <a:endParaRPr lang="en-GB" dirty="0"/>
          </a:p>
          <a:p>
            <a:endParaRPr lang="en-GB" dirty="0"/>
          </a:p>
          <a:p>
            <a:r>
              <a:rPr lang="en-US" dirty="0"/>
              <a:t>https://www.google.com/search?q=</a:t>
            </a:r>
            <a:r>
              <a:rPr lang="en-US" dirty="0" err="1"/>
              <a:t>bowlby</a:t>
            </a:r>
            <a:r>
              <a:rPr lang="en-US" dirty="0"/>
              <a:t>%27s+attachment+theory+about+early+childhood&amp;client=safari&amp;</a:t>
            </a:r>
            <a:r>
              <a:rPr lang="en-US" dirty="0" err="1"/>
              <a:t>hs</a:t>
            </a:r>
            <a:r>
              <a:rPr lang="en-US" dirty="0"/>
              <a:t>=nEaV&amp;</a:t>
            </a:r>
            <a:r>
              <a:rPr lang="en-US" dirty="0" err="1"/>
              <a:t>sca_esv</a:t>
            </a:r>
            <a:r>
              <a:rPr lang="en-US" dirty="0"/>
              <a:t>=b5758367d36a4841&amp;hl=en-gb&amp;</a:t>
            </a:r>
            <a:r>
              <a:rPr lang="en-US" dirty="0" err="1"/>
              <a:t>biw</a:t>
            </a:r>
            <a:r>
              <a:rPr lang="en-US" dirty="0"/>
              <a:t>=1180&amp;</a:t>
            </a:r>
            <a:r>
              <a:rPr lang="en-US" dirty="0" err="1"/>
              <a:t>bih</a:t>
            </a:r>
            <a:r>
              <a:rPr lang="en-US" dirty="0"/>
              <a:t>=692&amp;</a:t>
            </a:r>
            <a:r>
              <a:rPr lang="en-US" dirty="0" err="1"/>
              <a:t>sxsrf</a:t>
            </a:r>
            <a:r>
              <a:rPr lang="en-US" dirty="0"/>
              <a:t>=APpeQntjjhkyzFHclN6Ncb3-</a:t>
            </a:r>
            <a:r>
              <a:rPr lang="en-US" dirty="0" err="1"/>
              <a:t>j4Ztb0nl_g</a:t>
            </a:r>
            <a:r>
              <a:rPr lang="en-US" dirty="0"/>
              <a:t>%3A1783939928478&amp;</a:t>
            </a:r>
            <a:r>
              <a:rPr lang="en-US" dirty="0" err="1"/>
              <a:t>ei</a:t>
            </a:r>
            <a:r>
              <a:rPr lang="en-US" dirty="0"/>
              <a:t>=WMNUaufnHOnrhbIPru2DgAQ&amp;</a:t>
            </a:r>
            <a:r>
              <a:rPr lang="en-US" dirty="0" err="1"/>
              <a:t>oq</a:t>
            </a:r>
            <a:r>
              <a:rPr lang="en-US" dirty="0"/>
              <a:t>=&amp;</a:t>
            </a:r>
            <a:r>
              <a:rPr lang="en-US" dirty="0" err="1"/>
              <a:t>gs_lp</a:t>
            </a:r>
            <a:r>
              <a:rPr lang="en-US" dirty="0"/>
              <a:t>=Egxnd3Mtd2l6LXNlcnAiACoCCAEyBxAjGOoCGCcyBxAjGOoCGCcyBxAjGOoCGCcyBxAjGOoCGCcyBxAjGOoCGCcyBxAjGOoCGCcyBxAjGOoCGCcyBxAjGOoCGCcyBxAjGOoCGCcyBxAjGOoCGCcyFxAAGIAEGIoFGJECGOcGGOoCGLQC2AEBMhcQABiABBiKBRiRAhjnBhjqAhi0AtgBATIXEAAYgAQYigUYkQIY5wYY6gIYtALYAQEyFxAAGIAEGIoFGJECGOcGGOoCGLQC2AEBMhcQABiABBiKBRiRAhjnBhjqAhi0AtgBATIXEAAYgAQYigUYkQIY5wYY6gIYtALYAQFI8h1QAFgAcAF4AZABAJgBAKABAKoBALgBAcgBAPgBAZgCAaACDqgCEJgDDvEFyyk_0_2SHLS6BgYIARABGAGSBwExoAcAsgcAuAcAwgcDMy0xyAcJgAgB&amp;</a:t>
            </a:r>
            <a:r>
              <a:rPr lang="en-US" dirty="0" err="1"/>
              <a:t>sclient</a:t>
            </a:r>
            <a:r>
              <a:rPr lang="en-US" dirty="0"/>
              <a:t>=gws-</a:t>
            </a:r>
            <a:r>
              <a:rPr lang="en-US" dirty="0" err="1"/>
              <a:t>wiz-serp</a:t>
            </a:r>
            <a:endParaRPr lang="en-GB" dirty="0"/>
          </a:p>
          <a:p>
            <a:endParaRPr lang="en-GB" dirty="0"/>
          </a:p>
          <a:p>
            <a:r>
              <a:rPr lang="en-US" dirty="0"/>
              <a:t>https://www.google.com/search?q=</a:t>
            </a:r>
            <a:r>
              <a:rPr lang="en-US" dirty="0" err="1"/>
              <a:t>bowleys</a:t>
            </a:r>
            <a:r>
              <a:rPr lang="en-US" dirty="0"/>
              <a:t>+attachemebt+theory&amp;client=safari&amp;</a:t>
            </a:r>
            <a:r>
              <a:rPr lang="en-US" dirty="0" err="1"/>
              <a:t>hs</a:t>
            </a:r>
            <a:r>
              <a:rPr lang="en-US" dirty="0"/>
              <a:t>=Cuu&amp;</a:t>
            </a:r>
            <a:r>
              <a:rPr lang="en-US" dirty="0" err="1"/>
              <a:t>sca_esv</a:t>
            </a:r>
            <a:r>
              <a:rPr lang="en-US" dirty="0"/>
              <a:t>=b5758367d36a4841&amp;hl=en-gb&amp;</a:t>
            </a:r>
            <a:r>
              <a:rPr lang="en-US" dirty="0" err="1"/>
              <a:t>biw</a:t>
            </a:r>
            <a:r>
              <a:rPr lang="en-US" dirty="0"/>
              <a:t>=1180&amp;</a:t>
            </a:r>
            <a:r>
              <a:rPr lang="en-US" dirty="0" err="1"/>
              <a:t>bih</a:t>
            </a:r>
            <a:r>
              <a:rPr lang="en-US" dirty="0"/>
              <a:t>=692&amp;</a:t>
            </a:r>
            <a:r>
              <a:rPr lang="en-US" dirty="0" err="1"/>
              <a:t>sxsrf</a:t>
            </a:r>
            <a:r>
              <a:rPr lang="en-US" dirty="0"/>
              <a:t>=APpeQnvKRx9Ngw4lXUn6EHuo_0IU_oTJwQ%3A1783940131419&amp;</a:t>
            </a:r>
            <a:r>
              <a:rPr lang="en-US" dirty="0" err="1"/>
              <a:t>ei</a:t>
            </a:r>
            <a:r>
              <a:rPr lang="en-US" dirty="0"/>
              <a:t>=I8RUaq-</a:t>
            </a:r>
            <a:r>
              <a:rPr lang="en-US" dirty="0" err="1"/>
              <a:t>fGaSvhbIP-aaVgAo</a:t>
            </a:r>
            <a:r>
              <a:rPr lang="en-US" dirty="0"/>
              <a:t>&amp;</a:t>
            </a:r>
            <a:r>
              <a:rPr lang="en-US" dirty="0" err="1"/>
              <a:t>ved</a:t>
            </a:r>
            <a:r>
              <a:rPr lang="en-US" dirty="0"/>
              <a:t>=0ahUKEwjvvNXuvs-VAxWkV0EAHXlTBaAQ4dUDCBA&amp;</a:t>
            </a:r>
            <a:r>
              <a:rPr lang="en-US" dirty="0" err="1"/>
              <a:t>uact</a:t>
            </a:r>
            <a:r>
              <a:rPr lang="en-US" dirty="0"/>
              <a:t>=5&amp;</a:t>
            </a:r>
            <a:r>
              <a:rPr lang="en-US" dirty="0" err="1"/>
              <a:t>oq</a:t>
            </a:r>
            <a:r>
              <a:rPr lang="en-US" dirty="0"/>
              <a:t>=bowleys+attachemebt+theory&amp;</a:t>
            </a:r>
            <a:r>
              <a:rPr lang="en-US" dirty="0" err="1"/>
              <a:t>gs_lp</a:t>
            </a:r>
            <a:r>
              <a:rPr lang="en-US" dirty="0"/>
              <a:t>=Egxnd3Mtd2l6LXNlcnAiGmJvd2xleXMgYXR0YWNoZW1lYnQgdGhlb3J5MgcQIxiwAhgnMgcQABiABBgNMgcQABiABBgNMgcQABiABBgNMgcQABiABBgNMgcQABiABBgNMgcQABiABBgNMgcQABiABBgNMgcQABiABBgNMgcQABiABBgNSJyGAVCNDVioe3ABeAGQAQCYAeQBoAGHE6oBBjAuMTMuMrgBA8gBAPgBAZgCDaAC0Q_CAgoQABhHGNYEGLADwgIOEAAY5AIY1gQYsAPYAQHCAhcQLhjcBhi4BhjaBhjYAhjIAxiwA9gBAcICBRAAGO8FwgIIEAAYgAQYogTCAggQABiJBRiiBMICBhAAGB4YDcICCBAAGAgYHhgNwgILEAAYgAQYigUYhgPCAgoQABiABBgNGLEDwgIIEAAYBRgeGA3CAggQABgeGA0YCpgDAOIDBRIBMSBAiAYBkAYPugYGCAEQARgJkgcGMS4xMS4xoAe4ZbIHBjAuMTEuMbgHxQ_CBwUyLTguNcgHW4AIAQ&amp;</a:t>
            </a:r>
            <a:r>
              <a:rPr lang="en-US" dirty="0" err="1"/>
              <a:t>sclient</a:t>
            </a:r>
            <a:r>
              <a:rPr lang="en-US" dirty="0"/>
              <a:t>=gws-</a:t>
            </a:r>
            <a:r>
              <a:rPr lang="en-US" dirty="0" err="1"/>
              <a:t>wiz-serp</a:t>
            </a:r>
            <a:endParaRPr lang="en-US" dirty="0"/>
          </a:p>
        </p:txBody>
      </p:sp>
    </p:spTree>
    <p:extLst>
      <p:ext uri="{BB962C8B-B14F-4D97-AF65-F5344CB8AC3E}">
        <p14:creationId xmlns:p14="http://schemas.microsoft.com/office/powerpoint/2010/main" val="1144847096"/>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ChronicleVTI</vt:lpstr>
      <vt:lpstr>Lifespan development </vt:lpstr>
      <vt:lpstr>Introduction </vt:lpstr>
      <vt:lpstr>What is lifespan development </vt:lpstr>
      <vt:lpstr>Bowlby’s attachement thetory</vt:lpstr>
      <vt:lpstr>Key components  </vt:lpstr>
      <vt:lpstr>Relevance to early childhood </vt:lpstr>
      <vt:lpstr>This theory is appropriate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Lifespan development </dc:title>
  <dc:creator>Rita Luke (2518442)</dc:creator>
  <cp:lastModifiedBy>Rita Luke (2518442)</cp:lastModifiedBy>
  <cp:revision>2</cp:revision>
  <dcterms:created xsi:type="dcterms:W3CDTF">2026-07-13T03:55:49Z</dcterms:created>
  <dcterms:modified xsi:type="dcterms:W3CDTF">2026-07-13T10:58:19Z</dcterms:modified>
</cp:coreProperties>
</file>