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 id="2147483720" r:id="rId4"/>
    <p:sldMasterId id="2147483732" r:id="rId5"/>
  </p:sldMasterIdLst>
  <p:notesMasterIdLst>
    <p:notesMasterId r:id="rId27"/>
  </p:notesMasterIdLst>
  <p:sldIdLst>
    <p:sldId id="257" r:id="rId6"/>
    <p:sldId id="289" r:id="rId7"/>
    <p:sldId id="280" r:id="rId8"/>
    <p:sldId id="288" r:id="rId9"/>
    <p:sldId id="268" r:id="rId10"/>
    <p:sldId id="269" r:id="rId11"/>
    <p:sldId id="272" r:id="rId12"/>
    <p:sldId id="279" r:id="rId13"/>
    <p:sldId id="273" r:id="rId14"/>
    <p:sldId id="293" r:id="rId15"/>
    <p:sldId id="294" r:id="rId16"/>
    <p:sldId id="297" r:id="rId17"/>
    <p:sldId id="296" r:id="rId18"/>
    <p:sldId id="286" r:id="rId19"/>
    <p:sldId id="287" r:id="rId20"/>
    <p:sldId id="258" r:id="rId21"/>
    <p:sldId id="260" r:id="rId22"/>
    <p:sldId id="261" r:id="rId23"/>
    <p:sldId id="291" r:id="rId24"/>
    <p:sldId id="262" r:id="rId25"/>
    <p:sldId id="263"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975AD-B054-71DE-E544-FE2B95C143B4}" v="1" dt="2024-03-13T16:07:16.240"/>
    <p1510:client id="{2E4F1F49-D795-DB3F-1090-D0571D7F07C9}" v="180" dt="2024-03-12T21:19:19"/>
    <p1510:client id="{FDDE2CC5-9D31-D89A-F401-866E85031DEC}" v="1" dt="2024-03-12T22:54:48.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7185" autoAdjust="0"/>
  </p:normalViewPr>
  <p:slideViewPr>
    <p:cSldViewPr snapToGrid="0">
      <p:cViewPr>
        <p:scale>
          <a:sx n="100" d="100"/>
          <a:sy n="100" d="100"/>
        </p:scale>
        <p:origin x="-954" y="-126"/>
      </p:cViewPr>
      <p:guideLst>
        <p:guide orient="horz" pos="2160"/>
        <p:guide pos="3840"/>
      </p:guideLst>
    </p:cSldViewPr>
  </p:slideViewPr>
  <p:outlineViewPr>
    <p:cViewPr>
      <p:scale>
        <a:sx n="33" d="100"/>
        <a:sy n="33" d="100"/>
      </p:scale>
      <p:origin x="0" y="72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FD726-ABB0-43F6-8C66-B042C1C150CA}" type="doc">
      <dgm:prSet loTypeId="urn:microsoft.com/office/officeart/2005/8/layout/bProcess4" loCatId="process" qsTypeId="urn:microsoft.com/office/officeart/2005/8/quickstyle/simple5" qsCatId="simple" csTypeId="urn:microsoft.com/office/officeart/2005/8/colors/colorful1" csCatId="colorful"/>
      <dgm:spPr/>
      <dgm:t>
        <a:bodyPr/>
        <a:lstStyle/>
        <a:p>
          <a:endParaRPr lang="en-US"/>
        </a:p>
      </dgm:t>
    </dgm:pt>
    <dgm:pt modelId="{AA762204-5E73-49CC-B827-68425CFF92FD}">
      <dgm:prSet/>
      <dgm:spPr/>
      <dgm:t>
        <a:bodyPr/>
        <a:lstStyle/>
        <a:p>
          <a:r>
            <a:rPr lang="en-GB" b="1"/>
            <a:t>Education Initiatives:</a:t>
          </a:r>
          <a:endParaRPr lang="en-US"/>
        </a:p>
      </dgm:t>
    </dgm:pt>
    <dgm:pt modelId="{D928761D-225C-43C3-8F42-608D6068C242}" type="parTrans" cxnId="{F5EEBD1D-7CC4-4E34-8023-4DB018141B2E}">
      <dgm:prSet/>
      <dgm:spPr/>
      <dgm:t>
        <a:bodyPr/>
        <a:lstStyle/>
        <a:p>
          <a:endParaRPr lang="en-US"/>
        </a:p>
      </dgm:t>
    </dgm:pt>
    <dgm:pt modelId="{13A2E7C0-9E3B-4BE9-BF3C-B3A9DC211BFF}" type="sibTrans" cxnId="{F5EEBD1D-7CC4-4E34-8023-4DB018141B2E}">
      <dgm:prSet/>
      <dgm:spPr/>
      <dgm:t>
        <a:bodyPr/>
        <a:lstStyle/>
        <a:p>
          <a:endParaRPr lang="en-US"/>
        </a:p>
      </dgm:t>
    </dgm:pt>
    <dgm:pt modelId="{7C2FCB95-337E-4229-97BD-C02280833DA6}">
      <dgm:prSet/>
      <dgm:spPr/>
      <dgm:t>
        <a:bodyPr/>
        <a:lstStyle/>
        <a:p>
          <a:r>
            <a:rPr lang="en-GB"/>
            <a:t>•Supports educational initiatives for students and teachers.</a:t>
          </a:r>
          <a:endParaRPr lang="en-US"/>
        </a:p>
      </dgm:t>
    </dgm:pt>
    <dgm:pt modelId="{357E2E43-0079-4293-B126-07329A370DB4}" type="parTrans" cxnId="{641F143F-B485-4154-980A-26E3E3834064}">
      <dgm:prSet/>
      <dgm:spPr/>
      <dgm:t>
        <a:bodyPr/>
        <a:lstStyle/>
        <a:p>
          <a:endParaRPr lang="en-US"/>
        </a:p>
      </dgm:t>
    </dgm:pt>
    <dgm:pt modelId="{E71EB9A0-4685-4D56-B99D-3C4040902BBA}" type="sibTrans" cxnId="{641F143F-B485-4154-980A-26E3E3834064}">
      <dgm:prSet/>
      <dgm:spPr/>
      <dgm:t>
        <a:bodyPr/>
        <a:lstStyle/>
        <a:p>
          <a:endParaRPr lang="en-US"/>
        </a:p>
      </dgm:t>
    </dgm:pt>
    <dgm:pt modelId="{F8B8B932-23F7-407D-897D-B17D23660145}">
      <dgm:prSet/>
      <dgm:spPr/>
      <dgm:t>
        <a:bodyPr/>
        <a:lstStyle/>
        <a:p>
          <a:r>
            <a:rPr lang="en-GB"/>
            <a:t>•ConnectED program provides underserved communities with access to Apple products and resources (Apple Inc., 2023).</a:t>
          </a:r>
          <a:endParaRPr lang="en-US"/>
        </a:p>
      </dgm:t>
    </dgm:pt>
    <dgm:pt modelId="{E619737C-8F18-45EF-A14D-5128A92D76F1}" type="parTrans" cxnId="{BFBF5668-C36D-41E7-A8D2-A0A5DD1052AE}">
      <dgm:prSet/>
      <dgm:spPr/>
      <dgm:t>
        <a:bodyPr/>
        <a:lstStyle/>
        <a:p>
          <a:endParaRPr lang="en-US"/>
        </a:p>
      </dgm:t>
    </dgm:pt>
    <dgm:pt modelId="{9B535FA7-3235-4FE0-A2B6-E7CCAC17DA48}" type="sibTrans" cxnId="{BFBF5668-C36D-41E7-A8D2-A0A5DD1052AE}">
      <dgm:prSet/>
      <dgm:spPr/>
      <dgm:t>
        <a:bodyPr/>
        <a:lstStyle/>
        <a:p>
          <a:endParaRPr lang="en-US"/>
        </a:p>
      </dgm:t>
    </dgm:pt>
    <dgm:pt modelId="{EAB06767-501C-4002-B09D-6B4235CB21BF}">
      <dgm:prSet/>
      <dgm:spPr/>
      <dgm:t>
        <a:bodyPr/>
        <a:lstStyle/>
        <a:p>
          <a:r>
            <a:rPr lang="en-GB" b="1"/>
            <a:t>Community Engagement:</a:t>
          </a:r>
          <a:endParaRPr lang="en-US"/>
        </a:p>
      </dgm:t>
    </dgm:pt>
    <dgm:pt modelId="{D06317F1-4A52-4A51-A576-3795BF1E084D}" type="parTrans" cxnId="{1A36178B-E210-4C68-B883-F8E694DFB49C}">
      <dgm:prSet/>
      <dgm:spPr/>
      <dgm:t>
        <a:bodyPr/>
        <a:lstStyle/>
        <a:p>
          <a:endParaRPr lang="en-US"/>
        </a:p>
      </dgm:t>
    </dgm:pt>
    <dgm:pt modelId="{3F8DD52D-8C9D-4240-AF93-C2F7715F25B6}" type="sibTrans" cxnId="{1A36178B-E210-4C68-B883-F8E694DFB49C}">
      <dgm:prSet/>
      <dgm:spPr/>
      <dgm:t>
        <a:bodyPr/>
        <a:lstStyle/>
        <a:p>
          <a:endParaRPr lang="en-US"/>
        </a:p>
      </dgm:t>
    </dgm:pt>
    <dgm:pt modelId="{1B7FE46D-718D-44DD-A4E2-D47C246CD6A6}">
      <dgm:prSet/>
      <dgm:spPr/>
      <dgm:t>
        <a:bodyPr/>
        <a:lstStyle/>
        <a:p>
          <a:r>
            <a:rPr lang="en-GB"/>
            <a:t>•Engages in community development projects and charitable giving.</a:t>
          </a:r>
          <a:endParaRPr lang="en-US"/>
        </a:p>
      </dgm:t>
    </dgm:pt>
    <dgm:pt modelId="{DF09DE18-A0E8-4665-8E94-E1860D7AC51F}" type="parTrans" cxnId="{3DEF34A0-7A5A-44C5-A463-BA948DADB0DD}">
      <dgm:prSet/>
      <dgm:spPr/>
      <dgm:t>
        <a:bodyPr/>
        <a:lstStyle/>
        <a:p>
          <a:endParaRPr lang="en-US"/>
        </a:p>
      </dgm:t>
    </dgm:pt>
    <dgm:pt modelId="{C30E2D0E-D580-4469-ACDE-3FADD99A5560}" type="sibTrans" cxnId="{3DEF34A0-7A5A-44C5-A463-BA948DADB0DD}">
      <dgm:prSet/>
      <dgm:spPr/>
      <dgm:t>
        <a:bodyPr/>
        <a:lstStyle/>
        <a:p>
          <a:endParaRPr lang="en-US"/>
        </a:p>
      </dgm:t>
    </dgm:pt>
    <dgm:pt modelId="{FD43D07A-39DF-4400-9A4B-B75C8623D50B}">
      <dgm:prSet/>
      <dgm:spPr/>
      <dgm:t>
        <a:bodyPr/>
        <a:lstStyle/>
        <a:p>
          <a:r>
            <a:rPr lang="en-GB"/>
            <a:t>•Partners with nonprofits to address social issues like education, environmental conservation, and healthcare (Apple Inc., 2023).</a:t>
          </a:r>
          <a:endParaRPr lang="en-US"/>
        </a:p>
      </dgm:t>
    </dgm:pt>
    <dgm:pt modelId="{AD2417FE-0D49-40AC-ACC3-0F6F76981DC5}" type="parTrans" cxnId="{6D00640D-075A-4B45-AB8B-DF4CA9628075}">
      <dgm:prSet/>
      <dgm:spPr/>
      <dgm:t>
        <a:bodyPr/>
        <a:lstStyle/>
        <a:p>
          <a:endParaRPr lang="en-US"/>
        </a:p>
      </dgm:t>
    </dgm:pt>
    <dgm:pt modelId="{6D6CDADE-48FA-4F2C-85B9-BEFAA7BE48C3}" type="sibTrans" cxnId="{6D00640D-075A-4B45-AB8B-DF4CA9628075}">
      <dgm:prSet/>
      <dgm:spPr/>
      <dgm:t>
        <a:bodyPr/>
        <a:lstStyle/>
        <a:p>
          <a:endParaRPr lang="en-US"/>
        </a:p>
      </dgm:t>
    </dgm:pt>
    <dgm:pt modelId="{E3514DA2-6BE2-4CAF-B231-8374E9717E92}">
      <dgm:prSet/>
      <dgm:spPr/>
      <dgm:t>
        <a:bodyPr/>
        <a:lstStyle/>
        <a:p>
          <a:r>
            <a:rPr lang="en-GB" b="1"/>
            <a:t>Diversity and Inclusion:</a:t>
          </a:r>
          <a:endParaRPr lang="en-US"/>
        </a:p>
      </dgm:t>
    </dgm:pt>
    <dgm:pt modelId="{58EE9BCD-C33E-4AFC-BCC9-FF2D7D5F5BFA}" type="parTrans" cxnId="{F9919C0A-2AF8-43A0-8C70-F9F742095463}">
      <dgm:prSet/>
      <dgm:spPr/>
      <dgm:t>
        <a:bodyPr/>
        <a:lstStyle/>
        <a:p>
          <a:endParaRPr lang="en-US"/>
        </a:p>
      </dgm:t>
    </dgm:pt>
    <dgm:pt modelId="{39C1DEEE-9C95-4AE6-A60E-A6E12DD9F40A}" type="sibTrans" cxnId="{F9919C0A-2AF8-43A0-8C70-F9F742095463}">
      <dgm:prSet/>
      <dgm:spPr/>
      <dgm:t>
        <a:bodyPr/>
        <a:lstStyle/>
        <a:p>
          <a:endParaRPr lang="en-US"/>
        </a:p>
      </dgm:t>
    </dgm:pt>
    <dgm:pt modelId="{26878188-09CE-4FE1-A441-B9F75A83F172}">
      <dgm:prSet/>
      <dgm:spPr/>
      <dgm:t>
        <a:bodyPr/>
        <a:lstStyle/>
        <a:p>
          <a:r>
            <a:rPr lang="en-GB"/>
            <a:t>•Committed to diversity and inclusion in workforce and supply chain.</a:t>
          </a:r>
          <a:endParaRPr lang="en-US"/>
        </a:p>
      </dgm:t>
    </dgm:pt>
    <dgm:pt modelId="{38734CB4-CFE0-4ADC-9ADC-901BE0A48B7F}" type="parTrans" cxnId="{6225C7DD-473A-4584-A4A8-2E6B813A4E03}">
      <dgm:prSet/>
      <dgm:spPr/>
      <dgm:t>
        <a:bodyPr/>
        <a:lstStyle/>
        <a:p>
          <a:endParaRPr lang="en-US"/>
        </a:p>
      </dgm:t>
    </dgm:pt>
    <dgm:pt modelId="{0D545675-271B-44CC-963E-8FAF9947A854}" type="sibTrans" cxnId="{6225C7DD-473A-4584-A4A8-2E6B813A4E03}">
      <dgm:prSet/>
      <dgm:spPr/>
      <dgm:t>
        <a:bodyPr/>
        <a:lstStyle/>
        <a:p>
          <a:endParaRPr lang="en-US"/>
        </a:p>
      </dgm:t>
    </dgm:pt>
    <dgm:pt modelId="{1592DD16-714B-4A3D-BA7D-07640F685CB5}">
      <dgm:prSet/>
      <dgm:spPr/>
      <dgm:t>
        <a:bodyPr/>
        <a:lstStyle/>
        <a:p>
          <a:r>
            <a:rPr lang="en-GB"/>
            <a:t>•Promotes diversity through recruitment and advancement initiatives (Apple Inc., 2023).</a:t>
          </a:r>
          <a:endParaRPr lang="en-US"/>
        </a:p>
      </dgm:t>
    </dgm:pt>
    <dgm:pt modelId="{3E14035D-9B45-48FB-937F-393EF50DF905}" type="parTrans" cxnId="{F7DE8CD3-0627-43E0-9C45-DF6594709BD6}">
      <dgm:prSet/>
      <dgm:spPr/>
      <dgm:t>
        <a:bodyPr/>
        <a:lstStyle/>
        <a:p>
          <a:endParaRPr lang="en-US"/>
        </a:p>
      </dgm:t>
    </dgm:pt>
    <dgm:pt modelId="{C4C471BC-D718-40B6-89A8-7D8EB08595A1}" type="sibTrans" cxnId="{F7DE8CD3-0627-43E0-9C45-DF6594709BD6}">
      <dgm:prSet/>
      <dgm:spPr/>
      <dgm:t>
        <a:bodyPr/>
        <a:lstStyle/>
        <a:p>
          <a:endParaRPr lang="en-US"/>
        </a:p>
      </dgm:t>
    </dgm:pt>
    <dgm:pt modelId="{4B631C9E-351A-4136-9028-8E3920203AD0}" type="pres">
      <dgm:prSet presAssocID="{6C5FD726-ABB0-43F6-8C66-B042C1C150CA}" presName="Name0" presStyleCnt="0">
        <dgm:presLayoutVars>
          <dgm:dir/>
          <dgm:resizeHandles/>
        </dgm:presLayoutVars>
      </dgm:prSet>
      <dgm:spPr/>
      <dgm:t>
        <a:bodyPr/>
        <a:lstStyle/>
        <a:p>
          <a:endParaRPr lang="en-GB"/>
        </a:p>
      </dgm:t>
    </dgm:pt>
    <dgm:pt modelId="{AEEA79A9-A31B-43B8-AFA0-3BD58C0C6725}" type="pres">
      <dgm:prSet presAssocID="{AA762204-5E73-49CC-B827-68425CFF92FD}" presName="compNode" presStyleCnt="0"/>
      <dgm:spPr/>
    </dgm:pt>
    <dgm:pt modelId="{242B01AB-63ED-4874-A2E6-193102F9DC9D}" type="pres">
      <dgm:prSet presAssocID="{AA762204-5E73-49CC-B827-68425CFF92FD}" presName="dummyConnPt" presStyleCnt="0"/>
      <dgm:spPr/>
    </dgm:pt>
    <dgm:pt modelId="{E67DE4D6-5CBB-453E-AF1A-CC103F0B63EC}" type="pres">
      <dgm:prSet presAssocID="{AA762204-5E73-49CC-B827-68425CFF92FD}" presName="node" presStyleLbl="node1" presStyleIdx="0" presStyleCnt="9">
        <dgm:presLayoutVars>
          <dgm:bulletEnabled val="1"/>
        </dgm:presLayoutVars>
      </dgm:prSet>
      <dgm:spPr/>
      <dgm:t>
        <a:bodyPr/>
        <a:lstStyle/>
        <a:p>
          <a:endParaRPr lang="en-GB"/>
        </a:p>
      </dgm:t>
    </dgm:pt>
    <dgm:pt modelId="{2300EA4D-2CB3-483E-A3ED-7A63D47016EC}" type="pres">
      <dgm:prSet presAssocID="{13A2E7C0-9E3B-4BE9-BF3C-B3A9DC211BFF}" presName="sibTrans" presStyleLbl="bgSibTrans2D1" presStyleIdx="0" presStyleCnt="8"/>
      <dgm:spPr/>
      <dgm:t>
        <a:bodyPr/>
        <a:lstStyle/>
        <a:p>
          <a:endParaRPr lang="en-GB"/>
        </a:p>
      </dgm:t>
    </dgm:pt>
    <dgm:pt modelId="{3BEEDA76-D14A-4CAF-9CFC-D37951BF2981}" type="pres">
      <dgm:prSet presAssocID="{7C2FCB95-337E-4229-97BD-C02280833DA6}" presName="compNode" presStyleCnt="0"/>
      <dgm:spPr/>
    </dgm:pt>
    <dgm:pt modelId="{9856BE48-631B-443A-8D04-E91818214C17}" type="pres">
      <dgm:prSet presAssocID="{7C2FCB95-337E-4229-97BD-C02280833DA6}" presName="dummyConnPt" presStyleCnt="0"/>
      <dgm:spPr/>
    </dgm:pt>
    <dgm:pt modelId="{6495EAC3-78E3-4501-B684-E428306AED6F}" type="pres">
      <dgm:prSet presAssocID="{7C2FCB95-337E-4229-97BD-C02280833DA6}" presName="node" presStyleLbl="node1" presStyleIdx="1" presStyleCnt="9">
        <dgm:presLayoutVars>
          <dgm:bulletEnabled val="1"/>
        </dgm:presLayoutVars>
      </dgm:prSet>
      <dgm:spPr/>
      <dgm:t>
        <a:bodyPr/>
        <a:lstStyle/>
        <a:p>
          <a:endParaRPr lang="en-GB"/>
        </a:p>
      </dgm:t>
    </dgm:pt>
    <dgm:pt modelId="{D8567ACA-3F24-4A25-A57B-65B2CDF18060}" type="pres">
      <dgm:prSet presAssocID="{E71EB9A0-4685-4D56-B99D-3C4040902BBA}" presName="sibTrans" presStyleLbl="bgSibTrans2D1" presStyleIdx="1" presStyleCnt="8"/>
      <dgm:spPr/>
      <dgm:t>
        <a:bodyPr/>
        <a:lstStyle/>
        <a:p>
          <a:endParaRPr lang="en-GB"/>
        </a:p>
      </dgm:t>
    </dgm:pt>
    <dgm:pt modelId="{364B2660-B7A0-4D18-BF87-E454B1A73326}" type="pres">
      <dgm:prSet presAssocID="{F8B8B932-23F7-407D-897D-B17D23660145}" presName="compNode" presStyleCnt="0"/>
      <dgm:spPr/>
    </dgm:pt>
    <dgm:pt modelId="{B8F05C9F-02FA-4C8C-8631-765EE6CDEC7D}" type="pres">
      <dgm:prSet presAssocID="{F8B8B932-23F7-407D-897D-B17D23660145}" presName="dummyConnPt" presStyleCnt="0"/>
      <dgm:spPr/>
    </dgm:pt>
    <dgm:pt modelId="{9248EEAB-0C99-4865-8D81-440C8F7BC0C7}" type="pres">
      <dgm:prSet presAssocID="{F8B8B932-23F7-407D-897D-B17D23660145}" presName="node" presStyleLbl="node1" presStyleIdx="2" presStyleCnt="9">
        <dgm:presLayoutVars>
          <dgm:bulletEnabled val="1"/>
        </dgm:presLayoutVars>
      </dgm:prSet>
      <dgm:spPr/>
      <dgm:t>
        <a:bodyPr/>
        <a:lstStyle/>
        <a:p>
          <a:endParaRPr lang="en-GB"/>
        </a:p>
      </dgm:t>
    </dgm:pt>
    <dgm:pt modelId="{64E5123A-BE32-4DC3-91CF-57E0AEB4FC33}" type="pres">
      <dgm:prSet presAssocID="{9B535FA7-3235-4FE0-A2B6-E7CCAC17DA48}" presName="sibTrans" presStyleLbl="bgSibTrans2D1" presStyleIdx="2" presStyleCnt="8"/>
      <dgm:spPr/>
      <dgm:t>
        <a:bodyPr/>
        <a:lstStyle/>
        <a:p>
          <a:endParaRPr lang="en-GB"/>
        </a:p>
      </dgm:t>
    </dgm:pt>
    <dgm:pt modelId="{EA9B830F-73F2-4ED7-9622-A45535C51926}" type="pres">
      <dgm:prSet presAssocID="{EAB06767-501C-4002-B09D-6B4235CB21BF}" presName="compNode" presStyleCnt="0"/>
      <dgm:spPr/>
    </dgm:pt>
    <dgm:pt modelId="{71B447CB-B311-4B72-BDC4-01A1D9309783}" type="pres">
      <dgm:prSet presAssocID="{EAB06767-501C-4002-B09D-6B4235CB21BF}" presName="dummyConnPt" presStyleCnt="0"/>
      <dgm:spPr/>
    </dgm:pt>
    <dgm:pt modelId="{FBAE5E81-329C-429F-864E-774A097824B7}" type="pres">
      <dgm:prSet presAssocID="{EAB06767-501C-4002-B09D-6B4235CB21BF}" presName="node" presStyleLbl="node1" presStyleIdx="3" presStyleCnt="9">
        <dgm:presLayoutVars>
          <dgm:bulletEnabled val="1"/>
        </dgm:presLayoutVars>
      </dgm:prSet>
      <dgm:spPr/>
      <dgm:t>
        <a:bodyPr/>
        <a:lstStyle/>
        <a:p>
          <a:endParaRPr lang="en-GB"/>
        </a:p>
      </dgm:t>
    </dgm:pt>
    <dgm:pt modelId="{4EB8A345-436A-47DB-8980-F14A1CBB8834}" type="pres">
      <dgm:prSet presAssocID="{3F8DD52D-8C9D-4240-AF93-C2F7715F25B6}" presName="sibTrans" presStyleLbl="bgSibTrans2D1" presStyleIdx="3" presStyleCnt="8"/>
      <dgm:spPr/>
      <dgm:t>
        <a:bodyPr/>
        <a:lstStyle/>
        <a:p>
          <a:endParaRPr lang="en-GB"/>
        </a:p>
      </dgm:t>
    </dgm:pt>
    <dgm:pt modelId="{CDA19265-C026-4038-AB54-D5A22E9A502B}" type="pres">
      <dgm:prSet presAssocID="{1B7FE46D-718D-44DD-A4E2-D47C246CD6A6}" presName="compNode" presStyleCnt="0"/>
      <dgm:spPr/>
    </dgm:pt>
    <dgm:pt modelId="{D54DD83B-7513-408C-8FC0-3EA5886D3F86}" type="pres">
      <dgm:prSet presAssocID="{1B7FE46D-718D-44DD-A4E2-D47C246CD6A6}" presName="dummyConnPt" presStyleCnt="0"/>
      <dgm:spPr/>
    </dgm:pt>
    <dgm:pt modelId="{4CA5836F-8A70-4851-A4F8-818D06B67530}" type="pres">
      <dgm:prSet presAssocID="{1B7FE46D-718D-44DD-A4E2-D47C246CD6A6}" presName="node" presStyleLbl="node1" presStyleIdx="4" presStyleCnt="9">
        <dgm:presLayoutVars>
          <dgm:bulletEnabled val="1"/>
        </dgm:presLayoutVars>
      </dgm:prSet>
      <dgm:spPr/>
      <dgm:t>
        <a:bodyPr/>
        <a:lstStyle/>
        <a:p>
          <a:endParaRPr lang="en-GB"/>
        </a:p>
      </dgm:t>
    </dgm:pt>
    <dgm:pt modelId="{FB730E39-5150-414D-B51D-A113227F368F}" type="pres">
      <dgm:prSet presAssocID="{C30E2D0E-D580-4469-ACDE-3FADD99A5560}" presName="sibTrans" presStyleLbl="bgSibTrans2D1" presStyleIdx="4" presStyleCnt="8"/>
      <dgm:spPr/>
      <dgm:t>
        <a:bodyPr/>
        <a:lstStyle/>
        <a:p>
          <a:endParaRPr lang="en-GB"/>
        </a:p>
      </dgm:t>
    </dgm:pt>
    <dgm:pt modelId="{5EC4A1C8-727E-4C27-AEBE-7077C0733987}" type="pres">
      <dgm:prSet presAssocID="{FD43D07A-39DF-4400-9A4B-B75C8623D50B}" presName="compNode" presStyleCnt="0"/>
      <dgm:spPr/>
    </dgm:pt>
    <dgm:pt modelId="{B712510A-EACC-45C7-B8EA-2017F64DB6A7}" type="pres">
      <dgm:prSet presAssocID="{FD43D07A-39DF-4400-9A4B-B75C8623D50B}" presName="dummyConnPt" presStyleCnt="0"/>
      <dgm:spPr/>
    </dgm:pt>
    <dgm:pt modelId="{A5024413-6B85-4C80-BC73-B1D40F766570}" type="pres">
      <dgm:prSet presAssocID="{FD43D07A-39DF-4400-9A4B-B75C8623D50B}" presName="node" presStyleLbl="node1" presStyleIdx="5" presStyleCnt="9">
        <dgm:presLayoutVars>
          <dgm:bulletEnabled val="1"/>
        </dgm:presLayoutVars>
      </dgm:prSet>
      <dgm:spPr/>
      <dgm:t>
        <a:bodyPr/>
        <a:lstStyle/>
        <a:p>
          <a:endParaRPr lang="en-GB"/>
        </a:p>
      </dgm:t>
    </dgm:pt>
    <dgm:pt modelId="{15332275-A48A-4546-9C23-C4D08963B0D9}" type="pres">
      <dgm:prSet presAssocID="{6D6CDADE-48FA-4F2C-85B9-BEFAA7BE48C3}" presName="sibTrans" presStyleLbl="bgSibTrans2D1" presStyleIdx="5" presStyleCnt="8"/>
      <dgm:spPr/>
      <dgm:t>
        <a:bodyPr/>
        <a:lstStyle/>
        <a:p>
          <a:endParaRPr lang="en-GB"/>
        </a:p>
      </dgm:t>
    </dgm:pt>
    <dgm:pt modelId="{A1F6049B-4F13-4B75-B8F9-B1E755A2C4D4}" type="pres">
      <dgm:prSet presAssocID="{E3514DA2-6BE2-4CAF-B231-8374E9717E92}" presName="compNode" presStyleCnt="0"/>
      <dgm:spPr/>
    </dgm:pt>
    <dgm:pt modelId="{7983ABA7-AFC3-454A-A95F-EE89802BEF5D}" type="pres">
      <dgm:prSet presAssocID="{E3514DA2-6BE2-4CAF-B231-8374E9717E92}" presName="dummyConnPt" presStyleCnt="0"/>
      <dgm:spPr/>
    </dgm:pt>
    <dgm:pt modelId="{26671C88-DEFA-4F37-92AF-98A364FF4B52}" type="pres">
      <dgm:prSet presAssocID="{E3514DA2-6BE2-4CAF-B231-8374E9717E92}" presName="node" presStyleLbl="node1" presStyleIdx="6" presStyleCnt="9">
        <dgm:presLayoutVars>
          <dgm:bulletEnabled val="1"/>
        </dgm:presLayoutVars>
      </dgm:prSet>
      <dgm:spPr/>
      <dgm:t>
        <a:bodyPr/>
        <a:lstStyle/>
        <a:p>
          <a:endParaRPr lang="en-GB"/>
        </a:p>
      </dgm:t>
    </dgm:pt>
    <dgm:pt modelId="{8F0AE413-FCC0-4ABD-AD2F-AB7C4D5103F6}" type="pres">
      <dgm:prSet presAssocID="{39C1DEEE-9C95-4AE6-A60E-A6E12DD9F40A}" presName="sibTrans" presStyleLbl="bgSibTrans2D1" presStyleIdx="6" presStyleCnt="8"/>
      <dgm:spPr/>
      <dgm:t>
        <a:bodyPr/>
        <a:lstStyle/>
        <a:p>
          <a:endParaRPr lang="en-GB"/>
        </a:p>
      </dgm:t>
    </dgm:pt>
    <dgm:pt modelId="{32AD5A97-270C-43A2-8FBD-86B3762E1EDA}" type="pres">
      <dgm:prSet presAssocID="{26878188-09CE-4FE1-A441-B9F75A83F172}" presName="compNode" presStyleCnt="0"/>
      <dgm:spPr/>
    </dgm:pt>
    <dgm:pt modelId="{D4DB261C-6663-407D-BFCE-4F95E627191A}" type="pres">
      <dgm:prSet presAssocID="{26878188-09CE-4FE1-A441-B9F75A83F172}" presName="dummyConnPt" presStyleCnt="0"/>
      <dgm:spPr/>
    </dgm:pt>
    <dgm:pt modelId="{1D0E8F68-8CAB-4385-B749-B1E6147EEBC0}" type="pres">
      <dgm:prSet presAssocID="{26878188-09CE-4FE1-A441-B9F75A83F172}" presName="node" presStyleLbl="node1" presStyleIdx="7" presStyleCnt="9">
        <dgm:presLayoutVars>
          <dgm:bulletEnabled val="1"/>
        </dgm:presLayoutVars>
      </dgm:prSet>
      <dgm:spPr/>
      <dgm:t>
        <a:bodyPr/>
        <a:lstStyle/>
        <a:p>
          <a:endParaRPr lang="en-GB"/>
        </a:p>
      </dgm:t>
    </dgm:pt>
    <dgm:pt modelId="{DAFC6CC1-3F3B-481D-9245-81C793E8F310}" type="pres">
      <dgm:prSet presAssocID="{0D545675-271B-44CC-963E-8FAF9947A854}" presName="sibTrans" presStyleLbl="bgSibTrans2D1" presStyleIdx="7" presStyleCnt="8"/>
      <dgm:spPr/>
      <dgm:t>
        <a:bodyPr/>
        <a:lstStyle/>
        <a:p>
          <a:endParaRPr lang="en-GB"/>
        </a:p>
      </dgm:t>
    </dgm:pt>
    <dgm:pt modelId="{8B699A85-455D-4069-BBF0-053E1F7D6A1A}" type="pres">
      <dgm:prSet presAssocID="{1592DD16-714B-4A3D-BA7D-07640F685CB5}" presName="compNode" presStyleCnt="0"/>
      <dgm:spPr/>
    </dgm:pt>
    <dgm:pt modelId="{F06BDCE9-4198-4C62-84E7-698B8F33B6B7}" type="pres">
      <dgm:prSet presAssocID="{1592DD16-714B-4A3D-BA7D-07640F685CB5}" presName="dummyConnPt" presStyleCnt="0"/>
      <dgm:spPr/>
    </dgm:pt>
    <dgm:pt modelId="{BD597406-5F87-4BB0-BA38-18290040F84E}" type="pres">
      <dgm:prSet presAssocID="{1592DD16-714B-4A3D-BA7D-07640F685CB5}" presName="node" presStyleLbl="node1" presStyleIdx="8" presStyleCnt="9">
        <dgm:presLayoutVars>
          <dgm:bulletEnabled val="1"/>
        </dgm:presLayoutVars>
      </dgm:prSet>
      <dgm:spPr/>
      <dgm:t>
        <a:bodyPr/>
        <a:lstStyle/>
        <a:p>
          <a:endParaRPr lang="en-GB"/>
        </a:p>
      </dgm:t>
    </dgm:pt>
  </dgm:ptLst>
  <dgm:cxnLst>
    <dgm:cxn modelId="{94E73D6D-53CE-4C89-896F-D42B56017D79}" type="presOf" srcId="{E3514DA2-6BE2-4CAF-B231-8374E9717E92}" destId="{26671C88-DEFA-4F37-92AF-98A364FF4B52}" srcOrd="0" destOrd="0" presId="urn:microsoft.com/office/officeart/2005/8/layout/bProcess4"/>
    <dgm:cxn modelId="{BFBF5668-C36D-41E7-A8D2-A0A5DD1052AE}" srcId="{6C5FD726-ABB0-43F6-8C66-B042C1C150CA}" destId="{F8B8B932-23F7-407D-897D-B17D23660145}" srcOrd="2" destOrd="0" parTransId="{E619737C-8F18-45EF-A14D-5128A92D76F1}" sibTransId="{9B535FA7-3235-4FE0-A2B6-E7CCAC17DA48}"/>
    <dgm:cxn modelId="{3DEF34A0-7A5A-44C5-A463-BA948DADB0DD}" srcId="{6C5FD726-ABB0-43F6-8C66-B042C1C150CA}" destId="{1B7FE46D-718D-44DD-A4E2-D47C246CD6A6}" srcOrd="4" destOrd="0" parTransId="{DF09DE18-A0E8-4665-8E94-E1860D7AC51F}" sibTransId="{C30E2D0E-D580-4469-ACDE-3FADD99A5560}"/>
    <dgm:cxn modelId="{7B6A76BA-3B1D-404D-84F6-B31C55A392CA}" type="presOf" srcId="{39C1DEEE-9C95-4AE6-A60E-A6E12DD9F40A}" destId="{8F0AE413-FCC0-4ABD-AD2F-AB7C4D5103F6}" srcOrd="0" destOrd="0" presId="urn:microsoft.com/office/officeart/2005/8/layout/bProcess4"/>
    <dgm:cxn modelId="{377AA88B-6A8B-4100-8174-96EC204CF94D}" type="presOf" srcId="{3F8DD52D-8C9D-4240-AF93-C2F7715F25B6}" destId="{4EB8A345-436A-47DB-8980-F14A1CBB8834}" srcOrd="0" destOrd="0" presId="urn:microsoft.com/office/officeart/2005/8/layout/bProcess4"/>
    <dgm:cxn modelId="{97D69B17-DE3F-485E-9226-B175485E55B6}" type="presOf" srcId="{EAB06767-501C-4002-B09D-6B4235CB21BF}" destId="{FBAE5E81-329C-429F-864E-774A097824B7}" srcOrd="0" destOrd="0" presId="urn:microsoft.com/office/officeart/2005/8/layout/bProcess4"/>
    <dgm:cxn modelId="{F9919C0A-2AF8-43A0-8C70-F9F742095463}" srcId="{6C5FD726-ABB0-43F6-8C66-B042C1C150CA}" destId="{E3514DA2-6BE2-4CAF-B231-8374E9717E92}" srcOrd="6" destOrd="0" parTransId="{58EE9BCD-C33E-4AFC-BCC9-FF2D7D5F5BFA}" sibTransId="{39C1DEEE-9C95-4AE6-A60E-A6E12DD9F40A}"/>
    <dgm:cxn modelId="{6D00640D-075A-4B45-AB8B-DF4CA9628075}" srcId="{6C5FD726-ABB0-43F6-8C66-B042C1C150CA}" destId="{FD43D07A-39DF-4400-9A4B-B75C8623D50B}" srcOrd="5" destOrd="0" parTransId="{AD2417FE-0D49-40AC-ACC3-0F6F76981DC5}" sibTransId="{6D6CDADE-48FA-4F2C-85B9-BEFAA7BE48C3}"/>
    <dgm:cxn modelId="{AD96C847-BCC6-4818-8FEA-295B1519E509}" type="presOf" srcId="{1B7FE46D-718D-44DD-A4E2-D47C246CD6A6}" destId="{4CA5836F-8A70-4851-A4F8-818D06B67530}" srcOrd="0" destOrd="0" presId="urn:microsoft.com/office/officeart/2005/8/layout/bProcess4"/>
    <dgm:cxn modelId="{1A36178B-E210-4C68-B883-F8E694DFB49C}" srcId="{6C5FD726-ABB0-43F6-8C66-B042C1C150CA}" destId="{EAB06767-501C-4002-B09D-6B4235CB21BF}" srcOrd="3" destOrd="0" parTransId="{D06317F1-4A52-4A51-A576-3795BF1E084D}" sibTransId="{3F8DD52D-8C9D-4240-AF93-C2F7715F25B6}"/>
    <dgm:cxn modelId="{CDB15334-A01B-4029-8CD0-2751145DF03D}" type="presOf" srcId="{FD43D07A-39DF-4400-9A4B-B75C8623D50B}" destId="{A5024413-6B85-4C80-BC73-B1D40F766570}" srcOrd="0" destOrd="0" presId="urn:microsoft.com/office/officeart/2005/8/layout/bProcess4"/>
    <dgm:cxn modelId="{F7DE8CD3-0627-43E0-9C45-DF6594709BD6}" srcId="{6C5FD726-ABB0-43F6-8C66-B042C1C150CA}" destId="{1592DD16-714B-4A3D-BA7D-07640F685CB5}" srcOrd="8" destOrd="0" parTransId="{3E14035D-9B45-48FB-937F-393EF50DF905}" sibTransId="{C4C471BC-D718-40B6-89A8-7D8EB08595A1}"/>
    <dgm:cxn modelId="{23F73A82-B286-499C-A7A8-1EC537A6B31B}" type="presOf" srcId="{9B535FA7-3235-4FE0-A2B6-E7CCAC17DA48}" destId="{64E5123A-BE32-4DC3-91CF-57E0AEB4FC33}" srcOrd="0" destOrd="0" presId="urn:microsoft.com/office/officeart/2005/8/layout/bProcess4"/>
    <dgm:cxn modelId="{AFB32C18-E11D-4C25-82EB-2805A9B232EF}" type="presOf" srcId="{7C2FCB95-337E-4229-97BD-C02280833DA6}" destId="{6495EAC3-78E3-4501-B684-E428306AED6F}" srcOrd="0" destOrd="0" presId="urn:microsoft.com/office/officeart/2005/8/layout/bProcess4"/>
    <dgm:cxn modelId="{6225C7DD-473A-4584-A4A8-2E6B813A4E03}" srcId="{6C5FD726-ABB0-43F6-8C66-B042C1C150CA}" destId="{26878188-09CE-4FE1-A441-B9F75A83F172}" srcOrd="7" destOrd="0" parTransId="{38734CB4-CFE0-4ADC-9ADC-901BE0A48B7F}" sibTransId="{0D545675-271B-44CC-963E-8FAF9947A854}"/>
    <dgm:cxn modelId="{1A9C5BEF-6C0B-4BB9-8813-9C181BB8FDC7}" type="presOf" srcId="{6D6CDADE-48FA-4F2C-85B9-BEFAA7BE48C3}" destId="{15332275-A48A-4546-9C23-C4D08963B0D9}" srcOrd="0" destOrd="0" presId="urn:microsoft.com/office/officeart/2005/8/layout/bProcess4"/>
    <dgm:cxn modelId="{0581A27D-38F6-4D95-9F4B-3C265F424BEA}" type="presOf" srcId="{6C5FD726-ABB0-43F6-8C66-B042C1C150CA}" destId="{4B631C9E-351A-4136-9028-8E3920203AD0}" srcOrd="0" destOrd="0" presId="urn:microsoft.com/office/officeart/2005/8/layout/bProcess4"/>
    <dgm:cxn modelId="{C03A0672-8A17-48C8-8730-91AE777FFEA5}" type="presOf" srcId="{1592DD16-714B-4A3D-BA7D-07640F685CB5}" destId="{BD597406-5F87-4BB0-BA38-18290040F84E}" srcOrd="0" destOrd="0" presId="urn:microsoft.com/office/officeart/2005/8/layout/bProcess4"/>
    <dgm:cxn modelId="{721457C5-D59B-4C7F-BAAA-3C8E7889EC27}" type="presOf" srcId="{26878188-09CE-4FE1-A441-B9F75A83F172}" destId="{1D0E8F68-8CAB-4385-B749-B1E6147EEBC0}" srcOrd="0" destOrd="0" presId="urn:microsoft.com/office/officeart/2005/8/layout/bProcess4"/>
    <dgm:cxn modelId="{B6203D86-EF6C-4BE9-8317-962F6B4C8F01}" type="presOf" srcId="{AA762204-5E73-49CC-B827-68425CFF92FD}" destId="{E67DE4D6-5CBB-453E-AF1A-CC103F0B63EC}" srcOrd="0" destOrd="0" presId="urn:microsoft.com/office/officeart/2005/8/layout/bProcess4"/>
    <dgm:cxn modelId="{641F143F-B485-4154-980A-26E3E3834064}" srcId="{6C5FD726-ABB0-43F6-8C66-B042C1C150CA}" destId="{7C2FCB95-337E-4229-97BD-C02280833DA6}" srcOrd="1" destOrd="0" parTransId="{357E2E43-0079-4293-B126-07329A370DB4}" sibTransId="{E71EB9A0-4685-4D56-B99D-3C4040902BBA}"/>
    <dgm:cxn modelId="{D8228654-F77B-487B-84BA-0BEBDF0EA418}" type="presOf" srcId="{0D545675-271B-44CC-963E-8FAF9947A854}" destId="{DAFC6CC1-3F3B-481D-9245-81C793E8F310}" srcOrd="0" destOrd="0" presId="urn:microsoft.com/office/officeart/2005/8/layout/bProcess4"/>
    <dgm:cxn modelId="{C4833834-A752-489B-97AF-0568150D19C0}" type="presOf" srcId="{13A2E7C0-9E3B-4BE9-BF3C-B3A9DC211BFF}" destId="{2300EA4D-2CB3-483E-A3ED-7A63D47016EC}" srcOrd="0" destOrd="0" presId="urn:microsoft.com/office/officeart/2005/8/layout/bProcess4"/>
    <dgm:cxn modelId="{AE7CF5BE-EA48-4028-B55A-30C1A2BA5C0F}" type="presOf" srcId="{F8B8B932-23F7-407D-897D-B17D23660145}" destId="{9248EEAB-0C99-4865-8D81-440C8F7BC0C7}" srcOrd="0" destOrd="0" presId="urn:microsoft.com/office/officeart/2005/8/layout/bProcess4"/>
    <dgm:cxn modelId="{5DEFBA2A-6E55-43E1-8E38-3ACAF3993F3F}" type="presOf" srcId="{C30E2D0E-D580-4469-ACDE-3FADD99A5560}" destId="{FB730E39-5150-414D-B51D-A113227F368F}" srcOrd="0" destOrd="0" presId="urn:microsoft.com/office/officeart/2005/8/layout/bProcess4"/>
    <dgm:cxn modelId="{62BC69D2-DCA1-48FC-8B9D-73E8521F3245}" type="presOf" srcId="{E71EB9A0-4685-4D56-B99D-3C4040902BBA}" destId="{D8567ACA-3F24-4A25-A57B-65B2CDF18060}" srcOrd="0" destOrd="0" presId="urn:microsoft.com/office/officeart/2005/8/layout/bProcess4"/>
    <dgm:cxn modelId="{F5EEBD1D-7CC4-4E34-8023-4DB018141B2E}" srcId="{6C5FD726-ABB0-43F6-8C66-B042C1C150CA}" destId="{AA762204-5E73-49CC-B827-68425CFF92FD}" srcOrd="0" destOrd="0" parTransId="{D928761D-225C-43C3-8F42-608D6068C242}" sibTransId="{13A2E7C0-9E3B-4BE9-BF3C-B3A9DC211BFF}"/>
    <dgm:cxn modelId="{3D86727A-BC99-4AE1-BC70-81420E705015}" type="presParOf" srcId="{4B631C9E-351A-4136-9028-8E3920203AD0}" destId="{AEEA79A9-A31B-43B8-AFA0-3BD58C0C6725}" srcOrd="0" destOrd="0" presId="urn:microsoft.com/office/officeart/2005/8/layout/bProcess4"/>
    <dgm:cxn modelId="{42703991-82C1-4966-9C74-A149450FBAA9}" type="presParOf" srcId="{AEEA79A9-A31B-43B8-AFA0-3BD58C0C6725}" destId="{242B01AB-63ED-4874-A2E6-193102F9DC9D}" srcOrd="0" destOrd="0" presId="urn:microsoft.com/office/officeart/2005/8/layout/bProcess4"/>
    <dgm:cxn modelId="{AE6B3463-0D8F-474B-928E-8AE02559B6F0}" type="presParOf" srcId="{AEEA79A9-A31B-43B8-AFA0-3BD58C0C6725}" destId="{E67DE4D6-5CBB-453E-AF1A-CC103F0B63EC}" srcOrd="1" destOrd="0" presId="urn:microsoft.com/office/officeart/2005/8/layout/bProcess4"/>
    <dgm:cxn modelId="{BD5371AF-EA7B-46DA-8AFA-8F9F63DDE0D7}" type="presParOf" srcId="{4B631C9E-351A-4136-9028-8E3920203AD0}" destId="{2300EA4D-2CB3-483E-A3ED-7A63D47016EC}" srcOrd="1" destOrd="0" presId="urn:microsoft.com/office/officeart/2005/8/layout/bProcess4"/>
    <dgm:cxn modelId="{1BE290D7-4D42-4FD6-9ED2-A75DA46A1105}" type="presParOf" srcId="{4B631C9E-351A-4136-9028-8E3920203AD0}" destId="{3BEEDA76-D14A-4CAF-9CFC-D37951BF2981}" srcOrd="2" destOrd="0" presId="urn:microsoft.com/office/officeart/2005/8/layout/bProcess4"/>
    <dgm:cxn modelId="{F742B3C1-29A0-424B-8B2D-42654BB112FD}" type="presParOf" srcId="{3BEEDA76-D14A-4CAF-9CFC-D37951BF2981}" destId="{9856BE48-631B-443A-8D04-E91818214C17}" srcOrd="0" destOrd="0" presId="urn:microsoft.com/office/officeart/2005/8/layout/bProcess4"/>
    <dgm:cxn modelId="{D8305AF0-E500-4529-8B15-F8E09CAA934B}" type="presParOf" srcId="{3BEEDA76-D14A-4CAF-9CFC-D37951BF2981}" destId="{6495EAC3-78E3-4501-B684-E428306AED6F}" srcOrd="1" destOrd="0" presId="urn:microsoft.com/office/officeart/2005/8/layout/bProcess4"/>
    <dgm:cxn modelId="{6AFB685D-4E16-41BD-9D8A-AAC4AB1F8177}" type="presParOf" srcId="{4B631C9E-351A-4136-9028-8E3920203AD0}" destId="{D8567ACA-3F24-4A25-A57B-65B2CDF18060}" srcOrd="3" destOrd="0" presId="urn:microsoft.com/office/officeart/2005/8/layout/bProcess4"/>
    <dgm:cxn modelId="{55646E9E-6856-4630-B635-6DD0C6C21F7F}" type="presParOf" srcId="{4B631C9E-351A-4136-9028-8E3920203AD0}" destId="{364B2660-B7A0-4D18-BF87-E454B1A73326}" srcOrd="4" destOrd="0" presId="urn:microsoft.com/office/officeart/2005/8/layout/bProcess4"/>
    <dgm:cxn modelId="{D20740B1-6038-4020-9C00-9E6B67C7B492}" type="presParOf" srcId="{364B2660-B7A0-4D18-BF87-E454B1A73326}" destId="{B8F05C9F-02FA-4C8C-8631-765EE6CDEC7D}" srcOrd="0" destOrd="0" presId="urn:microsoft.com/office/officeart/2005/8/layout/bProcess4"/>
    <dgm:cxn modelId="{CE2DAA7E-A548-451F-B124-CBC313BBDC8A}" type="presParOf" srcId="{364B2660-B7A0-4D18-BF87-E454B1A73326}" destId="{9248EEAB-0C99-4865-8D81-440C8F7BC0C7}" srcOrd="1" destOrd="0" presId="urn:microsoft.com/office/officeart/2005/8/layout/bProcess4"/>
    <dgm:cxn modelId="{650AC3D3-76E3-448D-8411-ABC3633BEE23}" type="presParOf" srcId="{4B631C9E-351A-4136-9028-8E3920203AD0}" destId="{64E5123A-BE32-4DC3-91CF-57E0AEB4FC33}" srcOrd="5" destOrd="0" presId="urn:microsoft.com/office/officeart/2005/8/layout/bProcess4"/>
    <dgm:cxn modelId="{22B6DC73-A6CD-4F3E-936D-AD531A7D82A6}" type="presParOf" srcId="{4B631C9E-351A-4136-9028-8E3920203AD0}" destId="{EA9B830F-73F2-4ED7-9622-A45535C51926}" srcOrd="6" destOrd="0" presId="urn:microsoft.com/office/officeart/2005/8/layout/bProcess4"/>
    <dgm:cxn modelId="{2EB44BD0-EE86-4033-9FC5-9ADB436A4A24}" type="presParOf" srcId="{EA9B830F-73F2-4ED7-9622-A45535C51926}" destId="{71B447CB-B311-4B72-BDC4-01A1D9309783}" srcOrd="0" destOrd="0" presId="urn:microsoft.com/office/officeart/2005/8/layout/bProcess4"/>
    <dgm:cxn modelId="{64B59A01-F971-4A9E-B964-4995B427531F}" type="presParOf" srcId="{EA9B830F-73F2-4ED7-9622-A45535C51926}" destId="{FBAE5E81-329C-429F-864E-774A097824B7}" srcOrd="1" destOrd="0" presId="urn:microsoft.com/office/officeart/2005/8/layout/bProcess4"/>
    <dgm:cxn modelId="{4A7F2A6A-3D55-4A40-A016-D575EA55B491}" type="presParOf" srcId="{4B631C9E-351A-4136-9028-8E3920203AD0}" destId="{4EB8A345-436A-47DB-8980-F14A1CBB8834}" srcOrd="7" destOrd="0" presId="urn:microsoft.com/office/officeart/2005/8/layout/bProcess4"/>
    <dgm:cxn modelId="{EF9D9E10-3F12-42DA-917E-EAA8EB74228F}" type="presParOf" srcId="{4B631C9E-351A-4136-9028-8E3920203AD0}" destId="{CDA19265-C026-4038-AB54-D5A22E9A502B}" srcOrd="8" destOrd="0" presId="urn:microsoft.com/office/officeart/2005/8/layout/bProcess4"/>
    <dgm:cxn modelId="{8C716790-04CF-48B3-96A9-DA9C026BAA68}" type="presParOf" srcId="{CDA19265-C026-4038-AB54-D5A22E9A502B}" destId="{D54DD83B-7513-408C-8FC0-3EA5886D3F86}" srcOrd="0" destOrd="0" presId="urn:microsoft.com/office/officeart/2005/8/layout/bProcess4"/>
    <dgm:cxn modelId="{895DD356-EBEC-4E64-BB35-D971205F6716}" type="presParOf" srcId="{CDA19265-C026-4038-AB54-D5A22E9A502B}" destId="{4CA5836F-8A70-4851-A4F8-818D06B67530}" srcOrd="1" destOrd="0" presId="urn:microsoft.com/office/officeart/2005/8/layout/bProcess4"/>
    <dgm:cxn modelId="{4D82F7C8-B22C-45F8-87AA-3BED8A661DB0}" type="presParOf" srcId="{4B631C9E-351A-4136-9028-8E3920203AD0}" destId="{FB730E39-5150-414D-B51D-A113227F368F}" srcOrd="9" destOrd="0" presId="urn:microsoft.com/office/officeart/2005/8/layout/bProcess4"/>
    <dgm:cxn modelId="{C31FE016-1896-4A20-95DC-187CAB2128F2}" type="presParOf" srcId="{4B631C9E-351A-4136-9028-8E3920203AD0}" destId="{5EC4A1C8-727E-4C27-AEBE-7077C0733987}" srcOrd="10" destOrd="0" presId="urn:microsoft.com/office/officeart/2005/8/layout/bProcess4"/>
    <dgm:cxn modelId="{085BD1E3-D2A9-4052-B98B-1E165C07AB6D}" type="presParOf" srcId="{5EC4A1C8-727E-4C27-AEBE-7077C0733987}" destId="{B712510A-EACC-45C7-B8EA-2017F64DB6A7}" srcOrd="0" destOrd="0" presId="urn:microsoft.com/office/officeart/2005/8/layout/bProcess4"/>
    <dgm:cxn modelId="{CEBCA269-2CC6-4137-B4C4-B75B294DCD2B}" type="presParOf" srcId="{5EC4A1C8-727E-4C27-AEBE-7077C0733987}" destId="{A5024413-6B85-4C80-BC73-B1D40F766570}" srcOrd="1" destOrd="0" presId="urn:microsoft.com/office/officeart/2005/8/layout/bProcess4"/>
    <dgm:cxn modelId="{B8B135D7-557F-4E1A-981F-1C3999FEFC32}" type="presParOf" srcId="{4B631C9E-351A-4136-9028-8E3920203AD0}" destId="{15332275-A48A-4546-9C23-C4D08963B0D9}" srcOrd="11" destOrd="0" presId="urn:microsoft.com/office/officeart/2005/8/layout/bProcess4"/>
    <dgm:cxn modelId="{72CA864E-1231-4D99-A9B5-DC233097675D}" type="presParOf" srcId="{4B631C9E-351A-4136-9028-8E3920203AD0}" destId="{A1F6049B-4F13-4B75-B8F9-B1E755A2C4D4}" srcOrd="12" destOrd="0" presId="urn:microsoft.com/office/officeart/2005/8/layout/bProcess4"/>
    <dgm:cxn modelId="{1DB4CC2A-03AA-40AC-B7DD-433B7B6E89A2}" type="presParOf" srcId="{A1F6049B-4F13-4B75-B8F9-B1E755A2C4D4}" destId="{7983ABA7-AFC3-454A-A95F-EE89802BEF5D}" srcOrd="0" destOrd="0" presId="urn:microsoft.com/office/officeart/2005/8/layout/bProcess4"/>
    <dgm:cxn modelId="{AA08CEA8-13D0-4898-BC2E-0F88987CBC9E}" type="presParOf" srcId="{A1F6049B-4F13-4B75-B8F9-B1E755A2C4D4}" destId="{26671C88-DEFA-4F37-92AF-98A364FF4B52}" srcOrd="1" destOrd="0" presId="urn:microsoft.com/office/officeart/2005/8/layout/bProcess4"/>
    <dgm:cxn modelId="{1B07DD44-7E5E-42FB-AFA3-9C35212A901C}" type="presParOf" srcId="{4B631C9E-351A-4136-9028-8E3920203AD0}" destId="{8F0AE413-FCC0-4ABD-AD2F-AB7C4D5103F6}" srcOrd="13" destOrd="0" presId="urn:microsoft.com/office/officeart/2005/8/layout/bProcess4"/>
    <dgm:cxn modelId="{7804FE7E-76FF-49A4-B37C-8D963C6FA2AD}" type="presParOf" srcId="{4B631C9E-351A-4136-9028-8E3920203AD0}" destId="{32AD5A97-270C-43A2-8FBD-86B3762E1EDA}" srcOrd="14" destOrd="0" presId="urn:microsoft.com/office/officeart/2005/8/layout/bProcess4"/>
    <dgm:cxn modelId="{DA0473B5-9603-4D0A-BC88-73CC9293E2B2}" type="presParOf" srcId="{32AD5A97-270C-43A2-8FBD-86B3762E1EDA}" destId="{D4DB261C-6663-407D-BFCE-4F95E627191A}" srcOrd="0" destOrd="0" presId="urn:microsoft.com/office/officeart/2005/8/layout/bProcess4"/>
    <dgm:cxn modelId="{730E2FA6-009F-4F83-8030-F750B507333C}" type="presParOf" srcId="{32AD5A97-270C-43A2-8FBD-86B3762E1EDA}" destId="{1D0E8F68-8CAB-4385-B749-B1E6147EEBC0}" srcOrd="1" destOrd="0" presId="urn:microsoft.com/office/officeart/2005/8/layout/bProcess4"/>
    <dgm:cxn modelId="{9CBDAB6F-2831-48AA-B51D-D4C3C2737979}" type="presParOf" srcId="{4B631C9E-351A-4136-9028-8E3920203AD0}" destId="{DAFC6CC1-3F3B-481D-9245-81C793E8F310}" srcOrd="15" destOrd="0" presId="urn:microsoft.com/office/officeart/2005/8/layout/bProcess4"/>
    <dgm:cxn modelId="{04D79235-45C2-4889-8A39-1D3A3A1924B7}" type="presParOf" srcId="{4B631C9E-351A-4136-9028-8E3920203AD0}" destId="{8B699A85-455D-4069-BBF0-053E1F7D6A1A}" srcOrd="16" destOrd="0" presId="urn:microsoft.com/office/officeart/2005/8/layout/bProcess4"/>
    <dgm:cxn modelId="{D57B9051-47FC-4079-9195-0FE2EECC0B16}" type="presParOf" srcId="{8B699A85-455D-4069-BBF0-053E1F7D6A1A}" destId="{F06BDCE9-4198-4C62-84E7-698B8F33B6B7}" srcOrd="0" destOrd="0" presId="urn:microsoft.com/office/officeart/2005/8/layout/bProcess4"/>
    <dgm:cxn modelId="{26C5830C-C556-490E-A39B-13209A2CCE67}" type="presParOf" srcId="{8B699A85-455D-4069-BBF0-053E1F7D6A1A}" destId="{BD597406-5F87-4BB0-BA38-18290040F84E}"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0EA4D-2CB3-483E-A3ED-7A63D47016EC}">
      <dsp:nvSpPr>
        <dsp:cNvPr id="0" name=""/>
        <dsp:cNvSpPr/>
      </dsp:nvSpPr>
      <dsp:spPr>
        <a:xfrm rot="5400000">
          <a:off x="-338219" y="1024834"/>
          <a:ext cx="1497670" cy="180899"/>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2">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E67DE4D6-5CBB-453E-AF1A-CC103F0B63EC}">
      <dsp:nvSpPr>
        <dsp:cNvPr id="0" name=""/>
        <dsp:cNvSpPr/>
      </dsp:nvSpPr>
      <dsp:spPr>
        <a:xfrm>
          <a:off x="3703" y="65173"/>
          <a:ext cx="2009995" cy="1205997"/>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2">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a:t>Education Initiatives:</a:t>
          </a:r>
          <a:endParaRPr lang="en-US" sz="1300" kern="1200"/>
        </a:p>
      </dsp:txBody>
      <dsp:txXfrm>
        <a:off x="39025" y="100495"/>
        <a:ext cx="1939351" cy="1135353"/>
      </dsp:txXfrm>
    </dsp:sp>
    <dsp:sp modelId="{D8567ACA-3F24-4A25-A57B-65B2CDF18060}">
      <dsp:nvSpPr>
        <dsp:cNvPr id="0" name=""/>
        <dsp:cNvSpPr/>
      </dsp:nvSpPr>
      <dsp:spPr>
        <a:xfrm rot="5400000">
          <a:off x="-338219" y="2532331"/>
          <a:ext cx="1497670" cy="180899"/>
        </a:xfrm>
        <a:prstGeom prst="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3">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6495EAC3-78E3-4501-B684-E428306AED6F}">
      <dsp:nvSpPr>
        <dsp:cNvPr id="0" name=""/>
        <dsp:cNvSpPr/>
      </dsp:nvSpPr>
      <dsp:spPr>
        <a:xfrm>
          <a:off x="3703" y="1572670"/>
          <a:ext cx="2009995" cy="1205997"/>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3">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•Supports educational initiatives for students and teachers.</a:t>
          </a:r>
          <a:endParaRPr lang="en-US" sz="1300" kern="1200"/>
        </a:p>
      </dsp:txBody>
      <dsp:txXfrm>
        <a:off x="39025" y="1607992"/>
        <a:ext cx="1939351" cy="1135353"/>
      </dsp:txXfrm>
    </dsp:sp>
    <dsp:sp modelId="{64E5123A-BE32-4DC3-91CF-57E0AEB4FC33}">
      <dsp:nvSpPr>
        <dsp:cNvPr id="0" name=""/>
        <dsp:cNvSpPr/>
      </dsp:nvSpPr>
      <dsp:spPr>
        <a:xfrm>
          <a:off x="415528" y="3286079"/>
          <a:ext cx="2663467" cy="180899"/>
        </a:xfrm>
        <a:prstGeom prst="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4">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9248EEAB-0C99-4865-8D81-440C8F7BC0C7}">
      <dsp:nvSpPr>
        <dsp:cNvPr id="0" name=""/>
        <dsp:cNvSpPr/>
      </dsp:nvSpPr>
      <dsp:spPr>
        <a:xfrm>
          <a:off x="3703" y="3080167"/>
          <a:ext cx="2009995" cy="1205997"/>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4">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•ConnectED program provides underserved communities with access to Apple products and resources (Apple Inc., 2023).</a:t>
          </a:r>
          <a:endParaRPr lang="en-US" sz="1300" kern="1200"/>
        </a:p>
      </dsp:txBody>
      <dsp:txXfrm>
        <a:off x="39025" y="3115489"/>
        <a:ext cx="1939351" cy="1135353"/>
      </dsp:txXfrm>
    </dsp:sp>
    <dsp:sp modelId="{4EB8A345-436A-47DB-8980-F14A1CBB8834}">
      <dsp:nvSpPr>
        <dsp:cNvPr id="0" name=""/>
        <dsp:cNvSpPr/>
      </dsp:nvSpPr>
      <dsp:spPr>
        <a:xfrm rot="16200000">
          <a:off x="2335074" y="2532331"/>
          <a:ext cx="1497670" cy="180899"/>
        </a:xfrm>
        <a:prstGeom prst="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5">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FBAE5E81-329C-429F-864E-774A097824B7}">
      <dsp:nvSpPr>
        <dsp:cNvPr id="0" name=""/>
        <dsp:cNvSpPr/>
      </dsp:nvSpPr>
      <dsp:spPr>
        <a:xfrm>
          <a:off x="2676997" y="3080167"/>
          <a:ext cx="2009995" cy="1205997"/>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5">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a:t>Community Engagement:</a:t>
          </a:r>
          <a:endParaRPr lang="en-US" sz="1300" kern="1200"/>
        </a:p>
      </dsp:txBody>
      <dsp:txXfrm>
        <a:off x="2712319" y="3115489"/>
        <a:ext cx="1939351" cy="1135353"/>
      </dsp:txXfrm>
    </dsp:sp>
    <dsp:sp modelId="{FB730E39-5150-414D-B51D-A113227F368F}">
      <dsp:nvSpPr>
        <dsp:cNvPr id="0" name=""/>
        <dsp:cNvSpPr/>
      </dsp:nvSpPr>
      <dsp:spPr>
        <a:xfrm rot="16200000">
          <a:off x="2335074" y="1024834"/>
          <a:ext cx="1497670" cy="180899"/>
        </a:xfrm>
        <a:prstGeom prst="rect">
          <a:avLst/>
        </a:prstGeom>
        <a:solidFill>
          <a:schemeClr val="accent6">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6">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4CA5836F-8A70-4851-A4F8-818D06B67530}">
      <dsp:nvSpPr>
        <dsp:cNvPr id="0" name=""/>
        <dsp:cNvSpPr/>
      </dsp:nvSpPr>
      <dsp:spPr>
        <a:xfrm>
          <a:off x="2676997" y="1572670"/>
          <a:ext cx="2009995" cy="1205997"/>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6">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•Engages in community development projects and charitable giving.</a:t>
          </a:r>
          <a:endParaRPr lang="en-US" sz="1300" kern="1200"/>
        </a:p>
      </dsp:txBody>
      <dsp:txXfrm>
        <a:off x="2712319" y="1607992"/>
        <a:ext cx="1939351" cy="1135353"/>
      </dsp:txXfrm>
    </dsp:sp>
    <dsp:sp modelId="{15332275-A48A-4546-9C23-C4D08963B0D9}">
      <dsp:nvSpPr>
        <dsp:cNvPr id="0" name=""/>
        <dsp:cNvSpPr/>
      </dsp:nvSpPr>
      <dsp:spPr>
        <a:xfrm>
          <a:off x="3088822" y="271086"/>
          <a:ext cx="2663467" cy="180899"/>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2">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A5024413-6B85-4C80-BC73-B1D40F766570}">
      <dsp:nvSpPr>
        <dsp:cNvPr id="0" name=""/>
        <dsp:cNvSpPr/>
      </dsp:nvSpPr>
      <dsp:spPr>
        <a:xfrm>
          <a:off x="2676997" y="65173"/>
          <a:ext cx="2009995" cy="1205997"/>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2">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•Partners with nonprofits to address social issues like education, environmental conservation, and healthcare (Apple Inc., 2023).</a:t>
          </a:r>
          <a:endParaRPr lang="en-US" sz="1300" kern="1200"/>
        </a:p>
      </dsp:txBody>
      <dsp:txXfrm>
        <a:off x="2712319" y="100495"/>
        <a:ext cx="1939351" cy="1135353"/>
      </dsp:txXfrm>
    </dsp:sp>
    <dsp:sp modelId="{8F0AE413-FCC0-4ABD-AD2F-AB7C4D5103F6}">
      <dsp:nvSpPr>
        <dsp:cNvPr id="0" name=""/>
        <dsp:cNvSpPr/>
      </dsp:nvSpPr>
      <dsp:spPr>
        <a:xfrm rot="5400000">
          <a:off x="5008368" y="1024834"/>
          <a:ext cx="1497670" cy="180899"/>
        </a:xfrm>
        <a:prstGeom prst="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3">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26671C88-DEFA-4F37-92AF-98A364FF4B52}">
      <dsp:nvSpPr>
        <dsp:cNvPr id="0" name=""/>
        <dsp:cNvSpPr/>
      </dsp:nvSpPr>
      <dsp:spPr>
        <a:xfrm>
          <a:off x="5350291" y="65173"/>
          <a:ext cx="2009995" cy="1205997"/>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3">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a:t>Diversity and Inclusion:</a:t>
          </a:r>
          <a:endParaRPr lang="en-US" sz="1300" kern="1200"/>
        </a:p>
      </dsp:txBody>
      <dsp:txXfrm>
        <a:off x="5385613" y="100495"/>
        <a:ext cx="1939351" cy="1135353"/>
      </dsp:txXfrm>
    </dsp:sp>
    <dsp:sp modelId="{DAFC6CC1-3F3B-481D-9245-81C793E8F310}">
      <dsp:nvSpPr>
        <dsp:cNvPr id="0" name=""/>
        <dsp:cNvSpPr/>
      </dsp:nvSpPr>
      <dsp:spPr>
        <a:xfrm rot="5400000">
          <a:off x="5008368" y="2532331"/>
          <a:ext cx="1497670" cy="180899"/>
        </a:xfrm>
        <a:prstGeom prst="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4">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1D0E8F68-8CAB-4385-B749-B1E6147EEBC0}">
      <dsp:nvSpPr>
        <dsp:cNvPr id="0" name=""/>
        <dsp:cNvSpPr/>
      </dsp:nvSpPr>
      <dsp:spPr>
        <a:xfrm>
          <a:off x="5350291" y="1572670"/>
          <a:ext cx="2009995" cy="1205997"/>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4">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•Committed to diversity and inclusion in workforce and supply chain.</a:t>
          </a:r>
          <a:endParaRPr lang="en-US" sz="1300" kern="1200"/>
        </a:p>
      </dsp:txBody>
      <dsp:txXfrm>
        <a:off x="5385613" y="1607992"/>
        <a:ext cx="1939351" cy="1135353"/>
      </dsp:txXfrm>
    </dsp:sp>
    <dsp:sp modelId="{BD597406-5F87-4BB0-BA38-18290040F84E}">
      <dsp:nvSpPr>
        <dsp:cNvPr id="0" name=""/>
        <dsp:cNvSpPr/>
      </dsp:nvSpPr>
      <dsp:spPr>
        <a:xfrm>
          <a:off x="5350291" y="3080167"/>
          <a:ext cx="2009995" cy="1205997"/>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5">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•Promotes diversity through recruitment and advancement initiatives (Apple Inc., 2023).</a:t>
          </a:r>
          <a:endParaRPr lang="en-US" sz="1300" kern="1200"/>
        </a:p>
      </dsp:txBody>
      <dsp:txXfrm>
        <a:off x="5385613" y="3115489"/>
        <a:ext cx="1939351" cy="113535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2E0090-BA5A-4AAC-8CF8-0378E081CB20}" type="datetimeFigureOut">
              <a:t>3/14/2024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0F1196-825C-4549-B428-EC511A9E1AB0}" type="slidenum">
              <a:t>‹#›</a:t>
            </a:fld>
            <a:endParaRPr lang="en-GB"/>
          </a:p>
        </p:txBody>
      </p:sp>
    </p:spTree>
    <p:extLst>
      <p:ext uri="{BB962C8B-B14F-4D97-AF65-F5344CB8AC3E}">
        <p14:creationId xmlns:p14="http://schemas.microsoft.com/office/powerpoint/2010/main" val="2002826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Today, we delve into the essence of Apple's global impact, exploring how this American titan </a:t>
            </a:r>
            <a:r>
              <a:rPr lang="en-US" dirty="0" smtClean="0"/>
              <a:t>operates internationally, </a:t>
            </a:r>
            <a:r>
              <a:rPr lang="en-US" dirty="0"/>
              <a:t>shaping lives and industries with its cutting-edge products and services. As we navigate through this presentation, we will uncover the intricacies of Apple's internal and external environments, dissect its strategic frameworks, and understand the pillars that uphold its colossal market presence.</a:t>
            </a:r>
            <a:endParaRPr lang="en-GB" dirty="0"/>
          </a:p>
          <a:p>
            <a:r>
              <a:rPr lang="en-US" dirty="0"/>
              <a:t>You will gain a comprehensive understanding of Apple's product portfolio, the SWOT and PESTLE analyses that reveal the company's strategic positioning, and the organizational culture that fuels its relentless pursuit of excellence. We will also examine the pivotal role of stakeholders in Apple's journey and the company's commitment to Corporate Social Responsibility (CSR) and ethical practices.</a:t>
            </a:r>
            <a:endParaRPr lang="en-GB" dirty="0"/>
          </a:p>
          <a:p>
            <a:r>
              <a:rPr lang="en-US" dirty="0"/>
              <a:t>Prepare to be immersed in the story of a company that continues to captivate the imagination of the world and sets the benchmark for technological prowess and corporate success</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3</a:t>
            </a:fld>
            <a:endParaRPr lang="en-GB"/>
          </a:p>
        </p:txBody>
      </p:sp>
    </p:spTree>
    <p:extLst>
      <p:ext uri="{BB962C8B-B14F-4D97-AF65-F5344CB8AC3E}">
        <p14:creationId xmlns:p14="http://schemas.microsoft.com/office/powerpoint/2010/main" val="2914403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Apple Inc., an American multinational technology company, has been at the forefront of innovation since its founding in 1976. With a rich history marked by the introduction of groundbreaking products, Apple has transformed the technology sector and established itself as a symbol of innovation and quality.</a:t>
            </a:r>
          </a:p>
          <a:p>
            <a:r>
              <a:rPr lang="en-US" dirty="0"/>
              <a:t>As of 2023, Apple's market capitalization has reached historic heights, briefly exceeding 3</a:t>
            </a:r>
            <a:r>
              <a:rPr lang="en-US" i="1" dirty="0"/>
              <a:t>trillion</a:t>
            </a:r>
            <a:r>
              <a:rPr lang="en-US" dirty="0"/>
              <a:t>, 2.77 trillion as of March 5, 2024, Apple continues to be a titan in the industry.</a:t>
            </a:r>
            <a:endParaRPr lang="en-GB" dirty="0"/>
          </a:p>
          <a:p>
            <a:r>
              <a:rPr lang="en-US" dirty="0"/>
              <a:t>Employing over 154,000 full-time employees worldwide, Apple not only drives technological progress but also contributes significantly to the global economy. The company's workforce is a reflection of its expansive operations and the diverse talent that fuels its continuous innovation.</a:t>
            </a:r>
            <a:endParaRPr lang="en-GB" dirty="0"/>
          </a:p>
          <a:p>
            <a:r>
              <a:rPr lang="en-US" dirty="0"/>
              <a:t>In summary, Apple's journey from a garage startup to a leading technology powerhouse exemplifies its enduring impact on the tech sector and its unwavering pursuit of pushing the boundaries of what is possible.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4</a:t>
            </a:fld>
            <a:endParaRPr lang="en-GB"/>
          </a:p>
        </p:txBody>
      </p:sp>
    </p:spTree>
    <p:extLst>
      <p:ext uri="{BB962C8B-B14F-4D97-AF65-F5344CB8AC3E}">
        <p14:creationId xmlns:p14="http://schemas.microsoft.com/office/powerpoint/2010/main" val="2366490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Today, Apple's influence extends across the globe, with operations in numerous countries and a product lineup that includes the iPhone, </a:t>
            </a:r>
            <a:r>
              <a:rPr lang="en-US" dirty="0" smtClean="0"/>
              <a:t>Mac, iPad, Apple </a:t>
            </a:r>
            <a:r>
              <a:rPr lang="en-US" dirty="0"/>
              <a:t>Watch, and a suite of proprietary software and services. The company's commitment to excellence has cultivated a loyal customer base and a robust brand presence internationally.</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5</a:t>
            </a:fld>
            <a:endParaRPr lang="en-GB"/>
          </a:p>
        </p:txBody>
      </p:sp>
    </p:spTree>
    <p:extLst>
      <p:ext uri="{BB962C8B-B14F-4D97-AF65-F5344CB8AC3E}">
        <p14:creationId xmlns:p14="http://schemas.microsoft.com/office/powerpoint/2010/main" val="3248228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Apple mainly uses a functional structure (</a:t>
            </a:r>
            <a:r>
              <a:rPr lang="en-US" dirty="0" err="1"/>
              <a:t>Organimi</a:t>
            </a:r>
            <a:r>
              <a:rPr lang="en-US" dirty="0"/>
              <a:t>, 2024), grouping employees based on their area of expertise rather than by specific products. This structure encourages collaboration and knowledge sharing across different teams, which is crucial for developing integrated hardware and software experiences (Harvard Business Review, 2021).</a:t>
            </a:r>
          </a:p>
          <a:p>
            <a:r>
              <a:rPr lang="en-US" dirty="0"/>
              <a:t> Within this functional structure exists a hierarchical element, with clear lines of authority and well-defined leadership roles. Tim Cook, the CEO, leads the company, followed by Senior Vice Presidents (SVPs) who oversee specific functional areas like Hardware Engineering (Dan </a:t>
            </a:r>
            <a:r>
              <a:rPr lang="en-US" dirty="0" err="1"/>
              <a:t>Riccio</a:t>
            </a:r>
            <a:r>
              <a:rPr lang="en-US" dirty="0"/>
              <a:t>) and Software Engineering (Craig </a:t>
            </a:r>
            <a:r>
              <a:rPr lang="en-US" dirty="0" err="1"/>
              <a:t>Federighi</a:t>
            </a:r>
            <a:r>
              <a:rPr lang="en-US" dirty="0"/>
              <a:t>) (Meyer, 2022).</a:t>
            </a:r>
            <a:endParaRPr lang="en-US" dirty="0">
              <a:cs typeface="Calibri"/>
            </a:endParaRPr>
          </a:p>
          <a:p>
            <a:r>
              <a:rPr lang="en-US" dirty="0"/>
              <a:t> This structure offers both centralized control and flexibility for individual teams to execute their tasks efficiently. It's interesting to note that Apple's structure has evolved over time. In the past, they used a product-based structure, but Steve Jobs, on his return to the company in 1997, shifted towards the current functional model, believing it fostered greater innovation (Harvard Business Review, 2020). </a:t>
            </a:r>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6</a:t>
            </a:fld>
            <a:endParaRPr lang="en-GB"/>
          </a:p>
        </p:txBody>
      </p:sp>
    </p:spTree>
    <p:extLst>
      <p:ext uri="{BB962C8B-B14F-4D97-AF65-F5344CB8AC3E}">
        <p14:creationId xmlns:p14="http://schemas.microsoft.com/office/powerpoint/2010/main" val="193760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ea typeface="+mn-lt"/>
                <a:cs typeface="+mn-lt"/>
              </a:rPr>
              <a:t>Apple's various functional departments play crucial roles in its overall success</a:t>
            </a:r>
            <a:endParaRPr lang="en-US" dirty="0" smtClean="0"/>
          </a:p>
          <a:p>
            <a:r>
              <a:rPr lang="en-US" dirty="0" smtClean="0"/>
              <a:t>Hardware </a:t>
            </a:r>
            <a:r>
              <a:rPr lang="en-US" dirty="0"/>
              <a:t>Engineering: This department designs, develops, and oversees the production of Apple's hardware products, including iPhones, iPads, Macs, and Apple Watches. They work closely with other departments like software engineering to ensure seamless hardware and software integration.</a:t>
            </a:r>
          </a:p>
          <a:p>
            <a:r>
              <a:rPr lang="en-US" dirty="0" smtClean="0"/>
              <a:t>Software </a:t>
            </a:r>
            <a:r>
              <a:rPr lang="en-US" dirty="0"/>
              <a:t>Engineering: This department develops the operating systems (iOS, </a:t>
            </a:r>
            <a:r>
              <a:rPr lang="en-US" dirty="0" err="1"/>
              <a:t>macOS</a:t>
            </a:r>
            <a:r>
              <a:rPr lang="en-US" dirty="0"/>
              <a:t>, </a:t>
            </a:r>
            <a:r>
              <a:rPr lang="en-US" dirty="0" err="1"/>
              <a:t>iPadOS</a:t>
            </a:r>
            <a:r>
              <a:rPr lang="en-US" dirty="0"/>
              <a:t>) and other software applications that power Apple devices. They focus on creating user-friendly and innovative software experiences that complement the hardware.</a:t>
            </a:r>
            <a:endParaRPr lang="en-US" dirty="0">
              <a:cs typeface="Calibri"/>
            </a:endParaRPr>
          </a:p>
          <a:p>
            <a:r>
              <a:rPr lang="en-US" dirty="0" smtClean="0"/>
              <a:t>Marketing </a:t>
            </a:r>
            <a:r>
              <a:rPr lang="en-US" dirty="0"/>
              <a:t>and Advertising: This department plays an important role in promoting Apple products and building brand awareness. They are responsible for developing and executing marketing campaigns across various channels.</a:t>
            </a:r>
            <a:endParaRPr lang="en-US" dirty="0">
              <a:cs typeface="Calibri"/>
            </a:endParaRPr>
          </a:p>
          <a:p>
            <a:r>
              <a:rPr lang="en-US" dirty="0" smtClean="0"/>
              <a:t>Retail</a:t>
            </a:r>
            <a:r>
              <a:rPr lang="en-US" dirty="0"/>
              <a:t>: Apple operates a vast network of retail stores worldwide, providing a unique customer experience and showcasing its products. This department also manages online sales through the Apple Store app and website. </a:t>
            </a:r>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7</a:t>
            </a:fld>
            <a:endParaRPr lang="en-GB"/>
          </a:p>
        </p:txBody>
      </p:sp>
    </p:spTree>
    <p:extLst>
      <p:ext uri="{BB962C8B-B14F-4D97-AF65-F5344CB8AC3E}">
        <p14:creationId xmlns:p14="http://schemas.microsoft.com/office/powerpoint/2010/main" val="3332026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Strategic Insights:</a:t>
            </a:r>
            <a:r>
              <a:rPr lang="en-US" dirty="0">
                <a:cs typeface="+mn-lt"/>
              </a:rPr>
              <a:t/>
            </a:r>
            <a:br>
              <a:rPr lang="en-US" dirty="0">
                <a:cs typeface="+mn-lt"/>
              </a:rPr>
            </a:br>
            <a:r>
              <a:rPr lang="en-US" dirty="0"/>
              <a:t>Apple's SWOT analysis reveals a company with formidable strengths and exciting opportunities, tempered by certain vulnerabilities and external pressures. To maintain its competitive edge, Apple must continue to innovate while addressing its weaknesses and mitigating threats. Strategic expansion into new markets and product diversification, coupled with a focus on growing its services business, will be crucial for Apple's sustained success and long-term growth.</a:t>
            </a:r>
          </a:p>
          <a:p>
            <a:endParaRPr lang="en-US" dirty="0">
              <a:cs typeface="Calibri"/>
            </a:endParaRPr>
          </a:p>
          <a:p>
            <a:r>
              <a:rPr lang="en-US" dirty="0"/>
              <a:t>This SWOT analysis provides a comprehensive view of Apple's internal strengths and weaknesses, as well as the external opportunities and threats it faces, offering strategic insights for the company's future direction.</a:t>
            </a:r>
            <a:endParaRPr lang="en-US" dirty="0">
              <a:cs typeface="Calibri"/>
            </a:endParaRPr>
          </a:p>
          <a:p>
            <a:endParaRPr lang="en-US" dirty="0">
              <a:cs typeface="Calibri"/>
            </a:endParaRPr>
          </a:p>
          <a:p>
            <a:endParaRPr lang="en-US" dirty="0"/>
          </a:p>
          <a:p>
            <a:r>
              <a:rPr lang="en-US" dirty="0"/>
              <a:t>Strengths:
One of Apple's major strengths is its strong brand identity, which is built upon innovation, premium quality, and sleek design. According to Williams (2021), Apple's brand value reached $2.7 trillion in 2024, ranking it as the most valuable brand globally. Furthermore, Apple's ecosystem integration across devices and services like iTunes, App Store, and iCloud provides a seamless user experience and customer lock-in.
Another strength lies in Apple's strong financial position. With significant cash reserves and consistently high-profit margins, Apple can invest heavily in research and development (R&amp;D) to drive product innovation (Levy, 2021). This financial stability also enables Apple to undertake large-scale marketing campaigns and expand its global market presence.
Weaknesses:
Apple's reliance on a limited number of key suppliers is a notable weakness. As highlighted by Chan and Fraser (2021), any disruptions or issues within the supply chain can lead to delays, shortages, or increased costs for Apple. Additionally, the company's premium pricing strategy can limit its market share potential, as some consumers seek more affordable alternatives.
Another weakness is Apple's comparatively smaller market share in emerging economies. While the company has established a strong presence in developed markets, expanding its market share in countries such as India and China remains a challenge due to intense competition and cultural differences (</a:t>
            </a:r>
            <a:r>
              <a:rPr lang="en-US" dirty="0" err="1"/>
              <a:t>Chernev</a:t>
            </a:r>
            <a:r>
              <a:rPr lang="en-US" dirty="0"/>
              <a:t>, 2020).
Opportunities:
Apple has an opportunity to expand its product portfolio by diversifying into new product categories or enhancing existing ones. For instance, the company's recent entry into the wearable technology market with products like Apple Watch demonstrates its adaptation to changing consumer preferences and opens up new revenue streams (Morrison, 2021).
Furthermore, the growing demand for digital services, such as music and video streaming, presents an opportunity for Apple to leverage its existing ecosystem and expand its subscription-based services (Bruch, 2021). By focusing on service integration and enhancing customer value propositions, Apple can tap into this expanding market.</a:t>
            </a:r>
            <a:endParaRPr lang="en-US" dirty="0">
              <a:cs typeface="Calibri"/>
            </a:endParaRPr>
          </a:p>
          <a:p>
            <a:r>
              <a:rPr lang="en-US" dirty="0"/>
              <a:t>Another significant threat is the rapid pace of technological advancements. Failure to stay ahead of the curve in terms of product innovation and technological developments can result in Apple losing its competitive edge (Egan, 2021). Relevant advancements include artificial intelligence (AI), virtual reality (VR), and augmented reality (AR).</a:t>
            </a:r>
            <a:endParaRPr lang="en-US" dirty="0">
              <a:cs typeface="Calibri"/>
            </a:endParaRPr>
          </a:p>
          <a:p>
            <a:r>
              <a:rPr lang="en-US" dirty="0"/>
              <a:t>
</a:t>
            </a:r>
            <a:r>
              <a:rPr lang="en-US" dirty="0">
                <a:cs typeface="+mn-lt"/>
              </a:rPr>
              <a:t/>
            </a:r>
            <a:br>
              <a:rPr lang="en-US" dirty="0">
                <a:cs typeface="+mn-lt"/>
              </a:rPr>
            </a:br>
            <a:endParaRPr lang="en-US" dirty="0">
              <a:cs typeface="Calibri"/>
            </a:endParaRPr>
          </a:p>
          <a:p>
            <a:r>
              <a:rPr lang="en-US" dirty="0"/>
              <a:t>
Threats:
Apple operates in a highly competitive industry, facing threats from both established and emerging competitors. Major competitors like Samsung, Microsoft, and Google constantly introduce innovative products and services challenging Apple's market dominance (</a:t>
            </a:r>
            <a:r>
              <a:rPr lang="en-US" dirty="0" err="1"/>
              <a:t>Fiegerman</a:t>
            </a:r>
            <a:r>
              <a:rPr lang="en-US" dirty="0"/>
              <a:t>, 2021). Additionally, the emergence of Chinese smartphone manufacturers, such as Huawei and Xiaomi, poses a threat, particularly in overseas markets.
</a:t>
            </a:r>
            <a:r>
              <a:rPr lang="en-US" dirty="0">
                <a:cs typeface="+mn-lt"/>
              </a:rPr>
              <a:t/>
            </a: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8</a:t>
            </a:fld>
            <a:endParaRPr lang="en-GB"/>
          </a:p>
        </p:txBody>
      </p:sp>
    </p:spTree>
    <p:extLst>
      <p:ext uri="{BB962C8B-B14F-4D97-AF65-F5344CB8AC3E}">
        <p14:creationId xmlns:p14="http://schemas.microsoft.com/office/powerpoint/2010/main" val="3760791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 In order to understand the external factors that may impact Apple's business operations, a Pestle analysis can be </a:t>
            </a:r>
            <a:r>
              <a:rPr lang="en-US" err="1"/>
              <a:t>conducted.Apple's</a:t>
            </a:r>
            <a:r>
              <a:rPr lang="en-US"/>
              <a:t> strategic approach to navigating these PESTLE factors involves proactive engagement with political entities, agile adaptation to economic changes, alignment with social trends, continuous technological innovation, strict adherence to legal requirements, and a strong commitment to environmental responsibility.</a:t>
            </a:r>
          </a:p>
          <a:p>
            <a:r>
              <a:rPr lang="en-US">
                <a:cs typeface="+mn-lt"/>
              </a:rPr>
              <a:t/>
            </a:r>
            <a:br>
              <a:rPr lang="en-US">
                <a:cs typeface="+mn-lt"/>
              </a:rPr>
            </a:br>
            <a:endParaRPr lang="en-US"/>
          </a:p>
          <a:p>
            <a:r>
              <a:rPr lang="en-US"/>
              <a:t>Political Factors</a:t>
            </a:r>
            <a:endParaRPr lang="en-GB"/>
          </a:p>
          <a:p>
            <a:r>
              <a:rPr lang="en-US"/>
              <a:t>One of the political factors that may impact Apple is the increasing government regulations related to data privacy and security. For example, the European Union's General Data Protection Regulation (GDPR) has imposed strict rules on how companies collect and use personal data. This could potentially impact Apple's business model, as the company relies heavily on collecting user data to improve its products and services (Smith, 2018).</a:t>
            </a:r>
            <a:endParaRPr lang="en-GB"/>
          </a:p>
          <a:p>
            <a:r>
              <a:rPr lang="en-US"/>
              <a:t>Apple's operations are influenced by political factors, including governmental policies and regulations. For instance, trade relations between the United States and other countries, like China, impact Apple's global supply chain and market access (Akhtaruzzaman et al., 2020). Additionally, taxation policies and intellectual property rights protection affect Apple's profitability and investment decisions (Chang &amp; Lin, 2020).</a:t>
            </a:r>
            <a:endParaRPr lang="en-US">
              <a:cs typeface="Calibri"/>
            </a:endParaRPr>
          </a:p>
          <a:p>
            <a:r>
              <a:rPr lang="en-US">
                <a:cs typeface="+mn-lt"/>
              </a:rPr>
              <a:t/>
            </a:r>
            <a:br>
              <a:rPr lang="en-US">
                <a:cs typeface="+mn-lt"/>
              </a:rPr>
            </a:br>
            <a:endParaRPr lang="en-US"/>
          </a:p>
          <a:p>
            <a:r>
              <a:rPr lang="en-US"/>
              <a:t>Economic Factors</a:t>
            </a:r>
            <a:endParaRPr lang="en-GB"/>
          </a:p>
          <a:p>
            <a:r>
              <a:rPr lang="en-US"/>
              <a:t>Economic factors such as exchange rates, inflation, and economic growth can also impact Apple's business. For example, a strong US dollar can make Apple's products more expensive in international markets, leading to a decrease in sales. Additionally, economic downturns can lead to a decrease in consumer spending on luxury items such as Apple products (Statista, 2020).</a:t>
            </a:r>
            <a:endParaRPr lang="en-GB"/>
          </a:p>
          <a:p>
            <a:r>
              <a:rPr lang="en-US">
                <a:cs typeface="+mn-lt"/>
              </a:rPr>
              <a:t/>
            </a:r>
            <a:br>
              <a:rPr lang="en-US">
                <a:cs typeface="+mn-lt"/>
              </a:rPr>
            </a:br>
            <a:endParaRPr lang="en-US"/>
          </a:p>
          <a:p>
            <a:r>
              <a:rPr lang="en-US"/>
              <a:t>Social Factors</a:t>
            </a:r>
            <a:endParaRPr lang="en-GB"/>
          </a:p>
          <a:p>
            <a:r>
              <a:rPr lang="en-US"/>
              <a:t>Social factors such as changing consumer preferences and demographics can also impact Apple. For example, the increasing demand for sustainable and environmentally friendly products has led Apple to focus on reducing its carbon footprint and using recycled materials in its products. Additionally, the aging population in developed countries may lead to a decrease in demand for technology products (Apple Inc., 2021).</a:t>
            </a:r>
            <a:endParaRPr lang="en-GB"/>
          </a:p>
          <a:p>
            <a:r>
              <a:rPr lang="en-US">
                <a:cs typeface="+mn-lt"/>
              </a:rPr>
              <a:t/>
            </a:r>
            <a:br>
              <a:rPr lang="en-US">
                <a:cs typeface="+mn-lt"/>
              </a:rPr>
            </a:br>
            <a:endParaRPr lang="en-US"/>
          </a:p>
          <a:p>
            <a:r>
              <a:rPr lang="en-US"/>
              <a:t>Technological Factors</a:t>
            </a:r>
            <a:endParaRPr lang="en-GB"/>
          </a:p>
          <a:p>
            <a:r>
              <a:rPr lang="en-US"/>
              <a:t>Technological factors such as rapid advancements in artificial intelligence and augmented reality can present both opportunities and challenges for Apple. For example, Apple's focus on developing AI-powered features for its products can enhance user experience and drive sales. However, increased competition from other tech companies in the AI space can pose a threat to Apple's market share (Chen, 2019).</a:t>
            </a:r>
            <a:endParaRPr lang="en-GB"/>
          </a:p>
          <a:p>
            <a:r>
              <a:rPr lang="en-US">
                <a:cs typeface="+mn-lt"/>
              </a:rPr>
              <a:t/>
            </a:r>
            <a:br>
              <a:rPr lang="en-US">
                <a:cs typeface="+mn-lt"/>
              </a:rPr>
            </a:br>
            <a:endParaRPr lang="en-US"/>
          </a:p>
          <a:p>
            <a:r>
              <a:rPr lang="en-US"/>
              <a:t>Legal Factors</a:t>
            </a:r>
            <a:endParaRPr lang="en-GB"/>
          </a:p>
          <a:p>
            <a:r>
              <a:rPr lang="en-US"/>
              <a:t>Legal factors such as intellectual property rights and antitrust regulations can impact Apple's business operations. For example, Apple has faced several lawsuits related to patent infringement and antitrust violations. These legal challenges can result in financial penalties and damage to Apple's reputation (Reuters, 2021).</a:t>
            </a:r>
            <a:endParaRPr lang="en-GB"/>
          </a:p>
          <a:p>
            <a:r>
              <a:rPr lang="en-US">
                <a:cs typeface="+mn-lt"/>
              </a:rPr>
              <a:t/>
            </a:r>
            <a:br>
              <a:rPr lang="en-US">
                <a:cs typeface="+mn-lt"/>
              </a:rPr>
            </a:br>
            <a:endParaRPr lang="en-US"/>
          </a:p>
          <a:p>
            <a:r>
              <a:rPr lang="en-US"/>
              <a:t>Environmental Factors</a:t>
            </a:r>
            <a:endParaRPr lang="en-GB"/>
          </a:p>
          <a:p>
            <a:r>
              <a:rPr lang="en-US"/>
              <a:t>Environmental factors such as climate change and sustainability can also impact Apple. The company has made efforts to reduce its carbon footprint by using renewable energy sources and implementing recycling programs. However, increasing pressure from consumers and regulators to address environmental issues can impact Apple's business practices and reputation (Apple Inc., 2020).</a:t>
            </a:r>
            <a:endParaRPr lang="en-GB"/>
          </a:p>
          <a:p>
            <a:r>
              <a:rPr lang="en-US"/>
              <a:t>In conclusion, a Pestle analysis of Apple Inc. reveals the various external factors that may impact the company's business operations. By understanding these factors, Apple can develop strategies to mitigate risks and capitalize on opportunities in the ever-changing business environment.</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9</a:t>
            </a:fld>
            <a:endParaRPr lang="en-GB"/>
          </a:p>
        </p:txBody>
      </p:sp>
    </p:spTree>
    <p:extLst>
      <p:ext uri="{BB962C8B-B14F-4D97-AF65-F5344CB8AC3E}">
        <p14:creationId xmlns:p14="http://schemas.microsoft.com/office/powerpoint/2010/main" val="4278818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smtClean="0"/>
              <a:t>Apple's business structure supports its focus on stakeholders. </a:t>
            </a:r>
          </a:p>
          <a:p>
            <a:r>
              <a:rPr lang="en-US" dirty="0" smtClean="0"/>
              <a:t>Apple's plans and choices are based on what they want and what they want to achieve.</a:t>
            </a:r>
          </a:p>
          <a:p>
            <a:r>
              <a:rPr lang="en-GB" sz="1200" dirty="0" smtClean="0">
                <a:latin typeface="Times New Roman"/>
                <a:cs typeface="Times New Roman"/>
              </a:rPr>
              <a:t>Senior teams are in charge of design, engineering, marketing, management, and other areas at Apple Inc. </a:t>
            </a:r>
          </a:p>
          <a:p>
            <a:r>
              <a:rPr lang="en-GB" sz="1200" dirty="0" smtClean="0">
                <a:latin typeface="Times New Roman"/>
                <a:cs typeface="Times New Roman"/>
              </a:rPr>
              <a:t>The CEO is in charge of the company's organisation.</a:t>
            </a:r>
            <a:endParaRPr lang="en-GB" sz="1200" dirty="0" smtClean="0"/>
          </a:p>
          <a:p>
            <a:r>
              <a:rPr lang="en-GB" sz="1200" dirty="0" err="1" smtClean="0">
                <a:latin typeface="Times New Roman"/>
                <a:cs typeface="Times New Roman"/>
              </a:rPr>
              <a:t>Simic</a:t>
            </a:r>
            <a:r>
              <a:rPr lang="en-GB" sz="1200" dirty="0" smtClean="0">
                <a:latin typeface="Times New Roman"/>
                <a:cs typeface="Times New Roman"/>
              </a:rPr>
              <a:t> and </a:t>
            </a:r>
            <a:r>
              <a:rPr lang="en-GB" sz="1200" dirty="0" err="1" smtClean="0">
                <a:latin typeface="Times New Roman"/>
                <a:cs typeface="Times New Roman"/>
              </a:rPr>
              <a:t>Jovicic</a:t>
            </a:r>
            <a:r>
              <a:rPr lang="en-GB" sz="1200" dirty="0" smtClean="0">
                <a:latin typeface="Times New Roman"/>
                <a:cs typeface="Times New Roman"/>
              </a:rPr>
              <a:t> (2023) say that the company has a huge and diverse staff that lives and works on many continents and meets the needs of many stakeholders.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a:cs typeface="Times New Roman"/>
              </a:rPr>
              <a:t>Customers, investors, employees, suppliers, communities, and governments are Apple's most important stakeholders. Each of these groups is important for the company to succeed and last.</a:t>
            </a:r>
            <a:endParaRPr lang="en-GB" sz="1200" dirty="0" smtClean="0"/>
          </a:p>
          <a:p>
            <a:endParaRPr lang="en-GB" sz="1200" dirty="0" smtClean="0">
              <a:latin typeface="Times New Roman"/>
              <a:cs typeface="Times New Roman"/>
            </a:endParaRPr>
          </a:p>
          <a:p>
            <a:endParaRPr lang="en-GB" sz="1200" dirty="0" smtClean="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10</a:t>
            </a:fld>
            <a:endParaRPr lang="en-GB"/>
          </a:p>
        </p:txBody>
      </p:sp>
    </p:spTree>
    <p:extLst>
      <p:ext uri="{BB962C8B-B14F-4D97-AF65-F5344CB8AC3E}">
        <p14:creationId xmlns:p14="http://schemas.microsoft.com/office/powerpoint/2010/main" val="576441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defTabSz="621792">
              <a:lnSpc>
                <a:spcPct val="90000"/>
              </a:lnSpc>
              <a:spcAft>
                <a:spcPts val="600"/>
              </a:spcAft>
            </a:pPr>
            <a:r>
              <a:rPr lang="en-GB" sz="1600" kern="1200" dirty="0" smtClean="0">
                <a:latin typeface="Symbol"/>
                <a:ea typeface="+mn-ea"/>
                <a:cs typeface="+mn-cs"/>
                <a:sym typeface="Symbol"/>
              </a:rPr>
              <a:t>·</a:t>
            </a:r>
            <a:r>
              <a:rPr lang="en-GB" sz="1200" b="1" i="1" kern="1200" dirty="0" smtClean="0">
                <a:latin typeface="Times New Roman"/>
                <a:ea typeface="+mn-ea"/>
                <a:cs typeface="Times New Roman"/>
              </a:rPr>
              <a:t>Shareholders and Investors: </a:t>
            </a:r>
            <a:r>
              <a:rPr lang="en-GB" sz="1200" kern="1200" dirty="0" smtClean="0">
                <a:latin typeface="Times New Roman"/>
                <a:ea typeface="+mn-ea"/>
                <a:cs typeface="Times New Roman"/>
              </a:rPr>
              <a:t>Worried about the company's success and profits (Lu </a:t>
            </a:r>
            <a:r>
              <a:rPr lang="en-GB" sz="1200" i="1" kern="1200" dirty="0" smtClean="0">
                <a:latin typeface="Times New Roman"/>
                <a:ea typeface="+mn-ea"/>
                <a:cs typeface="Times New Roman"/>
              </a:rPr>
              <a:t>et al. </a:t>
            </a:r>
            <a:r>
              <a:rPr lang="en-GB" sz="1200" kern="1200" dirty="0" smtClean="0">
                <a:latin typeface="Times New Roman"/>
                <a:ea typeface="+mn-ea"/>
                <a:cs typeface="Times New Roman"/>
              </a:rPr>
              <a:t>2023).</a:t>
            </a:r>
            <a:endParaRPr lang="en-GB" sz="1200" kern="1200" dirty="0" smtClean="0">
              <a:latin typeface="+mn-lt"/>
            </a:endParaRPr>
          </a:p>
          <a:p>
            <a:pPr defTabSz="621792">
              <a:lnSpc>
                <a:spcPct val="90000"/>
              </a:lnSpc>
              <a:spcAft>
                <a:spcPts val="600"/>
              </a:spcAft>
            </a:pPr>
            <a:r>
              <a:rPr lang="en-GB" sz="1200" kern="1200" dirty="0" smtClean="0">
                <a:latin typeface="Symbol"/>
                <a:ea typeface="+mn-ea"/>
                <a:cs typeface="+mn-cs"/>
                <a:sym typeface="Symbol"/>
              </a:rPr>
              <a:t>·</a:t>
            </a:r>
            <a:r>
              <a:rPr lang="en-GB" sz="1200" b="1" i="1" kern="1200" dirty="0" smtClean="0">
                <a:latin typeface="Times New Roman"/>
                <a:ea typeface="+mn-ea"/>
                <a:cs typeface="Times New Roman"/>
              </a:rPr>
              <a:t>Customers:</a:t>
            </a:r>
            <a:r>
              <a:rPr lang="en-GB" sz="1200" kern="1200" dirty="0" smtClean="0">
                <a:latin typeface="Times New Roman"/>
                <a:ea typeface="+mn-ea"/>
                <a:cs typeface="Times New Roman"/>
              </a:rPr>
              <a:t> Change what products they choose and how loyal they are to a brand.</a:t>
            </a:r>
            <a:endParaRPr lang="en-GB" sz="1200" kern="1200" dirty="0" smtClean="0">
              <a:latin typeface="+mn-lt"/>
            </a:endParaRPr>
          </a:p>
          <a:p>
            <a:pPr defTabSz="621792">
              <a:lnSpc>
                <a:spcPct val="90000"/>
              </a:lnSpc>
              <a:spcAft>
                <a:spcPts val="600"/>
              </a:spcAft>
            </a:pPr>
            <a:r>
              <a:rPr lang="en-GB" sz="1200" kern="1200" dirty="0" smtClean="0">
                <a:latin typeface="Symbol"/>
                <a:ea typeface="+mn-ea"/>
                <a:cs typeface="+mn-cs"/>
                <a:sym typeface="Symbol"/>
              </a:rPr>
              <a:t>·</a:t>
            </a:r>
            <a:r>
              <a:rPr lang="en-GB" sz="1200" b="1" i="1" kern="1200" dirty="0" smtClean="0">
                <a:latin typeface="Times New Roman"/>
                <a:ea typeface="+mn-ea"/>
                <a:cs typeface="Times New Roman"/>
              </a:rPr>
              <a:t>Employees:</a:t>
            </a:r>
            <a:r>
              <a:rPr lang="en-GB" sz="1200" kern="1200" dirty="0" smtClean="0">
                <a:latin typeface="Times New Roman"/>
                <a:ea typeface="+mn-ea"/>
                <a:cs typeface="Times New Roman"/>
              </a:rPr>
              <a:t> Have an effect on creativity and output in many areas.</a:t>
            </a:r>
            <a:endParaRPr lang="en-GB" sz="1200" kern="1200" dirty="0" smtClean="0">
              <a:latin typeface="+mn-lt"/>
            </a:endParaRPr>
          </a:p>
          <a:p>
            <a:pPr defTabSz="621792">
              <a:lnSpc>
                <a:spcPct val="90000"/>
              </a:lnSpc>
              <a:spcAft>
                <a:spcPts val="600"/>
              </a:spcAft>
            </a:pPr>
            <a:r>
              <a:rPr lang="en-GB" sz="1200" kern="1200" dirty="0" smtClean="0">
                <a:latin typeface="Symbol"/>
                <a:ea typeface="+mn-ea"/>
                <a:cs typeface="+mn-cs"/>
                <a:sym typeface="Symbol"/>
              </a:rPr>
              <a:t>·</a:t>
            </a:r>
            <a:r>
              <a:rPr lang="en-GB" sz="1200" b="1" i="1" kern="1200" dirty="0" smtClean="0">
                <a:latin typeface="Times New Roman"/>
                <a:ea typeface="+mn-ea"/>
                <a:cs typeface="Times New Roman"/>
              </a:rPr>
              <a:t>Suppliers: </a:t>
            </a:r>
            <a:r>
              <a:rPr lang="en-GB" sz="1200" kern="1200" dirty="0" smtClean="0">
                <a:latin typeface="Times New Roman"/>
                <a:ea typeface="+mn-ea"/>
                <a:cs typeface="Times New Roman"/>
              </a:rPr>
              <a:t>Affect the quality of the products and how well the supply chain works.</a:t>
            </a:r>
            <a:endParaRPr lang="en-GB" sz="1200" kern="1200" dirty="0" smtClean="0">
              <a:latin typeface="+mn-lt"/>
            </a:endParaRPr>
          </a:p>
          <a:p>
            <a:pPr defTabSz="621792">
              <a:lnSpc>
                <a:spcPct val="90000"/>
              </a:lnSpc>
              <a:spcAft>
                <a:spcPts val="600"/>
              </a:spcAft>
            </a:pPr>
            <a:r>
              <a:rPr lang="en-GB" sz="1200" kern="1200" dirty="0" smtClean="0">
                <a:latin typeface="Symbol"/>
                <a:ea typeface="+mn-ea"/>
                <a:cs typeface="+mn-cs"/>
                <a:sym typeface="Symbol"/>
              </a:rPr>
              <a:t>·</a:t>
            </a:r>
            <a:r>
              <a:rPr lang="en-GB" sz="1200" b="1" i="1" kern="1200" dirty="0" smtClean="0">
                <a:latin typeface="Times New Roman"/>
                <a:ea typeface="+mn-ea"/>
                <a:cs typeface="Times New Roman"/>
              </a:rPr>
              <a:t>Government and Regulatory Bodies: </a:t>
            </a:r>
            <a:r>
              <a:rPr lang="en-GB" sz="1200" kern="1200" dirty="0" smtClean="0">
                <a:latin typeface="Times New Roman"/>
                <a:ea typeface="+mn-ea"/>
                <a:cs typeface="Times New Roman"/>
              </a:rPr>
              <a:t>Use laws and rules to shape the working atmosphere.</a:t>
            </a:r>
            <a:endParaRPr lang="en-GB" sz="1200" kern="1200" dirty="0" smtClean="0">
              <a:latin typeface="+mn-lt"/>
            </a:endParaRPr>
          </a:p>
          <a:p>
            <a:pPr defTabSz="621792">
              <a:lnSpc>
                <a:spcPct val="90000"/>
              </a:lnSpc>
              <a:spcAft>
                <a:spcPts val="600"/>
              </a:spcAft>
            </a:pPr>
            <a:r>
              <a:rPr lang="en-GB" sz="1200" kern="1200" dirty="0" smtClean="0">
                <a:latin typeface="Symbol"/>
                <a:ea typeface="+mn-ea"/>
                <a:cs typeface="+mn-cs"/>
                <a:sym typeface="Symbol"/>
              </a:rPr>
              <a:t>·</a:t>
            </a:r>
            <a:r>
              <a:rPr lang="en-GB" sz="1200" b="1" i="1" kern="1200" dirty="0" smtClean="0">
                <a:latin typeface="Times New Roman"/>
                <a:ea typeface="+mn-ea"/>
                <a:cs typeface="Times New Roman"/>
              </a:rPr>
              <a:t>Community and Society:</a:t>
            </a:r>
            <a:r>
              <a:rPr lang="en-GB" sz="1200" kern="1200" dirty="0" smtClean="0">
                <a:latin typeface="Times New Roman"/>
                <a:ea typeface="+mn-ea"/>
                <a:cs typeface="Times New Roman"/>
              </a:rPr>
              <a:t> Apple's actions, such as its social duty and environmental projects, have an effect on the community and society.</a:t>
            </a:r>
            <a:endParaRPr lang="en-GB" sz="1200" kern="1200" dirty="0" smtClean="0">
              <a:latin typeface="+mn-lt"/>
            </a:endParaRPr>
          </a:p>
          <a:p>
            <a:endParaRPr lang="en-US" dirty="0" smtClean="0"/>
          </a:p>
          <a:p>
            <a:r>
              <a:rPr lang="en-US" dirty="0" smtClean="0"/>
              <a:t>All </a:t>
            </a:r>
            <a:r>
              <a:rPr lang="en-US" dirty="0"/>
              <a:t>Apple stakeholders, including investors and customers, value financial success and innovation. A competitive market and high profitability attract investors. Customer loyalty and product creation help companies make money. Leaders and store workers drive production and creativity, thus a good culture is essential. Suppliers determine product quality and supply chain efficiency. Government restrictions affect taxes and IP. Compliance is essential to morals and law. Apple </a:t>
            </a:r>
            <a:r>
              <a:rPr lang="en-US" dirty="0" err="1"/>
              <a:t>prioritises</a:t>
            </a:r>
            <a:r>
              <a:rPr lang="en-US" dirty="0"/>
              <a:t> sustainability via environmental and social responsibility.</a:t>
            </a:r>
          </a:p>
          <a:p>
            <a:endParaRPr lang="en-US" dirty="0">
              <a:cs typeface="Calibri"/>
            </a:endParaRPr>
          </a:p>
          <a:p>
            <a:r>
              <a:rPr lang="en-US" dirty="0"/>
              <a:t>It is best for Apple to work with stakeholders. People can fight climate change collectively because honesty builds trust. Meetings and surveys help Apple improve and reach stakeholders' goals.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11</a:t>
            </a:fld>
            <a:endParaRPr lang="en-GB"/>
          </a:p>
        </p:txBody>
      </p:sp>
    </p:spTree>
    <p:extLst>
      <p:ext uri="{BB962C8B-B14F-4D97-AF65-F5344CB8AC3E}">
        <p14:creationId xmlns:p14="http://schemas.microsoft.com/office/powerpoint/2010/main" val="3000409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Apple puts comments first to improve how engaged stakeholders are all the time. They deal with possible problems before they happen and use data (KPIs) to track their progress, making sure that their work fits with the company's goals.</a:t>
            </a:r>
          </a:p>
          <a:p>
            <a:r>
              <a:rPr lang="en-GB" sz="1200" dirty="0" smtClean="0">
                <a:latin typeface="Times New Roman"/>
                <a:cs typeface="Times New Roman"/>
              </a:rPr>
              <a:t>Apple hears you! They are always asking stakeholders how they feel to improve how they involve people (Srivastava, 2021).</a:t>
            </a:r>
            <a:endParaRPr lang="en-GB" sz="1200" dirty="0" smtClean="0"/>
          </a:p>
          <a:p>
            <a:r>
              <a:rPr lang="en-GB" sz="1200" dirty="0" smtClean="0">
                <a:latin typeface="Times New Roman"/>
                <a:cs typeface="Times New Roman"/>
              </a:rPr>
              <a:t>They take charge of their relationships by spotting possible problems and solving them before they get worse.</a:t>
            </a:r>
            <a:endParaRPr lang="en-GB" sz="1200" dirty="0" smtClean="0"/>
          </a:p>
          <a:p>
            <a:r>
              <a:rPr lang="en-GB" sz="1200" dirty="0" smtClean="0">
                <a:latin typeface="Times New Roman"/>
                <a:cs typeface="Times New Roman"/>
              </a:rPr>
              <a:t>They keep an eye on key performance indicators (KPIs) to see if their efforts to get people involved are paying off and are in line with business goals.</a:t>
            </a:r>
            <a:endParaRPr lang="en-GB" sz="1200" dirty="0" smtClean="0"/>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12</a:t>
            </a:fld>
            <a:endParaRPr lang="en-GB"/>
          </a:p>
        </p:txBody>
      </p:sp>
    </p:spTree>
    <p:extLst>
      <p:ext uri="{BB962C8B-B14F-4D97-AF65-F5344CB8AC3E}">
        <p14:creationId xmlns:p14="http://schemas.microsoft.com/office/powerpoint/2010/main" val="4069556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Apple bases strategic decisions on stakeholder research. By understanding stakeholders' requirements and conducting productive talks, Apple can enhance its relationships and benefit everyone. This strategy promotes trust and openness, which helps the firm succeed and benefit society.</a:t>
            </a:r>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13</a:t>
            </a:fld>
            <a:endParaRPr lang="en-GB"/>
          </a:p>
        </p:txBody>
      </p:sp>
    </p:spTree>
    <p:extLst>
      <p:ext uri="{BB962C8B-B14F-4D97-AF65-F5344CB8AC3E}">
        <p14:creationId xmlns:p14="http://schemas.microsoft.com/office/powerpoint/2010/main" val="2881207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US" b="1" i="1" dirty="0"/>
              <a:t>Different  Functions within Apple</a:t>
            </a:r>
            <a:endParaRPr lang="en-US" dirty="0"/>
          </a:p>
          <a:p>
            <a:pPr algn="just"/>
            <a:r>
              <a:rPr lang="en-US" dirty="0"/>
              <a:t>Apple is considered to be among the global leaders with a market cap of more than 2 trillion dollars that mainly deals in computer and consumer electronics. In this context, to effectively maintain its business operations and high level of competency within its industry, Apple majorly focuses on enhancing its different functions as it ensures the firm is operating properly while satisfying the overall needs of the customers (Harvard Business Review, 2020). Some of the key functions within the business functions of Apple mainly include finance, human resources and marketing which play a huge role in the success of the business.</a:t>
            </a:r>
            <a:endParaRPr lang="en-GB" dirty="0"/>
          </a:p>
          <a:p>
            <a:pPr algn="just"/>
            <a:endParaRPr lang="en-US" dirty="0">
              <a:cs typeface="Calibri"/>
            </a:endParaRPr>
          </a:p>
          <a:p>
            <a:pPr algn="just"/>
            <a:r>
              <a:rPr lang="en-US" b="1" i="1" dirty="0"/>
              <a:t>Finance</a:t>
            </a:r>
            <a:endParaRPr lang="en-US" dirty="0"/>
          </a:p>
          <a:p>
            <a:pPr algn="just"/>
            <a:r>
              <a:rPr lang="en-US" dirty="0"/>
              <a:t>The finance function mainly refers to an aspect within a business that mainly intends to manage and acquire the financial resources for generating profit. Within Apple, this function mainly focuses on fostering effective value for both the firm and its shareholders. It involves supporting the growth of Apple within both the top-line and bottom-line aspects of the business and </a:t>
            </a:r>
            <a:r>
              <a:rPr lang="en-US" dirty="0" err="1"/>
              <a:t>emphasises</a:t>
            </a:r>
            <a:r>
              <a:rPr lang="en-US" dirty="0"/>
              <a:t> partnering with other teams. This is mainly done in order to gain effective strategies for investment along with risk management (Apple, 2023). Additionally, the finance function within Apple includes core areas for work that involve financial planning, internal audit and accounting.</a:t>
            </a:r>
            <a:endParaRPr lang="en-US" dirty="0">
              <a:cs typeface="Calibri"/>
            </a:endParaRPr>
          </a:p>
          <a:p>
            <a:pPr algn="just"/>
            <a:endParaRPr lang="en-US" dirty="0">
              <a:cs typeface="Calibri"/>
            </a:endParaRPr>
          </a:p>
          <a:p>
            <a:pPr algn="just"/>
            <a:r>
              <a:rPr lang="en-US" b="1" i="1" dirty="0"/>
              <a:t>Human Resources</a:t>
            </a:r>
            <a:endParaRPr lang="en-US" dirty="0"/>
          </a:p>
          <a:p>
            <a:pPr algn="just"/>
            <a:r>
              <a:rPr lang="en-US" dirty="0"/>
              <a:t>This function can be defined as a division within an </a:t>
            </a:r>
            <a:r>
              <a:rPr lang="en-US" dirty="0" err="1"/>
              <a:t>organisation</a:t>
            </a:r>
            <a:r>
              <a:rPr lang="en-US" dirty="0"/>
              <a:t> that is mainly charged with recruiting, finding and retaining talented candidates for the firm. The human resource function within Apple focuses on implementing different strategies and also involves the implementation of non-egalitarian methods. The use of this method through the function majorly imposes Apple in filling more than 95% of the roles that are crucial for the overall success of the business. The human resource function within Apple also majorly focuses on implementing effective training and development initiatives for the employees which significantly assists the employees in upskilling themselves. This crucially assists Apple in retaining the majority of the employees within the firm.</a:t>
            </a:r>
            <a:endParaRPr lang="en-US" dirty="0">
              <a:cs typeface="Calibri"/>
            </a:endParaRPr>
          </a:p>
          <a:p>
            <a:pPr algn="just"/>
            <a:endParaRPr lang="en-US" dirty="0">
              <a:cs typeface="Calibri"/>
            </a:endParaRPr>
          </a:p>
          <a:p>
            <a:pPr algn="just"/>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14</a:t>
            </a:fld>
            <a:endParaRPr lang="en-GB"/>
          </a:p>
        </p:txBody>
      </p:sp>
    </p:spTree>
    <p:extLst>
      <p:ext uri="{BB962C8B-B14F-4D97-AF65-F5344CB8AC3E}">
        <p14:creationId xmlns:p14="http://schemas.microsoft.com/office/powerpoint/2010/main" val="15855806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US" b="1" i="1"/>
              <a:t>Marketing </a:t>
            </a:r>
            <a:endParaRPr lang="en-US"/>
          </a:p>
          <a:p>
            <a:pPr algn="just"/>
            <a:r>
              <a:rPr lang="en-US"/>
              <a:t>Marketing is another important function that heavily influences the overall success of the different products launched by Apple. This function within the firm mainly involves the implementation of effective strategies and methods to market their products towards the target audience. With the help of this function, Apple is effectively able to market and advertise its products on different platforms including websites, social media and in-store promotion. This also seamlessly enables Apple to reach the correct audience at the correct time which leads to a significant success of the products launched by the firm. Furthermore, the marketing function is also extremely important as it heavily assists Apple in formulating immense awareness of the brand alongside generating leads while driving overall sales for Apple.</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710F1196-825C-4549-B428-EC511A9E1AB0}" type="slidenum">
              <a:rPr lang="en-GB"/>
              <a:t>15</a:t>
            </a:fld>
            <a:endParaRPr lang="en-GB"/>
          </a:p>
        </p:txBody>
      </p:sp>
    </p:spTree>
    <p:extLst>
      <p:ext uri="{BB962C8B-B14F-4D97-AF65-F5344CB8AC3E}">
        <p14:creationId xmlns:p14="http://schemas.microsoft.com/office/powerpoint/2010/main" val="512204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Culture:</a:t>
            </a:r>
          </a:p>
          <a:p>
            <a:r>
              <a:rPr lang="en-US" dirty="0"/>
              <a:t>- Innovation and Creativity: Apple's culture is renowned for its emphasis on innovation, creativity, and excellence. The company encourages employees to think differently and challenge conventional wisdom, leading to groundbreaking products and solutions (Isaacson, 2011).</a:t>
            </a:r>
            <a:endParaRPr lang="en-GB" dirty="0"/>
          </a:p>
          <a:p>
            <a:r>
              <a:rPr lang="en-US" dirty="0"/>
              <a:t>- Steve Jobs' Influence: Co-founder Steve Jobs played a pivotal role in shaping Apple's culture. His vision and leadership style emphasized the importance of revolutionary product design and user experience, setting a precedent for the company's future endeavors (Isaacson, 2011).</a:t>
            </a:r>
            <a:endParaRPr lang="en-GB" dirty="0"/>
          </a:p>
          <a:p>
            <a:r>
              <a:rPr lang="en-US" dirty="0"/>
              <a:t>- Perfectionism: Apple fosters a culture of perfectionism and attention to detail. This commitment to excellence is evident in the meticulous design and engineering of its products, which are known for their sleek aesthetics and seamless integration of hardware and software (Gallo, 2011).</a:t>
            </a:r>
            <a:endParaRPr lang="en-GB" dirty="0"/>
          </a:p>
          <a:p>
            <a:r>
              <a:rPr lang="en-US" dirty="0"/>
              <a:t> </a:t>
            </a:r>
            <a:endParaRPr lang="en-GB" dirty="0"/>
          </a:p>
          <a:p>
            <a:endParaRPr lang="en-GB" dirty="0"/>
          </a:p>
        </p:txBody>
      </p:sp>
      <p:sp>
        <p:nvSpPr>
          <p:cNvPr id="4" name="Slide Number Placeholder 3"/>
          <p:cNvSpPr>
            <a:spLocks noGrp="1"/>
          </p:cNvSpPr>
          <p:nvPr>
            <p:ph type="sldNum" sz="quarter" idx="5"/>
          </p:nvPr>
        </p:nvSpPr>
        <p:spPr/>
        <p:txBody>
          <a:bodyPr/>
          <a:lstStyle/>
          <a:p>
            <a:fld id="{710F1196-825C-4549-B428-EC511A9E1AB0}" type="slidenum">
              <a:t>16</a:t>
            </a:fld>
            <a:endParaRPr lang="en-GB"/>
          </a:p>
        </p:txBody>
      </p:sp>
    </p:spTree>
    <p:extLst>
      <p:ext uri="{BB962C8B-B14F-4D97-AF65-F5344CB8AC3E}">
        <p14:creationId xmlns:p14="http://schemas.microsoft.com/office/powerpoint/2010/main" val="2726048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Culture:</a:t>
            </a:r>
          </a:p>
          <a:p>
            <a:r>
              <a:rPr lang="en-US"/>
              <a:t>- Innovation and Creativity: Apple's culture is renowned for its emphasis on innovation, creativity, and excellence. The company encourages employees to think differently and challenge conventional wisdom, leading to groundbreaking products and solutions (Isaacson, 2011).</a:t>
            </a:r>
            <a:endParaRPr lang="en-US">
              <a:ea typeface="Calibri"/>
              <a:cs typeface="Calibri"/>
            </a:endParaRPr>
          </a:p>
          <a:p>
            <a:r>
              <a:rPr lang="en-US"/>
              <a:t>- Steve Jobs' Influence: Co-founder Steve Jobs played a pivotal role in shaping Apple's culture. His vision and leadership style emphasized the importance of revolutionary product design and user experience, setting a precedent for the company's future endeavors (Isaacson, 2011).</a:t>
            </a:r>
            <a:endParaRPr lang="en-US">
              <a:ea typeface="Calibri"/>
              <a:cs typeface="Calibri"/>
            </a:endParaRPr>
          </a:p>
          <a:p>
            <a:r>
              <a:rPr lang="en-US"/>
              <a:t>- Perfectionism: Apple fosters a culture of perfectionism and attention to detail. This commitment to excellence is evident in the meticulous design and engineering of its products, which are known for their sleek aesthetics and seamless integration of hardware and software (Gallo, 2011).</a:t>
            </a:r>
            <a:endParaRPr lang="en-US">
              <a:ea typeface="Calibri"/>
              <a:cs typeface="Calibri"/>
            </a:endParaRPr>
          </a:p>
          <a:p>
            <a:r>
              <a:rPr lang="en-US"/>
              <a:t> </a:t>
            </a:r>
            <a:endParaRPr lang="en-US">
              <a:ea typeface="Calibri"/>
              <a:cs typeface="Calibri"/>
            </a:endParaRPr>
          </a:p>
          <a:p>
            <a:r>
              <a:rPr lang="en-US"/>
              <a:t>Ethics:</a:t>
            </a:r>
            <a:endParaRPr lang="en-US">
              <a:ea typeface="Calibri"/>
              <a:cs typeface="Calibri"/>
            </a:endParaRPr>
          </a:p>
          <a:p>
            <a:r>
              <a:rPr lang="en-US"/>
              <a:t>- Fair Labor Practices: Apple places a strong emphasis on fair labor practices within its supply chain. The company has faced criticism in the past regarding working conditions at supplier factories, leading to the implementation of strict supplier guidelines and auditing processes to ensure compliance with ethical standards (Duhigg &amp; Barboza, 2012).</a:t>
            </a:r>
            <a:endParaRPr lang="en-US">
              <a:ea typeface="Calibri"/>
              <a:cs typeface="Calibri"/>
            </a:endParaRPr>
          </a:p>
          <a:p>
            <a:r>
              <a:rPr lang="en-US"/>
              <a:t>- Environmental Sustainability: Apple is committed to environmental sustainability across its operations. The company invests in renewable energy and energy efficiency improvements to reduce its carbon footprint. Additionally, Apple prioritizes responsible sourcing of materials and recycling initiatives to minimize environmental impact (Apple Inc., 2023).</a:t>
            </a:r>
            <a:endParaRPr lang="en-US">
              <a:ea typeface="Calibri"/>
              <a:cs typeface="Calibri"/>
            </a:endParaRPr>
          </a:p>
          <a:p>
            <a:r>
              <a:rPr lang="en-US"/>
              <a:t>- Transparency and Accountability: Apple maintains transparency and accountability in its supply chain management. The company publishes annual reports, such as the Environmental Progress Report, to provide stakeholders with insight into its environmental initiatives and progress towards sustainability goals (Apple Inc., 2023).</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10F1196-825C-4549-B428-EC511A9E1AB0}" type="slidenum">
              <a:t>17</a:t>
            </a:fld>
            <a:endParaRPr lang="en-GB"/>
          </a:p>
        </p:txBody>
      </p:sp>
    </p:spTree>
    <p:extLst>
      <p:ext uri="{BB962C8B-B14F-4D97-AF65-F5344CB8AC3E}">
        <p14:creationId xmlns:p14="http://schemas.microsoft.com/office/powerpoint/2010/main" val="13555098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CSR Activities:</a:t>
            </a:r>
          </a:p>
          <a:p>
            <a:r>
              <a:rPr lang="en-US"/>
              <a:t>- Education Initiatives: Apple supports educational initiatives aimed at empowering students and teachers through technology. Programs like </a:t>
            </a:r>
            <a:r>
              <a:rPr lang="en-US" err="1"/>
              <a:t>ConnectED</a:t>
            </a:r>
            <a:r>
              <a:rPr lang="en-US"/>
              <a:t> provide underserved communities with access to Apple products, educational resources, and professional development opportunities (Apple Inc., 2023).</a:t>
            </a:r>
            <a:endParaRPr lang="en-GB"/>
          </a:p>
          <a:p>
            <a:r>
              <a:rPr lang="en-US"/>
              <a:t>- Community Engagement: Apple engages in community development projects and charitable giving to support local communities and address social issues. The company partners with nonprofit organizations and community initiatives to make a positive impact in areas such as education, environmental conservation, and healthcare (Apple Inc., 2023).</a:t>
            </a:r>
            <a:endParaRPr lang="en-GB"/>
          </a:p>
          <a:p>
            <a:r>
              <a:rPr lang="en-US"/>
              <a:t>- Diversity and Inclusion: Apple is committed to diversity and inclusion in its workforce and supply chain. The company promotes diversity through recruitment, retention, and advancement initiatives, striving to create a culture of belonging where employees from diverse backgrounds feel valued and respected (Apple Inc., 2023).</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710F1196-825C-4549-B428-EC511A9E1AB0}" type="slidenum">
              <a:t>18</a:t>
            </a:fld>
            <a:endParaRPr lang="en-GB"/>
          </a:p>
        </p:txBody>
      </p:sp>
    </p:spTree>
    <p:extLst>
      <p:ext uri="{BB962C8B-B14F-4D97-AF65-F5344CB8AC3E}">
        <p14:creationId xmlns:p14="http://schemas.microsoft.com/office/powerpoint/2010/main" val="4787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5"/>
            <a:ext cx="104648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3084" y="4626869"/>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601" y="2130557"/>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rot="5400000">
            <a:off x="912152" y="3579944"/>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792480"/>
            <a:ext cx="2856907"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grpSp>
        <p:nvGrpSpPr>
          <p:cNvPr id="8" name="Group 7"/>
          <p:cNvGrpSpPr/>
          <p:nvPr/>
        </p:nvGrpSpPr>
        <p:grpSpPr>
          <a:xfrm>
            <a:off x="1592136"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8"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8"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7"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21"/>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8"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grpSp>
        <p:nvGrpSpPr>
          <p:cNvPr id="14" name="Group 13"/>
          <p:cNvGrpSpPr/>
          <p:nvPr/>
        </p:nvGrpSpPr>
        <p:grpSpPr>
          <a:xfrm>
            <a:off x="1563448"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grpSp>
        <p:nvGrpSpPr>
          <p:cNvPr id="10" name="Group 9"/>
          <p:cNvGrpSpPr/>
          <p:nvPr/>
        </p:nvGrpSpPr>
        <p:grpSpPr>
          <a:xfrm>
            <a:off x="1563448"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5" y="1678200"/>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72" y="559403"/>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5" y="3603817"/>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3" y="4668823"/>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5"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8"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grpSp>
        <p:nvGrpSpPr>
          <p:cNvPr id="11" name="Group 10"/>
          <p:cNvGrpSpPr/>
          <p:nvPr/>
        </p:nvGrpSpPr>
        <p:grpSpPr>
          <a:xfrm>
            <a:off x="1563448"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3" y="559403"/>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8" y="849859"/>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grpSp>
        <p:nvGrpSpPr>
          <p:cNvPr id="11" name="Group 10"/>
          <p:cNvGrpSpPr/>
          <p:nvPr/>
        </p:nvGrpSpPr>
        <p:grpSpPr>
          <a:xfrm rot="5400000">
            <a:off x="6125426" y="2880825"/>
            <a:ext cx="5480154" cy="923331"/>
            <a:chOff x="1815339" y="1496875"/>
            <a:chExt cx="5480154" cy="692497"/>
          </a:xfrm>
        </p:grpSpPr>
        <p:sp>
          <p:nvSpPr>
            <p:cNvPr id="12" name="TextBox 11"/>
            <p:cNvSpPr txBox="1"/>
            <p:nvPr/>
          </p:nvSpPr>
          <p:spPr>
            <a:xfrm>
              <a:off x="4147075"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1036320" y="0"/>
            <a:ext cx="10058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16000" y="3200400"/>
            <a:ext cx="100584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016000" y="4724400"/>
            <a:ext cx="9144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7" name="Rectangle 6"/>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1036320" y="0"/>
            <a:ext cx="10058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000" y="3276600"/>
            <a:ext cx="100584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016000" y="4953000"/>
            <a:ext cx="9144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8" name="Rectangle 7"/>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016000" y="609601"/>
            <a:ext cx="48768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609601"/>
            <a:ext cx="48768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11936" y="609600"/>
            <a:ext cx="48768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11936" y="1329264"/>
            <a:ext cx="48768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536" y="609600"/>
            <a:ext cx="48768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536" y="1329264"/>
            <a:ext cx="48768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1" name="Straight Connector 10"/>
          <p:cNvCxnSpPr/>
          <p:nvPr/>
        </p:nvCxnSpPr>
        <p:spPr>
          <a:xfrm>
            <a:off x="1011936" y="1249362"/>
            <a:ext cx="48768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193536" y="1249362"/>
            <a:ext cx="48768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0" y="4572000"/>
            <a:ext cx="9046464"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4947821" y="457205"/>
            <a:ext cx="6126579"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16003" y="457200"/>
            <a:ext cx="3564876"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0" name="Straight Connector 9"/>
          <p:cNvCxnSpPr/>
          <p:nvPr/>
        </p:nvCxnSpPr>
        <p:spPr>
          <a:xfrm rot="5400000">
            <a:off x="2871259" y="2514338"/>
            <a:ext cx="3810000" cy="2117"/>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1936" y="4572000"/>
            <a:ext cx="9046464"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1036320" y="457200"/>
            <a:ext cx="100584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133856" y="3505200"/>
            <a:ext cx="98552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19200" y="685800"/>
            <a:ext cx="9652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6000" y="685806"/>
            <a:ext cx="24384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454400" y="685801"/>
            <a:ext cx="7620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914400" y="1752606"/>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5018"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46CE7D5-CF57-46EF-B807-FDD0502418D4}" type="datetimeFigureOut">
              <a:rPr lang="en-GB" smtClean="0"/>
              <a:t>14/03/2024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30EA680-D336-4FF7-8B7A-9848BB0A1C32}" type="slidenum">
              <a:rPr lang="en-GB" smtClean="0"/>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0EA680-D336-4FF7-8B7A-9848BB0A1C32}"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0EA680-D336-4FF7-8B7A-9848BB0A1C32}" type="slidenum">
              <a:rPr lang="en-GB" smtClean="0"/>
              <a:t>‹#›</a:t>
            </a:fld>
            <a:endParaRPr lang="en-GB"/>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33"/>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481333"/>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30EA680-D336-4FF7-8B7A-9848BB0A1C32}"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72"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1444299"/>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70" y="1444299"/>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330EA680-D336-4FF7-8B7A-9848BB0A1C32}" type="slidenum">
              <a:rPr lang="en-GB" smtClean="0"/>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330EA680-D336-4FF7-8B7A-9848BB0A1C32}"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330EA680-D336-4FF7-8B7A-9848BB0A1C32}" type="slidenum">
              <a:rPr lang="en-GB" smtClean="0"/>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extLst/>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30EA680-D336-4FF7-8B7A-9848BB0A1C32}" type="slidenum">
              <a:rPr lang="en-GB" smtClean="0"/>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a:xfrm>
            <a:off x="5840100" y="6407949"/>
            <a:ext cx="313424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30EA680-D336-4FF7-8B7A-9848BB0A1C32}" type="slidenum">
              <a:rPr lang="en-GB" smtClean="0"/>
              <a:t>‹#›</a:t>
            </a:fld>
            <a:endParaRPr lang="en-GB"/>
          </a:p>
        </p:txBody>
      </p:sp>
      <p:sp>
        <p:nvSpPr>
          <p:cNvPr id="2" name="Title 1"/>
          <p:cNvSpPr>
            <a:spLocks noGrp="1"/>
          </p:cNvSpPr>
          <p:nvPr>
            <p:ph type="title"/>
          </p:nvPr>
        </p:nvSpPr>
        <p:spPr>
          <a:xfrm>
            <a:off x="304801"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12316" y="5787743"/>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1481333"/>
            <a:ext cx="109728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0EA680-D336-4FF7-8B7A-9848BB0A1C32}" type="slidenum">
              <a:rPr lang="en-GB" smtClean="0"/>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5"/>
            <a:ext cx="236996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41"/>
            <a:ext cx="84328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0EA680-D336-4FF7-8B7A-9848BB0A1C32}" type="slidenum">
              <a:rPr lang="en-GB" smtClean="0"/>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846CE7D5-CF57-46EF-B807-FDD0502418D4}" type="datetimeFigureOut">
              <a:rPr lang="en-GB" smtClean="0"/>
              <a:t>14/03/2024</a:t>
            </a:fld>
            <a:endParaRPr lang="en-GB"/>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330EA680-D336-4FF7-8B7A-9848BB0A1C3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30EA680-D336-4FF7-8B7A-9848BB0A1C32}" type="slidenum">
              <a:rPr lang="en-GB" smtClean="0"/>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46CE7D5-CF57-46EF-B807-FDD0502418D4}" type="datetimeFigureOut">
              <a:rPr lang="en-GB" smtClean="0"/>
              <a:t>14/03/2024</a:t>
            </a:fld>
            <a:endParaRPr lang="en-GB"/>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330EA680-D336-4FF7-8B7A-9848BB0A1C32}"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46CE7D5-CF57-46EF-B807-FDD0502418D4}" type="datetimeFigureOut">
              <a:rPr lang="en-GB" smtClean="0"/>
              <a:t>14/03/2024</a:t>
            </a:fld>
            <a:endParaRPr lang="en-GB"/>
          </a:p>
        </p:txBody>
      </p:sp>
      <p:sp>
        <p:nvSpPr>
          <p:cNvPr id="10" name="Slide Number Placeholder 9"/>
          <p:cNvSpPr>
            <a:spLocks noGrp="1"/>
          </p:cNvSpPr>
          <p:nvPr>
            <p:ph type="sldNum" sz="quarter" idx="16"/>
          </p:nvPr>
        </p:nvSpPr>
        <p:spPr/>
        <p:txBody>
          <a:bodyPr rtlCol="0"/>
          <a:lstStyle/>
          <a:p>
            <a:fld id="{330EA680-D336-4FF7-8B7A-9848BB0A1C32}"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46CE7D5-CF57-46EF-B807-FDD0502418D4}" type="datetimeFigureOut">
              <a:rPr lang="en-GB" smtClean="0"/>
              <a:t>14/03/2024</a:t>
            </a:fld>
            <a:endParaRPr lang="en-GB"/>
          </a:p>
        </p:txBody>
      </p:sp>
      <p:sp>
        <p:nvSpPr>
          <p:cNvPr id="12" name="Slide Number Placeholder 11"/>
          <p:cNvSpPr>
            <a:spLocks noGrp="1"/>
          </p:cNvSpPr>
          <p:nvPr>
            <p:ph type="sldNum" sz="quarter" idx="16"/>
          </p:nvPr>
        </p:nvSpPr>
        <p:spPr/>
        <p:txBody>
          <a:bodyPr rtlCol="0"/>
          <a:lstStyle/>
          <a:p>
            <a:fld id="{330EA680-D336-4FF7-8B7A-9848BB0A1C32}"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6CE7D5-CF57-46EF-B807-FDD0502418D4}"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330EA680-D336-4FF7-8B7A-9848BB0A1C32}" type="slidenum">
              <a:rPr lang="en-GB" smtClean="0"/>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330EA680-D336-4FF7-8B7A-9848BB0A1C32}" type="slidenum">
              <a:rPr lang="en-GB" smtClean="0"/>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6CE7D5-CF57-46EF-B807-FDD0502418D4}"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330EA680-D336-4FF7-8B7A-9848BB0A1C32}" type="slidenum">
              <a:rPr lang="en-GB" smtClean="0"/>
              <a:t>‹#›</a:t>
            </a:fld>
            <a:endParaRPr lang="en-GB"/>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8331200" y="6248401"/>
            <a:ext cx="3556000" cy="365125"/>
          </a:xfrm>
        </p:spPr>
        <p:txBody>
          <a:bodyPr rtlCol="0"/>
          <a:lstStyle/>
          <a:p>
            <a:fld id="{846CE7D5-CF57-46EF-B807-FDD0502418D4}" type="datetimeFigureOut">
              <a:rPr lang="en-GB" smtClean="0"/>
              <a:t>14/03/2024</a:t>
            </a:fld>
            <a:endParaRPr lang="en-GB"/>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330EA680-D336-4FF7-8B7A-9848BB0A1C32}" type="slidenum">
              <a:rPr lang="en-GB" smtClean="0"/>
              <a:t>‹#›</a:t>
            </a:fld>
            <a:endParaRPr lang="en-GB"/>
          </a:p>
        </p:txBody>
      </p:sp>
      <p:sp>
        <p:nvSpPr>
          <p:cNvPr id="14" name="Footer Placeholder 13"/>
          <p:cNvSpPr>
            <a:spLocks noGrp="1"/>
          </p:cNvSpPr>
          <p:nvPr>
            <p:ph type="ftr" sz="quarter" idx="12"/>
          </p:nvPr>
        </p:nvSpPr>
        <p:spPr>
          <a:xfrm>
            <a:off x="2133600" y="6248207"/>
            <a:ext cx="6096000" cy="365125"/>
          </a:xfrm>
        </p:spPr>
        <p:txBody>
          <a:bodyPr rtlCol="0"/>
          <a:lstStyle/>
          <a:p>
            <a:endParaRPr lang="en-GB"/>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fld id="{846CE7D5-CF57-46EF-B807-FDD0502418D4}" type="datetimeFigureOut">
              <a:rPr lang="en-GB" smtClean="0"/>
              <a:t>14/03/2024</a:t>
            </a:fld>
            <a:endParaRPr lang="en-GB"/>
          </a:p>
        </p:txBody>
      </p:sp>
      <p:sp>
        <p:nvSpPr>
          <p:cNvPr id="5" name="Footer Placeholder 4"/>
          <p:cNvSpPr>
            <a:spLocks noGrp="1"/>
          </p:cNvSpPr>
          <p:nvPr>
            <p:ph type="ftr" sz="quarter" idx="11"/>
          </p:nvPr>
        </p:nvSpPr>
        <p:spPr>
          <a:xfrm>
            <a:off x="609602" y="6248208"/>
            <a:ext cx="7431311" cy="365125"/>
          </a:xfrm>
        </p:spPr>
        <p:txBody>
          <a:bodyPr/>
          <a:lstStyle/>
          <a:p>
            <a:endParaRPr lang="en-GB"/>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8075084" y="103716"/>
            <a:ext cx="533400" cy="325968"/>
          </a:xfrm>
        </p:spPr>
        <p:txBody>
          <a:bodyPr/>
          <a:lstStyle/>
          <a:p>
            <a:fld id="{330EA680-D336-4FF7-8B7A-9848BB0A1C3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6.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846CE7D5-CF57-46EF-B807-FDD0502418D4}" type="datetimeFigureOut">
              <a:rPr lang="en-GB" smtClean="0"/>
              <a:t>14/03/2024</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330EA680-D336-4FF7-8B7A-9848BB0A1C3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1" y="2248351"/>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7"/>
            <a:ext cx="2844800" cy="365125"/>
          </a:xfrm>
          <a:prstGeom prst="rect">
            <a:avLst/>
          </a:prstGeom>
        </p:spPr>
        <p:txBody>
          <a:bodyPr vert="horz" lIns="91440" tIns="45720" rIns="91440" bIns="45720" rtlCol="0" anchor="ctr"/>
          <a:lstStyle>
            <a:lvl1pPr algn="l">
              <a:defRPr sz="1200">
                <a:solidFill>
                  <a:schemeClr val="tx2"/>
                </a:solidFill>
              </a:defRPr>
            </a:lvl1pPr>
          </a:lstStyle>
          <a:p>
            <a:fld id="{846CE7D5-CF57-46EF-B807-FDD0502418D4}" type="datetimeFigureOut">
              <a:rPr lang="en-GB" smtClean="0"/>
              <a:t>14/03/2024</a:t>
            </a:fld>
            <a:endParaRPr lang="en-GB"/>
          </a:p>
        </p:txBody>
      </p:sp>
      <p:sp>
        <p:nvSpPr>
          <p:cNvPr id="5" name="Footer Placeholder 4"/>
          <p:cNvSpPr>
            <a:spLocks noGrp="1"/>
          </p:cNvSpPr>
          <p:nvPr>
            <p:ph type="ftr" sz="quarter" idx="3"/>
          </p:nvPr>
        </p:nvSpPr>
        <p:spPr>
          <a:xfrm>
            <a:off x="4165600" y="6161447"/>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8852352" y="6161447"/>
            <a:ext cx="2844800" cy="365125"/>
          </a:xfrm>
          <a:prstGeom prst="rect">
            <a:avLst/>
          </a:prstGeom>
        </p:spPr>
        <p:txBody>
          <a:bodyPr vert="horz" lIns="91440" tIns="45720" rIns="91440" bIns="45720" rtlCol="0" anchor="ctr"/>
          <a:lstStyle>
            <a:lvl1pPr algn="r">
              <a:defRPr sz="1200">
                <a:solidFill>
                  <a:schemeClr val="tx2"/>
                </a:solidFill>
              </a:defRPr>
            </a:lvl1pPr>
          </a:lstStyle>
          <a:p>
            <a:fld id="{330EA680-D336-4FF7-8B7A-9848BB0A1C3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16000" y="4572000"/>
            <a:ext cx="90424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16000" y="685800"/>
            <a:ext cx="100584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31200" y="6208781"/>
            <a:ext cx="28448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846CE7D5-CF57-46EF-B807-FDD0502418D4}" type="datetimeFigureOut">
              <a:rPr lang="en-GB" smtClean="0"/>
              <a:t>14/03/2024</a:t>
            </a:fld>
            <a:endParaRPr lang="en-GB"/>
          </a:p>
        </p:txBody>
      </p:sp>
      <p:sp>
        <p:nvSpPr>
          <p:cNvPr id="5" name="Footer Placeholder 4"/>
          <p:cNvSpPr>
            <a:spLocks noGrp="1"/>
          </p:cNvSpPr>
          <p:nvPr>
            <p:ph type="ftr" sz="quarter" idx="3"/>
          </p:nvPr>
        </p:nvSpPr>
        <p:spPr>
          <a:xfrm>
            <a:off x="1015999" y="6208781"/>
            <a:ext cx="6498492"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10160000" y="5687573"/>
            <a:ext cx="1016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330EA680-D336-4FF7-8B7A-9848BB0A1C32}" type="slidenum">
              <a:rPr lang="en-GB" smtClean="0"/>
              <a:t>‹#›</a:t>
            </a:fld>
            <a:endParaRPr lang="en-GB"/>
          </a:p>
        </p:txBody>
      </p:sp>
      <p:sp>
        <p:nvSpPr>
          <p:cNvPr id="8" name="Rectangle 7"/>
          <p:cNvSpPr/>
          <p:nvPr/>
        </p:nvSpPr>
        <p:spPr>
          <a:xfrm>
            <a:off x="1036320" y="0"/>
            <a:ext cx="100584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12316" y="5787743"/>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609600" y="1481333"/>
            <a:ext cx="109728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846CE7D5-CF57-46EF-B807-FDD0502418D4}" type="datetimeFigureOut">
              <a:rPr lang="en-GB" smtClean="0"/>
              <a:t>14/03/2024</a:t>
            </a:fld>
            <a:endParaRPr lang="en-GB"/>
          </a:p>
        </p:txBody>
      </p:sp>
      <p:sp>
        <p:nvSpPr>
          <p:cNvPr id="22" name="Footer Placeholder 21"/>
          <p:cNvSpPr>
            <a:spLocks noGrp="1"/>
          </p:cNvSpPr>
          <p:nvPr>
            <p:ph type="ftr" sz="quarter" idx="3"/>
          </p:nvPr>
        </p:nvSpPr>
        <p:spPr>
          <a:xfrm>
            <a:off x="5840100" y="6407949"/>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11529696" y="6407949"/>
            <a:ext cx="487680" cy="365125"/>
          </a:xfrm>
          <a:prstGeom prst="rect">
            <a:avLst/>
          </a:prstGeom>
        </p:spPr>
        <p:txBody>
          <a:bodyPr vert="horz" anchor="b"/>
          <a:lstStyle>
            <a:lvl1pPr algn="r" eaLnBrk="1" latinLnBrk="0" hangingPunct="1">
              <a:defRPr kumimoji="0" sz="1000" b="0">
                <a:solidFill>
                  <a:schemeClr val="tx1"/>
                </a:solidFill>
              </a:defRPr>
            </a:lvl1pPr>
            <a:extLst/>
          </a:lstStyle>
          <a:p>
            <a:fld id="{330EA680-D336-4FF7-8B7A-9848BB0A1C3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846CE7D5-CF57-46EF-B807-FDD0502418D4}" type="datetimeFigureOut">
              <a:rPr lang="en-GB" smtClean="0"/>
              <a:t>14/03/2024</a:t>
            </a:fld>
            <a:endParaRPr lang="en-GB"/>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330EA680-D336-4FF7-8B7A-9848BB0A1C3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firelord-zuko.deviantart.com/art/Apple-Inc-presents-iRule-262114032"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www.flickr.com/photos/mentalman1369/559791873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lawtechworld.com/blog/blog/2013/02/apple-on-fir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flickr.com/photos/marcopako/2833430255/"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openxmlformats.org/officeDocument/2006/relationships/hyperlink" Target="https://blogs.lse.ac.uk/usappblog/2015/11/24/education-matters-in-how-public-servants-approach-administrative-ethics/"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46.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32.jpeg"/><Relationship Id="rId4" Type="http://schemas.openxmlformats.org/officeDocument/2006/relationships/diagramLayout" Target="../diagrams/layout1.xml"/><Relationship Id="rId9" Type="http://schemas.openxmlformats.org/officeDocument/2006/relationships/hyperlink" Target="https://www.flickr.com/photos/atmtx/6216021667/"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inmajimena.com/think-different-mucho-mas-que-un-slogan/" TargetMode="External"/><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hbr.org/video/6226656271001/how-apple-is-organized-for-innovation-the-functional-organization" TargetMode="External"/><Relationship Id="rId13" Type="http://schemas.openxmlformats.org/officeDocument/2006/relationships/hyperlink" Target="https://www.forbes.com/sites/curtissmith/2018/05/25/how-apples-gdpr-privacy-changes-will-affect-you/" TargetMode="External"/><Relationship Id="rId3" Type="http://schemas.openxmlformats.org/officeDocument/2006/relationships/hyperlink" Target="https://www.apple.com/environment/pdf/Apple_Environmental_Progress_Report_2023.pdf" TargetMode="External"/><Relationship Id="rId7" Type="http://schemas.openxmlformats.org/officeDocument/2006/relationships/hyperlink" Target="https://hbr.org/2020/11/how-apple-is-organized-for-innovation" TargetMode="External"/><Relationship Id="rId12" Type="http://schemas.openxmlformats.org/officeDocument/2006/relationships/hyperlink" Target="https://www.organimi.com/resources/organizational-chart-guide/" TargetMode="External"/><Relationship Id="rId2" Type="http://schemas.openxmlformats.org/officeDocument/2006/relationships/hyperlink" Target="https://investor.apple.com/investor-relations/default.aspx" TargetMode="External"/><Relationship Id="rId1" Type="http://schemas.openxmlformats.org/officeDocument/2006/relationships/slideLayout" Target="../slideLayouts/slideLayout2.xml"/><Relationship Id="rId6" Type="http://schemas.openxmlformats.org/officeDocument/2006/relationships/hyperlink" Target="https://www.nytimes.com/2012/01/26/business/ieconomy-apples-ipad-and-the-human-costs-for-workers-in-china.html" TargetMode="External"/><Relationship Id="rId11" Type="http://schemas.openxmlformats.org/officeDocument/2006/relationships/hyperlink" Target="https://www.forbes.com/sites/christinemoorman/2018/01/12/why-apple-is-still-a-great-marketer-and-what-you-can-learn/?sh=a4624d915bd0" TargetMode="External"/><Relationship Id="rId5" Type="http://schemas.openxmlformats.org/officeDocument/2006/relationships/hyperlink" Target="https://www.wired.com/story/apples-ai-strategy-stand-out-by-standing-down/" TargetMode="External"/><Relationship Id="rId10" Type="http://schemas.openxmlformats.org/officeDocument/2006/relationships/hyperlink" Target="https://panmore.com/apple-inc-organizational-structure-features-pros-cons" TargetMode="External"/><Relationship Id="rId4" Type="http://schemas.openxmlformats.org/officeDocument/2006/relationships/hyperlink" Target="https://www.apple.com/careers/ae/teams/corporate-functions.html#:~:text=Finance,investment%20strategies%20and%20risk%20management" TargetMode="External"/><Relationship Id="rId9" Type="http://schemas.openxmlformats.org/officeDocument/2006/relationships/hyperlink" Target="https://panmore.com/apple-inc-stakeholder-analysis-corporate-social-responsibility" TargetMode="External"/><Relationship Id="rId14" Type="http://schemas.openxmlformats.org/officeDocument/2006/relationships/hyperlink" Target="https://www.statista.com/stati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137713708@N03/23778637103/" TargetMode="External"/><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hyperlink" Target="http://phoenixajournal.wordpress.com/2012/02/23/thank-you/" TargetMode="External"/><Relationship Id="rId4" Type="http://schemas.openxmlformats.org/officeDocument/2006/relationships/image" Target="../media/image3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xmlns="" id="{9AA72BD9-2C5A-4EDC-931F-5AA08EACA0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hot, large, official store, 5th, avenue, new, york city, Apple logo ...">
            <a:extLst>
              <a:ext uri="{FF2B5EF4-FFF2-40B4-BE49-F238E27FC236}">
                <a16:creationId xmlns:a16="http://schemas.microsoft.com/office/drawing/2014/main" xmlns="" id="{73034D5F-5565-A3D3-B484-8C9AEB1200A9}"/>
              </a:ext>
            </a:extLst>
          </p:cNvPr>
          <p:cNvPicPr>
            <a:picLocks noChangeAspect="1"/>
          </p:cNvPicPr>
          <p:nvPr/>
        </p:nvPicPr>
        <p:blipFill rotWithShape="1">
          <a:blip r:embed="rId2"/>
          <a:srcRect l="1785" t="6593" r="19395" b="-1"/>
          <a:stretch/>
        </p:blipFill>
        <p:spPr>
          <a:xfrm>
            <a:off x="3982546" y="10"/>
            <a:ext cx="8209457" cy="6857990"/>
          </a:xfrm>
          <a:prstGeom prst="rect">
            <a:avLst/>
          </a:prstGeom>
        </p:spPr>
      </p:pic>
      <p:sp>
        <p:nvSpPr>
          <p:cNvPr id="25" name="Rectangle 24">
            <a:extLst>
              <a:ext uri="{FF2B5EF4-FFF2-40B4-BE49-F238E27FC236}">
                <a16:creationId xmlns:a16="http://schemas.microsoft.com/office/drawing/2014/main" xmlns="" id="{DD3981AC-7B61-4947-BCF3-F7AA7FA385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909F913-D8E7-FC77-B5E1-EAB239127729}"/>
              </a:ext>
            </a:extLst>
          </p:cNvPr>
          <p:cNvSpPr>
            <a:spLocks noGrp="1"/>
          </p:cNvSpPr>
          <p:nvPr>
            <p:ph type="title"/>
          </p:nvPr>
        </p:nvSpPr>
        <p:spPr>
          <a:xfrm>
            <a:off x="190500" y="600076"/>
            <a:ext cx="7200900" cy="1938274"/>
          </a:xfrm>
        </p:spPr>
        <p:txBody>
          <a:bodyPr anchor="b">
            <a:normAutofit/>
          </a:bodyPr>
          <a:lstStyle/>
          <a:p>
            <a:r>
              <a:rPr lang="en-GB" sz="3200" b="1" dirty="0">
                <a:solidFill>
                  <a:schemeClr val="bg1"/>
                </a:solidFill>
                <a:effectLst>
                  <a:innerShdw blurRad="63500" dist="50800">
                    <a:prstClr val="black">
                      <a:alpha val="50000"/>
                    </a:prstClr>
                  </a:innerShdw>
                </a:effectLst>
                <a:latin typeface="Aptos(body)"/>
                <a:ea typeface="+mj-lt"/>
                <a:cs typeface="+mj-lt"/>
              </a:rPr>
              <a:t> </a:t>
            </a:r>
            <a:r>
              <a:rPr lang="en-GB" sz="3200" b="1" dirty="0" smtClean="0">
                <a:solidFill>
                  <a:schemeClr val="bg1"/>
                </a:solidFill>
                <a:effectLst>
                  <a:innerShdw blurRad="63500" dist="50800">
                    <a:prstClr val="black">
                      <a:alpha val="50000"/>
                    </a:prstClr>
                  </a:innerShdw>
                </a:effectLst>
                <a:latin typeface="Aptos(body)"/>
                <a:ea typeface="+mj-lt"/>
                <a:cs typeface="+mj-lt"/>
              </a:rPr>
              <a:t>PRESENTATION </a:t>
            </a:r>
            <a:r>
              <a:rPr lang="en-GB" sz="3200" b="1" dirty="0">
                <a:solidFill>
                  <a:schemeClr val="bg1"/>
                </a:solidFill>
                <a:effectLst>
                  <a:innerShdw blurRad="63500" dist="50800">
                    <a:prstClr val="black">
                      <a:alpha val="50000"/>
                    </a:prstClr>
                  </a:innerShdw>
                </a:effectLst>
                <a:latin typeface="Aptos(body)"/>
                <a:ea typeface="+mj-lt"/>
                <a:cs typeface="+mj-lt"/>
              </a:rPr>
              <a:t>OF APPLE INC.</a:t>
            </a:r>
            <a:endParaRPr lang="en-US" sz="3200" b="1" dirty="0">
              <a:solidFill>
                <a:schemeClr val="bg1"/>
              </a:solidFill>
              <a:effectLst>
                <a:innerShdw blurRad="63500" dist="50800">
                  <a:prstClr val="black">
                    <a:alpha val="50000"/>
                  </a:prstClr>
                </a:innerShdw>
              </a:effectLst>
              <a:latin typeface="Aptos(body)"/>
            </a:endParaRPr>
          </a:p>
        </p:txBody>
      </p:sp>
      <p:sp>
        <p:nvSpPr>
          <p:cNvPr id="3" name="Content Placeholder 2">
            <a:extLst>
              <a:ext uri="{FF2B5EF4-FFF2-40B4-BE49-F238E27FC236}">
                <a16:creationId xmlns:a16="http://schemas.microsoft.com/office/drawing/2014/main" xmlns="" id="{6925A1C8-0DB9-9010-5DF5-4E9139E0AE09}"/>
              </a:ext>
            </a:extLst>
          </p:cNvPr>
          <p:cNvSpPr>
            <a:spLocks noGrp="1"/>
          </p:cNvSpPr>
          <p:nvPr>
            <p:ph idx="1"/>
          </p:nvPr>
        </p:nvSpPr>
        <p:spPr>
          <a:xfrm>
            <a:off x="371096" y="2895604"/>
            <a:ext cx="5149811" cy="3762957"/>
          </a:xfrm>
        </p:spPr>
        <p:txBody>
          <a:bodyPr vert="horz" lIns="91440" tIns="45720" rIns="91440" bIns="45720" rtlCol="0" anchor="t">
            <a:noAutofit/>
          </a:bodyPr>
          <a:lstStyle/>
          <a:p>
            <a:pPr marL="0" indent="0">
              <a:buNone/>
            </a:pPr>
            <a:r>
              <a:rPr lang="en-GB" sz="1600" b="1" dirty="0">
                <a:solidFill>
                  <a:schemeClr val="bg1"/>
                </a:solidFill>
                <a:latin typeface="Aptos(body)"/>
                <a:ea typeface="+mn-lt"/>
                <a:cs typeface="Arial" panose="020B0604020202020204" pitchFamily="34" charset="0"/>
              </a:rPr>
              <a:t>Programme </a:t>
            </a:r>
            <a:r>
              <a:rPr lang="en-GB" sz="1600" dirty="0" smtClean="0">
                <a:solidFill>
                  <a:schemeClr val="bg1"/>
                </a:solidFill>
                <a:latin typeface="Aptos(body)"/>
                <a:ea typeface="+mn-lt"/>
                <a:cs typeface="Arial" panose="020B0604020202020204" pitchFamily="34" charset="0"/>
              </a:rPr>
              <a:t>: </a:t>
            </a:r>
            <a:r>
              <a:rPr lang="en-GB" sz="1600" i="1" dirty="0" smtClean="0">
                <a:solidFill>
                  <a:schemeClr val="bg1"/>
                </a:solidFill>
                <a:latin typeface="Aptos(body)"/>
                <a:ea typeface="+mn-lt"/>
                <a:cs typeface="Arial" panose="020B0604020202020204" pitchFamily="34" charset="0"/>
              </a:rPr>
              <a:t>BA</a:t>
            </a:r>
            <a:r>
              <a:rPr lang="en-GB" sz="1600" i="1" dirty="0">
                <a:solidFill>
                  <a:schemeClr val="bg1"/>
                </a:solidFill>
                <a:latin typeface="Aptos(body)"/>
                <a:ea typeface="+mn-lt"/>
                <a:cs typeface="Arial" panose="020B0604020202020204" pitchFamily="34" charset="0"/>
              </a:rPr>
              <a:t> Business Management</a:t>
            </a:r>
            <a:endParaRPr lang="en-US" sz="1600" i="1" dirty="0">
              <a:solidFill>
                <a:schemeClr val="bg1"/>
              </a:solidFill>
              <a:latin typeface="Aptos(body)"/>
              <a:ea typeface="+mn-lt"/>
              <a:cs typeface="Arial" panose="020B0604020202020204" pitchFamily="34" charset="0"/>
            </a:endParaRPr>
          </a:p>
          <a:p>
            <a:pPr marL="0" indent="0">
              <a:buNone/>
            </a:pPr>
            <a:r>
              <a:rPr lang="en-GB" sz="1600" b="1" dirty="0" smtClean="0">
                <a:solidFill>
                  <a:schemeClr val="bg1"/>
                </a:solidFill>
                <a:latin typeface="Aptos(body)"/>
                <a:ea typeface="+mn-lt"/>
                <a:cs typeface="Arial" panose="020B0604020202020204" pitchFamily="34" charset="0"/>
              </a:rPr>
              <a:t>Module</a:t>
            </a:r>
            <a:r>
              <a:rPr lang="en-GB" sz="1600" dirty="0">
                <a:solidFill>
                  <a:schemeClr val="bg1"/>
                </a:solidFill>
                <a:latin typeface="Aptos(body)"/>
                <a:ea typeface="+mn-lt"/>
                <a:cs typeface="Arial" panose="020B0604020202020204" pitchFamily="34" charset="0"/>
              </a:rPr>
              <a:t>:  </a:t>
            </a:r>
            <a:r>
              <a:rPr lang="en-GB" sz="1600" i="1" dirty="0">
                <a:solidFill>
                  <a:schemeClr val="bg1"/>
                </a:solidFill>
                <a:latin typeface="Aptos(body)"/>
                <a:ea typeface="+mn-lt"/>
                <a:cs typeface="Arial" panose="020B0604020202020204" pitchFamily="34" charset="0"/>
              </a:rPr>
              <a:t>Introduction to Business </a:t>
            </a:r>
            <a:endParaRPr lang="en-US" sz="1600" i="1" dirty="0">
              <a:solidFill>
                <a:schemeClr val="bg1"/>
              </a:solidFill>
              <a:latin typeface="Aptos(body)"/>
              <a:ea typeface="+mn-lt"/>
              <a:cs typeface="Arial" panose="020B0604020202020204" pitchFamily="34" charset="0"/>
            </a:endParaRPr>
          </a:p>
          <a:p>
            <a:pPr marL="0" indent="0">
              <a:buNone/>
            </a:pPr>
            <a:r>
              <a:rPr lang="en-GB" sz="1600" b="1" dirty="0" smtClean="0">
                <a:solidFill>
                  <a:schemeClr val="bg1"/>
                </a:solidFill>
                <a:latin typeface="Aptos(body)"/>
                <a:ea typeface="+mn-lt"/>
                <a:cs typeface="Arial" panose="020B0604020202020204" pitchFamily="34" charset="0"/>
              </a:rPr>
              <a:t>Module </a:t>
            </a:r>
            <a:r>
              <a:rPr lang="en-GB" sz="1600" b="1" dirty="0">
                <a:solidFill>
                  <a:schemeClr val="bg1"/>
                </a:solidFill>
                <a:latin typeface="Aptos(body)"/>
                <a:ea typeface="+mn-lt"/>
                <a:cs typeface="Arial" panose="020B0604020202020204" pitchFamily="34" charset="0"/>
              </a:rPr>
              <a:t>code</a:t>
            </a:r>
            <a:r>
              <a:rPr lang="en-GB" sz="1600" dirty="0" smtClean="0">
                <a:solidFill>
                  <a:schemeClr val="bg1"/>
                </a:solidFill>
                <a:latin typeface="Aptos(body)"/>
                <a:ea typeface="+mn-lt"/>
                <a:cs typeface="Arial" panose="020B0604020202020204" pitchFamily="34" charset="0"/>
              </a:rPr>
              <a:t>: </a:t>
            </a:r>
            <a:r>
              <a:rPr lang="en-GB" sz="1600" i="1" dirty="0" smtClean="0">
                <a:solidFill>
                  <a:schemeClr val="bg1"/>
                </a:solidFill>
                <a:latin typeface="Aptos(body)"/>
                <a:ea typeface="+mn-lt"/>
                <a:cs typeface="Arial" panose="020B0604020202020204" pitchFamily="34" charset="0"/>
              </a:rPr>
              <a:t>LCBB4007</a:t>
            </a:r>
            <a:r>
              <a:rPr lang="en-GB" sz="1600" i="1" dirty="0">
                <a:solidFill>
                  <a:schemeClr val="bg1"/>
                </a:solidFill>
                <a:latin typeface="Aptos(body)"/>
                <a:ea typeface="+mn-lt"/>
                <a:cs typeface="Arial" panose="020B0604020202020204" pitchFamily="34" charset="0"/>
              </a:rPr>
              <a:t> </a:t>
            </a:r>
            <a:endParaRPr lang="en-US" sz="1600" i="1" dirty="0">
              <a:solidFill>
                <a:schemeClr val="bg1"/>
              </a:solidFill>
              <a:latin typeface="Aptos(body)"/>
              <a:ea typeface="+mn-lt"/>
              <a:cs typeface="Arial" panose="020B0604020202020204" pitchFamily="34" charset="0"/>
            </a:endParaRPr>
          </a:p>
          <a:p>
            <a:pPr marL="0" indent="0">
              <a:buNone/>
            </a:pPr>
            <a:r>
              <a:rPr lang="en-GB" sz="1600" b="1" dirty="0" smtClean="0">
                <a:solidFill>
                  <a:schemeClr val="bg1"/>
                </a:solidFill>
                <a:latin typeface="Aptos(body)"/>
                <a:ea typeface="+mn-lt"/>
                <a:cs typeface="Arial" panose="020B0604020202020204" pitchFamily="34" charset="0"/>
              </a:rPr>
              <a:t>Component 2</a:t>
            </a:r>
          </a:p>
          <a:p>
            <a:pPr marL="0" indent="0">
              <a:buNone/>
            </a:pPr>
            <a:r>
              <a:rPr lang="en-GB" sz="1600" b="1" dirty="0" smtClean="0">
                <a:solidFill>
                  <a:schemeClr val="bg1"/>
                </a:solidFill>
                <a:latin typeface="Aptos(body)"/>
                <a:ea typeface="+mn-lt"/>
                <a:cs typeface="Arial" panose="020B0604020202020204" pitchFamily="34" charset="0"/>
              </a:rPr>
              <a:t>Lecturer</a:t>
            </a:r>
            <a:r>
              <a:rPr lang="en-GB" sz="1600" dirty="0" smtClean="0">
                <a:solidFill>
                  <a:schemeClr val="bg1"/>
                </a:solidFill>
                <a:latin typeface="Aptos(body)"/>
                <a:ea typeface="+mn-lt"/>
                <a:cs typeface="Arial" panose="020B0604020202020204" pitchFamily="34" charset="0"/>
              </a:rPr>
              <a:t>:</a:t>
            </a:r>
            <a:r>
              <a:rPr lang="en-GB" sz="1600" dirty="0">
                <a:solidFill>
                  <a:schemeClr val="bg1"/>
                </a:solidFill>
                <a:latin typeface="Aptos(body)"/>
                <a:ea typeface="+mn-lt"/>
                <a:cs typeface="Arial" panose="020B0604020202020204" pitchFamily="34" charset="0"/>
              </a:rPr>
              <a:t> </a:t>
            </a:r>
            <a:r>
              <a:rPr lang="en-GB" sz="1600" i="1" dirty="0" err="1" smtClean="0">
                <a:solidFill>
                  <a:schemeClr val="bg1"/>
                </a:solidFill>
                <a:latin typeface="Aptos(body)"/>
                <a:ea typeface="+mn-lt"/>
                <a:cs typeface="Arial" panose="020B0604020202020204" pitchFamily="34" charset="0"/>
              </a:rPr>
              <a:t>Zahida</a:t>
            </a:r>
            <a:r>
              <a:rPr lang="en-GB" sz="1600" i="1" dirty="0">
                <a:solidFill>
                  <a:schemeClr val="bg1"/>
                </a:solidFill>
                <a:latin typeface="Aptos(body)"/>
                <a:ea typeface="+mn-lt"/>
                <a:cs typeface="Arial" panose="020B0604020202020204" pitchFamily="34" charset="0"/>
              </a:rPr>
              <a:t> Khan</a:t>
            </a:r>
          </a:p>
          <a:p>
            <a:pPr marL="0" indent="0" algn="r">
              <a:buNone/>
            </a:pPr>
            <a:r>
              <a:rPr lang="en-GB" sz="1600" b="1" dirty="0">
                <a:solidFill>
                  <a:schemeClr val="bg1"/>
                </a:solidFill>
                <a:latin typeface="Aptos(body)"/>
                <a:ea typeface="+mn-lt"/>
                <a:cs typeface="Arial" panose="020B0604020202020204" pitchFamily="34" charset="0"/>
              </a:rPr>
              <a:t>Presentation participants</a:t>
            </a:r>
          </a:p>
          <a:p>
            <a:pPr marL="0" indent="0" algn="r">
              <a:buNone/>
            </a:pPr>
            <a:r>
              <a:rPr lang="en-GB" sz="1600" i="1" dirty="0">
                <a:solidFill>
                  <a:schemeClr val="bg1"/>
                </a:solidFill>
                <a:latin typeface="Aptos(body)"/>
                <a:ea typeface="+mn-lt"/>
                <a:cs typeface="Arial" panose="020B0604020202020204" pitchFamily="34" charset="0"/>
              </a:rPr>
              <a:t>Mihai-Valentin </a:t>
            </a:r>
            <a:r>
              <a:rPr lang="en-GB" sz="1600" i="1" dirty="0" err="1" smtClean="0">
                <a:solidFill>
                  <a:schemeClr val="bg1"/>
                </a:solidFill>
                <a:latin typeface="Aptos(body)"/>
                <a:ea typeface="+mn-lt"/>
                <a:cs typeface="Arial" panose="020B0604020202020204" pitchFamily="34" charset="0"/>
              </a:rPr>
              <a:t>Ciupea</a:t>
            </a:r>
            <a:r>
              <a:rPr lang="en-GB" sz="1600" i="1" dirty="0" smtClean="0">
                <a:solidFill>
                  <a:schemeClr val="bg1"/>
                </a:solidFill>
                <a:latin typeface="Aptos(body)"/>
                <a:ea typeface="+mn-lt"/>
                <a:cs typeface="Arial" panose="020B0604020202020204" pitchFamily="34" charset="0"/>
              </a:rPr>
              <a:t> </a:t>
            </a:r>
            <a:r>
              <a:rPr lang="en-GB" sz="1600" i="1" dirty="0">
                <a:solidFill>
                  <a:schemeClr val="bg1"/>
                </a:solidFill>
                <a:latin typeface="Aptos(body)"/>
                <a:ea typeface="+mn-lt"/>
                <a:cs typeface="Arial" panose="020B0604020202020204" pitchFamily="34" charset="0"/>
              </a:rPr>
              <a:t>2309100</a:t>
            </a:r>
          </a:p>
          <a:p>
            <a:pPr marL="0" indent="0" algn="r">
              <a:buNone/>
            </a:pPr>
            <a:r>
              <a:rPr lang="en-GB" sz="1600" i="1" dirty="0" err="1">
                <a:solidFill>
                  <a:schemeClr val="bg1"/>
                </a:solidFill>
                <a:latin typeface="Aptos(body)"/>
                <a:ea typeface="+mn-lt"/>
                <a:cs typeface="Arial" panose="020B0604020202020204" pitchFamily="34" charset="0"/>
              </a:rPr>
              <a:t>Iuliana</a:t>
            </a:r>
            <a:r>
              <a:rPr lang="en-GB" sz="1600" i="1" dirty="0">
                <a:solidFill>
                  <a:schemeClr val="bg1"/>
                </a:solidFill>
                <a:latin typeface="Aptos(body)"/>
                <a:ea typeface="+mn-lt"/>
                <a:cs typeface="Arial" panose="020B0604020202020204" pitchFamily="34" charset="0"/>
              </a:rPr>
              <a:t> Alina </a:t>
            </a:r>
            <a:r>
              <a:rPr lang="en-GB" sz="1600" i="1" dirty="0" err="1">
                <a:solidFill>
                  <a:schemeClr val="bg1"/>
                </a:solidFill>
                <a:latin typeface="Aptos(body)"/>
                <a:ea typeface="+mn-lt"/>
                <a:cs typeface="Arial" panose="020B0604020202020204" pitchFamily="34" charset="0"/>
              </a:rPr>
              <a:t>Dogaru</a:t>
            </a:r>
            <a:r>
              <a:rPr lang="en-GB" sz="1600" i="1" dirty="0">
                <a:solidFill>
                  <a:schemeClr val="bg1"/>
                </a:solidFill>
                <a:latin typeface="Aptos(body)"/>
                <a:ea typeface="+mn-lt"/>
                <a:cs typeface="Arial" panose="020B0604020202020204" pitchFamily="34" charset="0"/>
              </a:rPr>
              <a:t> 1816334</a:t>
            </a:r>
          </a:p>
          <a:p>
            <a:pPr marL="0" indent="0" algn="r">
              <a:buNone/>
            </a:pPr>
            <a:r>
              <a:rPr lang="en-GB" sz="1600" i="1" dirty="0" smtClean="0">
                <a:solidFill>
                  <a:schemeClr val="bg1"/>
                </a:solidFill>
                <a:latin typeface="Aptos(body)"/>
                <a:ea typeface="+mn-lt"/>
                <a:cs typeface="Arial" panose="020B0604020202020204" pitchFamily="34" charset="0"/>
              </a:rPr>
              <a:t>Marian </a:t>
            </a:r>
            <a:r>
              <a:rPr lang="en-GB" sz="1600" i="1" dirty="0">
                <a:solidFill>
                  <a:schemeClr val="bg1"/>
                </a:solidFill>
                <a:latin typeface="Aptos(body)"/>
                <a:ea typeface="+mn-lt"/>
                <a:cs typeface="Arial" panose="020B0604020202020204" pitchFamily="34" charset="0"/>
              </a:rPr>
              <a:t>Gabriel </a:t>
            </a:r>
            <a:r>
              <a:rPr lang="en-GB" sz="1600" i="1" dirty="0" err="1">
                <a:solidFill>
                  <a:schemeClr val="bg1"/>
                </a:solidFill>
                <a:latin typeface="Aptos(body)"/>
                <a:ea typeface="+mn-lt"/>
                <a:cs typeface="Arial" panose="020B0604020202020204" pitchFamily="34" charset="0"/>
              </a:rPr>
              <a:t>Apostu</a:t>
            </a:r>
            <a:r>
              <a:rPr lang="en-GB" sz="1600" i="1" dirty="0">
                <a:solidFill>
                  <a:schemeClr val="bg1"/>
                </a:solidFill>
                <a:latin typeface="Aptos(body)"/>
                <a:ea typeface="+mn-lt"/>
                <a:cs typeface="Arial" panose="020B0604020202020204" pitchFamily="34" charset="0"/>
              </a:rPr>
              <a:t> 2327280</a:t>
            </a:r>
          </a:p>
          <a:p>
            <a:pPr marL="0" indent="0" algn="r">
              <a:buNone/>
            </a:pPr>
            <a:r>
              <a:rPr lang="en-GB" sz="1600" i="1" dirty="0">
                <a:solidFill>
                  <a:schemeClr val="bg1"/>
                </a:solidFill>
                <a:latin typeface="Aptos(body)"/>
                <a:ea typeface="+mn-lt"/>
                <a:cs typeface="Arial" panose="020B0604020202020204" pitchFamily="34" charset="0"/>
              </a:rPr>
              <a:t>Maria Tudor 2323981</a:t>
            </a:r>
          </a:p>
          <a:p>
            <a:pPr marL="0" indent="0" algn="r">
              <a:buNone/>
            </a:pPr>
            <a:r>
              <a:rPr lang="en-GB" sz="1600" i="1" dirty="0" err="1">
                <a:solidFill>
                  <a:schemeClr val="bg1"/>
                </a:solidFill>
                <a:latin typeface="Aptos(body)"/>
                <a:cs typeface="Arial" panose="020B0604020202020204" pitchFamily="34" charset="0"/>
              </a:rPr>
              <a:t>Florentina</a:t>
            </a:r>
            <a:r>
              <a:rPr lang="en-GB" sz="1600" i="1" dirty="0">
                <a:solidFill>
                  <a:schemeClr val="bg1"/>
                </a:solidFill>
                <a:latin typeface="Aptos(body)"/>
                <a:cs typeface="Arial" panose="020B0604020202020204" pitchFamily="34" charset="0"/>
              </a:rPr>
              <a:t> </a:t>
            </a:r>
            <a:r>
              <a:rPr lang="en-GB" sz="1600" i="1" dirty="0" err="1">
                <a:solidFill>
                  <a:schemeClr val="bg1"/>
                </a:solidFill>
                <a:latin typeface="Aptos(body)"/>
                <a:cs typeface="Arial" panose="020B0604020202020204" pitchFamily="34" charset="0"/>
              </a:rPr>
              <a:t>Cosma</a:t>
            </a:r>
            <a:r>
              <a:rPr lang="en-GB" sz="1600" i="1" dirty="0">
                <a:solidFill>
                  <a:schemeClr val="bg1"/>
                </a:solidFill>
                <a:latin typeface="Aptos(body)"/>
                <a:cs typeface="Arial" panose="020B0604020202020204" pitchFamily="34" charset="0"/>
              </a:rPr>
              <a:t> 2213581</a:t>
            </a:r>
          </a:p>
        </p:txBody>
      </p:sp>
      <p:sp>
        <p:nvSpPr>
          <p:cNvPr id="29" name="Rectangle 28">
            <a:extLst>
              <a:ext uri="{FF2B5EF4-FFF2-40B4-BE49-F238E27FC236}">
                <a16:creationId xmlns:a16="http://schemas.microsoft.com/office/drawing/2014/main" xmlns=""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12407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fade">
                                      <p:cBhvr>
                                        <p:cTn id="68" dur="1000"/>
                                        <p:tgtEl>
                                          <p:spTgt spid="3">
                                            <p:txEl>
                                              <p:pRg st="8" end="8"/>
                                            </p:txEl>
                                          </p:spTgt>
                                        </p:tgtEl>
                                      </p:cBhvr>
                                    </p:animEffect>
                                    <p:anim calcmode="lin" valueType="num">
                                      <p:cBhvr>
                                        <p:cTn id="6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Effect transition="in" filter="fade">
                                      <p:cBhvr>
                                        <p:cTn id="75" dur="1000"/>
                                        <p:tgtEl>
                                          <p:spTgt spid="3">
                                            <p:txEl>
                                              <p:pRg st="9" end="9"/>
                                            </p:txEl>
                                          </p:spTgt>
                                        </p:tgtEl>
                                      </p:cBhvr>
                                    </p:animEffect>
                                    <p:anim calcmode="lin" valueType="num">
                                      <p:cBhvr>
                                        <p:cTn id="7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Effect transition="in" filter="fade">
                                      <p:cBhvr>
                                        <p:cTn id="82" dur="1000"/>
                                        <p:tgtEl>
                                          <p:spTgt spid="3">
                                            <p:txEl>
                                              <p:pRg st="10" end="10"/>
                                            </p:txEl>
                                          </p:spTgt>
                                        </p:tgtEl>
                                      </p:cBhvr>
                                    </p:animEffect>
                                    <p:anim calcmode="lin" valueType="num">
                                      <p:cBhvr>
                                        <p:cTn id="8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xmlns="" id="{E8A8EAB8-D2FF-444D-B34B-7D32F106AD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xmlns="" id="{D6A57B7C-F086-8BFA-A2AE-14639AF25717}"/>
              </a:ext>
            </a:extLst>
          </p:cNvPr>
          <p:cNvSpPr>
            <a:spLocks noGrp="1"/>
          </p:cNvSpPr>
          <p:nvPr>
            <p:ph type="title"/>
          </p:nvPr>
        </p:nvSpPr>
        <p:spPr>
          <a:xfrm>
            <a:off x="838200" y="448721"/>
            <a:ext cx="4707671" cy="1225650"/>
          </a:xfrm>
        </p:spPr>
        <p:txBody>
          <a:bodyPr anchor="b">
            <a:normAutofit/>
          </a:bodyPr>
          <a:lstStyle/>
          <a:p>
            <a:r>
              <a:rPr lang="en-GB" sz="3800" dirty="0">
                <a:ln w="22225">
                  <a:solidFill>
                    <a:srgbClr val="FFFFFF"/>
                  </a:solidFill>
                </a:ln>
                <a:solidFill>
                  <a:schemeClr val="bg1"/>
                </a:solidFill>
              </a:rPr>
              <a:t>Table of </a:t>
            </a:r>
            <a:r>
              <a:rPr lang="en-GB" sz="3800" dirty="0" smtClean="0">
                <a:ln w="22225">
                  <a:solidFill>
                    <a:srgbClr val="FFFFFF"/>
                  </a:solidFill>
                </a:ln>
                <a:solidFill>
                  <a:schemeClr val="bg1"/>
                </a:solidFill>
              </a:rPr>
              <a:t>contents.....</a:t>
            </a:r>
            <a:endParaRPr lang="en-GB" sz="3800" dirty="0">
              <a:ln w="22225">
                <a:solidFill>
                  <a:srgbClr val="FFFFFF"/>
                </a:solidFill>
              </a:ln>
              <a:solidFill>
                <a:schemeClr val="bg1"/>
              </a:solidFill>
            </a:endParaRPr>
          </a:p>
        </p:txBody>
      </p:sp>
      <p:sp>
        <p:nvSpPr>
          <p:cNvPr id="3" name="Content Placeholder 2">
            <a:extLst>
              <a:ext uri="{FF2B5EF4-FFF2-40B4-BE49-F238E27FC236}">
                <a16:creationId xmlns:a16="http://schemas.microsoft.com/office/drawing/2014/main" xmlns="" id="{C64B891F-A7BE-9DDA-7234-227C49708E1B}"/>
              </a:ext>
            </a:extLst>
          </p:cNvPr>
          <p:cNvSpPr>
            <a:spLocks noGrp="1"/>
          </p:cNvSpPr>
          <p:nvPr>
            <p:ph idx="1"/>
          </p:nvPr>
        </p:nvSpPr>
        <p:spPr>
          <a:xfrm>
            <a:off x="897772" y="1909192"/>
            <a:ext cx="4586513" cy="3647710"/>
          </a:xfrm>
        </p:spPr>
        <p:txBody>
          <a:bodyPr vert="horz" lIns="91440" tIns="45720" rIns="91440" bIns="45720" rtlCol="0">
            <a:normAutofit/>
          </a:bodyPr>
          <a:lstStyle/>
          <a:p>
            <a:r>
              <a:rPr lang="en-GB" sz="1700" dirty="0">
                <a:solidFill>
                  <a:schemeClr val="bg1"/>
                </a:solidFill>
              </a:rPr>
              <a:t>Apple's </a:t>
            </a:r>
            <a:r>
              <a:rPr lang="en-GB" sz="1700" dirty="0" err="1">
                <a:solidFill>
                  <a:schemeClr val="bg1"/>
                </a:solidFill>
              </a:rPr>
              <a:t>Inc</a:t>
            </a:r>
            <a:r>
              <a:rPr lang="en-GB" sz="1700" dirty="0">
                <a:solidFill>
                  <a:schemeClr val="bg1"/>
                </a:solidFill>
              </a:rPr>
              <a:t> overview</a:t>
            </a:r>
          </a:p>
          <a:p>
            <a:r>
              <a:rPr lang="en-GB" sz="1700" dirty="0">
                <a:solidFill>
                  <a:schemeClr val="bg1"/>
                </a:solidFill>
              </a:rPr>
              <a:t>Products &amp; services</a:t>
            </a:r>
          </a:p>
          <a:p>
            <a:r>
              <a:rPr lang="en-GB" sz="1700" dirty="0">
                <a:solidFill>
                  <a:schemeClr val="bg1"/>
                </a:solidFill>
              </a:rPr>
              <a:t>SWOT analysis</a:t>
            </a:r>
          </a:p>
          <a:p>
            <a:r>
              <a:rPr lang="en-GB" sz="1700" dirty="0">
                <a:solidFill>
                  <a:schemeClr val="bg1"/>
                </a:solidFill>
              </a:rPr>
              <a:t>PESTLE analysis</a:t>
            </a:r>
          </a:p>
          <a:p>
            <a:r>
              <a:rPr lang="en-GB" sz="1700" dirty="0">
                <a:solidFill>
                  <a:schemeClr val="bg1"/>
                </a:solidFill>
              </a:rPr>
              <a:t>Stakeholders</a:t>
            </a:r>
          </a:p>
          <a:p>
            <a:r>
              <a:rPr lang="en-GB" sz="1700" dirty="0">
                <a:solidFill>
                  <a:schemeClr val="bg1"/>
                </a:solidFill>
              </a:rPr>
              <a:t>Apple's </a:t>
            </a:r>
            <a:r>
              <a:rPr lang="en-GB" sz="1700" dirty="0" err="1">
                <a:solidFill>
                  <a:schemeClr val="bg1"/>
                </a:solidFill>
              </a:rPr>
              <a:t>Inc</a:t>
            </a:r>
            <a:r>
              <a:rPr lang="en-GB" sz="1700" dirty="0">
                <a:solidFill>
                  <a:schemeClr val="bg1"/>
                </a:solidFill>
              </a:rPr>
              <a:t> functions</a:t>
            </a:r>
          </a:p>
          <a:p>
            <a:r>
              <a:rPr lang="en-GB" sz="1700" dirty="0">
                <a:solidFill>
                  <a:schemeClr val="bg1"/>
                </a:solidFill>
              </a:rPr>
              <a:t>Apple's </a:t>
            </a:r>
            <a:r>
              <a:rPr lang="en-GB" sz="1700" dirty="0" err="1">
                <a:solidFill>
                  <a:schemeClr val="bg1"/>
                </a:solidFill>
              </a:rPr>
              <a:t>Inc</a:t>
            </a:r>
            <a:r>
              <a:rPr lang="en-GB" sz="1700" dirty="0">
                <a:solidFill>
                  <a:schemeClr val="bg1"/>
                </a:solidFill>
              </a:rPr>
              <a:t> Culture, Ethics and CSR </a:t>
            </a:r>
            <a:r>
              <a:rPr lang="en-GB" sz="1700" dirty="0" err="1">
                <a:solidFill>
                  <a:schemeClr val="bg1"/>
                </a:solidFill>
              </a:rPr>
              <a:t>activites</a:t>
            </a:r>
            <a:endParaRPr lang="en-GB" sz="1700" dirty="0">
              <a:solidFill>
                <a:schemeClr val="bg1"/>
              </a:solidFill>
            </a:endParaRPr>
          </a:p>
          <a:p>
            <a:r>
              <a:rPr lang="en-GB" sz="1700" dirty="0">
                <a:solidFill>
                  <a:schemeClr val="bg1"/>
                </a:solidFill>
              </a:rPr>
              <a:t>Conclusion</a:t>
            </a:r>
          </a:p>
          <a:p>
            <a:r>
              <a:rPr lang="en-GB" sz="1700" dirty="0">
                <a:solidFill>
                  <a:schemeClr val="bg1"/>
                </a:solidFill>
              </a:rPr>
              <a:t>Q&amp;A</a:t>
            </a:r>
          </a:p>
          <a:p>
            <a:r>
              <a:rPr lang="en-GB" sz="1700" dirty="0">
                <a:solidFill>
                  <a:schemeClr val="bg1"/>
                </a:solidFill>
              </a:rPr>
              <a:t>References</a:t>
            </a:r>
          </a:p>
          <a:p>
            <a:endParaRPr lang="en-GB" sz="1700" dirty="0">
              <a:solidFill>
                <a:schemeClr val="bg1"/>
              </a:solidFill>
            </a:endParaRPr>
          </a:p>
          <a:p>
            <a:endParaRPr lang="en-GB" sz="1700" dirty="0">
              <a:solidFill>
                <a:schemeClr val="bg1"/>
              </a:solidFill>
            </a:endParaRPr>
          </a:p>
          <a:p>
            <a:endParaRPr lang="en-GB" sz="1700" dirty="0">
              <a:solidFill>
                <a:schemeClr val="bg1"/>
              </a:solidFill>
            </a:endParaRPr>
          </a:p>
          <a:p>
            <a:endParaRPr lang="en-GB" sz="1700" dirty="0">
              <a:solidFill>
                <a:schemeClr val="bg1"/>
              </a:solidFill>
            </a:endParaRPr>
          </a:p>
          <a:p>
            <a:endParaRPr lang="en-GB" sz="1700" dirty="0">
              <a:solidFill>
                <a:schemeClr val="bg1"/>
              </a:solidFill>
            </a:endParaRPr>
          </a:p>
          <a:p>
            <a:endParaRPr lang="en-GB" sz="1700" dirty="0">
              <a:solidFill>
                <a:schemeClr val="bg1"/>
              </a:solidFill>
            </a:endParaRPr>
          </a:p>
        </p:txBody>
      </p:sp>
      <p:cxnSp>
        <p:nvCxnSpPr>
          <p:cNvPr id="29" name="Straight Connector 28">
            <a:extLst>
              <a:ext uri="{FF2B5EF4-FFF2-40B4-BE49-F238E27FC236}">
                <a16:creationId xmlns:a16="http://schemas.microsoft.com/office/drawing/2014/main" xmlns="" id="{EEA38897-7BA3-4408-8083-3235339C4A6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F11AD06B-AB20-4097-8606-5DA00DBACE8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34028"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black apple with a bite taken out of it&#10;&#10;Description automatically generated">
            <a:extLst>
              <a:ext uri="{FF2B5EF4-FFF2-40B4-BE49-F238E27FC236}">
                <a16:creationId xmlns:a16="http://schemas.microsoft.com/office/drawing/2014/main" xmlns="" id="{629AFFDA-004C-486D-FB48-249A3CF80B0D}"/>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506" r="1273" b="1"/>
          <a:stretch/>
        </p:blipFill>
        <p:spPr>
          <a:xfrm>
            <a:off x="6525453" y="2130555"/>
            <a:ext cx="5666547" cy="318744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45550147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Effect transition="in" filter="fade">
                                      <p:cBhvr>
                                        <p:cTn id="50" dur="1000"/>
                                        <p:tgtEl>
                                          <p:spTgt spid="3">
                                            <p:txEl>
                                              <p:pRg st="5" end="5"/>
                                            </p:txEl>
                                          </p:spTgt>
                                        </p:tgtEl>
                                      </p:cBhvr>
                                    </p:animEffect>
                                    <p:anim calcmode="lin" valueType="num">
                                      <p:cBhvr>
                                        <p:cTn id="5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fade">
                                      <p:cBhvr>
                                        <p:cTn id="57" dur="1000"/>
                                        <p:tgtEl>
                                          <p:spTgt spid="3">
                                            <p:txEl>
                                              <p:pRg st="6" end="6"/>
                                            </p:txEl>
                                          </p:spTgt>
                                        </p:tgtEl>
                                      </p:cBhvr>
                                    </p:animEffect>
                                    <p:anim calcmode="lin" valueType="num">
                                      <p:cBhvr>
                                        <p:cTn id="5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Effect transition="in" filter="fade">
                                      <p:cBhvr>
                                        <p:cTn id="64" dur="1000"/>
                                        <p:tgtEl>
                                          <p:spTgt spid="3">
                                            <p:txEl>
                                              <p:pRg st="7" end="7"/>
                                            </p:txEl>
                                          </p:spTgt>
                                        </p:tgtEl>
                                      </p:cBhvr>
                                    </p:animEffect>
                                    <p:anim calcmode="lin" valueType="num">
                                      <p:cBhvr>
                                        <p:cTn id="6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Effect transition="in" filter="fade">
                                      <p:cBhvr>
                                        <p:cTn id="71" dur="1000"/>
                                        <p:tgtEl>
                                          <p:spTgt spid="3">
                                            <p:txEl>
                                              <p:pRg st="8" end="8"/>
                                            </p:txEl>
                                          </p:spTgt>
                                        </p:tgtEl>
                                      </p:cBhvr>
                                    </p:animEffect>
                                    <p:anim calcmode="lin" valueType="num">
                                      <p:cBhvr>
                                        <p:cTn id="7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3">
                                            <p:txEl>
                                              <p:pRg st="9" end="9"/>
                                            </p:txEl>
                                          </p:spTgt>
                                        </p:tgtEl>
                                        <p:attrNameLst>
                                          <p:attrName>style.visibility</p:attrName>
                                        </p:attrNameLst>
                                      </p:cBhvr>
                                      <p:to>
                                        <p:strVal val="visible"/>
                                      </p:to>
                                    </p:set>
                                    <p:animEffect transition="in" filter="fade">
                                      <p:cBhvr>
                                        <p:cTn id="78" dur="1000"/>
                                        <p:tgtEl>
                                          <p:spTgt spid="3">
                                            <p:txEl>
                                              <p:pRg st="9" end="9"/>
                                            </p:txEl>
                                          </p:spTgt>
                                        </p:tgtEl>
                                      </p:cBhvr>
                                    </p:animEffect>
                                    <p:anim calcmode="lin" valueType="num">
                                      <p:cBhvr>
                                        <p:cTn id="7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8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xmlns="" id="{0E3596DD-156A-473E-9BB3-C6A29F7574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46">
            <a:extLst>
              <a:ext uri="{FF2B5EF4-FFF2-40B4-BE49-F238E27FC236}">
                <a16:creationId xmlns:a16="http://schemas.microsoft.com/office/drawing/2014/main" xmlns="" id="{2C46C4D6-C474-4E92-B52E-944C1118F7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xmlns="" id="{B6106110-E553-876B-A6AE-67F1EBA5EADD}"/>
              </a:ext>
            </a:extLst>
          </p:cNvPr>
          <p:cNvSpPr>
            <a:spLocks noGrp="1"/>
          </p:cNvSpPr>
          <p:nvPr>
            <p:ph idx="1"/>
          </p:nvPr>
        </p:nvSpPr>
        <p:spPr>
          <a:xfrm>
            <a:off x="590553" y="2390779"/>
            <a:ext cx="5057775" cy="3786187"/>
          </a:xfrm>
        </p:spPr>
        <p:txBody>
          <a:bodyPr vert="horz" lIns="91440" tIns="45720" rIns="91440" bIns="45720" rtlCol="0">
            <a:normAutofit/>
            <a:scene3d>
              <a:camera prst="isometricOffAxis1Right"/>
              <a:lightRig rig="brightRoom" dir="t"/>
            </a:scene3d>
            <a:sp3d contourW="6350" prstMaterial="plastic">
              <a:bevelT w="20320" h="20320" prst="angle"/>
              <a:contourClr>
                <a:schemeClr val="tx1"/>
              </a:contourClr>
            </a:sp3d>
          </a:bodyPr>
          <a:lstStyle/>
          <a:p>
            <a:endParaRPr lang="en-GB" sz="2000" b="1" cap="all" dirty="0">
              <a:ln/>
              <a:effectLst>
                <a:glow rad="127000">
                  <a:schemeClr val="bg1"/>
                </a:glow>
                <a:innerShdw blurRad="63500" dist="50800" dir="16200000">
                  <a:prstClr val="black">
                    <a:alpha val="50000"/>
                  </a:prstClr>
                </a:innerShdw>
              </a:effectLst>
            </a:endParaRPr>
          </a:p>
          <a:p>
            <a:pPr marL="0" indent="0">
              <a:buNone/>
            </a:pPr>
            <a:r>
              <a:rPr lang="en-GB" sz="2000" b="1" cap="all" dirty="0">
                <a:ln/>
                <a:effectLst>
                  <a:glow rad="127000">
                    <a:schemeClr val="bg1"/>
                  </a:glow>
                  <a:innerShdw blurRad="63500" dist="50800" dir="16200000">
                    <a:prstClr val="black">
                      <a:alpha val="50000"/>
                    </a:prstClr>
                  </a:innerShdw>
                </a:effectLst>
              </a:rPr>
              <a:t>                 </a:t>
            </a:r>
            <a:r>
              <a:rPr lang="en-GB" sz="2000" b="1" cap="all" dirty="0">
                <a:ln/>
                <a:effectLst>
                  <a:glow rad="127000">
                    <a:schemeClr val="bg1"/>
                  </a:glow>
                  <a:innerShdw blurRad="63500" dist="50800" dir="16200000">
                    <a:prstClr val="black">
                      <a:alpha val="50000"/>
                    </a:prstClr>
                  </a:innerShdw>
                  <a:reflection blurRad="6350" stA="55000" endA="300" endPos="45500" dir="5400000" sy="-100000" algn="bl" rotWithShape="0"/>
                </a:effectLst>
              </a:rPr>
              <a:t>  </a:t>
            </a:r>
            <a:r>
              <a:rPr lang="en-GB" sz="3200" b="1" i="1" cap="all" dirty="0" smtClean="0">
                <a:ln/>
                <a:effectLst>
                  <a:glow rad="127000">
                    <a:schemeClr val="bg1"/>
                  </a:glow>
                  <a:innerShdw blurRad="63500" dist="50800" dir="16200000">
                    <a:prstClr val="black">
                      <a:alpha val="50000"/>
                    </a:prstClr>
                  </a:innerShdw>
                  <a:reflection blurRad="6350" stA="55000" endA="300" endPos="45500" dir="5400000" sy="-100000" algn="bl" rotWithShape="0"/>
                </a:effectLst>
              </a:rPr>
              <a:t>INTRODUCTION</a:t>
            </a:r>
          </a:p>
          <a:p>
            <a:pPr marL="0" indent="0">
              <a:buNone/>
            </a:pPr>
            <a:endParaRPr lang="en-GB" sz="2000" b="1" i="1" cap="all" dirty="0">
              <a:ln/>
              <a:effectLst>
                <a:glow rad="127000">
                  <a:schemeClr val="bg1"/>
                </a:glow>
                <a:innerShdw blurRad="63500" dist="50800" dir="16200000">
                  <a:prstClr val="black">
                    <a:alpha val="50000"/>
                  </a:prstClr>
                </a:innerShdw>
              </a:effectLst>
            </a:endParaRPr>
          </a:p>
          <a:p>
            <a:r>
              <a:rPr lang="en-GB" sz="2000" dirty="0">
                <a:effectLst/>
                <a:latin typeface="Aptos"/>
              </a:rPr>
              <a:t>Apple Inc. </a:t>
            </a:r>
            <a:r>
              <a:rPr lang="en-GB" sz="2000" dirty="0" smtClean="0">
                <a:effectLst/>
                <a:latin typeface="Aptos"/>
              </a:rPr>
              <a:t>is </a:t>
            </a:r>
            <a:r>
              <a:rPr lang="en-GB" sz="2000" dirty="0">
                <a:effectLst/>
                <a:latin typeface="Aptos"/>
              </a:rPr>
              <a:t>an American company </a:t>
            </a:r>
            <a:endParaRPr lang="en-GB" sz="2000" dirty="0" smtClean="0">
              <a:effectLst/>
              <a:latin typeface="Aptos"/>
            </a:endParaRPr>
          </a:p>
          <a:p>
            <a:r>
              <a:rPr lang="en-GB" sz="2000" dirty="0">
                <a:effectLst/>
                <a:latin typeface="Aptos"/>
              </a:rPr>
              <a:t>O</a:t>
            </a:r>
            <a:r>
              <a:rPr lang="en-GB" sz="2000" dirty="0" smtClean="0">
                <a:effectLst/>
                <a:latin typeface="Aptos"/>
              </a:rPr>
              <a:t>perates internationally</a:t>
            </a:r>
          </a:p>
          <a:p>
            <a:r>
              <a:rPr lang="en-GB" sz="2000" dirty="0" smtClean="0">
                <a:effectLst/>
                <a:latin typeface="Aptos"/>
              </a:rPr>
              <a:t>This </a:t>
            </a:r>
            <a:r>
              <a:rPr lang="en-GB" sz="2000" dirty="0">
                <a:effectLst/>
                <a:latin typeface="Aptos"/>
              </a:rPr>
              <a:t>presentation briefly characterizes the Apple environmental </a:t>
            </a:r>
            <a:r>
              <a:rPr lang="en-GB" sz="2000" dirty="0" smtClean="0">
                <a:effectLst/>
                <a:latin typeface="Aptos"/>
              </a:rPr>
              <a:t>analysis</a:t>
            </a:r>
            <a:endParaRPr lang="en-GB" sz="2000" dirty="0">
              <a:effectLst/>
              <a:latin typeface="Aptos"/>
            </a:endParaRPr>
          </a:p>
        </p:txBody>
      </p:sp>
      <p:pic>
        <p:nvPicPr>
          <p:cNvPr id="8" name="Picture 7" descr="A advertisement for an apple computer&#10;&#10;Description automatically generated">
            <a:extLst>
              <a:ext uri="{FF2B5EF4-FFF2-40B4-BE49-F238E27FC236}">
                <a16:creationId xmlns:a16="http://schemas.microsoft.com/office/drawing/2014/main" xmlns="" id="{85D8C235-663D-8C5F-A66D-1BE2FFB4445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800985" y="1389240"/>
            <a:ext cx="4747547" cy="4717464"/>
          </a:xfrm>
          <a:prstGeom prst="rect">
            <a:avLst/>
          </a:prstGeom>
          <a:scene3d>
            <a:camera prst="perspectiveLeft"/>
            <a:lightRig rig="threePt" dir="t"/>
          </a:scene3d>
        </p:spPr>
      </p:pic>
    </p:spTree>
    <p:extLst>
      <p:ext uri="{BB962C8B-B14F-4D97-AF65-F5344CB8AC3E}">
        <p14:creationId xmlns:p14="http://schemas.microsoft.com/office/powerpoint/2010/main" val="12972442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circle(in)">
                                      <p:cBhvr>
                                        <p:cTn id="7" dur="20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circle(in)">
                                      <p:cBhvr>
                                        <p:cTn id="12" dur="2000"/>
                                        <p:tgtEl>
                                          <p:spTgt spid="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circle(in)">
                                      <p:cBhvr>
                                        <p:cTn id="17" dur="20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circle(in)">
                                      <p:cBhvr>
                                        <p:cTn id="2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F7B677CF-6995-991F-D82B-51375F9DC70B}"/>
              </a:ext>
            </a:extLst>
          </p:cNvPr>
          <p:cNvSpPr>
            <a:spLocks noGrp="1"/>
          </p:cNvSpPr>
          <p:nvPr>
            <p:ph idx="1"/>
          </p:nvPr>
        </p:nvSpPr>
        <p:spPr>
          <a:xfrm>
            <a:off x="809625" y="2333628"/>
            <a:ext cx="5172075" cy="4267201"/>
          </a:xfrm>
        </p:spPr>
        <p:txBody>
          <a:bodyPr vert="horz" lIns="91440" tIns="45720" rIns="91440" bIns="45720" rtlCol="0" anchor="t">
            <a:noAutofit/>
          </a:bodyPr>
          <a:lstStyle/>
          <a:p>
            <a:endParaRPr lang="en-GB" sz="1600" dirty="0" smtClean="0">
              <a:latin typeface="Aptos"/>
              <a:cs typeface="Arial"/>
            </a:endParaRPr>
          </a:p>
          <a:p>
            <a:endParaRPr lang="en-GB" sz="1600" dirty="0">
              <a:latin typeface="Aptos(body)"/>
              <a:cs typeface="Arial"/>
            </a:endParaRPr>
          </a:p>
          <a:p>
            <a:r>
              <a:rPr lang="en-GB" sz="1600" dirty="0" smtClean="0">
                <a:latin typeface="Aptos(body)"/>
                <a:cs typeface="Arial"/>
              </a:rPr>
              <a:t>Industry: Technology</a:t>
            </a:r>
            <a:r>
              <a:rPr lang="en-GB" sz="1600" dirty="0">
                <a:latin typeface="Aptos(body)"/>
                <a:cs typeface="Arial"/>
              </a:rPr>
              <a:t> (Wikipedia, </a:t>
            </a:r>
            <a:r>
              <a:rPr lang="en-GB" sz="1600" dirty="0" smtClean="0">
                <a:latin typeface="Aptos(body)"/>
                <a:cs typeface="Arial"/>
              </a:rPr>
              <a:t>2019)</a:t>
            </a:r>
            <a:endParaRPr lang="en-US" sz="1600" dirty="0">
              <a:latin typeface="Aptos(body)"/>
              <a:cs typeface="Arial"/>
            </a:endParaRPr>
          </a:p>
          <a:p>
            <a:r>
              <a:rPr lang="en-GB" sz="1600" dirty="0" smtClean="0">
                <a:latin typeface="Aptos(body)"/>
                <a:cs typeface="Arial"/>
              </a:rPr>
              <a:t>Founding </a:t>
            </a:r>
            <a:r>
              <a:rPr lang="en-GB" sz="1600" dirty="0">
                <a:latin typeface="Aptos(body)"/>
                <a:cs typeface="Arial"/>
              </a:rPr>
              <a:t>Year: April 1, 1976 (Global Data, 2022</a:t>
            </a:r>
            <a:r>
              <a:rPr lang="en-GB" sz="1600" dirty="0" smtClean="0">
                <a:latin typeface="Aptos(body)"/>
                <a:cs typeface="Arial"/>
              </a:rPr>
              <a:t>).</a:t>
            </a:r>
            <a:endParaRPr lang="en-US" sz="1600" dirty="0">
              <a:latin typeface="Aptos(body)"/>
              <a:cs typeface="Arial"/>
            </a:endParaRPr>
          </a:p>
          <a:p>
            <a:r>
              <a:rPr lang="en-GB" sz="1600" dirty="0" smtClean="0">
                <a:latin typeface="Aptos(body)"/>
                <a:cs typeface="Arial"/>
              </a:rPr>
              <a:t>Headquarters</a:t>
            </a:r>
            <a:r>
              <a:rPr lang="en-GB" sz="1600" dirty="0">
                <a:latin typeface="Aptos(body)"/>
                <a:cs typeface="Arial"/>
              </a:rPr>
              <a:t>: Cupertino, California, USA (Global Data, 2022). </a:t>
            </a:r>
          </a:p>
          <a:p>
            <a:r>
              <a:rPr lang="en-US" sz="1600" dirty="0">
                <a:latin typeface="Aptos(body)"/>
                <a:cs typeface="Arial"/>
              </a:rPr>
              <a:t>O</a:t>
            </a:r>
            <a:r>
              <a:rPr lang="en-US" sz="1600" dirty="0" smtClean="0">
                <a:latin typeface="Aptos(body)"/>
                <a:cs typeface="Arial"/>
              </a:rPr>
              <a:t>ver </a:t>
            </a:r>
            <a:r>
              <a:rPr lang="en-US" sz="1600" dirty="0">
                <a:latin typeface="Aptos(body)"/>
                <a:cs typeface="Arial"/>
              </a:rPr>
              <a:t>154,000 full-time employees globally (Apple Investor Relations, 2023). </a:t>
            </a:r>
            <a:endParaRPr lang="en-US" sz="1600" dirty="0" smtClean="0">
              <a:latin typeface="Aptos(body)"/>
              <a:cs typeface="Arial"/>
            </a:endParaRPr>
          </a:p>
          <a:p>
            <a:r>
              <a:rPr lang="en-US" sz="1600" dirty="0" smtClean="0">
                <a:latin typeface="Aptos(body)"/>
                <a:cs typeface="Arial"/>
              </a:rPr>
              <a:t>Market </a:t>
            </a:r>
            <a:r>
              <a:rPr lang="en-US" sz="1600" dirty="0">
                <a:latin typeface="Aptos(body)"/>
                <a:cs typeface="Arial"/>
              </a:rPr>
              <a:t>Cap: $2.77 trillion (as of March 5, 2024) (Forbes, 2019). </a:t>
            </a:r>
            <a:endParaRPr lang="en-US" sz="1600" dirty="0" smtClean="0">
              <a:latin typeface="Aptos(body)"/>
              <a:cs typeface="Arial"/>
            </a:endParaRPr>
          </a:p>
          <a:p>
            <a:r>
              <a:rPr lang="en-US" sz="1600" dirty="0" smtClean="0">
                <a:latin typeface="Aptos(body)"/>
                <a:cs typeface="Arial"/>
              </a:rPr>
              <a:t>Employee </a:t>
            </a:r>
            <a:r>
              <a:rPr lang="en-US" sz="1600" dirty="0">
                <a:latin typeface="Aptos(body)"/>
                <a:cs typeface="Arial"/>
              </a:rPr>
              <a:t>Count: Over 150,000 worldwide (Global Data, 2022). </a:t>
            </a:r>
          </a:p>
          <a:p>
            <a:pPr marL="0" indent="0">
              <a:buNone/>
            </a:pPr>
            <a:endParaRPr lang="en-GB" sz="1400" dirty="0">
              <a:latin typeface="Aptos(body)"/>
              <a:cs typeface="Arial"/>
            </a:endParaRPr>
          </a:p>
          <a:p>
            <a:endParaRPr lang="en-GB" sz="1400" dirty="0">
              <a:latin typeface="Aptos"/>
            </a:endParaRPr>
          </a:p>
        </p:txBody>
      </p:sp>
      <p:sp>
        <p:nvSpPr>
          <p:cNvPr id="2" name="Title 1">
            <a:extLst>
              <a:ext uri="{FF2B5EF4-FFF2-40B4-BE49-F238E27FC236}">
                <a16:creationId xmlns:a16="http://schemas.microsoft.com/office/drawing/2014/main" xmlns="" id="{51AD331F-2E99-560A-ABD0-AC28FCCDEA2B}"/>
              </a:ext>
            </a:extLst>
          </p:cNvPr>
          <p:cNvSpPr>
            <a:spLocks noGrp="1"/>
          </p:cNvSpPr>
          <p:nvPr>
            <p:ph type="title"/>
          </p:nvPr>
        </p:nvSpPr>
        <p:spPr>
          <a:xfrm>
            <a:off x="843162" y="479429"/>
            <a:ext cx="5251316" cy="1807305"/>
          </a:xfrm>
        </p:spPr>
        <p:txBody>
          <a:bodyPr>
            <a:normAutofit fontScale="90000"/>
          </a:bodyPr>
          <a:lstStyle/>
          <a:p>
            <a:r>
              <a:rPr lang="en-GB" dirty="0">
                <a:solidFill>
                  <a:schemeClr val="tx1"/>
                </a:solidFill>
                <a:ea typeface="+mj-lt"/>
                <a:cs typeface="+mj-lt"/>
              </a:rPr>
              <a:t>An Overview of </a:t>
            </a:r>
            <a:r>
              <a:rPr lang="en-GB" dirty="0" smtClean="0">
                <a:solidFill>
                  <a:schemeClr val="tx1"/>
                </a:solidFill>
                <a:ea typeface="+mj-lt"/>
                <a:cs typeface="+mj-lt"/>
              </a:rPr>
              <a:t>Apple</a:t>
            </a:r>
            <a:r>
              <a:rPr lang="en-GB" dirty="0" smtClean="0">
                <a:ea typeface="+mj-lt"/>
                <a:cs typeface="+mj-lt"/>
              </a:rPr>
              <a:t/>
            </a:r>
            <a:br>
              <a:rPr lang="en-GB" dirty="0" smtClean="0">
                <a:ea typeface="+mj-lt"/>
                <a:cs typeface="+mj-lt"/>
              </a:rPr>
            </a:br>
            <a:endParaRPr lang="en-US" dirty="0"/>
          </a:p>
        </p:txBody>
      </p:sp>
      <p:pic>
        <p:nvPicPr>
          <p:cNvPr id="5" name="Picture 4" descr="A large illuminated apple sign&#10;&#10;Description automatically generated">
            <a:extLst>
              <a:ext uri="{FF2B5EF4-FFF2-40B4-BE49-F238E27FC236}">
                <a16:creationId xmlns:a16="http://schemas.microsoft.com/office/drawing/2014/main" xmlns="" id="{DF9D25C2-5196-C0E8-4366-36D74BED0C73}"/>
              </a:ext>
            </a:extLst>
          </p:cNvPr>
          <p:cNvPicPr>
            <a:picLocks noChangeAspect="1"/>
          </p:cNvPicPr>
          <p:nvPr/>
        </p:nvPicPr>
        <p:blipFill rotWithShape="1">
          <a:blip r:embed="rId3"/>
          <a:srcRect l="15848" r="26115" b="-1"/>
          <a:stretch/>
        </p:blipFill>
        <p:spPr>
          <a:xfrm>
            <a:off x="6229218"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2754150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690245F-68FD-DE2C-922D-21BD2968D667}"/>
              </a:ext>
            </a:extLst>
          </p:cNvPr>
          <p:cNvSpPr>
            <a:spLocks noGrp="1"/>
          </p:cNvSpPr>
          <p:nvPr>
            <p:ph type="title"/>
          </p:nvPr>
        </p:nvSpPr>
        <p:spPr>
          <a:xfrm>
            <a:off x="838203" y="365129"/>
            <a:ext cx="5251316" cy="1807305"/>
          </a:xfrm>
        </p:spPr>
        <p:txBody>
          <a:bodyPr>
            <a:normAutofit/>
          </a:bodyPr>
          <a:lstStyle/>
          <a:p>
            <a:r>
              <a:rPr lang="en-GB" dirty="0">
                <a:ea typeface="+mj-lt"/>
                <a:cs typeface="+mj-lt"/>
              </a:rPr>
              <a:t>Products and </a:t>
            </a:r>
            <a:r>
              <a:rPr lang="en-GB" dirty="0" smtClean="0">
                <a:ea typeface="+mj-lt"/>
                <a:cs typeface="+mj-lt"/>
              </a:rPr>
              <a:t>Services</a:t>
            </a:r>
            <a:endParaRPr lang="en-US" dirty="0"/>
          </a:p>
        </p:txBody>
      </p:sp>
      <p:sp>
        <p:nvSpPr>
          <p:cNvPr id="3" name="Content Placeholder 2">
            <a:extLst>
              <a:ext uri="{FF2B5EF4-FFF2-40B4-BE49-F238E27FC236}">
                <a16:creationId xmlns:a16="http://schemas.microsoft.com/office/drawing/2014/main" xmlns="" id="{601880F0-D8B2-E7DC-4A85-0C00B11C194C}"/>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1700" dirty="0" smtClean="0">
                <a:ea typeface="+mn-lt"/>
                <a:cs typeface="+mn-lt"/>
              </a:rPr>
              <a:t>Smartphones </a:t>
            </a:r>
            <a:r>
              <a:rPr lang="en-GB" sz="1700" dirty="0">
                <a:ea typeface="+mn-lt"/>
                <a:cs typeface="+mn-lt"/>
              </a:rPr>
              <a:t>(</a:t>
            </a:r>
            <a:r>
              <a:rPr lang="en-GB" sz="1700" dirty="0" smtClean="0">
                <a:ea typeface="+mn-lt"/>
                <a:cs typeface="+mn-lt"/>
              </a:rPr>
              <a:t>iPhone)</a:t>
            </a:r>
          </a:p>
          <a:p>
            <a:r>
              <a:rPr lang="en-GB" sz="1700" dirty="0" smtClean="0">
                <a:ea typeface="+mn-lt"/>
                <a:cs typeface="+mn-lt"/>
              </a:rPr>
              <a:t>Personal </a:t>
            </a:r>
            <a:r>
              <a:rPr lang="en-GB" sz="1700" dirty="0">
                <a:ea typeface="+mn-lt"/>
                <a:cs typeface="+mn-lt"/>
              </a:rPr>
              <a:t>computers (</a:t>
            </a:r>
            <a:r>
              <a:rPr lang="en-GB" sz="1700" dirty="0" smtClean="0">
                <a:ea typeface="+mn-lt"/>
                <a:cs typeface="+mn-lt"/>
              </a:rPr>
              <a:t>Mac)</a:t>
            </a:r>
          </a:p>
          <a:p>
            <a:r>
              <a:rPr lang="en-GB" sz="1700" dirty="0" smtClean="0">
                <a:ea typeface="+mn-lt"/>
                <a:cs typeface="+mn-lt"/>
              </a:rPr>
              <a:t>Tablets </a:t>
            </a:r>
            <a:r>
              <a:rPr lang="en-GB" sz="1700" dirty="0">
                <a:ea typeface="+mn-lt"/>
                <a:cs typeface="+mn-lt"/>
              </a:rPr>
              <a:t>(</a:t>
            </a:r>
            <a:r>
              <a:rPr lang="en-GB" sz="1700" dirty="0" smtClean="0">
                <a:ea typeface="+mn-lt"/>
                <a:cs typeface="+mn-lt"/>
              </a:rPr>
              <a:t>iPad)</a:t>
            </a:r>
          </a:p>
          <a:p>
            <a:r>
              <a:rPr lang="en-GB" sz="1700" dirty="0" smtClean="0">
                <a:ea typeface="+mn-lt"/>
                <a:cs typeface="+mn-lt"/>
              </a:rPr>
              <a:t>Wearables </a:t>
            </a:r>
            <a:r>
              <a:rPr lang="en-GB" sz="1700" dirty="0">
                <a:ea typeface="+mn-lt"/>
                <a:cs typeface="+mn-lt"/>
              </a:rPr>
              <a:t>(Apple </a:t>
            </a:r>
            <a:r>
              <a:rPr lang="en-GB" sz="1700" dirty="0" smtClean="0">
                <a:ea typeface="+mn-lt"/>
                <a:cs typeface="+mn-lt"/>
              </a:rPr>
              <a:t>Watch)</a:t>
            </a:r>
          </a:p>
          <a:p>
            <a:r>
              <a:rPr lang="en-GB" sz="1700" dirty="0" smtClean="0">
                <a:ea typeface="+mn-lt"/>
                <a:cs typeface="+mn-lt"/>
              </a:rPr>
              <a:t>Software </a:t>
            </a:r>
            <a:r>
              <a:rPr lang="en-GB" sz="1700" dirty="0">
                <a:ea typeface="+mn-lt"/>
                <a:cs typeface="+mn-lt"/>
              </a:rPr>
              <a:t>(iOS, </a:t>
            </a:r>
            <a:r>
              <a:rPr lang="en-GB" sz="1700" dirty="0" err="1">
                <a:ea typeface="+mn-lt"/>
                <a:cs typeface="+mn-lt"/>
              </a:rPr>
              <a:t>iPadOS</a:t>
            </a:r>
            <a:r>
              <a:rPr lang="en-GB" sz="1700" dirty="0">
                <a:ea typeface="+mn-lt"/>
                <a:cs typeface="+mn-lt"/>
              </a:rPr>
              <a:t>, </a:t>
            </a:r>
            <a:r>
              <a:rPr lang="en-GB" sz="1700" dirty="0" err="1">
                <a:ea typeface="+mn-lt"/>
                <a:cs typeface="+mn-lt"/>
              </a:rPr>
              <a:t>macOS</a:t>
            </a:r>
            <a:r>
              <a:rPr lang="en-GB" sz="1700" dirty="0">
                <a:ea typeface="+mn-lt"/>
                <a:cs typeface="+mn-lt"/>
              </a:rPr>
              <a:t>) </a:t>
            </a:r>
            <a:endParaRPr lang="en-GB" sz="1700" dirty="0" smtClean="0">
              <a:ea typeface="+mn-lt"/>
              <a:cs typeface="+mn-lt"/>
            </a:endParaRPr>
          </a:p>
          <a:p>
            <a:r>
              <a:rPr lang="en-GB" sz="1700" dirty="0" smtClean="0">
                <a:ea typeface="+mn-lt"/>
                <a:cs typeface="+mn-lt"/>
              </a:rPr>
              <a:t>Online </a:t>
            </a:r>
            <a:r>
              <a:rPr lang="en-GB" sz="1700" dirty="0">
                <a:ea typeface="+mn-lt"/>
                <a:cs typeface="+mn-lt"/>
              </a:rPr>
              <a:t>services (iCloud, Apple Music, Apple TV+) (Global Data, 2022).</a:t>
            </a:r>
          </a:p>
          <a:p>
            <a:endParaRPr lang="en-GB" sz="1700" dirty="0"/>
          </a:p>
        </p:txBody>
      </p:sp>
      <p:pic>
        <p:nvPicPr>
          <p:cNvPr id="9" name="Picture 8" descr="A group of electronic devices&#10;&#10;Description automatically generated">
            <a:extLst>
              <a:ext uri="{FF2B5EF4-FFF2-40B4-BE49-F238E27FC236}">
                <a16:creationId xmlns:a16="http://schemas.microsoft.com/office/drawing/2014/main" xmlns="" id="{40848783-75A4-FE78-5368-2D0C98FB57BF}"/>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4208" r="17973"/>
          <a:stretch/>
        </p:blipFill>
        <p:spPr>
          <a:xfrm>
            <a:off x="6229218"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82926774"/>
      </p:ext>
    </p:extLst>
  </p:cSld>
  <p:clrMapOvr>
    <a:overrideClrMapping bg1="lt1" tx1="dk1" bg2="lt2" tx2="dk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xmlns="" id="{38468727-63BE-4191-B4A6-C30C82C0E9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1DD3B52-2BDD-8D5F-0B39-E216DD485887}"/>
              </a:ext>
            </a:extLst>
          </p:cNvPr>
          <p:cNvSpPr>
            <a:spLocks noGrp="1"/>
          </p:cNvSpPr>
          <p:nvPr>
            <p:ph type="title"/>
          </p:nvPr>
        </p:nvSpPr>
        <p:spPr>
          <a:xfrm flipV="1">
            <a:off x="552632" y="7126001"/>
            <a:ext cx="11210925" cy="89050"/>
          </a:xfrm>
        </p:spPr>
        <p:txBody>
          <a:bodyPr vert="horz" lIns="91440" tIns="45720" rIns="91440" bIns="45720" rtlCol="0" anchor="ctr">
            <a:normAutofit fontScale="90000"/>
          </a:bodyPr>
          <a:lstStyle/>
          <a:p>
            <a:pPr algn="ctr"/>
            <a:r>
              <a:rPr lang="en-US" sz="100">
                <a:solidFill>
                  <a:schemeClr val="tx1">
                    <a:lumMod val="85000"/>
                    <a:lumOff val="15000"/>
                  </a:schemeClr>
                </a:solidFill>
              </a:rPr>
              <a:t/>
            </a:r>
            <a:br>
              <a:rPr lang="en-US" sz="100">
                <a:solidFill>
                  <a:schemeClr val="tx1">
                    <a:lumMod val="85000"/>
                    <a:lumOff val="15000"/>
                  </a:schemeClr>
                </a:solidFill>
              </a:rPr>
            </a:br>
            <a:endParaRPr lang="en-US" sz="100">
              <a:solidFill>
                <a:schemeClr val="tx1">
                  <a:lumMod val="85000"/>
                  <a:lumOff val="15000"/>
                </a:schemeClr>
              </a:solidFill>
            </a:endParaRPr>
          </a:p>
        </p:txBody>
      </p:sp>
      <p:sp>
        <p:nvSpPr>
          <p:cNvPr id="28" name="Content Placeholder 27">
            <a:extLst>
              <a:ext uri="{FF2B5EF4-FFF2-40B4-BE49-F238E27FC236}">
                <a16:creationId xmlns:a16="http://schemas.microsoft.com/office/drawing/2014/main" xmlns="" id="{DFD12253-1158-E4E9-BD2A-57E90CB1D4AC}"/>
              </a:ext>
            </a:extLst>
          </p:cNvPr>
          <p:cNvSpPr>
            <a:spLocks noGrp="1"/>
          </p:cNvSpPr>
          <p:nvPr>
            <p:ph idx="1"/>
          </p:nvPr>
        </p:nvSpPr>
        <p:spPr>
          <a:xfrm>
            <a:off x="2219325" y="421979"/>
            <a:ext cx="3657600" cy="2101850"/>
          </a:xfrm>
        </p:spPr>
        <p:txBody>
          <a:bodyPr vert="horz" lIns="91440" tIns="45720" rIns="91440" bIns="45720" rtlCol="0" anchor="ct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marL="0" indent="0">
              <a:buNone/>
            </a:pPr>
            <a:r>
              <a:rPr lang="en-US" sz="1700" b="1" cap="all" dirty="0">
                <a:ln w="0">
                  <a:solidFill>
                    <a:schemeClr val="tx1"/>
                  </a:solidFill>
                </a:ln>
                <a:effectLst>
                  <a:reflection blurRad="12700" stA="50000" endPos="50000" dist="5000" dir="5400000" sy="-100000" rotWithShape="0"/>
                </a:effectLst>
              </a:rPr>
              <a:t>Apple Inc. Organizational structure</a:t>
            </a:r>
          </a:p>
        </p:txBody>
      </p:sp>
      <p:pic>
        <p:nvPicPr>
          <p:cNvPr id="4" name="Content Placeholder 3" descr="A group of people&amp;#39;s faces on a computer screen&#10;&#10;Description automatically generated">
            <a:extLst>
              <a:ext uri="{FF2B5EF4-FFF2-40B4-BE49-F238E27FC236}">
                <a16:creationId xmlns:a16="http://schemas.microsoft.com/office/drawing/2014/main" xmlns="" id="{DEAF7BB2-47D8-4490-55DD-C1577509BD90}"/>
              </a:ext>
            </a:extLst>
          </p:cNvPr>
          <p:cNvPicPr>
            <a:picLocks noChangeAspect="1"/>
          </p:cNvPicPr>
          <p:nvPr/>
        </p:nvPicPr>
        <p:blipFill rotWithShape="1">
          <a:blip r:embed="rId3"/>
          <a:srcRect r="665"/>
          <a:stretch/>
        </p:blipFill>
        <p:spPr>
          <a:xfrm>
            <a:off x="20" y="2819400"/>
            <a:ext cx="6400781" cy="4038600"/>
          </a:xfrm>
          <a:prstGeom prst="rect">
            <a:avLst/>
          </a:prstGeom>
        </p:spPr>
      </p:pic>
      <p:pic>
        <p:nvPicPr>
          <p:cNvPr id="5" name="Picture 4" descr="A diagram of a company&#10;&#10;Description automatically generated">
            <a:extLst>
              <a:ext uri="{FF2B5EF4-FFF2-40B4-BE49-F238E27FC236}">
                <a16:creationId xmlns:a16="http://schemas.microsoft.com/office/drawing/2014/main" xmlns="" id="{D2218D14-CFA3-A525-6EBA-7BDA71F1D943}"/>
              </a:ext>
            </a:extLst>
          </p:cNvPr>
          <p:cNvPicPr>
            <a:picLocks noChangeAspect="1"/>
          </p:cNvPicPr>
          <p:nvPr/>
        </p:nvPicPr>
        <p:blipFill rotWithShape="1">
          <a:blip r:embed="rId4"/>
          <a:srcRect t="2283" b="11269"/>
          <a:stretch/>
        </p:blipFill>
        <p:spPr>
          <a:xfrm>
            <a:off x="6410329" y="-4763"/>
            <a:ext cx="5791199" cy="6862763"/>
          </a:xfrm>
          <a:prstGeom prst="rect">
            <a:avLst/>
          </a:prstGeom>
        </p:spPr>
      </p:pic>
    </p:spTree>
    <p:extLst>
      <p:ext uri="{BB962C8B-B14F-4D97-AF65-F5344CB8AC3E}">
        <p14:creationId xmlns:p14="http://schemas.microsoft.com/office/powerpoint/2010/main" val="22343602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wipe(down)">
                                      <p:cBhvr>
                                        <p:cTn id="7" dur="580">
                                          <p:stCondLst>
                                            <p:cond delay="0"/>
                                          </p:stCondLst>
                                        </p:cTn>
                                        <p:tgtEl>
                                          <p:spTgt spid="28">
                                            <p:txEl>
                                              <p:pRg st="0" end="0"/>
                                            </p:txEl>
                                          </p:spTgt>
                                        </p:tgtEl>
                                      </p:cBhvr>
                                    </p:animEffect>
                                    <p:anim calcmode="lin" valueType="num">
                                      <p:cBhvr>
                                        <p:cTn id="8" dur="1822" tmFilter="0,0; 0.14,0.36; 0.43,0.73; 0.71,0.91; 1.0,1.0">
                                          <p:stCondLst>
                                            <p:cond delay="0"/>
                                          </p:stCondLst>
                                        </p:cTn>
                                        <p:tgtEl>
                                          <p:spTgt spid="28">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8">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8">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8">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8">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8">
                                            <p:txEl>
                                              <p:pRg st="0" end="0"/>
                                            </p:txEl>
                                          </p:spTgt>
                                        </p:tgtEl>
                                      </p:cBhvr>
                                      <p:to x="100000" y="60000"/>
                                    </p:animScale>
                                    <p:animScale>
                                      <p:cBhvr>
                                        <p:cTn id="14" dur="166" decel="50000">
                                          <p:stCondLst>
                                            <p:cond delay="676"/>
                                          </p:stCondLst>
                                        </p:cTn>
                                        <p:tgtEl>
                                          <p:spTgt spid="28">
                                            <p:txEl>
                                              <p:pRg st="0" end="0"/>
                                            </p:txEl>
                                          </p:spTgt>
                                        </p:tgtEl>
                                      </p:cBhvr>
                                      <p:to x="100000" y="100000"/>
                                    </p:animScale>
                                    <p:animScale>
                                      <p:cBhvr>
                                        <p:cTn id="15" dur="26">
                                          <p:stCondLst>
                                            <p:cond delay="1312"/>
                                          </p:stCondLst>
                                        </p:cTn>
                                        <p:tgtEl>
                                          <p:spTgt spid="28">
                                            <p:txEl>
                                              <p:pRg st="0" end="0"/>
                                            </p:txEl>
                                          </p:spTgt>
                                        </p:tgtEl>
                                      </p:cBhvr>
                                      <p:to x="100000" y="80000"/>
                                    </p:animScale>
                                    <p:animScale>
                                      <p:cBhvr>
                                        <p:cTn id="16" dur="166" decel="50000">
                                          <p:stCondLst>
                                            <p:cond delay="1338"/>
                                          </p:stCondLst>
                                        </p:cTn>
                                        <p:tgtEl>
                                          <p:spTgt spid="28">
                                            <p:txEl>
                                              <p:pRg st="0" end="0"/>
                                            </p:txEl>
                                          </p:spTgt>
                                        </p:tgtEl>
                                      </p:cBhvr>
                                      <p:to x="100000" y="100000"/>
                                    </p:animScale>
                                    <p:animScale>
                                      <p:cBhvr>
                                        <p:cTn id="17" dur="26">
                                          <p:stCondLst>
                                            <p:cond delay="1642"/>
                                          </p:stCondLst>
                                        </p:cTn>
                                        <p:tgtEl>
                                          <p:spTgt spid="28">
                                            <p:txEl>
                                              <p:pRg st="0" end="0"/>
                                            </p:txEl>
                                          </p:spTgt>
                                        </p:tgtEl>
                                      </p:cBhvr>
                                      <p:to x="100000" y="90000"/>
                                    </p:animScale>
                                    <p:animScale>
                                      <p:cBhvr>
                                        <p:cTn id="18" dur="166" decel="50000">
                                          <p:stCondLst>
                                            <p:cond delay="1668"/>
                                          </p:stCondLst>
                                        </p:cTn>
                                        <p:tgtEl>
                                          <p:spTgt spid="28">
                                            <p:txEl>
                                              <p:pRg st="0" end="0"/>
                                            </p:txEl>
                                          </p:spTgt>
                                        </p:tgtEl>
                                      </p:cBhvr>
                                      <p:to x="100000" y="100000"/>
                                    </p:animScale>
                                    <p:animScale>
                                      <p:cBhvr>
                                        <p:cTn id="19" dur="26">
                                          <p:stCondLst>
                                            <p:cond delay="1808"/>
                                          </p:stCondLst>
                                        </p:cTn>
                                        <p:tgtEl>
                                          <p:spTgt spid="28">
                                            <p:txEl>
                                              <p:pRg st="0" end="0"/>
                                            </p:txEl>
                                          </p:spTgt>
                                        </p:tgtEl>
                                      </p:cBhvr>
                                      <p:to x="100000" y="95000"/>
                                    </p:animScale>
                                    <p:animScale>
                                      <p:cBhvr>
                                        <p:cTn id="20" dur="166" decel="50000">
                                          <p:stCondLst>
                                            <p:cond delay="1834"/>
                                          </p:stCondLst>
                                        </p:cTn>
                                        <p:tgtEl>
                                          <p:spTgt spid="28">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1000"/>
                                        <p:tgtEl>
                                          <p:spTgt spid="4"/>
                                        </p:tgtEl>
                                      </p:cBhvr>
                                    </p:animEffect>
                                    <p:anim calcmode="lin" valueType="num">
                                      <p:cBhvr>
                                        <p:cTn id="33" dur="1000" fill="hold"/>
                                        <p:tgtEl>
                                          <p:spTgt spid="4"/>
                                        </p:tgtEl>
                                        <p:attrNameLst>
                                          <p:attrName>ppt_x</p:attrName>
                                        </p:attrNameLst>
                                      </p:cBhvr>
                                      <p:tavLst>
                                        <p:tav tm="0">
                                          <p:val>
                                            <p:strVal val="#ppt_x"/>
                                          </p:val>
                                        </p:tav>
                                        <p:tav tm="100000">
                                          <p:val>
                                            <p:strVal val="#ppt_x"/>
                                          </p:val>
                                        </p:tav>
                                      </p:tavLst>
                                    </p:anim>
                                    <p:anim calcmode="lin" valueType="num">
                                      <p:cBhvr>
                                        <p:cTn id="3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xmlns="" id="{2B97F24A-32CE-4C1C-A50D-3016B394D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2528E17-97A7-E7EA-1ABF-ACDCBCF08290}"/>
              </a:ext>
            </a:extLst>
          </p:cNvPr>
          <p:cNvSpPr>
            <a:spLocks noGrp="1"/>
          </p:cNvSpPr>
          <p:nvPr>
            <p:ph type="title"/>
          </p:nvPr>
        </p:nvSpPr>
        <p:spPr>
          <a:xfrm>
            <a:off x="630936" y="639520"/>
            <a:ext cx="3429000" cy="1719072"/>
          </a:xfrm>
        </p:spPr>
        <p:txBody>
          <a:bodyPr anchor="b">
            <a:normAutofit/>
          </a:bodyPr>
          <a:lstStyle/>
          <a:p>
            <a:r>
              <a:rPr lang="en-GB" sz="4000" dirty="0">
                <a:solidFill>
                  <a:schemeClr val="tx1"/>
                </a:solidFill>
              </a:rPr>
              <a:t>Apple's </a:t>
            </a:r>
            <a:r>
              <a:rPr lang="en-GB" sz="4000" dirty="0" err="1">
                <a:solidFill>
                  <a:schemeClr val="tx1"/>
                </a:solidFill>
              </a:rPr>
              <a:t>Inc</a:t>
            </a:r>
            <a:r>
              <a:rPr lang="en-GB" sz="4000" dirty="0">
                <a:solidFill>
                  <a:schemeClr val="tx1"/>
                </a:solidFill>
              </a:rPr>
              <a:t> functions</a:t>
            </a:r>
          </a:p>
        </p:txBody>
      </p:sp>
      <p:sp>
        <p:nvSpPr>
          <p:cNvPr id="8" name="Content Placeholder 7">
            <a:extLst>
              <a:ext uri="{FF2B5EF4-FFF2-40B4-BE49-F238E27FC236}">
                <a16:creationId xmlns:a16="http://schemas.microsoft.com/office/drawing/2014/main" xmlns="" id="{7EA5B393-E189-FB96-47FE-E5F2F4B6C7ED}"/>
              </a:ext>
            </a:extLst>
          </p:cNvPr>
          <p:cNvSpPr>
            <a:spLocks noGrp="1"/>
          </p:cNvSpPr>
          <p:nvPr>
            <p:ph idx="1"/>
          </p:nvPr>
        </p:nvSpPr>
        <p:spPr>
          <a:xfrm>
            <a:off x="630936" y="2807208"/>
            <a:ext cx="3429000" cy="3410712"/>
          </a:xfrm>
        </p:spPr>
        <p:txBody>
          <a:bodyPr anchor="t">
            <a:normAutofit/>
          </a:bodyPr>
          <a:lstStyle/>
          <a:p>
            <a:endParaRPr lang="en-US" sz="2200" dirty="0" smtClean="0">
              <a:ea typeface="+mn-lt"/>
              <a:cs typeface="+mn-lt"/>
            </a:endParaRPr>
          </a:p>
          <a:p>
            <a:r>
              <a:rPr lang="en-US" sz="2200" dirty="0" smtClean="0">
                <a:ea typeface="+mn-lt"/>
                <a:cs typeface="+mn-lt"/>
              </a:rPr>
              <a:t>Hardware </a:t>
            </a:r>
            <a:r>
              <a:rPr lang="en-US" sz="2200" dirty="0">
                <a:ea typeface="+mn-lt"/>
                <a:cs typeface="+mn-lt"/>
              </a:rPr>
              <a:t>Engineering</a:t>
            </a:r>
          </a:p>
          <a:p>
            <a:r>
              <a:rPr lang="en-US" sz="2200" dirty="0">
                <a:ea typeface="+mn-lt"/>
                <a:cs typeface="+mn-lt"/>
              </a:rPr>
              <a:t>Software Engineering</a:t>
            </a:r>
          </a:p>
          <a:p>
            <a:r>
              <a:rPr lang="en-US" sz="2200" dirty="0">
                <a:ea typeface="+mn-lt"/>
                <a:cs typeface="+mn-lt"/>
              </a:rPr>
              <a:t>Marketing and Advertising</a:t>
            </a:r>
          </a:p>
          <a:p>
            <a:r>
              <a:rPr lang="en-US" sz="2200" dirty="0">
                <a:ea typeface="+mn-lt"/>
                <a:cs typeface="+mn-lt"/>
              </a:rPr>
              <a:t>Retail</a:t>
            </a:r>
            <a:endParaRPr lang="en-US" sz="2200" dirty="0"/>
          </a:p>
        </p:txBody>
      </p:sp>
      <p:sp>
        <p:nvSpPr>
          <p:cNvPr id="24" name="sketch line">
            <a:extLst>
              <a:ext uri="{FF2B5EF4-FFF2-40B4-BE49-F238E27FC236}">
                <a16:creationId xmlns:a16="http://schemas.microsoft.com/office/drawing/2014/main" xmlns="" id="{CD8B4F24-440B-49E9-B85D-733523DC0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281"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amp;#39;s company&amp;#39;s company&amp;#39;s company&amp;#39;s company&amp;#39;s company&amp;#39;s company&amp;#39;s company&amp;#39;s company&amp;#39;s company&amp;#39;s company&amp;#39;s company&amp;#39;&#10;&#10;Description automatically generated">
            <a:extLst>
              <a:ext uri="{FF2B5EF4-FFF2-40B4-BE49-F238E27FC236}">
                <a16:creationId xmlns:a16="http://schemas.microsoft.com/office/drawing/2014/main" xmlns="" id="{A4C652C0-AC93-3BAC-5107-440A6734BCA4}"/>
              </a:ext>
            </a:extLst>
          </p:cNvPr>
          <p:cNvPicPr>
            <a:picLocks noChangeAspect="1"/>
          </p:cNvPicPr>
          <p:nvPr/>
        </p:nvPicPr>
        <p:blipFill>
          <a:blip r:embed="rId3"/>
          <a:stretch>
            <a:fillRect/>
          </a:stretch>
        </p:blipFill>
        <p:spPr>
          <a:xfrm>
            <a:off x="4533902" y="0"/>
            <a:ext cx="7658100" cy="6858000"/>
          </a:xfrm>
          <a:prstGeom prst="rect">
            <a:avLst/>
          </a:prstGeom>
        </p:spPr>
      </p:pic>
    </p:spTree>
    <p:extLst>
      <p:ext uri="{BB962C8B-B14F-4D97-AF65-F5344CB8AC3E}">
        <p14:creationId xmlns:p14="http://schemas.microsoft.com/office/powerpoint/2010/main" val="5939444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fade">
                                      <p:cBhvr>
                                        <p:cTn id="21" dur="1000"/>
                                        <p:tgtEl>
                                          <p:spTgt spid="8">
                                            <p:txEl>
                                              <p:pRg st="1" end="1"/>
                                            </p:txEl>
                                          </p:spTgt>
                                        </p:tgtEl>
                                      </p:cBhvr>
                                    </p:animEffect>
                                    <p:anim calcmode="lin" valueType="num">
                                      <p:cBhvr>
                                        <p:cTn id="2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fade">
                                      <p:cBhvr>
                                        <p:cTn id="28" dur="1000"/>
                                        <p:tgtEl>
                                          <p:spTgt spid="8">
                                            <p:txEl>
                                              <p:pRg st="2" end="2"/>
                                            </p:txEl>
                                          </p:spTgt>
                                        </p:tgtEl>
                                      </p:cBhvr>
                                    </p:animEffect>
                                    <p:anim calcmode="lin" valueType="num">
                                      <p:cBhvr>
                                        <p:cTn id="2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3" end="3"/>
                                            </p:txEl>
                                          </p:spTgt>
                                        </p:tgtEl>
                                        <p:attrNameLst>
                                          <p:attrName>style.visibility</p:attrName>
                                        </p:attrNameLst>
                                      </p:cBhvr>
                                      <p:to>
                                        <p:strVal val="visible"/>
                                      </p:to>
                                    </p:set>
                                    <p:animEffect transition="in" filter="fade">
                                      <p:cBhvr>
                                        <p:cTn id="35" dur="1000"/>
                                        <p:tgtEl>
                                          <p:spTgt spid="8">
                                            <p:txEl>
                                              <p:pRg st="3" end="3"/>
                                            </p:txEl>
                                          </p:spTgt>
                                        </p:tgtEl>
                                      </p:cBhvr>
                                    </p:animEffect>
                                    <p:anim calcmode="lin" valueType="num">
                                      <p:cBhvr>
                                        <p:cTn id="36"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4" end="4"/>
                                            </p:txEl>
                                          </p:spTgt>
                                        </p:tgtEl>
                                        <p:attrNameLst>
                                          <p:attrName>style.visibility</p:attrName>
                                        </p:attrNameLst>
                                      </p:cBhvr>
                                      <p:to>
                                        <p:strVal val="visible"/>
                                      </p:to>
                                    </p:set>
                                    <p:animEffect transition="in" filter="fade">
                                      <p:cBhvr>
                                        <p:cTn id="42" dur="1000"/>
                                        <p:tgtEl>
                                          <p:spTgt spid="8">
                                            <p:txEl>
                                              <p:pRg st="4" end="4"/>
                                            </p:txEl>
                                          </p:spTgt>
                                        </p:tgtEl>
                                      </p:cBhvr>
                                    </p:animEffect>
                                    <p:anim calcmode="lin" valueType="num">
                                      <p:cBhvr>
                                        <p:cTn id="43"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7B4C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wot analysis&#10;&#10;Description automatically generated">
            <a:extLst>
              <a:ext uri="{FF2B5EF4-FFF2-40B4-BE49-F238E27FC236}">
                <a16:creationId xmlns:a16="http://schemas.microsoft.com/office/drawing/2014/main" xmlns="" id="{D8C62B91-5F99-49E2-7BCC-276BBD7DFEEE}"/>
              </a:ext>
            </a:extLst>
          </p:cNvPr>
          <p:cNvPicPr>
            <a:picLocks noGrp="1" noChangeAspect="1"/>
          </p:cNvPicPr>
          <p:nvPr>
            <p:ph idx="1"/>
          </p:nvPr>
        </p:nvPicPr>
        <p:blipFill rotWithShape="1">
          <a:blip r:embed="rId3"/>
          <a:srcRect l="33852" t="1300" r="33083" b="91348"/>
          <a:stretch/>
        </p:blipFill>
        <p:spPr>
          <a:xfrm>
            <a:off x="4462465" y="552454"/>
            <a:ext cx="3267075" cy="466725"/>
          </a:xfrm>
          <a:prstGeom prst="rect">
            <a:avLst/>
          </a:prstGeom>
        </p:spPr>
      </p:pic>
      <p:pic>
        <p:nvPicPr>
          <p:cNvPr id="2050" name="Picture 2" descr="C:\Users\maria\Desktop\Picture1.png"/>
          <p:cNvPicPr>
            <a:picLocks noChangeAspect="1" noChangeArrowheads="1"/>
          </p:cNvPicPr>
          <p:nvPr/>
        </p:nvPicPr>
        <p:blipFill rotWithShape="1">
          <a:blip r:embed="rId4">
            <a:extLst>
              <a:ext uri="{28A0092B-C50C-407E-A947-70E740481C1C}">
                <a14:useLocalDpi xmlns:a14="http://schemas.microsoft.com/office/drawing/2010/main" val="0"/>
              </a:ext>
            </a:extLst>
          </a:blip>
          <a:srcRect l="1719" t="12796" r="50000" b="32915"/>
          <a:stretch/>
        </p:blipFill>
        <p:spPr bwMode="auto">
          <a:xfrm>
            <a:off x="942975" y="1116807"/>
            <a:ext cx="4191000" cy="302418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maria\Desktop\Picture1.png"/>
          <p:cNvPicPr>
            <a:picLocks noChangeAspect="1" noChangeArrowheads="1"/>
          </p:cNvPicPr>
          <p:nvPr/>
        </p:nvPicPr>
        <p:blipFill rotWithShape="1">
          <a:blip r:embed="rId4">
            <a:extLst>
              <a:ext uri="{28A0092B-C50C-407E-A947-70E740481C1C}">
                <a14:useLocalDpi xmlns:a14="http://schemas.microsoft.com/office/drawing/2010/main" val="0"/>
              </a:ext>
            </a:extLst>
          </a:blip>
          <a:srcRect l="50878" t="12025" r="1719" b="34626"/>
          <a:stretch/>
        </p:blipFill>
        <p:spPr bwMode="auto">
          <a:xfrm>
            <a:off x="6705602" y="1143004"/>
            <a:ext cx="4114801" cy="29718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ia\Desktop\Picture1.png"/>
          <p:cNvPicPr>
            <a:picLocks noChangeAspect="1" noChangeArrowheads="1"/>
          </p:cNvPicPr>
          <p:nvPr/>
        </p:nvPicPr>
        <p:blipFill rotWithShape="1">
          <a:blip r:embed="rId4">
            <a:extLst>
              <a:ext uri="{28A0092B-C50C-407E-A947-70E740481C1C}">
                <a14:useLocalDpi xmlns:a14="http://schemas.microsoft.com/office/drawing/2010/main" val="0"/>
              </a:ext>
            </a:extLst>
          </a:blip>
          <a:srcRect l="1829" t="67854" r="50000" b="1453"/>
          <a:stretch/>
        </p:blipFill>
        <p:spPr bwMode="auto">
          <a:xfrm>
            <a:off x="905637" y="4114805"/>
            <a:ext cx="4181475" cy="1709739"/>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maria\Desktop\Picture1.png"/>
          <p:cNvPicPr>
            <a:picLocks noChangeAspect="1" noChangeArrowheads="1"/>
          </p:cNvPicPr>
          <p:nvPr/>
        </p:nvPicPr>
        <p:blipFill rotWithShape="1">
          <a:blip r:embed="rId4">
            <a:extLst>
              <a:ext uri="{28A0092B-C50C-407E-A947-70E740481C1C}">
                <a14:useLocalDpi xmlns:a14="http://schemas.microsoft.com/office/drawing/2010/main" val="0"/>
              </a:ext>
            </a:extLst>
          </a:blip>
          <a:srcRect l="50987" t="67769" r="1610" b="2308"/>
          <a:stretch/>
        </p:blipFill>
        <p:spPr bwMode="auto">
          <a:xfrm>
            <a:off x="6867525" y="4114805"/>
            <a:ext cx="4114800"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8023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Effect transition="in" filter="wipe(down)">
                                      <p:cBhvr>
                                        <p:cTn id="25" dur="797">
                                          <p:stCondLst>
                                            <p:cond delay="0"/>
                                          </p:stCondLst>
                                        </p:cTn>
                                        <p:tgtEl>
                                          <p:spTgt spid="2050"/>
                                        </p:tgtEl>
                                      </p:cBhvr>
                                    </p:animEffect>
                                    <p:anim calcmode="lin" valueType="num">
                                      <p:cBhvr>
                                        <p:cTn id="26" dur="2505" tmFilter="0,0; 0.14,0.36; 0.43,0.73; 0.71,0.91; 1.0,1.0">
                                          <p:stCondLst>
                                            <p:cond delay="0"/>
                                          </p:stCondLst>
                                        </p:cTn>
                                        <p:tgtEl>
                                          <p:spTgt spid="2050"/>
                                        </p:tgtEl>
                                        <p:attrNameLst>
                                          <p:attrName>ppt_x</p:attrName>
                                        </p:attrNameLst>
                                      </p:cBhvr>
                                      <p:tavLst>
                                        <p:tav tm="0">
                                          <p:val>
                                            <p:strVal val="#ppt_x-0.25"/>
                                          </p:val>
                                        </p:tav>
                                        <p:tav tm="100000">
                                          <p:val>
                                            <p:strVal val="#ppt_x"/>
                                          </p:val>
                                        </p:tav>
                                      </p:tavLst>
                                    </p:anim>
                                    <p:anim calcmode="lin" valueType="num">
                                      <p:cBhvr>
                                        <p:cTn id="27" dur="913" tmFilter="0.0,0.0; 0.25,0.07; 0.50,0.2; 0.75,0.467; 1.0,1.0">
                                          <p:stCondLst>
                                            <p:cond delay="0"/>
                                          </p:stCondLst>
                                        </p:cTn>
                                        <p:tgtEl>
                                          <p:spTgt spid="2050"/>
                                        </p:tgtEl>
                                        <p:attrNameLst>
                                          <p:attrName>ppt_y</p:attrName>
                                        </p:attrNameLst>
                                      </p:cBhvr>
                                      <p:tavLst>
                                        <p:tav tm="0" fmla="#ppt_y-sin(pi*$)/3">
                                          <p:val>
                                            <p:fltVal val="0.5"/>
                                          </p:val>
                                        </p:tav>
                                        <p:tav tm="100000">
                                          <p:val>
                                            <p:fltVal val="1"/>
                                          </p:val>
                                        </p:tav>
                                      </p:tavLst>
                                    </p:anim>
                                    <p:anim calcmode="lin" valueType="num">
                                      <p:cBhvr>
                                        <p:cTn id="28" dur="913" tmFilter="0, 0; 0.125,0.2665; 0.25,0.4; 0.375,0.465; 0.5,0.5;  0.625,0.535; 0.75,0.6; 0.875,0.7335; 1,1">
                                          <p:stCondLst>
                                            <p:cond delay="913"/>
                                          </p:stCondLst>
                                        </p:cTn>
                                        <p:tgtEl>
                                          <p:spTgt spid="2050"/>
                                        </p:tgtEl>
                                        <p:attrNameLst>
                                          <p:attrName>ppt_y</p:attrName>
                                        </p:attrNameLst>
                                      </p:cBhvr>
                                      <p:tavLst>
                                        <p:tav tm="0" fmla="#ppt_y-sin(pi*$)/9">
                                          <p:val>
                                            <p:fltVal val="0"/>
                                          </p:val>
                                        </p:tav>
                                        <p:tav tm="100000">
                                          <p:val>
                                            <p:fltVal val="1"/>
                                          </p:val>
                                        </p:tav>
                                      </p:tavLst>
                                    </p:anim>
                                    <p:anim calcmode="lin" valueType="num">
                                      <p:cBhvr>
                                        <p:cTn id="29" dur="456" tmFilter="0, 0; 0.125,0.2665; 0.25,0.4; 0.375,0.465; 0.5,0.5;  0.625,0.535; 0.75,0.6; 0.875,0.7335; 1,1">
                                          <p:stCondLst>
                                            <p:cond delay="1821"/>
                                          </p:stCondLst>
                                        </p:cTn>
                                        <p:tgtEl>
                                          <p:spTgt spid="2050"/>
                                        </p:tgtEl>
                                        <p:attrNameLst>
                                          <p:attrName>ppt_y</p:attrName>
                                        </p:attrNameLst>
                                      </p:cBhvr>
                                      <p:tavLst>
                                        <p:tav tm="0" fmla="#ppt_y-sin(pi*$)/27">
                                          <p:val>
                                            <p:fltVal val="0"/>
                                          </p:val>
                                        </p:tav>
                                        <p:tav tm="100000">
                                          <p:val>
                                            <p:fltVal val="1"/>
                                          </p:val>
                                        </p:tav>
                                      </p:tavLst>
                                    </p:anim>
                                    <p:anim calcmode="lin" valueType="num">
                                      <p:cBhvr>
                                        <p:cTn id="30" dur="226" tmFilter="0, 0; 0.125,0.2665; 0.25,0.4; 0.375,0.465; 0.5,0.5;  0.625,0.535; 0.75,0.6; 0.875,0.7335; 1,1">
                                          <p:stCondLst>
                                            <p:cond delay="2277"/>
                                          </p:stCondLst>
                                        </p:cTn>
                                        <p:tgtEl>
                                          <p:spTgt spid="2050"/>
                                        </p:tgtEl>
                                        <p:attrNameLst>
                                          <p:attrName>ppt_y</p:attrName>
                                        </p:attrNameLst>
                                      </p:cBhvr>
                                      <p:tavLst>
                                        <p:tav tm="0" fmla="#ppt_y-sin(pi*$)/81">
                                          <p:val>
                                            <p:fltVal val="0"/>
                                          </p:val>
                                        </p:tav>
                                        <p:tav tm="100000">
                                          <p:val>
                                            <p:fltVal val="1"/>
                                          </p:val>
                                        </p:tav>
                                      </p:tavLst>
                                    </p:anim>
                                    <p:animScale>
                                      <p:cBhvr>
                                        <p:cTn id="31" dur="36">
                                          <p:stCondLst>
                                            <p:cond delay="894"/>
                                          </p:stCondLst>
                                        </p:cTn>
                                        <p:tgtEl>
                                          <p:spTgt spid="2050"/>
                                        </p:tgtEl>
                                      </p:cBhvr>
                                      <p:to x="100000" y="60000"/>
                                    </p:animScale>
                                    <p:animScale>
                                      <p:cBhvr>
                                        <p:cTn id="32" dur="228" decel="50000">
                                          <p:stCondLst>
                                            <p:cond delay="930"/>
                                          </p:stCondLst>
                                        </p:cTn>
                                        <p:tgtEl>
                                          <p:spTgt spid="2050"/>
                                        </p:tgtEl>
                                      </p:cBhvr>
                                      <p:to x="100000" y="100000"/>
                                    </p:animScale>
                                    <p:animScale>
                                      <p:cBhvr>
                                        <p:cTn id="33" dur="36">
                                          <p:stCondLst>
                                            <p:cond delay="1804"/>
                                          </p:stCondLst>
                                        </p:cTn>
                                        <p:tgtEl>
                                          <p:spTgt spid="2050"/>
                                        </p:tgtEl>
                                      </p:cBhvr>
                                      <p:to x="100000" y="80000"/>
                                    </p:animScale>
                                    <p:animScale>
                                      <p:cBhvr>
                                        <p:cTn id="34" dur="228" decel="50000">
                                          <p:stCondLst>
                                            <p:cond delay="1840"/>
                                          </p:stCondLst>
                                        </p:cTn>
                                        <p:tgtEl>
                                          <p:spTgt spid="2050"/>
                                        </p:tgtEl>
                                      </p:cBhvr>
                                      <p:to x="100000" y="100000"/>
                                    </p:animScale>
                                    <p:animScale>
                                      <p:cBhvr>
                                        <p:cTn id="35" dur="36">
                                          <p:stCondLst>
                                            <p:cond delay="2258"/>
                                          </p:stCondLst>
                                        </p:cTn>
                                        <p:tgtEl>
                                          <p:spTgt spid="2050"/>
                                        </p:tgtEl>
                                      </p:cBhvr>
                                      <p:to x="100000" y="90000"/>
                                    </p:animScale>
                                    <p:animScale>
                                      <p:cBhvr>
                                        <p:cTn id="36" dur="228" decel="50000">
                                          <p:stCondLst>
                                            <p:cond delay="2293"/>
                                          </p:stCondLst>
                                        </p:cTn>
                                        <p:tgtEl>
                                          <p:spTgt spid="2050"/>
                                        </p:tgtEl>
                                      </p:cBhvr>
                                      <p:to x="100000" y="100000"/>
                                    </p:animScale>
                                    <p:animScale>
                                      <p:cBhvr>
                                        <p:cTn id="37" dur="36">
                                          <p:stCondLst>
                                            <p:cond delay="2486"/>
                                          </p:stCondLst>
                                        </p:cTn>
                                        <p:tgtEl>
                                          <p:spTgt spid="2050"/>
                                        </p:tgtEl>
                                      </p:cBhvr>
                                      <p:to x="100000" y="95000"/>
                                    </p:animScale>
                                    <p:animScale>
                                      <p:cBhvr>
                                        <p:cTn id="38" dur="228" decel="50000">
                                          <p:stCondLst>
                                            <p:cond delay="2522"/>
                                          </p:stCondLst>
                                        </p:cTn>
                                        <p:tgtEl>
                                          <p:spTgt spid="2050"/>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2051"/>
                                        </p:tgtEl>
                                        <p:attrNameLst>
                                          <p:attrName>style.visibility</p:attrName>
                                        </p:attrNameLst>
                                      </p:cBhvr>
                                      <p:to>
                                        <p:strVal val="visible"/>
                                      </p:to>
                                    </p:set>
                                    <p:animEffect transition="in" filter="wipe(down)">
                                      <p:cBhvr>
                                        <p:cTn id="43" dur="797">
                                          <p:stCondLst>
                                            <p:cond delay="0"/>
                                          </p:stCondLst>
                                        </p:cTn>
                                        <p:tgtEl>
                                          <p:spTgt spid="2051"/>
                                        </p:tgtEl>
                                      </p:cBhvr>
                                    </p:animEffect>
                                    <p:anim calcmode="lin" valueType="num">
                                      <p:cBhvr>
                                        <p:cTn id="44" dur="2505" tmFilter="0,0; 0.14,0.36; 0.43,0.73; 0.71,0.91; 1.0,1.0">
                                          <p:stCondLst>
                                            <p:cond delay="0"/>
                                          </p:stCondLst>
                                        </p:cTn>
                                        <p:tgtEl>
                                          <p:spTgt spid="2051"/>
                                        </p:tgtEl>
                                        <p:attrNameLst>
                                          <p:attrName>ppt_x</p:attrName>
                                        </p:attrNameLst>
                                      </p:cBhvr>
                                      <p:tavLst>
                                        <p:tav tm="0">
                                          <p:val>
                                            <p:strVal val="#ppt_x-0.25"/>
                                          </p:val>
                                        </p:tav>
                                        <p:tav tm="100000">
                                          <p:val>
                                            <p:strVal val="#ppt_x"/>
                                          </p:val>
                                        </p:tav>
                                      </p:tavLst>
                                    </p:anim>
                                    <p:anim calcmode="lin" valueType="num">
                                      <p:cBhvr>
                                        <p:cTn id="45" dur="913" tmFilter="0.0,0.0; 0.25,0.07; 0.50,0.2; 0.75,0.467; 1.0,1.0">
                                          <p:stCondLst>
                                            <p:cond delay="0"/>
                                          </p:stCondLst>
                                        </p:cTn>
                                        <p:tgtEl>
                                          <p:spTgt spid="2051"/>
                                        </p:tgtEl>
                                        <p:attrNameLst>
                                          <p:attrName>ppt_y</p:attrName>
                                        </p:attrNameLst>
                                      </p:cBhvr>
                                      <p:tavLst>
                                        <p:tav tm="0" fmla="#ppt_y-sin(pi*$)/3">
                                          <p:val>
                                            <p:fltVal val="0.5"/>
                                          </p:val>
                                        </p:tav>
                                        <p:tav tm="100000">
                                          <p:val>
                                            <p:fltVal val="1"/>
                                          </p:val>
                                        </p:tav>
                                      </p:tavLst>
                                    </p:anim>
                                    <p:anim calcmode="lin" valueType="num">
                                      <p:cBhvr>
                                        <p:cTn id="46" dur="913" tmFilter="0, 0; 0.125,0.2665; 0.25,0.4; 0.375,0.465; 0.5,0.5;  0.625,0.535; 0.75,0.6; 0.875,0.7335; 1,1">
                                          <p:stCondLst>
                                            <p:cond delay="913"/>
                                          </p:stCondLst>
                                        </p:cTn>
                                        <p:tgtEl>
                                          <p:spTgt spid="2051"/>
                                        </p:tgtEl>
                                        <p:attrNameLst>
                                          <p:attrName>ppt_y</p:attrName>
                                        </p:attrNameLst>
                                      </p:cBhvr>
                                      <p:tavLst>
                                        <p:tav tm="0" fmla="#ppt_y-sin(pi*$)/9">
                                          <p:val>
                                            <p:fltVal val="0"/>
                                          </p:val>
                                        </p:tav>
                                        <p:tav tm="100000">
                                          <p:val>
                                            <p:fltVal val="1"/>
                                          </p:val>
                                        </p:tav>
                                      </p:tavLst>
                                    </p:anim>
                                    <p:anim calcmode="lin" valueType="num">
                                      <p:cBhvr>
                                        <p:cTn id="47" dur="456" tmFilter="0, 0; 0.125,0.2665; 0.25,0.4; 0.375,0.465; 0.5,0.5;  0.625,0.535; 0.75,0.6; 0.875,0.7335; 1,1">
                                          <p:stCondLst>
                                            <p:cond delay="1821"/>
                                          </p:stCondLst>
                                        </p:cTn>
                                        <p:tgtEl>
                                          <p:spTgt spid="2051"/>
                                        </p:tgtEl>
                                        <p:attrNameLst>
                                          <p:attrName>ppt_y</p:attrName>
                                        </p:attrNameLst>
                                      </p:cBhvr>
                                      <p:tavLst>
                                        <p:tav tm="0" fmla="#ppt_y-sin(pi*$)/27">
                                          <p:val>
                                            <p:fltVal val="0"/>
                                          </p:val>
                                        </p:tav>
                                        <p:tav tm="100000">
                                          <p:val>
                                            <p:fltVal val="1"/>
                                          </p:val>
                                        </p:tav>
                                      </p:tavLst>
                                    </p:anim>
                                    <p:anim calcmode="lin" valueType="num">
                                      <p:cBhvr>
                                        <p:cTn id="48" dur="226" tmFilter="0, 0; 0.125,0.2665; 0.25,0.4; 0.375,0.465; 0.5,0.5;  0.625,0.535; 0.75,0.6; 0.875,0.7335; 1,1">
                                          <p:stCondLst>
                                            <p:cond delay="2277"/>
                                          </p:stCondLst>
                                        </p:cTn>
                                        <p:tgtEl>
                                          <p:spTgt spid="2051"/>
                                        </p:tgtEl>
                                        <p:attrNameLst>
                                          <p:attrName>ppt_y</p:attrName>
                                        </p:attrNameLst>
                                      </p:cBhvr>
                                      <p:tavLst>
                                        <p:tav tm="0" fmla="#ppt_y-sin(pi*$)/81">
                                          <p:val>
                                            <p:fltVal val="0"/>
                                          </p:val>
                                        </p:tav>
                                        <p:tav tm="100000">
                                          <p:val>
                                            <p:fltVal val="1"/>
                                          </p:val>
                                        </p:tav>
                                      </p:tavLst>
                                    </p:anim>
                                    <p:animScale>
                                      <p:cBhvr>
                                        <p:cTn id="49" dur="36">
                                          <p:stCondLst>
                                            <p:cond delay="894"/>
                                          </p:stCondLst>
                                        </p:cTn>
                                        <p:tgtEl>
                                          <p:spTgt spid="2051"/>
                                        </p:tgtEl>
                                      </p:cBhvr>
                                      <p:to x="100000" y="60000"/>
                                    </p:animScale>
                                    <p:animScale>
                                      <p:cBhvr>
                                        <p:cTn id="50" dur="228" decel="50000">
                                          <p:stCondLst>
                                            <p:cond delay="930"/>
                                          </p:stCondLst>
                                        </p:cTn>
                                        <p:tgtEl>
                                          <p:spTgt spid="2051"/>
                                        </p:tgtEl>
                                      </p:cBhvr>
                                      <p:to x="100000" y="100000"/>
                                    </p:animScale>
                                    <p:animScale>
                                      <p:cBhvr>
                                        <p:cTn id="51" dur="36">
                                          <p:stCondLst>
                                            <p:cond delay="1804"/>
                                          </p:stCondLst>
                                        </p:cTn>
                                        <p:tgtEl>
                                          <p:spTgt spid="2051"/>
                                        </p:tgtEl>
                                      </p:cBhvr>
                                      <p:to x="100000" y="80000"/>
                                    </p:animScale>
                                    <p:animScale>
                                      <p:cBhvr>
                                        <p:cTn id="52" dur="228" decel="50000">
                                          <p:stCondLst>
                                            <p:cond delay="1840"/>
                                          </p:stCondLst>
                                        </p:cTn>
                                        <p:tgtEl>
                                          <p:spTgt spid="2051"/>
                                        </p:tgtEl>
                                      </p:cBhvr>
                                      <p:to x="100000" y="100000"/>
                                    </p:animScale>
                                    <p:animScale>
                                      <p:cBhvr>
                                        <p:cTn id="53" dur="36">
                                          <p:stCondLst>
                                            <p:cond delay="2258"/>
                                          </p:stCondLst>
                                        </p:cTn>
                                        <p:tgtEl>
                                          <p:spTgt spid="2051"/>
                                        </p:tgtEl>
                                      </p:cBhvr>
                                      <p:to x="100000" y="90000"/>
                                    </p:animScale>
                                    <p:animScale>
                                      <p:cBhvr>
                                        <p:cTn id="54" dur="228" decel="50000">
                                          <p:stCondLst>
                                            <p:cond delay="2293"/>
                                          </p:stCondLst>
                                        </p:cTn>
                                        <p:tgtEl>
                                          <p:spTgt spid="2051"/>
                                        </p:tgtEl>
                                      </p:cBhvr>
                                      <p:to x="100000" y="100000"/>
                                    </p:animScale>
                                    <p:animScale>
                                      <p:cBhvr>
                                        <p:cTn id="55" dur="36">
                                          <p:stCondLst>
                                            <p:cond delay="2486"/>
                                          </p:stCondLst>
                                        </p:cTn>
                                        <p:tgtEl>
                                          <p:spTgt spid="2051"/>
                                        </p:tgtEl>
                                      </p:cBhvr>
                                      <p:to x="100000" y="95000"/>
                                    </p:animScale>
                                    <p:animScale>
                                      <p:cBhvr>
                                        <p:cTn id="56" dur="228" decel="50000">
                                          <p:stCondLst>
                                            <p:cond delay="2522"/>
                                          </p:stCondLst>
                                        </p:cTn>
                                        <p:tgtEl>
                                          <p:spTgt spid="2051"/>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2052"/>
                                        </p:tgtEl>
                                        <p:attrNameLst>
                                          <p:attrName>style.visibility</p:attrName>
                                        </p:attrNameLst>
                                      </p:cBhvr>
                                      <p:to>
                                        <p:strVal val="visible"/>
                                      </p:to>
                                    </p:set>
                                    <p:animEffect transition="in" filter="wipe(down)">
                                      <p:cBhvr>
                                        <p:cTn id="61" dur="797">
                                          <p:stCondLst>
                                            <p:cond delay="0"/>
                                          </p:stCondLst>
                                        </p:cTn>
                                        <p:tgtEl>
                                          <p:spTgt spid="2052"/>
                                        </p:tgtEl>
                                      </p:cBhvr>
                                    </p:animEffect>
                                    <p:anim calcmode="lin" valueType="num">
                                      <p:cBhvr>
                                        <p:cTn id="62" dur="2505"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63" dur="913"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64" dur="913" tmFilter="0, 0; 0.125,0.2665; 0.25,0.4; 0.375,0.465; 0.5,0.5;  0.625,0.535; 0.75,0.6; 0.875,0.7335; 1,1">
                                          <p:stCondLst>
                                            <p:cond delay="913"/>
                                          </p:stCondLst>
                                        </p:cTn>
                                        <p:tgtEl>
                                          <p:spTgt spid="2052"/>
                                        </p:tgtEl>
                                        <p:attrNameLst>
                                          <p:attrName>ppt_y</p:attrName>
                                        </p:attrNameLst>
                                      </p:cBhvr>
                                      <p:tavLst>
                                        <p:tav tm="0" fmla="#ppt_y-sin(pi*$)/9">
                                          <p:val>
                                            <p:fltVal val="0"/>
                                          </p:val>
                                        </p:tav>
                                        <p:tav tm="100000">
                                          <p:val>
                                            <p:fltVal val="1"/>
                                          </p:val>
                                        </p:tav>
                                      </p:tavLst>
                                    </p:anim>
                                    <p:anim calcmode="lin" valueType="num">
                                      <p:cBhvr>
                                        <p:cTn id="65" dur="456" tmFilter="0, 0; 0.125,0.2665; 0.25,0.4; 0.375,0.465; 0.5,0.5;  0.625,0.535; 0.75,0.6; 0.875,0.7335; 1,1">
                                          <p:stCondLst>
                                            <p:cond delay="1821"/>
                                          </p:stCondLst>
                                        </p:cTn>
                                        <p:tgtEl>
                                          <p:spTgt spid="2052"/>
                                        </p:tgtEl>
                                        <p:attrNameLst>
                                          <p:attrName>ppt_y</p:attrName>
                                        </p:attrNameLst>
                                      </p:cBhvr>
                                      <p:tavLst>
                                        <p:tav tm="0" fmla="#ppt_y-sin(pi*$)/27">
                                          <p:val>
                                            <p:fltVal val="0"/>
                                          </p:val>
                                        </p:tav>
                                        <p:tav tm="100000">
                                          <p:val>
                                            <p:fltVal val="1"/>
                                          </p:val>
                                        </p:tav>
                                      </p:tavLst>
                                    </p:anim>
                                    <p:anim calcmode="lin" valueType="num">
                                      <p:cBhvr>
                                        <p:cTn id="66" dur="226" tmFilter="0, 0; 0.125,0.2665; 0.25,0.4; 0.375,0.465; 0.5,0.5;  0.625,0.535; 0.75,0.6; 0.875,0.7335; 1,1">
                                          <p:stCondLst>
                                            <p:cond delay="2277"/>
                                          </p:stCondLst>
                                        </p:cTn>
                                        <p:tgtEl>
                                          <p:spTgt spid="2052"/>
                                        </p:tgtEl>
                                        <p:attrNameLst>
                                          <p:attrName>ppt_y</p:attrName>
                                        </p:attrNameLst>
                                      </p:cBhvr>
                                      <p:tavLst>
                                        <p:tav tm="0" fmla="#ppt_y-sin(pi*$)/81">
                                          <p:val>
                                            <p:fltVal val="0"/>
                                          </p:val>
                                        </p:tav>
                                        <p:tav tm="100000">
                                          <p:val>
                                            <p:fltVal val="1"/>
                                          </p:val>
                                        </p:tav>
                                      </p:tavLst>
                                    </p:anim>
                                    <p:animScale>
                                      <p:cBhvr>
                                        <p:cTn id="67" dur="36">
                                          <p:stCondLst>
                                            <p:cond delay="894"/>
                                          </p:stCondLst>
                                        </p:cTn>
                                        <p:tgtEl>
                                          <p:spTgt spid="2052"/>
                                        </p:tgtEl>
                                      </p:cBhvr>
                                      <p:to x="100000" y="60000"/>
                                    </p:animScale>
                                    <p:animScale>
                                      <p:cBhvr>
                                        <p:cTn id="68" dur="228" decel="50000">
                                          <p:stCondLst>
                                            <p:cond delay="930"/>
                                          </p:stCondLst>
                                        </p:cTn>
                                        <p:tgtEl>
                                          <p:spTgt spid="2052"/>
                                        </p:tgtEl>
                                      </p:cBhvr>
                                      <p:to x="100000" y="100000"/>
                                    </p:animScale>
                                    <p:animScale>
                                      <p:cBhvr>
                                        <p:cTn id="69" dur="36">
                                          <p:stCondLst>
                                            <p:cond delay="1804"/>
                                          </p:stCondLst>
                                        </p:cTn>
                                        <p:tgtEl>
                                          <p:spTgt spid="2052"/>
                                        </p:tgtEl>
                                      </p:cBhvr>
                                      <p:to x="100000" y="80000"/>
                                    </p:animScale>
                                    <p:animScale>
                                      <p:cBhvr>
                                        <p:cTn id="70" dur="228" decel="50000">
                                          <p:stCondLst>
                                            <p:cond delay="1840"/>
                                          </p:stCondLst>
                                        </p:cTn>
                                        <p:tgtEl>
                                          <p:spTgt spid="2052"/>
                                        </p:tgtEl>
                                      </p:cBhvr>
                                      <p:to x="100000" y="100000"/>
                                    </p:animScale>
                                    <p:animScale>
                                      <p:cBhvr>
                                        <p:cTn id="71" dur="36">
                                          <p:stCondLst>
                                            <p:cond delay="2258"/>
                                          </p:stCondLst>
                                        </p:cTn>
                                        <p:tgtEl>
                                          <p:spTgt spid="2052"/>
                                        </p:tgtEl>
                                      </p:cBhvr>
                                      <p:to x="100000" y="90000"/>
                                    </p:animScale>
                                    <p:animScale>
                                      <p:cBhvr>
                                        <p:cTn id="72" dur="228" decel="50000">
                                          <p:stCondLst>
                                            <p:cond delay="2293"/>
                                          </p:stCondLst>
                                        </p:cTn>
                                        <p:tgtEl>
                                          <p:spTgt spid="2052"/>
                                        </p:tgtEl>
                                      </p:cBhvr>
                                      <p:to x="100000" y="100000"/>
                                    </p:animScale>
                                    <p:animScale>
                                      <p:cBhvr>
                                        <p:cTn id="73" dur="36">
                                          <p:stCondLst>
                                            <p:cond delay="2486"/>
                                          </p:stCondLst>
                                        </p:cTn>
                                        <p:tgtEl>
                                          <p:spTgt spid="2052"/>
                                        </p:tgtEl>
                                      </p:cBhvr>
                                      <p:to x="100000" y="95000"/>
                                    </p:animScale>
                                    <p:animScale>
                                      <p:cBhvr>
                                        <p:cTn id="74" dur="228" decel="50000">
                                          <p:stCondLst>
                                            <p:cond delay="2522"/>
                                          </p:stCondLst>
                                        </p:cTn>
                                        <p:tgtEl>
                                          <p:spTgt spid="2052"/>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2053"/>
                                        </p:tgtEl>
                                        <p:attrNameLst>
                                          <p:attrName>style.visibility</p:attrName>
                                        </p:attrNameLst>
                                      </p:cBhvr>
                                      <p:to>
                                        <p:strVal val="visible"/>
                                      </p:to>
                                    </p:set>
                                    <p:animEffect transition="in" filter="wipe(down)">
                                      <p:cBhvr>
                                        <p:cTn id="79" dur="797">
                                          <p:stCondLst>
                                            <p:cond delay="0"/>
                                          </p:stCondLst>
                                        </p:cTn>
                                        <p:tgtEl>
                                          <p:spTgt spid="2053"/>
                                        </p:tgtEl>
                                      </p:cBhvr>
                                    </p:animEffect>
                                    <p:anim calcmode="lin" valueType="num">
                                      <p:cBhvr>
                                        <p:cTn id="80" dur="2505" tmFilter="0,0; 0.14,0.36; 0.43,0.73; 0.71,0.91; 1.0,1.0">
                                          <p:stCondLst>
                                            <p:cond delay="0"/>
                                          </p:stCondLst>
                                        </p:cTn>
                                        <p:tgtEl>
                                          <p:spTgt spid="2053"/>
                                        </p:tgtEl>
                                        <p:attrNameLst>
                                          <p:attrName>ppt_x</p:attrName>
                                        </p:attrNameLst>
                                      </p:cBhvr>
                                      <p:tavLst>
                                        <p:tav tm="0">
                                          <p:val>
                                            <p:strVal val="#ppt_x-0.25"/>
                                          </p:val>
                                        </p:tav>
                                        <p:tav tm="100000">
                                          <p:val>
                                            <p:strVal val="#ppt_x"/>
                                          </p:val>
                                        </p:tav>
                                      </p:tavLst>
                                    </p:anim>
                                    <p:anim calcmode="lin" valueType="num">
                                      <p:cBhvr>
                                        <p:cTn id="81" dur="913" tmFilter="0.0,0.0; 0.25,0.07; 0.50,0.2; 0.75,0.467; 1.0,1.0">
                                          <p:stCondLst>
                                            <p:cond delay="0"/>
                                          </p:stCondLst>
                                        </p:cTn>
                                        <p:tgtEl>
                                          <p:spTgt spid="2053"/>
                                        </p:tgtEl>
                                        <p:attrNameLst>
                                          <p:attrName>ppt_y</p:attrName>
                                        </p:attrNameLst>
                                      </p:cBhvr>
                                      <p:tavLst>
                                        <p:tav tm="0" fmla="#ppt_y-sin(pi*$)/3">
                                          <p:val>
                                            <p:fltVal val="0.5"/>
                                          </p:val>
                                        </p:tav>
                                        <p:tav tm="100000">
                                          <p:val>
                                            <p:fltVal val="1"/>
                                          </p:val>
                                        </p:tav>
                                      </p:tavLst>
                                    </p:anim>
                                    <p:anim calcmode="lin" valueType="num">
                                      <p:cBhvr>
                                        <p:cTn id="82" dur="913" tmFilter="0, 0; 0.125,0.2665; 0.25,0.4; 0.375,0.465; 0.5,0.5;  0.625,0.535; 0.75,0.6; 0.875,0.7335; 1,1">
                                          <p:stCondLst>
                                            <p:cond delay="913"/>
                                          </p:stCondLst>
                                        </p:cTn>
                                        <p:tgtEl>
                                          <p:spTgt spid="2053"/>
                                        </p:tgtEl>
                                        <p:attrNameLst>
                                          <p:attrName>ppt_y</p:attrName>
                                        </p:attrNameLst>
                                      </p:cBhvr>
                                      <p:tavLst>
                                        <p:tav tm="0" fmla="#ppt_y-sin(pi*$)/9">
                                          <p:val>
                                            <p:fltVal val="0"/>
                                          </p:val>
                                        </p:tav>
                                        <p:tav tm="100000">
                                          <p:val>
                                            <p:fltVal val="1"/>
                                          </p:val>
                                        </p:tav>
                                      </p:tavLst>
                                    </p:anim>
                                    <p:anim calcmode="lin" valueType="num">
                                      <p:cBhvr>
                                        <p:cTn id="83" dur="456" tmFilter="0, 0; 0.125,0.2665; 0.25,0.4; 0.375,0.465; 0.5,0.5;  0.625,0.535; 0.75,0.6; 0.875,0.7335; 1,1">
                                          <p:stCondLst>
                                            <p:cond delay="1821"/>
                                          </p:stCondLst>
                                        </p:cTn>
                                        <p:tgtEl>
                                          <p:spTgt spid="2053"/>
                                        </p:tgtEl>
                                        <p:attrNameLst>
                                          <p:attrName>ppt_y</p:attrName>
                                        </p:attrNameLst>
                                      </p:cBhvr>
                                      <p:tavLst>
                                        <p:tav tm="0" fmla="#ppt_y-sin(pi*$)/27">
                                          <p:val>
                                            <p:fltVal val="0"/>
                                          </p:val>
                                        </p:tav>
                                        <p:tav tm="100000">
                                          <p:val>
                                            <p:fltVal val="1"/>
                                          </p:val>
                                        </p:tav>
                                      </p:tavLst>
                                    </p:anim>
                                    <p:anim calcmode="lin" valueType="num">
                                      <p:cBhvr>
                                        <p:cTn id="84" dur="226" tmFilter="0, 0; 0.125,0.2665; 0.25,0.4; 0.375,0.465; 0.5,0.5;  0.625,0.535; 0.75,0.6; 0.875,0.7335; 1,1">
                                          <p:stCondLst>
                                            <p:cond delay="2277"/>
                                          </p:stCondLst>
                                        </p:cTn>
                                        <p:tgtEl>
                                          <p:spTgt spid="2053"/>
                                        </p:tgtEl>
                                        <p:attrNameLst>
                                          <p:attrName>ppt_y</p:attrName>
                                        </p:attrNameLst>
                                      </p:cBhvr>
                                      <p:tavLst>
                                        <p:tav tm="0" fmla="#ppt_y-sin(pi*$)/81">
                                          <p:val>
                                            <p:fltVal val="0"/>
                                          </p:val>
                                        </p:tav>
                                        <p:tav tm="100000">
                                          <p:val>
                                            <p:fltVal val="1"/>
                                          </p:val>
                                        </p:tav>
                                      </p:tavLst>
                                    </p:anim>
                                    <p:animScale>
                                      <p:cBhvr>
                                        <p:cTn id="85" dur="36">
                                          <p:stCondLst>
                                            <p:cond delay="894"/>
                                          </p:stCondLst>
                                        </p:cTn>
                                        <p:tgtEl>
                                          <p:spTgt spid="2053"/>
                                        </p:tgtEl>
                                      </p:cBhvr>
                                      <p:to x="100000" y="60000"/>
                                    </p:animScale>
                                    <p:animScale>
                                      <p:cBhvr>
                                        <p:cTn id="86" dur="228" decel="50000">
                                          <p:stCondLst>
                                            <p:cond delay="930"/>
                                          </p:stCondLst>
                                        </p:cTn>
                                        <p:tgtEl>
                                          <p:spTgt spid="2053"/>
                                        </p:tgtEl>
                                      </p:cBhvr>
                                      <p:to x="100000" y="100000"/>
                                    </p:animScale>
                                    <p:animScale>
                                      <p:cBhvr>
                                        <p:cTn id="87" dur="36">
                                          <p:stCondLst>
                                            <p:cond delay="1804"/>
                                          </p:stCondLst>
                                        </p:cTn>
                                        <p:tgtEl>
                                          <p:spTgt spid="2053"/>
                                        </p:tgtEl>
                                      </p:cBhvr>
                                      <p:to x="100000" y="80000"/>
                                    </p:animScale>
                                    <p:animScale>
                                      <p:cBhvr>
                                        <p:cTn id="88" dur="228" decel="50000">
                                          <p:stCondLst>
                                            <p:cond delay="1840"/>
                                          </p:stCondLst>
                                        </p:cTn>
                                        <p:tgtEl>
                                          <p:spTgt spid="2053"/>
                                        </p:tgtEl>
                                      </p:cBhvr>
                                      <p:to x="100000" y="100000"/>
                                    </p:animScale>
                                    <p:animScale>
                                      <p:cBhvr>
                                        <p:cTn id="89" dur="36">
                                          <p:stCondLst>
                                            <p:cond delay="2258"/>
                                          </p:stCondLst>
                                        </p:cTn>
                                        <p:tgtEl>
                                          <p:spTgt spid="2053"/>
                                        </p:tgtEl>
                                      </p:cBhvr>
                                      <p:to x="100000" y="90000"/>
                                    </p:animScale>
                                    <p:animScale>
                                      <p:cBhvr>
                                        <p:cTn id="90" dur="228" decel="50000">
                                          <p:stCondLst>
                                            <p:cond delay="2293"/>
                                          </p:stCondLst>
                                        </p:cTn>
                                        <p:tgtEl>
                                          <p:spTgt spid="2053"/>
                                        </p:tgtEl>
                                      </p:cBhvr>
                                      <p:to x="100000" y="100000"/>
                                    </p:animScale>
                                    <p:animScale>
                                      <p:cBhvr>
                                        <p:cTn id="91" dur="36">
                                          <p:stCondLst>
                                            <p:cond delay="2486"/>
                                          </p:stCondLst>
                                        </p:cTn>
                                        <p:tgtEl>
                                          <p:spTgt spid="2053"/>
                                        </p:tgtEl>
                                      </p:cBhvr>
                                      <p:to x="100000" y="95000"/>
                                    </p:animScale>
                                    <p:animScale>
                                      <p:cBhvr>
                                        <p:cTn id="92" dur="228" decel="50000">
                                          <p:stCondLst>
                                            <p:cond delay="2522"/>
                                          </p:stCondLst>
                                        </p:cTn>
                                        <p:tgtEl>
                                          <p:spTgt spid="205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3DAD86CA-8235-409B-982B-5E7A033E23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 y="4"/>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xmlns="" id="{B5EF893B-0491-416E-9D33-BADE960079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xmlns="" id="{1765BE2C-EE3E-1008-2C88-0A429AA2FFAF}"/>
              </a:ext>
            </a:extLst>
          </p:cNvPr>
          <p:cNvPicPr>
            <a:picLocks noGrp="1" noChangeAspect="1"/>
          </p:cNvPicPr>
          <p:nvPr>
            <p:ph idx="1"/>
          </p:nvPr>
        </p:nvPicPr>
        <p:blipFill rotWithShape="1">
          <a:blip r:embed="rId3"/>
          <a:srcRect r="1540" b="87668"/>
          <a:stretch/>
        </p:blipFill>
        <p:spPr>
          <a:xfrm>
            <a:off x="838202" y="375504"/>
            <a:ext cx="10353676" cy="638664"/>
          </a:xfrm>
          <a:prstGeom prst="rect">
            <a:avLst/>
          </a:prstGeom>
        </p:spPr>
      </p:pic>
      <p:pic>
        <p:nvPicPr>
          <p:cNvPr id="3074" name="Picture 2"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695" t="12950" r="83356"/>
          <a:stretch/>
        </p:blipFill>
        <p:spPr bwMode="auto">
          <a:xfrm>
            <a:off x="885825" y="1000125"/>
            <a:ext cx="1676400" cy="434340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16841" t="13332" r="66953" b="191"/>
          <a:stretch/>
        </p:blipFill>
        <p:spPr bwMode="auto">
          <a:xfrm>
            <a:off x="2562227" y="1014416"/>
            <a:ext cx="1703388" cy="43148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34043" t="12758" r="50189"/>
          <a:stretch/>
        </p:blipFill>
        <p:spPr bwMode="auto">
          <a:xfrm>
            <a:off x="4333875" y="995366"/>
            <a:ext cx="1657351" cy="435292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t="13140" r="33424"/>
          <a:stretch/>
        </p:blipFill>
        <p:spPr bwMode="auto">
          <a:xfrm>
            <a:off x="5991225" y="995366"/>
            <a:ext cx="1742283" cy="4333875"/>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66576" t="12950" r="16712"/>
          <a:stretch/>
        </p:blipFill>
        <p:spPr bwMode="auto">
          <a:xfrm>
            <a:off x="7733509" y="985837"/>
            <a:ext cx="1756569" cy="43434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Users\maria\Desktop\pestle.jpg"/>
          <p:cNvPicPr>
            <a:picLocks noChangeAspect="1" noChangeArrowheads="1"/>
          </p:cNvPicPr>
          <p:nvPr/>
        </p:nvPicPr>
        <p:blipFill rotWithShape="1">
          <a:blip r:embed="rId4">
            <a:extLst>
              <a:ext uri="{28A0092B-C50C-407E-A947-70E740481C1C}">
                <a14:useLocalDpi xmlns:a14="http://schemas.microsoft.com/office/drawing/2010/main" val="0"/>
              </a:ext>
            </a:extLst>
          </a:blip>
          <a:srcRect l="83160" t="13522"/>
          <a:stretch/>
        </p:blipFill>
        <p:spPr bwMode="auto">
          <a:xfrm>
            <a:off x="9490078" y="985841"/>
            <a:ext cx="1781785" cy="434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492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250" fill="hold"/>
                                        <p:tgtEl>
                                          <p:spTgt spid="4"/>
                                        </p:tgtEl>
                                        <p:attrNameLst>
                                          <p:attrName>ppt_w</p:attrName>
                                        </p:attrNameLst>
                                      </p:cBhvr>
                                      <p:tavLst>
                                        <p:tav tm="0">
                                          <p:val>
                                            <p:fltVal val="0"/>
                                          </p:val>
                                        </p:tav>
                                        <p:tav tm="100000">
                                          <p:val>
                                            <p:strVal val="#ppt_w"/>
                                          </p:val>
                                        </p:tav>
                                      </p:tavLst>
                                    </p:anim>
                                    <p:anim calcmode="lin" valueType="num">
                                      <p:cBhvr>
                                        <p:cTn id="8" dur="1250" fill="hold"/>
                                        <p:tgtEl>
                                          <p:spTgt spid="4"/>
                                        </p:tgtEl>
                                        <p:attrNameLst>
                                          <p:attrName>ppt_h</p:attrName>
                                        </p:attrNameLst>
                                      </p:cBhvr>
                                      <p:tavLst>
                                        <p:tav tm="0">
                                          <p:val>
                                            <p:fltVal val="0"/>
                                          </p:val>
                                        </p:tav>
                                        <p:tav tm="100000">
                                          <p:val>
                                            <p:strVal val="#ppt_h"/>
                                          </p:val>
                                        </p:tav>
                                      </p:tavLst>
                                    </p:anim>
                                    <p:animEffect transition="in" filter="fade">
                                      <p:cBhvr>
                                        <p:cTn id="9" dur="125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7"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fade">
                                      <p:cBhvr>
                                        <p:cTn id="14" dur="1250"/>
                                        <p:tgtEl>
                                          <p:spTgt spid="3074"/>
                                        </p:tgtEl>
                                      </p:cBhvr>
                                    </p:animEffect>
                                    <p:anim calcmode="lin" valueType="num">
                                      <p:cBhvr>
                                        <p:cTn id="15" dur="1250" fill="hold"/>
                                        <p:tgtEl>
                                          <p:spTgt spid="3074"/>
                                        </p:tgtEl>
                                        <p:attrNameLst>
                                          <p:attrName>ppt_x</p:attrName>
                                        </p:attrNameLst>
                                      </p:cBhvr>
                                      <p:tavLst>
                                        <p:tav tm="0">
                                          <p:val>
                                            <p:strVal val="#ppt_x"/>
                                          </p:val>
                                        </p:tav>
                                        <p:tav tm="100000">
                                          <p:val>
                                            <p:strVal val="#ppt_x"/>
                                          </p:val>
                                        </p:tav>
                                      </p:tavLst>
                                    </p:anim>
                                    <p:anim calcmode="lin" valueType="num">
                                      <p:cBhvr>
                                        <p:cTn id="16" dur="1125" decel="100000" fill="hold"/>
                                        <p:tgtEl>
                                          <p:spTgt spid="3074"/>
                                        </p:tgtEl>
                                        <p:attrNameLst>
                                          <p:attrName>ppt_y</p:attrName>
                                        </p:attrNameLst>
                                      </p:cBhvr>
                                      <p:tavLst>
                                        <p:tav tm="0">
                                          <p:val>
                                            <p:strVal val="#ppt_y+1"/>
                                          </p:val>
                                        </p:tav>
                                        <p:tav tm="100000">
                                          <p:val>
                                            <p:strVal val="#ppt_y-.03"/>
                                          </p:val>
                                        </p:tav>
                                      </p:tavLst>
                                    </p:anim>
                                    <p:anim calcmode="lin" valueType="num">
                                      <p:cBhvr>
                                        <p:cTn id="17" dur="125" accel="100000" fill="hold">
                                          <p:stCondLst>
                                            <p:cond delay="1125"/>
                                          </p:stCondLst>
                                        </p:cTn>
                                        <p:tgtEl>
                                          <p:spTgt spid="3074"/>
                                        </p:tgtEl>
                                        <p:attrNameLst>
                                          <p:attrName>ppt_y</p:attrName>
                                        </p:attrNameLst>
                                      </p:cBhvr>
                                      <p:tavLst>
                                        <p:tav tm="0">
                                          <p:val>
                                            <p:strVal val="#ppt_y-.03"/>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3075"/>
                                        </p:tgtEl>
                                        <p:attrNameLst>
                                          <p:attrName>style.visibility</p:attrName>
                                        </p:attrNameLst>
                                      </p:cBhvr>
                                      <p:to>
                                        <p:strVal val="visible"/>
                                      </p:to>
                                    </p:set>
                                    <p:animEffect transition="in" filter="fade">
                                      <p:cBhvr>
                                        <p:cTn id="22" dur="1250"/>
                                        <p:tgtEl>
                                          <p:spTgt spid="3075"/>
                                        </p:tgtEl>
                                      </p:cBhvr>
                                    </p:animEffect>
                                    <p:anim calcmode="lin" valueType="num">
                                      <p:cBhvr>
                                        <p:cTn id="23" dur="1250" fill="hold"/>
                                        <p:tgtEl>
                                          <p:spTgt spid="3075"/>
                                        </p:tgtEl>
                                        <p:attrNameLst>
                                          <p:attrName>ppt_x</p:attrName>
                                        </p:attrNameLst>
                                      </p:cBhvr>
                                      <p:tavLst>
                                        <p:tav tm="0">
                                          <p:val>
                                            <p:strVal val="#ppt_x"/>
                                          </p:val>
                                        </p:tav>
                                        <p:tav tm="100000">
                                          <p:val>
                                            <p:strVal val="#ppt_x"/>
                                          </p:val>
                                        </p:tav>
                                      </p:tavLst>
                                    </p:anim>
                                    <p:anim calcmode="lin" valueType="num">
                                      <p:cBhvr>
                                        <p:cTn id="24" dur="1125" decel="100000" fill="hold"/>
                                        <p:tgtEl>
                                          <p:spTgt spid="3075"/>
                                        </p:tgtEl>
                                        <p:attrNameLst>
                                          <p:attrName>ppt_y</p:attrName>
                                        </p:attrNameLst>
                                      </p:cBhvr>
                                      <p:tavLst>
                                        <p:tav tm="0">
                                          <p:val>
                                            <p:strVal val="#ppt_y+1"/>
                                          </p:val>
                                        </p:tav>
                                        <p:tav tm="100000">
                                          <p:val>
                                            <p:strVal val="#ppt_y-.03"/>
                                          </p:val>
                                        </p:tav>
                                      </p:tavLst>
                                    </p:anim>
                                    <p:anim calcmode="lin" valueType="num">
                                      <p:cBhvr>
                                        <p:cTn id="25" dur="125" accel="100000" fill="hold">
                                          <p:stCondLst>
                                            <p:cond delay="1125"/>
                                          </p:stCondLst>
                                        </p:cTn>
                                        <p:tgtEl>
                                          <p:spTgt spid="3075"/>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7" presetClass="entr" presetSubtype="0" fill="hold" nodeType="clickEffect">
                                  <p:stCondLst>
                                    <p:cond delay="0"/>
                                  </p:stCondLst>
                                  <p:childTnLst>
                                    <p:set>
                                      <p:cBhvr>
                                        <p:cTn id="29" dur="1" fill="hold">
                                          <p:stCondLst>
                                            <p:cond delay="0"/>
                                          </p:stCondLst>
                                        </p:cTn>
                                        <p:tgtEl>
                                          <p:spTgt spid="3076"/>
                                        </p:tgtEl>
                                        <p:attrNameLst>
                                          <p:attrName>style.visibility</p:attrName>
                                        </p:attrNameLst>
                                      </p:cBhvr>
                                      <p:to>
                                        <p:strVal val="visible"/>
                                      </p:to>
                                    </p:set>
                                    <p:animEffect transition="in" filter="fade">
                                      <p:cBhvr>
                                        <p:cTn id="30" dur="1250"/>
                                        <p:tgtEl>
                                          <p:spTgt spid="3076"/>
                                        </p:tgtEl>
                                      </p:cBhvr>
                                    </p:animEffect>
                                    <p:anim calcmode="lin" valueType="num">
                                      <p:cBhvr>
                                        <p:cTn id="31" dur="1250" fill="hold"/>
                                        <p:tgtEl>
                                          <p:spTgt spid="3076"/>
                                        </p:tgtEl>
                                        <p:attrNameLst>
                                          <p:attrName>ppt_x</p:attrName>
                                        </p:attrNameLst>
                                      </p:cBhvr>
                                      <p:tavLst>
                                        <p:tav tm="0">
                                          <p:val>
                                            <p:strVal val="#ppt_x"/>
                                          </p:val>
                                        </p:tav>
                                        <p:tav tm="100000">
                                          <p:val>
                                            <p:strVal val="#ppt_x"/>
                                          </p:val>
                                        </p:tav>
                                      </p:tavLst>
                                    </p:anim>
                                    <p:anim calcmode="lin" valueType="num">
                                      <p:cBhvr>
                                        <p:cTn id="32" dur="1125" decel="100000" fill="hold"/>
                                        <p:tgtEl>
                                          <p:spTgt spid="3076"/>
                                        </p:tgtEl>
                                        <p:attrNameLst>
                                          <p:attrName>ppt_y</p:attrName>
                                        </p:attrNameLst>
                                      </p:cBhvr>
                                      <p:tavLst>
                                        <p:tav tm="0">
                                          <p:val>
                                            <p:strVal val="#ppt_y+1"/>
                                          </p:val>
                                        </p:tav>
                                        <p:tav tm="100000">
                                          <p:val>
                                            <p:strVal val="#ppt_y-.03"/>
                                          </p:val>
                                        </p:tav>
                                      </p:tavLst>
                                    </p:anim>
                                    <p:anim calcmode="lin" valueType="num">
                                      <p:cBhvr>
                                        <p:cTn id="33" dur="125" accel="100000" fill="hold">
                                          <p:stCondLst>
                                            <p:cond delay="1125"/>
                                          </p:stCondLst>
                                        </p:cTn>
                                        <p:tgtEl>
                                          <p:spTgt spid="3076"/>
                                        </p:tgtEl>
                                        <p:attrNameLst>
                                          <p:attrName>ppt_y</p:attrName>
                                        </p:attrNameLst>
                                      </p:cBhvr>
                                      <p:tavLst>
                                        <p:tav tm="0">
                                          <p:val>
                                            <p:strVal val="#ppt_y-.03"/>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37" presetClass="entr" presetSubtype="0" fill="hold" nodeType="clickEffect">
                                  <p:stCondLst>
                                    <p:cond delay="0"/>
                                  </p:stCondLst>
                                  <p:childTnLst>
                                    <p:set>
                                      <p:cBhvr>
                                        <p:cTn id="37" dur="1" fill="hold">
                                          <p:stCondLst>
                                            <p:cond delay="0"/>
                                          </p:stCondLst>
                                        </p:cTn>
                                        <p:tgtEl>
                                          <p:spTgt spid="3077"/>
                                        </p:tgtEl>
                                        <p:attrNameLst>
                                          <p:attrName>style.visibility</p:attrName>
                                        </p:attrNameLst>
                                      </p:cBhvr>
                                      <p:to>
                                        <p:strVal val="visible"/>
                                      </p:to>
                                    </p:set>
                                    <p:animEffect transition="in" filter="fade">
                                      <p:cBhvr>
                                        <p:cTn id="38" dur="1250"/>
                                        <p:tgtEl>
                                          <p:spTgt spid="3077"/>
                                        </p:tgtEl>
                                      </p:cBhvr>
                                    </p:animEffect>
                                    <p:anim calcmode="lin" valueType="num">
                                      <p:cBhvr>
                                        <p:cTn id="39" dur="1250" fill="hold"/>
                                        <p:tgtEl>
                                          <p:spTgt spid="3077"/>
                                        </p:tgtEl>
                                        <p:attrNameLst>
                                          <p:attrName>ppt_x</p:attrName>
                                        </p:attrNameLst>
                                      </p:cBhvr>
                                      <p:tavLst>
                                        <p:tav tm="0">
                                          <p:val>
                                            <p:strVal val="#ppt_x"/>
                                          </p:val>
                                        </p:tav>
                                        <p:tav tm="100000">
                                          <p:val>
                                            <p:strVal val="#ppt_x"/>
                                          </p:val>
                                        </p:tav>
                                      </p:tavLst>
                                    </p:anim>
                                    <p:anim calcmode="lin" valueType="num">
                                      <p:cBhvr>
                                        <p:cTn id="40" dur="1125" decel="100000" fill="hold"/>
                                        <p:tgtEl>
                                          <p:spTgt spid="3077"/>
                                        </p:tgtEl>
                                        <p:attrNameLst>
                                          <p:attrName>ppt_y</p:attrName>
                                        </p:attrNameLst>
                                      </p:cBhvr>
                                      <p:tavLst>
                                        <p:tav tm="0">
                                          <p:val>
                                            <p:strVal val="#ppt_y+1"/>
                                          </p:val>
                                        </p:tav>
                                        <p:tav tm="100000">
                                          <p:val>
                                            <p:strVal val="#ppt_y-.03"/>
                                          </p:val>
                                        </p:tav>
                                      </p:tavLst>
                                    </p:anim>
                                    <p:anim calcmode="lin" valueType="num">
                                      <p:cBhvr>
                                        <p:cTn id="41" dur="125" accel="100000" fill="hold">
                                          <p:stCondLst>
                                            <p:cond delay="1125"/>
                                          </p:stCondLst>
                                        </p:cTn>
                                        <p:tgtEl>
                                          <p:spTgt spid="3077"/>
                                        </p:tgtEl>
                                        <p:attrNameLst>
                                          <p:attrName>ppt_y</p:attrName>
                                        </p:attrNameLst>
                                      </p:cBhvr>
                                      <p:tavLst>
                                        <p:tav tm="0">
                                          <p:val>
                                            <p:strVal val="#ppt_y-.03"/>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37" presetClass="entr" presetSubtype="0" fill="hold" nodeType="clickEffect">
                                  <p:stCondLst>
                                    <p:cond delay="0"/>
                                  </p:stCondLst>
                                  <p:childTnLst>
                                    <p:set>
                                      <p:cBhvr>
                                        <p:cTn id="45" dur="1" fill="hold">
                                          <p:stCondLst>
                                            <p:cond delay="0"/>
                                          </p:stCondLst>
                                        </p:cTn>
                                        <p:tgtEl>
                                          <p:spTgt spid="3079"/>
                                        </p:tgtEl>
                                        <p:attrNameLst>
                                          <p:attrName>style.visibility</p:attrName>
                                        </p:attrNameLst>
                                      </p:cBhvr>
                                      <p:to>
                                        <p:strVal val="visible"/>
                                      </p:to>
                                    </p:set>
                                    <p:animEffect transition="in" filter="fade">
                                      <p:cBhvr>
                                        <p:cTn id="46" dur="1250"/>
                                        <p:tgtEl>
                                          <p:spTgt spid="3079"/>
                                        </p:tgtEl>
                                      </p:cBhvr>
                                    </p:animEffect>
                                    <p:anim calcmode="lin" valueType="num">
                                      <p:cBhvr>
                                        <p:cTn id="47" dur="1250" fill="hold"/>
                                        <p:tgtEl>
                                          <p:spTgt spid="3079"/>
                                        </p:tgtEl>
                                        <p:attrNameLst>
                                          <p:attrName>ppt_x</p:attrName>
                                        </p:attrNameLst>
                                      </p:cBhvr>
                                      <p:tavLst>
                                        <p:tav tm="0">
                                          <p:val>
                                            <p:strVal val="#ppt_x"/>
                                          </p:val>
                                        </p:tav>
                                        <p:tav tm="100000">
                                          <p:val>
                                            <p:strVal val="#ppt_x"/>
                                          </p:val>
                                        </p:tav>
                                      </p:tavLst>
                                    </p:anim>
                                    <p:anim calcmode="lin" valueType="num">
                                      <p:cBhvr>
                                        <p:cTn id="48" dur="1125" decel="100000" fill="hold"/>
                                        <p:tgtEl>
                                          <p:spTgt spid="3079"/>
                                        </p:tgtEl>
                                        <p:attrNameLst>
                                          <p:attrName>ppt_y</p:attrName>
                                        </p:attrNameLst>
                                      </p:cBhvr>
                                      <p:tavLst>
                                        <p:tav tm="0">
                                          <p:val>
                                            <p:strVal val="#ppt_y+1"/>
                                          </p:val>
                                        </p:tav>
                                        <p:tav tm="100000">
                                          <p:val>
                                            <p:strVal val="#ppt_y-.03"/>
                                          </p:val>
                                        </p:tav>
                                      </p:tavLst>
                                    </p:anim>
                                    <p:anim calcmode="lin" valueType="num">
                                      <p:cBhvr>
                                        <p:cTn id="49" dur="125" accel="100000" fill="hold">
                                          <p:stCondLst>
                                            <p:cond delay="1125"/>
                                          </p:stCondLst>
                                        </p:cTn>
                                        <p:tgtEl>
                                          <p:spTgt spid="3079"/>
                                        </p:tgtEl>
                                        <p:attrNameLst>
                                          <p:attrName>ppt_y</p:attrName>
                                        </p:attrNameLst>
                                      </p:cBhvr>
                                      <p:tavLst>
                                        <p:tav tm="0">
                                          <p:val>
                                            <p:strVal val="#ppt_y-.03"/>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37" presetClass="entr" presetSubtype="0" fill="hold" nodeType="clickEffect">
                                  <p:stCondLst>
                                    <p:cond delay="0"/>
                                  </p:stCondLst>
                                  <p:childTnLst>
                                    <p:set>
                                      <p:cBhvr>
                                        <p:cTn id="53" dur="1" fill="hold">
                                          <p:stCondLst>
                                            <p:cond delay="0"/>
                                          </p:stCondLst>
                                        </p:cTn>
                                        <p:tgtEl>
                                          <p:spTgt spid="3080"/>
                                        </p:tgtEl>
                                        <p:attrNameLst>
                                          <p:attrName>style.visibility</p:attrName>
                                        </p:attrNameLst>
                                      </p:cBhvr>
                                      <p:to>
                                        <p:strVal val="visible"/>
                                      </p:to>
                                    </p:set>
                                    <p:animEffect transition="in" filter="fade">
                                      <p:cBhvr>
                                        <p:cTn id="54" dur="1250"/>
                                        <p:tgtEl>
                                          <p:spTgt spid="3080"/>
                                        </p:tgtEl>
                                      </p:cBhvr>
                                    </p:animEffect>
                                    <p:anim calcmode="lin" valueType="num">
                                      <p:cBhvr>
                                        <p:cTn id="55" dur="1250" fill="hold"/>
                                        <p:tgtEl>
                                          <p:spTgt spid="3080"/>
                                        </p:tgtEl>
                                        <p:attrNameLst>
                                          <p:attrName>ppt_x</p:attrName>
                                        </p:attrNameLst>
                                      </p:cBhvr>
                                      <p:tavLst>
                                        <p:tav tm="0">
                                          <p:val>
                                            <p:strVal val="#ppt_x"/>
                                          </p:val>
                                        </p:tav>
                                        <p:tav tm="100000">
                                          <p:val>
                                            <p:strVal val="#ppt_x"/>
                                          </p:val>
                                        </p:tav>
                                      </p:tavLst>
                                    </p:anim>
                                    <p:anim calcmode="lin" valueType="num">
                                      <p:cBhvr>
                                        <p:cTn id="56" dur="1125" decel="100000" fill="hold"/>
                                        <p:tgtEl>
                                          <p:spTgt spid="3080"/>
                                        </p:tgtEl>
                                        <p:attrNameLst>
                                          <p:attrName>ppt_y</p:attrName>
                                        </p:attrNameLst>
                                      </p:cBhvr>
                                      <p:tavLst>
                                        <p:tav tm="0">
                                          <p:val>
                                            <p:strVal val="#ppt_y+1"/>
                                          </p:val>
                                        </p:tav>
                                        <p:tav tm="100000">
                                          <p:val>
                                            <p:strVal val="#ppt_y-.03"/>
                                          </p:val>
                                        </p:tav>
                                      </p:tavLst>
                                    </p:anim>
                                    <p:anim calcmode="lin" valueType="num">
                                      <p:cBhvr>
                                        <p:cTn id="57" dur="125" accel="100000" fill="hold">
                                          <p:stCondLst>
                                            <p:cond delay="1125"/>
                                          </p:stCondLst>
                                        </p:cTn>
                                        <p:tgtEl>
                                          <p:spTgt spid="308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320A44A-18D2-9372-D1DF-B33A27E17559}"/>
              </a:ext>
            </a:extLst>
          </p:cNvPr>
          <p:cNvSpPr>
            <a:spLocks noGrp="1"/>
          </p:cNvSpPr>
          <p:nvPr>
            <p:ph type="title"/>
          </p:nvPr>
        </p:nvSpPr>
        <p:spPr>
          <a:xfrm>
            <a:off x="572493" y="238543"/>
            <a:ext cx="11018520" cy="1434415"/>
          </a:xfrm>
        </p:spPr>
        <p:txBody>
          <a:bodyPr anchor="b">
            <a:normAutofit/>
          </a:bodyPr>
          <a:lstStyle/>
          <a:p>
            <a:r>
              <a:rPr lang="en-GB" sz="5400" b="1" dirty="0">
                <a:solidFill>
                  <a:schemeClr val="tx1"/>
                </a:solidFill>
                <a:latin typeface="Times New Roman"/>
                <a:cs typeface="Times New Roman"/>
              </a:rPr>
              <a:t>Stakeholder Analysis at Apple Inc.</a:t>
            </a:r>
            <a:endParaRPr lang="en-US" sz="5400" dirty="0">
              <a:solidFill>
                <a:schemeClr val="tx1"/>
              </a:solidFill>
            </a:endParaRPr>
          </a:p>
        </p:txBody>
      </p:sp>
      <p:sp>
        <p:nvSpPr>
          <p:cNvPr id="3" name="Content Placeholder 2">
            <a:extLst>
              <a:ext uri="{FF2B5EF4-FFF2-40B4-BE49-F238E27FC236}">
                <a16:creationId xmlns:a16="http://schemas.microsoft.com/office/drawing/2014/main" xmlns="" id="{D7F5EC2B-6032-1758-9A6D-BB0823807488}"/>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400" dirty="0" smtClean="0">
              <a:latin typeface="Times New Roman"/>
              <a:cs typeface="Times New Roman"/>
            </a:endParaRPr>
          </a:p>
          <a:p>
            <a:r>
              <a:rPr lang="en-GB" sz="2400" dirty="0" smtClean="0">
                <a:latin typeface="Times New Roman"/>
                <a:cs typeface="Times New Roman"/>
              </a:rPr>
              <a:t>Senior </a:t>
            </a:r>
            <a:r>
              <a:rPr lang="en-GB" sz="2400" dirty="0">
                <a:latin typeface="Times New Roman"/>
                <a:cs typeface="Times New Roman"/>
              </a:rPr>
              <a:t>teams are in charge of design, engineering, marketing, management, and other areas at Apple Inc. </a:t>
            </a:r>
            <a:endParaRPr lang="en-GB" sz="2400" dirty="0" smtClean="0">
              <a:latin typeface="Times New Roman"/>
              <a:cs typeface="Times New Roman"/>
            </a:endParaRPr>
          </a:p>
          <a:p>
            <a:r>
              <a:rPr lang="en-GB" sz="2400" dirty="0">
                <a:latin typeface="Times New Roman"/>
                <a:cs typeface="Times New Roman"/>
              </a:rPr>
              <a:t>The CEO is in charge of the company's organisation</a:t>
            </a:r>
            <a:r>
              <a:rPr lang="en-GB" sz="2400" dirty="0" smtClean="0">
                <a:latin typeface="Times New Roman"/>
                <a:cs typeface="Times New Roman"/>
              </a:rPr>
              <a:t>.</a:t>
            </a:r>
            <a:endParaRPr lang="en-GB" sz="2400" dirty="0">
              <a:latin typeface="Times New Roman"/>
              <a:cs typeface="Times New Roman"/>
            </a:endParaRPr>
          </a:p>
          <a:p>
            <a:r>
              <a:rPr lang="en-GB" sz="2400" dirty="0" smtClean="0">
                <a:latin typeface="Times New Roman"/>
                <a:cs typeface="Times New Roman"/>
              </a:rPr>
              <a:t>Customers</a:t>
            </a:r>
            <a:r>
              <a:rPr lang="en-GB" sz="2400" dirty="0">
                <a:latin typeface="Times New Roman"/>
                <a:cs typeface="Times New Roman"/>
              </a:rPr>
              <a:t>, investors, employees, suppliers, communities, and governments are Apple's most important </a:t>
            </a:r>
            <a:r>
              <a:rPr lang="en-GB" sz="2400" dirty="0" smtClean="0">
                <a:latin typeface="Times New Roman"/>
                <a:cs typeface="Times New Roman"/>
              </a:rPr>
              <a:t>stakeholders.</a:t>
            </a:r>
            <a:endParaRPr lang="en-GB" sz="2400" dirty="0"/>
          </a:p>
          <a:p>
            <a:endParaRPr lang="en-GB" sz="2400" dirty="0" smtClean="0">
              <a:latin typeface="Aptos(body)"/>
              <a:cs typeface="Times New Roman"/>
            </a:endParaRPr>
          </a:p>
        </p:txBody>
      </p:sp>
      <p:sp>
        <p:nvSpPr>
          <p:cNvPr id="38"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gnifying glass with colorful circles&#10;&#10;Description automatically generated">
            <a:extLst>
              <a:ext uri="{FF2B5EF4-FFF2-40B4-BE49-F238E27FC236}">
                <a16:creationId xmlns:a16="http://schemas.microsoft.com/office/drawing/2014/main" xmlns="" id="{55D82988-5620-89EE-F0E8-207C30AA06AE}"/>
              </a:ext>
            </a:extLst>
          </p:cNvPr>
          <p:cNvPicPr>
            <a:picLocks noChangeAspect="1"/>
          </p:cNvPicPr>
          <p:nvPr/>
        </p:nvPicPr>
        <p:blipFill rotWithShape="1">
          <a:blip r:embed="rId3"/>
          <a:srcRect r="35784" b="2"/>
          <a:stretch/>
        </p:blipFill>
        <p:spPr>
          <a:xfrm>
            <a:off x="7219951" y="1960629"/>
            <a:ext cx="4396772" cy="4570195"/>
          </a:xfrm>
          <a:prstGeom prst="rect">
            <a:avLst/>
          </a:prstGeom>
        </p:spPr>
      </p:pic>
    </p:spTree>
    <p:extLst>
      <p:ext uri="{BB962C8B-B14F-4D97-AF65-F5344CB8AC3E}">
        <p14:creationId xmlns:p14="http://schemas.microsoft.com/office/powerpoint/2010/main" val="21927333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86FF76B9-219D-4469-AF87-0236D29032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xmlns="" id="{DB88BD78-87E1-424D-B479-C37D8E41B12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10964639" y="2358"/>
            <a:ext cx="1876653" cy="1766008"/>
            <a:chOff x="-648769" y="2358"/>
            <a:chExt cx="1876653" cy="1766008"/>
          </a:xfrm>
        </p:grpSpPr>
        <p:sp>
          <p:nvSpPr>
            <p:cNvPr id="22" name="Freeform: Shape 21">
              <a:extLst>
                <a:ext uri="{FF2B5EF4-FFF2-40B4-BE49-F238E27FC236}">
                  <a16:creationId xmlns:a16="http://schemas.microsoft.com/office/drawing/2014/main" xmlns="" id="{C05EB894-9410-4B20-95E4-7A25101AB8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xmlns="" id="{166E38B6-B050-4340-8E8F-3A971DADC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xmlns="" id="{633C5E46-DAC5-4661-9C87-22B08E2A51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43436" y="5721112"/>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xmlns="" id="{8A0B6138-8FDB-A33D-7523-95EDDA66CCB1}"/>
              </a:ext>
            </a:extLst>
          </p:cNvPr>
          <p:cNvSpPr>
            <a:spLocks/>
          </p:cNvSpPr>
          <p:nvPr/>
        </p:nvSpPr>
        <p:spPr>
          <a:xfrm>
            <a:off x="642939" y="642940"/>
            <a:ext cx="7042151" cy="762059"/>
          </a:xfrm>
          <a:prstGeom prst="rect">
            <a:avLst/>
          </a:prstGeom>
        </p:spPr>
        <p:txBody>
          <a:bodyPr wrap="square" lIns="91440" tIns="45720" rIns="91440" bIns="45720" anchor="t">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defTabSz="621792">
              <a:lnSpc>
                <a:spcPct val="90000"/>
              </a:lnSpc>
              <a:spcAft>
                <a:spcPts val="600"/>
              </a:spcAft>
            </a:pPr>
            <a:r>
              <a:rPr lang="en-GB" sz="2800" b="1" kern="1200" cap="all" dirty="0">
                <a:ln w="0"/>
                <a:effectLst>
                  <a:reflection blurRad="12700" stA="50000" endPos="50000" dist="5000" dir="5400000" sy="-100000" rotWithShape="0"/>
                </a:effectLst>
                <a:latin typeface="Times New Roman"/>
                <a:cs typeface="Times New Roman"/>
              </a:rPr>
              <a:t>Identifying Apple's Stakeholders</a:t>
            </a:r>
            <a:endParaRPr lang="en-US" sz="2800" b="1" cap="all" dirty="0">
              <a:ln w="0"/>
              <a:effectLst>
                <a:reflection blurRad="12700" stA="50000" endPos="50000" dist="5000" dir="5400000" sy="-100000" rotWithShape="0"/>
              </a:effectLst>
            </a:endParaRPr>
          </a:p>
        </p:txBody>
      </p:sp>
      <p:sp>
        <p:nvSpPr>
          <p:cNvPr id="3" name="Content Placeholder 2">
            <a:extLst>
              <a:ext uri="{FF2B5EF4-FFF2-40B4-BE49-F238E27FC236}">
                <a16:creationId xmlns:a16="http://schemas.microsoft.com/office/drawing/2014/main" xmlns="" id="{05F660CF-79BA-E5F3-8B25-0C53EE350F62}"/>
              </a:ext>
            </a:extLst>
          </p:cNvPr>
          <p:cNvSpPr>
            <a:spLocks/>
          </p:cNvSpPr>
          <p:nvPr/>
        </p:nvSpPr>
        <p:spPr>
          <a:xfrm>
            <a:off x="642939" y="2213987"/>
            <a:ext cx="7042151" cy="3312667"/>
          </a:xfrm>
          <a:prstGeom prst="rect">
            <a:avLst/>
          </a:prstGeom>
        </p:spPr>
        <p:txBody>
          <a:bodyPr vert="horz" wrap="square" lIns="91440" tIns="45720" rIns="91440" bIns="45720" rtlCol="0" anchor="t">
            <a:normAutofit/>
          </a:bodyPr>
          <a:lstStyle/>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Shareholders </a:t>
            </a:r>
            <a:r>
              <a:rPr lang="en-GB" sz="2000" b="1" i="1" kern="1200" dirty="0">
                <a:ln w="1905"/>
                <a:effectLst>
                  <a:innerShdw blurRad="69850" dist="43180" dir="5400000">
                    <a:srgbClr val="000000">
                      <a:alpha val="65000"/>
                    </a:srgbClr>
                  </a:innerShdw>
                </a:effectLst>
                <a:latin typeface="Aptos(body)"/>
                <a:cs typeface="Times New Roman"/>
              </a:rPr>
              <a:t>and </a:t>
            </a:r>
            <a:r>
              <a:rPr lang="en-GB" sz="2000" b="1" i="1" kern="1200" dirty="0" smtClean="0">
                <a:ln w="1905"/>
                <a:effectLst>
                  <a:innerShdw blurRad="69850" dist="43180" dir="5400000">
                    <a:srgbClr val="000000">
                      <a:alpha val="65000"/>
                    </a:srgbClr>
                  </a:innerShdw>
                </a:effectLst>
                <a:latin typeface="Aptos(body)"/>
                <a:cs typeface="Times New Roman"/>
              </a:rPr>
              <a:t>Investors</a:t>
            </a:r>
            <a:endParaRPr lang="en-GB" sz="2000" b="1" i="1" dirty="0" smtClean="0">
              <a:ln w="1905"/>
              <a:effectLst>
                <a:innerShdw blurRad="69850" dist="43180" dir="5400000">
                  <a:srgbClr val="000000">
                    <a:alpha val="65000"/>
                  </a:srgbClr>
                </a:innerShdw>
              </a:effectLst>
              <a:latin typeface="Aptos(body)"/>
              <a:cs typeface="Times New Roman"/>
            </a:endParaRPr>
          </a:p>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Customers</a:t>
            </a:r>
            <a:endParaRPr lang="en-GB" sz="2000" b="1" i="1" dirty="0">
              <a:ln w="1905"/>
              <a:effectLst>
                <a:innerShdw blurRad="69850" dist="43180" dir="5400000">
                  <a:srgbClr val="000000">
                    <a:alpha val="65000"/>
                  </a:srgbClr>
                </a:innerShdw>
              </a:effectLst>
              <a:latin typeface="Aptos(body)"/>
              <a:cs typeface="Times New Roman"/>
            </a:endParaRPr>
          </a:p>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Employees</a:t>
            </a:r>
            <a:endParaRPr lang="en-GB" sz="2000" b="1" i="1" dirty="0">
              <a:ln w="1905"/>
              <a:effectLst>
                <a:innerShdw blurRad="69850" dist="43180" dir="5400000">
                  <a:srgbClr val="000000">
                    <a:alpha val="65000"/>
                  </a:srgbClr>
                </a:innerShdw>
              </a:effectLst>
              <a:latin typeface="Aptos(body)"/>
              <a:cs typeface="Times New Roman"/>
            </a:endParaRPr>
          </a:p>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Suppliers</a:t>
            </a:r>
            <a:endParaRPr lang="en-GB" sz="2000" b="1" i="1" dirty="0">
              <a:ln w="1905"/>
              <a:effectLst>
                <a:innerShdw blurRad="69850" dist="43180" dir="5400000">
                  <a:srgbClr val="000000">
                    <a:alpha val="65000"/>
                  </a:srgbClr>
                </a:innerShdw>
              </a:effectLst>
              <a:latin typeface="Aptos(body)"/>
              <a:cs typeface="Times New Roman"/>
            </a:endParaRPr>
          </a:p>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Government </a:t>
            </a:r>
            <a:r>
              <a:rPr lang="en-GB" sz="2000" b="1" i="1" kern="1200" dirty="0">
                <a:ln w="1905"/>
                <a:effectLst>
                  <a:innerShdw blurRad="69850" dist="43180" dir="5400000">
                    <a:srgbClr val="000000">
                      <a:alpha val="65000"/>
                    </a:srgbClr>
                  </a:innerShdw>
                </a:effectLst>
                <a:latin typeface="Aptos(body)"/>
                <a:cs typeface="Times New Roman"/>
              </a:rPr>
              <a:t>and Regulatory </a:t>
            </a:r>
            <a:r>
              <a:rPr lang="en-GB" sz="2000" b="1" i="1" kern="1200" dirty="0" smtClean="0">
                <a:ln w="1905"/>
                <a:effectLst>
                  <a:innerShdw blurRad="69850" dist="43180" dir="5400000">
                    <a:srgbClr val="000000">
                      <a:alpha val="65000"/>
                    </a:srgbClr>
                  </a:innerShdw>
                </a:effectLst>
                <a:latin typeface="Aptos(body)"/>
                <a:cs typeface="Times New Roman"/>
              </a:rPr>
              <a:t>Bodies</a:t>
            </a:r>
          </a:p>
          <a:p>
            <a:pPr marL="342900" indent="-342900" defTabSz="621792">
              <a:lnSpc>
                <a:spcPct val="90000"/>
              </a:lnSpc>
              <a:spcAft>
                <a:spcPts val="600"/>
              </a:spcAft>
              <a:buFont typeface="Arial" panose="020B0604020202020204" pitchFamily="34" charset="0"/>
              <a:buChar char="•"/>
            </a:pPr>
            <a:r>
              <a:rPr lang="en-GB" sz="2000" b="1" i="1" kern="1200" dirty="0" smtClean="0">
                <a:ln w="1905"/>
                <a:effectLst>
                  <a:innerShdw blurRad="69850" dist="43180" dir="5400000">
                    <a:srgbClr val="000000">
                      <a:alpha val="65000"/>
                    </a:srgbClr>
                  </a:innerShdw>
                </a:effectLst>
                <a:latin typeface="Aptos(body)"/>
                <a:cs typeface="Times New Roman"/>
              </a:rPr>
              <a:t>Community </a:t>
            </a:r>
            <a:r>
              <a:rPr lang="en-GB" sz="2000" b="1" i="1" kern="1200" dirty="0">
                <a:ln w="1905"/>
                <a:effectLst>
                  <a:innerShdw blurRad="69850" dist="43180" dir="5400000">
                    <a:srgbClr val="000000">
                      <a:alpha val="65000"/>
                    </a:srgbClr>
                  </a:innerShdw>
                </a:effectLst>
                <a:latin typeface="Aptos(body)"/>
                <a:cs typeface="Times New Roman"/>
              </a:rPr>
              <a:t>and </a:t>
            </a:r>
            <a:r>
              <a:rPr lang="en-GB" sz="2000" b="1" i="1" kern="1200" dirty="0" smtClean="0">
                <a:ln w="1905"/>
                <a:effectLst>
                  <a:innerShdw blurRad="69850" dist="43180" dir="5400000">
                    <a:srgbClr val="000000">
                      <a:alpha val="65000"/>
                    </a:srgbClr>
                  </a:innerShdw>
                </a:effectLst>
                <a:latin typeface="Aptos(body)"/>
                <a:cs typeface="Times New Roman"/>
              </a:rPr>
              <a:t>Society</a:t>
            </a:r>
            <a:endParaRPr lang="en-GB" sz="2000" b="1" dirty="0">
              <a:ln w="1905"/>
              <a:effectLst>
                <a:innerShdw blurRad="69850" dist="43180" dir="5400000">
                  <a:srgbClr val="000000">
                    <a:alpha val="65000"/>
                  </a:srgbClr>
                </a:innerShdw>
              </a:effectLst>
              <a:latin typeface="Aptos(body)"/>
            </a:endParaRPr>
          </a:p>
        </p:txBody>
      </p:sp>
      <p:sp>
        <p:nvSpPr>
          <p:cNvPr id="5" name="Text Placeholder 4">
            <a:extLst>
              <a:ext uri="{FF2B5EF4-FFF2-40B4-BE49-F238E27FC236}">
                <a16:creationId xmlns:a16="http://schemas.microsoft.com/office/drawing/2014/main" xmlns="" id="{7ADDA597-CBF8-C3CE-795B-4209DF8C11E8}"/>
              </a:ext>
            </a:extLst>
          </p:cNvPr>
          <p:cNvSpPr>
            <a:spLocks/>
          </p:cNvSpPr>
          <p:nvPr/>
        </p:nvSpPr>
        <p:spPr>
          <a:xfrm>
            <a:off x="7759703" y="642941"/>
            <a:ext cx="3787775" cy="882639"/>
          </a:xfrm>
          <a:prstGeom prst="rect">
            <a:avLst/>
          </a:prstGeom>
        </p:spPr>
        <p:txBody>
          <a:bodyPr wrap="square" lIns="91440" tIns="45720" rIns="91440" bIns="45720" anchor="t">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defTabSz="621792">
              <a:lnSpc>
                <a:spcPct val="90000"/>
              </a:lnSpc>
              <a:spcAft>
                <a:spcPts val="600"/>
              </a:spcAft>
            </a:pPr>
            <a:r>
              <a:rPr lang="en-GB" sz="2000" b="1" kern="1200" cap="all" dirty="0">
                <a:ln w="0"/>
                <a:effectLst>
                  <a:reflection blurRad="12700" stA="50000" endPos="50000" dist="5000" dir="5400000" sy="-100000" rotWithShape="0"/>
                </a:effectLst>
                <a:latin typeface="Times New Roman"/>
                <a:cs typeface="Times New Roman"/>
              </a:rPr>
              <a:t>Stakeholder Engagement Strategies at Apple</a:t>
            </a:r>
            <a:endParaRPr lang="en-US" sz="2000" b="1" cap="all" dirty="0">
              <a:ln w="0"/>
              <a:effectLst>
                <a:reflection blurRad="12700" stA="50000" endPos="50000" dist="5000" dir="5400000" sy="-100000" rotWithShape="0"/>
              </a:effectLst>
            </a:endParaRPr>
          </a:p>
        </p:txBody>
      </p:sp>
      <p:sp>
        <p:nvSpPr>
          <p:cNvPr id="6" name="Content Placeholder 5">
            <a:extLst>
              <a:ext uri="{FF2B5EF4-FFF2-40B4-BE49-F238E27FC236}">
                <a16:creationId xmlns:a16="http://schemas.microsoft.com/office/drawing/2014/main" xmlns="" id="{9728AEC8-A8BD-34A1-EBAD-86C65883DE87}"/>
              </a:ext>
            </a:extLst>
          </p:cNvPr>
          <p:cNvSpPr>
            <a:spLocks/>
          </p:cNvSpPr>
          <p:nvPr/>
        </p:nvSpPr>
        <p:spPr>
          <a:xfrm>
            <a:off x="7835274" y="2000252"/>
            <a:ext cx="4289881" cy="5536634"/>
          </a:xfrm>
          <a:prstGeom prst="rect">
            <a:avLst/>
          </a:prstGeom>
        </p:spPr>
        <p:txBody>
          <a:bodyPr vert="horz" wrap="square" lIns="91440" tIns="45720" rIns="91440" bIns="45720" rtlCol="0" anchor="t">
            <a:normAutofit/>
          </a:bodyPr>
          <a:lstStyle/>
          <a:p>
            <a:pPr marL="342900" indent="-342900" defTabSz="621792">
              <a:lnSpc>
                <a:spcPct val="90000"/>
              </a:lnSpc>
              <a:spcAft>
                <a:spcPts val="600"/>
              </a:spcAft>
              <a:buFont typeface="Arial" panose="020B0604020202020204" pitchFamily="34" charset="0"/>
              <a:buChar char="•"/>
            </a:pPr>
            <a:r>
              <a:rPr lang="en-GB" sz="2000" b="1" kern="1200" dirty="0" smtClean="0">
                <a:ln w="1905"/>
                <a:effectLst>
                  <a:innerShdw blurRad="69850" dist="43180" dir="5400000">
                    <a:srgbClr val="000000">
                      <a:alpha val="65000"/>
                    </a:srgbClr>
                  </a:innerShdw>
                </a:effectLst>
                <a:latin typeface="Times New Roman"/>
                <a:cs typeface="Times New Roman"/>
              </a:rPr>
              <a:t>Apple </a:t>
            </a:r>
            <a:r>
              <a:rPr lang="en-GB" sz="2000" b="1" kern="1200" dirty="0">
                <a:ln w="1905"/>
                <a:effectLst>
                  <a:innerShdw blurRad="69850" dist="43180" dir="5400000">
                    <a:srgbClr val="000000">
                      <a:alpha val="65000"/>
                    </a:srgbClr>
                  </a:innerShdw>
                </a:effectLst>
                <a:latin typeface="Times New Roman"/>
                <a:cs typeface="Times New Roman"/>
              </a:rPr>
              <a:t>keeps stakeholders informed of performance and issues to maintain transparency.</a:t>
            </a:r>
            <a:r>
              <a:rPr lang="en-GB" sz="2000" b="1" dirty="0">
                <a:ln w="1905"/>
                <a:effectLst>
                  <a:innerShdw blurRad="69850" dist="43180" dir="5400000">
                    <a:srgbClr val="000000">
                      <a:alpha val="65000"/>
                    </a:srgbClr>
                  </a:innerShdw>
                </a:effectLst>
                <a:latin typeface="Times New Roman"/>
                <a:cs typeface="Times New Roman"/>
              </a:rPr>
              <a:t> </a:t>
            </a:r>
            <a:endParaRPr lang="en-GB" sz="2000" b="1" kern="1200" dirty="0">
              <a:ln w="1905"/>
              <a:effectLst>
                <a:innerShdw blurRad="69850" dist="43180" dir="5400000">
                  <a:srgbClr val="000000">
                    <a:alpha val="65000"/>
                  </a:srgbClr>
                </a:innerShdw>
              </a:effectLst>
            </a:endParaRPr>
          </a:p>
          <a:p>
            <a:pPr marL="342900" indent="-342900" defTabSz="621792">
              <a:lnSpc>
                <a:spcPct val="90000"/>
              </a:lnSpc>
              <a:spcAft>
                <a:spcPts val="600"/>
              </a:spcAft>
              <a:buFont typeface="Arial" panose="020B0604020202020204" pitchFamily="34" charset="0"/>
              <a:buChar char="•"/>
            </a:pPr>
            <a:r>
              <a:rPr lang="en-GB" sz="2000" b="1" kern="1200" dirty="0" smtClean="0">
                <a:ln w="1905"/>
                <a:effectLst>
                  <a:innerShdw blurRad="69850" dist="43180" dir="5400000">
                    <a:srgbClr val="000000">
                      <a:alpha val="65000"/>
                    </a:srgbClr>
                  </a:innerShdw>
                </a:effectLst>
                <a:latin typeface="Times New Roman"/>
                <a:cs typeface="Times New Roman"/>
              </a:rPr>
              <a:t>Apple </a:t>
            </a:r>
            <a:r>
              <a:rPr lang="en-GB" sz="2000" b="1" kern="1200" dirty="0">
                <a:ln w="1905"/>
                <a:effectLst>
                  <a:innerShdw blurRad="69850" dist="43180" dir="5400000">
                    <a:srgbClr val="000000">
                      <a:alpha val="65000"/>
                    </a:srgbClr>
                  </a:innerShdw>
                </a:effectLst>
                <a:latin typeface="Times New Roman"/>
                <a:cs typeface="Times New Roman"/>
              </a:rPr>
              <a:t>creates trust by sharing challenges and cooperating with communities, NGOs, and enterprises (Cornelissen, 2020).</a:t>
            </a:r>
            <a:endParaRPr lang="en-GB" sz="2000" b="1" kern="1200" dirty="0">
              <a:ln w="1905"/>
              <a:effectLst>
                <a:innerShdw blurRad="69850" dist="43180" dir="5400000">
                  <a:srgbClr val="000000">
                    <a:alpha val="65000"/>
                  </a:srgbClr>
                </a:innerShdw>
              </a:effectLst>
            </a:endParaRPr>
          </a:p>
          <a:p>
            <a:pPr marL="342900" indent="-342900" defTabSz="621792">
              <a:lnSpc>
                <a:spcPct val="90000"/>
              </a:lnSpc>
              <a:spcAft>
                <a:spcPts val="600"/>
              </a:spcAft>
              <a:buFont typeface="Arial" panose="020B0604020202020204" pitchFamily="34" charset="0"/>
              <a:buChar char="•"/>
            </a:pPr>
            <a:r>
              <a:rPr lang="en-GB" sz="2000" b="1" kern="1200" dirty="0" smtClean="0">
                <a:ln w="1905"/>
                <a:effectLst>
                  <a:innerShdw blurRad="69850" dist="43180" dir="5400000">
                    <a:srgbClr val="000000">
                      <a:alpha val="65000"/>
                    </a:srgbClr>
                  </a:innerShdw>
                </a:effectLst>
                <a:latin typeface="Times New Roman"/>
                <a:cs typeface="Times New Roman"/>
              </a:rPr>
              <a:t> </a:t>
            </a:r>
            <a:r>
              <a:rPr lang="en-GB" sz="2000" b="1" kern="1200" dirty="0">
                <a:ln w="1905"/>
                <a:effectLst>
                  <a:innerShdw blurRad="69850" dist="43180" dir="5400000">
                    <a:srgbClr val="000000">
                      <a:alpha val="65000"/>
                    </a:srgbClr>
                  </a:innerShdw>
                </a:effectLst>
                <a:latin typeface="Times New Roman"/>
                <a:cs typeface="Times New Roman"/>
              </a:rPr>
              <a:t>By surveying and empowering stakeholders, Apple makes decisions.</a:t>
            </a:r>
            <a:endParaRPr lang="en-GB" sz="2000" b="1" kern="1200" dirty="0">
              <a:ln w="1905"/>
              <a:effectLst>
                <a:innerShdw blurRad="69850" dist="43180" dir="5400000">
                  <a:srgbClr val="000000">
                    <a:alpha val="65000"/>
                  </a:srgbClr>
                </a:innerShdw>
              </a:effectLst>
            </a:endParaRPr>
          </a:p>
          <a:p>
            <a:pPr>
              <a:lnSpc>
                <a:spcPct val="90000"/>
              </a:lnSpc>
              <a:spcAft>
                <a:spcPts val="600"/>
              </a:spcAft>
            </a:pPr>
            <a:endParaRPr lang="en-GB" sz="2000" b="1" dirty="0">
              <a:ln w="1905"/>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6750829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p:cTn id="26"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p:cTn id="3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5" dur="500"/>
                                        <p:tgtEl>
                                          <p:spTgt spid="3">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 calcmode="lin" valueType="num">
                                      <p:cBhvr>
                                        <p:cTn id="40"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42" dur="5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p:cTn id="4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9" dur="500"/>
                                        <p:tgtEl>
                                          <p:spTgt spid="3">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nodeType="clickEffect">
                                  <p:stCondLst>
                                    <p:cond delay="0"/>
                                  </p:stCondLst>
                                  <p:childTnLst>
                                    <p:set>
                                      <p:cBhvr>
                                        <p:cTn id="53" dur="1" fill="hold">
                                          <p:stCondLst>
                                            <p:cond delay="0"/>
                                          </p:stCondLst>
                                        </p:cTn>
                                        <p:tgtEl>
                                          <p:spTgt spid="3">
                                            <p:txEl>
                                              <p:pRg st="5" end="5"/>
                                            </p:txEl>
                                          </p:spTgt>
                                        </p:tgtEl>
                                        <p:attrNameLst>
                                          <p:attrName>style.visibility</p:attrName>
                                        </p:attrNameLst>
                                      </p:cBhvr>
                                      <p:to>
                                        <p:strVal val="visible"/>
                                      </p:to>
                                    </p:set>
                                    <p:anim calcmode="lin" valueType="num">
                                      <p:cBhvr>
                                        <p:cTn id="54"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6" dur="500"/>
                                        <p:tgtEl>
                                          <p:spTgt spid="3">
                                            <p:txEl>
                                              <p:pRg st="5" end="5"/>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1" presetClass="entr" presetSubtype="1" fill="hold"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Effect transition="in" filter="wheel(1)">
                                      <p:cBhvr>
                                        <p:cTn id="61" dur="2000"/>
                                        <p:tgtEl>
                                          <p:spTgt spid="5">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53" presetClass="entr" presetSubtype="16" fill="hold" nodeType="clickEffect">
                                  <p:stCondLst>
                                    <p:cond delay="0"/>
                                  </p:stCondLst>
                                  <p:childTnLst>
                                    <p:set>
                                      <p:cBhvr>
                                        <p:cTn id="65" dur="1" fill="hold">
                                          <p:stCondLst>
                                            <p:cond delay="0"/>
                                          </p:stCondLst>
                                        </p:cTn>
                                        <p:tgtEl>
                                          <p:spTgt spid="6">
                                            <p:txEl>
                                              <p:pRg st="0" end="0"/>
                                            </p:txEl>
                                          </p:spTgt>
                                        </p:tgtEl>
                                        <p:attrNameLst>
                                          <p:attrName>style.visibility</p:attrName>
                                        </p:attrNameLst>
                                      </p:cBhvr>
                                      <p:to>
                                        <p:strVal val="visible"/>
                                      </p:to>
                                    </p:set>
                                    <p:anim calcmode="lin" valueType="num">
                                      <p:cBhvr>
                                        <p:cTn id="66"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67"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68" dur="500"/>
                                        <p:tgtEl>
                                          <p:spTgt spid="6">
                                            <p:txEl>
                                              <p:pRg st="0" end="0"/>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nodeType="clickEffect">
                                  <p:stCondLst>
                                    <p:cond delay="0"/>
                                  </p:stCondLst>
                                  <p:childTnLst>
                                    <p:set>
                                      <p:cBhvr>
                                        <p:cTn id="72" dur="1" fill="hold">
                                          <p:stCondLst>
                                            <p:cond delay="0"/>
                                          </p:stCondLst>
                                        </p:cTn>
                                        <p:tgtEl>
                                          <p:spTgt spid="6">
                                            <p:txEl>
                                              <p:pRg st="1" end="1"/>
                                            </p:txEl>
                                          </p:spTgt>
                                        </p:tgtEl>
                                        <p:attrNameLst>
                                          <p:attrName>style.visibility</p:attrName>
                                        </p:attrNameLst>
                                      </p:cBhvr>
                                      <p:to>
                                        <p:strVal val="visible"/>
                                      </p:to>
                                    </p:set>
                                    <p:anim calcmode="lin" valueType="num">
                                      <p:cBhvr>
                                        <p:cTn id="73"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74"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75" dur="500"/>
                                        <p:tgtEl>
                                          <p:spTgt spid="6">
                                            <p:txEl>
                                              <p:pRg st="1" end="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53" presetClass="entr" presetSubtype="16" fill="hold" nodeType="clickEffect">
                                  <p:stCondLst>
                                    <p:cond delay="0"/>
                                  </p:stCondLst>
                                  <p:childTnLst>
                                    <p:set>
                                      <p:cBhvr>
                                        <p:cTn id="79" dur="1" fill="hold">
                                          <p:stCondLst>
                                            <p:cond delay="0"/>
                                          </p:stCondLst>
                                        </p:cTn>
                                        <p:tgtEl>
                                          <p:spTgt spid="6">
                                            <p:txEl>
                                              <p:pRg st="2" end="2"/>
                                            </p:txEl>
                                          </p:spTgt>
                                        </p:tgtEl>
                                        <p:attrNameLst>
                                          <p:attrName>style.visibility</p:attrName>
                                        </p:attrNameLst>
                                      </p:cBhvr>
                                      <p:to>
                                        <p:strVal val="visible"/>
                                      </p:to>
                                    </p:set>
                                    <p:anim calcmode="lin" valueType="num">
                                      <p:cBhvr>
                                        <p:cTn id="80"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81"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8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xmlns="" id="{9E6671AF-110C-4E4D-BEB4-1323A3136D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2416413-BB6F-E5F5-2D52-04F2C24B0F43}"/>
              </a:ext>
            </a:extLst>
          </p:cNvPr>
          <p:cNvSpPr>
            <a:spLocks noGrp="1"/>
          </p:cNvSpPr>
          <p:nvPr>
            <p:ph type="title"/>
          </p:nvPr>
        </p:nvSpPr>
        <p:spPr>
          <a:xfrm>
            <a:off x="761803" y="310895"/>
            <a:ext cx="4889191" cy="2121408"/>
          </a:xfrm>
        </p:spPr>
        <p:txBody>
          <a:bodyPr anchor="ctr">
            <a:normAutofit/>
          </a:bodyPr>
          <a:lstStyle/>
          <a:p>
            <a:r>
              <a:rPr lang="en-GB" sz="3700" dirty="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latin typeface="Times New Roman"/>
                <a:cs typeface="Times New Roman"/>
              </a:rPr>
              <a:t>Monitoring and Evaluating Stakeholder Relationships</a:t>
            </a:r>
            <a:endParaRPr lang="en-US" sz="3700" dirty="0">
              <a:ln w="12700">
                <a:solidFill>
                  <a:schemeClr val="tx2">
                    <a:satMod val="155000"/>
                  </a:schemeClr>
                </a:solidFill>
                <a:prstDash val="solid"/>
              </a:ln>
              <a:solidFill>
                <a:schemeClr val="tx1"/>
              </a:solidFill>
              <a:effectLst>
                <a:outerShdw blurRad="41275" dist="20320" dir="1800000" algn="tl" rotWithShape="0">
                  <a:srgbClr val="000000">
                    <a:alpha val="40000"/>
                  </a:srgbClr>
                </a:outerShdw>
              </a:effectLst>
            </a:endParaRPr>
          </a:p>
        </p:txBody>
      </p:sp>
      <p:pic>
        <p:nvPicPr>
          <p:cNvPr id="4100" name="Picture 4" descr="C:\Users\maria\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8" y="2524124"/>
            <a:ext cx="3043237" cy="3271838"/>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maria\Desktop\download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4212" y="3733804"/>
            <a:ext cx="3114675" cy="28479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maria\Desktop\download (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05501" y="2296714"/>
            <a:ext cx="3114675" cy="3726657"/>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C:\Users\maria\Desktop\download (3).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48689" y="3733803"/>
            <a:ext cx="3114675" cy="2847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85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4100"/>
                                        </p:tgtEl>
                                        <p:attrNameLst>
                                          <p:attrName>style.visibility</p:attrName>
                                        </p:attrNameLst>
                                      </p:cBhvr>
                                      <p:to>
                                        <p:strVal val="visible"/>
                                      </p:to>
                                    </p:set>
                                    <p:animEffect transition="in" filter="wipe(down)">
                                      <p:cBhvr>
                                        <p:cTn id="12" dur="580">
                                          <p:stCondLst>
                                            <p:cond delay="0"/>
                                          </p:stCondLst>
                                        </p:cTn>
                                        <p:tgtEl>
                                          <p:spTgt spid="4100"/>
                                        </p:tgtEl>
                                      </p:cBhvr>
                                    </p:animEffect>
                                    <p:anim calcmode="lin" valueType="num">
                                      <p:cBhvr>
                                        <p:cTn id="13" dur="1822" tmFilter="0,0; 0.14,0.36; 0.43,0.73; 0.71,0.91; 1.0,1.0">
                                          <p:stCondLst>
                                            <p:cond delay="0"/>
                                          </p:stCondLst>
                                        </p:cTn>
                                        <p:tgtEl>
                                          <p:spTgt spid="4100"/>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100"/>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100"/>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100"/>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100"/>
                                        </p:tgtEl>
                                        <p:attrNameLst>
                                          <p:attrName>ppt_y</p:attrName>
                                        </p:attrNameLst>
                                      </p:cBhvr>
                                      <p:tavLst>
                                        <p:tav tm="0" fmla="#ppt_y-sin(pi*$)/81">
                                          <p:val>
                                            <p:fltVal val="0"/>
                                          </p:val>
                                        </p:tav>
                                        <p:tav tm="100000">
                                          <p:val>
                                            <p:fltVal val="1"/>
                                          </p:val>
                                        </p:tav>
                                      </p:tavLst>
                                    </p:anim>
                                    <p:animScale>
                                      <p:cBhvr>
                                        <p:cTn id="18" dur="26">
                                          <p:stCondLst>
                                            <p:cond delay="650"/>
                                          </p:stCondLst>
                                        </p:cTn>
                                        <p:tgtEl>
                                          <p:spTgt spid="4100"/>
                                        </p:tgtEl>
                                      </p:cBhvr>
                                      <p:to x="100000" y="60000"/>
                                    </p:animScale>
                                    <p:animScale>
                                      <p:cBhvr>
                                        <p:cTn id="19" dur="166" decel="50000">
                                          <p:stCondLst>
                                            <p:cond delay="676"/>
                                          </p:stCondLst>
                                        </p:cTn>
                                        <p:tgtEl>
                                          <p:spTgt spid="4100"/>
                                        </p:tgtEl>
                                      </p:cBhvr>
                                      <p:to x="100000" y="100000"/>
                                    </p:animScale>
                                    <p:animScale>
                                      <p:cBhvr>
                                        <p:cTn id="20" dur="26">
                                          <p:stCondLst>
                                            <p:cond delay="1312"/>
                                          </p:stCondLst>
                                        </p:cTn>
                                        <p:tgtEl>
                                          <p:spTgt spid="4100"/>
                                        </p:tgtEl>
                                      </p:cBhvr>
                                      <p:to x="100000" y="80000"/>
                                    </p:animScale>
                                    <p:animScale>
                                      <p:cBhvr>
                                        <p:cTn id="21" dur="166" decel="50000">
                                          <p:stCondLst>
                                            <p:cond delay="1338"/>
                                          </p:stCondLst>
                                        </p:cTn>
                                        <p:tgtEl>
                                          <p:spTgt spid="4100"/>
                                        </p:tgtEl>
                                      </p:cBhvr>
                                      <p:to x="100000" y="100000"/>
                                    </p:animScale>
                                    <p:animScale>
                                      <p:cBhvr>
                                        <p:cTn id="22" dur="26">
                                          <p:stCondLst>
                                            <p:cond delay="1642"/>
                                          </p:stCondLst>
                                        </p:cTn>
                                        <p:tgtEl>
                                          <p:spTgt spid="4100"/>
                                        </p:tgtEl>
                                      </p:cBhvr>
                                      <p:to x="100000" y="90000"/>
                                    </p:animScale>
                                    <p:animScale>
                                      <p:cBhvr>
                                        <p:cTn id="23" dur="166" decel="50000">
                                          <p:stCondLst>
                                            <p:cond delay="1668"/>
                                          </p:stCondLst>
                                        </p:cTn>
                                        <p:tgtEl>
                                          <p:spTgt spid="4100"/>
                                        </p:tgtEl>
                                      </p:cBhvr>
                                      <p:to x="100000" y="100000"/>
                                    </p:animScale>
                                    <p:animScale>
                                      <p:cBhvr>
                                        <p:cTn id="24" dur="26">
                                          <p:stCondLst>
                                            <p:cond delay="1808"/>
                                          </p:stCondLst>
                                        </p:cTn>
                                        <p:tgtEl>
                                          <p:spTgt spid="4100"/>
                                        </p:tgtEl>
                                      </p:cBhvr>
                                      <p:to x="100000" y="95000"/>
                                    </p:animScale>
                                    <p:animScale>
                                      <p:cBhvr>
                                        <p:cTn id="25" dur="166" decel="50000">
                                          <p:stCondLst>
                                            <p:cond delay="1834"/>
                                          </p:stCondLst>
                                        </p:cTn>
                                        <p:tgtEl>
                                          <p:spTgt spid="4100"/>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4101"/>
                                        </p:tgtEl>
                                        <p:attrNameLst>
                                          <p:attrName>style.visibility</p:attrName>
                                        </p:attrNameLst>
                                      </p:cBhvr>
                                      <p:to>
                                        <p:strVal val="visible"/>
                                      </p:to>
                                    </p:set>
                                    <p:animEffect transition="in" filter="wipe(down)">
                                      <p:cBhvr>
                                        <p:cTn id="30" dur="580">
                                          <p:stCondLst>
                                            <p:cond delay="0"/>
                                          </p:stCondLst>
                                        </p:cTn>
                                        <p:tgtEl>
                                          <p:spTgt spid="4101"/>
                                        </p:tgtEl>
                                      </p:cBhvr>
                                    </p:animEffect>
                                    <p:anim calcmode="lin" valueType="num">
                                      <p:cBhvr>
                                        <p:cTn id="31" dur="1822" tmFilter="0,0; 0.14,0.36; 0.43,0.73; 0.71,0.91; 1.0,1.0">
                                          <p:stCondLst>
                                            <p:cond delay="0"/>
                                          </p:stCondLst>
                                        </p:cTn>
                                        <p:tgtEl>
                                          <p:spTgt spid="4101"/>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101"/>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101"/>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101"/>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101"/>
                                        </p:tgtEl>
                                        <p:attrNameLst>
                                          <p:attrName>ppt_y</p:attrName>
                                        </p:attrNameLst>
                                      </p:cBhvr>
                                      <p:tavLst>
                                        <p:tav tm="0" fmla="#ppt_y-sin(pi*$)/81">
                                          <p:val>
                                            <p:fltVal val="0"/>
                                          </p:val>
                                        </p:tav>
                                        <p:tav tm="100000">
                                          <p:val>
                                            <p:fltVal val="1"/>
                                          </p:val>
                                        </p:tav>
                                      </p:tavLst>
                                    </p:anim>
                                    <p:animScale>
                                      <p:cBhvr>
                                        <p:cTn id="36" dur="26">
                                          <p:stCondLst>
                                            <p:cond delay="650"/>
                                          </p:stCondLst>
                                        </p:cTn>
                                        <p:tgtEl>
                                          <p:spTgt spid="4101"/>
                                        </p:tgtEl>
                                      </p:cBhvr>
                                      <p:to x="100000" y="60000"/>
                                    </p:animScale>
                                    <p:animScale>
                                      <p:cBhvr>
                                        <p:cTn id="37" dur="166" decel="50000">
                                          <p:stCondLst>
                                            <p:cond delay="676"/>
                                          </p:stCondLst>
                                        </p:cTn>
                                        <p:tgtEl>
                                          <p:spTgt spid="4101"/>
                                        </p:tgtEl>
                                      </p:cBhvr>
                                      <p:to x="100000" y="100000"/>
                                    </p:animScale>
                                    <p:animScale>
                                      <p:cBhvr>
                                        <p:cTn id="38" dur="26">
                                          <p:stCondLst>
                                            <p:cond delay="1312"/>
                                          </p:stCondLst>
                                        </p:cTn>
                                        <p:tgtEl>
                                          <p:spTgt spid="4101"/>
                                        </p:tgtEl>
                                      </p:cBhvr>
                                      <p:to x="100000" y="80000"/>
                                    </p:animScale>
                                    <p:animScale>
                                      <p:cBhvr>
                                        <p:cTn id="39" dur="166" decel="50000">
                                          <p:stCondLst>
                                            <p:cond delay="1338"/>
                                          </p:stCondLst>
                                        </p:cTn>
                                        <p:tgtEl>
                                          <p:spTgt spid="4101"/>
                                        </p:tgtEl>
                                      </p:cBhvr>
                                      <p:to x="100000" y="100000"/>
                                    </p:animScale>
                                    <p:animScale>
                                      <p:cBhvr>
                                        <p:cTn id="40" dur="26">
                                          <p:stCondLst>
                                            <p:cond delay="1642"/>
                                          </p:stCondLst>
                                        </p:cTn>
                                        <p:tgtEl>
                                          <p:spTgt spid="4101"/>
                                        </p:tgtEl>
                                      </p:cBhvr>
                                      <p:to x="100000" y="90000"/>
                                    </p:animScale>
                                    <p:animScale>
                                      <p:cBhvr>
                                        <p:cTn id="41" dur="166" decel="50000">
                                          <p:stCondLst>
                                            <p:cond delay="1668"/>
                                          </p:stCondLst>
                                        </p:cTn>
                                        <p:tgtEl>
                                          <p:spTgt spid="4101"/>
                                        </p:tgtEl>
                                      </p:cBhvr>
                                      <p:to x="100000" y="100000"/>
                                    </p:animScale>
                                    <p:animScale>
                                      <p:cBhvr>
                                        <p:cTn id="42" dur="26">
                                          <p:stCondLst>
                                            <p:cond delay="1808"/>
                                          </p:stCondLst>
                                        </p:cTn>
                                        <p:tgtEl>
                                          <p:spTgt spid="4101"/>
                                        </p:tgtEl>
                                      </p:cBhvr>
                                      <p:to x="100000" y="95000"/>
                                    </p:animScale>
                                    <p:animScale>
                                      <p:cBhvr>
                                        <p:cTn id="43" dur="166" decel="50000">
                                          <p:stCondLst>
                                            <p:cond delay="1834"/>
                                          </p:stCondLst>
                                        </p:cTn>
                                        <p:tgtEl>
                                          <p:spTgt spid="4101"/>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4102"/>
                                        </p:tgtEl>
                                        <p:attrNameLst>
                                          <p:attrName>style.visibility</p:attrName>
                                        </p:attrNameLst>
                                      </p:cBhvr>
                                      <p:to>
                                        <p:strVal val="visible"/>
                                      </p:to>
                                    </p:set>
                                    <p:animEffect transition="in" filter="wipe(down)">
                                      <p:cBhvr>
                                        <p:cTn id="48" dur="580">
                                          <p:stCondLst>
                                            <p:cond delay="0"/>
                                          </p:stCondLst>
                                        </p:cTn>
                                        <p:tgtEl>
                                          <p:spTgt spid="4102"/>
                                        </p:tgtEl>
                                      </p:cBhvr>
                                    </p:animEffect>
                                    <p:anim calcmode="lin" valueType="num">
                                      <p:cBhvr>
                                        <p:cTn id="49" dur="1822" tmFilter="0,0; 0.14,0.36; 0.43,0.73; 0.71,0.91; 1.0,1.0">
                                          <p:stCondLst>
                                            <p:cond delay="0"/>
                                          </p:stCondLst>
                                        </p:cTn>
                                        <p:tgtEl>
                                          <p:spTgt spid="4102"/>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4102"/>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4102"/>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4102"/>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4102"/>
                                        </p:tgtEl>
                                        <p:attrNameLst>
                                          <p:attrName>ppt_y</p:attrName>
                                        </p:attrNameLst>
                                      </p:cBhvr>
                                      <p:tavLst>
                                        <p:tav tm="0" fmla="#ppt_y-sin(pi*$)/81">
                                          <p:val>
                                            <p:fltVal val="0"/>
                                          </p:val>
                                        </p:tav>
                                        <p:tav tm="100000">
                                          <p:val>
                                            <p:fltVal val="1"/>
                                          </p:val>
                                        </p:tav>
                                      </p:tavLst>
                                    </p:anim>
                                    <p:animScale>
                                      <p:cBhvr>
                                        <p:cTn id="54" dur="26">
                                          <p:stCondLst>
                                            <p:cond delay="650"/>
                                          </p:stCondLst>
                                        </p:cTn>
                                        <p:tgtEl>
                                          <p:spTgt spid="4102"/>
                                        </p:tgtEl>
                                      </p:cBhvr>
                                      <p:to x="100000" y="60000"/>
                                    </p:animScale>
                                    <p:animScale>
                                      <p:cBhvr>
                                        <p:cTn id="55" dur="166" decel="50000">
                                          <p:stCondLst>
                                            <p:cond delay="676"/>
                                          </p:stCondLst>
                                        </p:cTn>
                                        <p:tgtEl>
                                          <p:spTgt spid="4102"/>
                                        </p:tgtEl>
                                      </p:cBhvr>
                                      <p:to x="100000" y="100000"/>
                                    </p:animScale>
                                    <p:animScale>
                                      <p:cBhvr>
                                        <p:cTn id="56" dur="26">
                                          <p:stCondLst>
                                            <p:cond delay="1312"/>
                                          </p:stCondLst>
                                        </p:cTn>
                                        <p:tgtEl>
                                          <p:spTgt spid="4102"/>
                                        </p:tgtEl>
                                      </p:cBhvr>
                                      <p:to x="100000" y="80000"/>
                                    </p:animScale>
                                    <p:animScale>
                                      <p:cBhvr>
                                        <p:cTn id="57" dur="166" decel="50000">
                                          <p:stCondLst>
                                            <p:cond delay="1338"/>
                                          </p:stCondLst>
                                        </p:cTn>
                                        <p:tgtEl>
                                          <p:spTgt spid="4102"/>
                                        </p:tgtEl>
                                      </p:cBhvr>
                                      <p:to x="100000" y="100000"/>
                                    </p:animScale>
                                    <p:animScale>
                                      <p:cBhvr>
                                        <p:cTn id="58" dur="26">
                                          <p:stCondLst>
                                            <p:cond delay="1642"/>
                                          </p:stCondLst>
                                        </p:cTn>
                                        <p:tgtEl>
                                          <p:spTgt spid="4102"/>
                                        </p:tgtEl>
                                      </p:cBhvr>
                                      <p:to x="100000" y="90000"/>
                                    </p:animScale>
                                    <p:animScale>
                                      <p:cBhvr>
                                        <p:cTn id="59" dur="166" decel="50000">
                                          <p:stCondLst>
                                            <p:cond delay="1668"/>
                                          </p:stCondLst>
                                        </p:cTn>
                                        <p:tgtEl>
                                          <p:spTgt spid="4102"/>
                                        </p:tgtEl>
                                      </p:cBhvr>
                                      <p:to x="100000" y="100000"/>
                                    </p:animScale>
                                    <p:animScale>
                                      <p:cBhvr>
                                        <p:cTn id="60" dur="26">
                                          <p:stCondLst>
                                            <p:cond delay="1808"/>
                                          </p:stCondLst>
                                        </p:cTn>
                                        <p:tgtEl>
                                          <p:spTgt spid="4102"/>
                                        </p:tgtEl>
                                      </p:cBhvr>
                                      <p:to x="100000" y="95000"/>
                                    </p:animScale>
                                    <p:animScale>
                                      <p:cBhvr>
                                        <p:cTn id="61" dur="166" decel="50000">
                                          <p:stCondLst>
                                            <p:cond delay="1834"/>
                                          </p:stCondLst>
                                        </p:cTn>
                                        <p:tgtEl>
                                          <p:spTgt spid="4102"/>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4103"/>
                                        </p:tgtEl>
                                        <p:attrNameLst>
                                          <p:attrName>style.visibility</p:attrName>
                                        </p:attrNameLst>
                                      </p:cBhvr>
                                      <p:to>
                                        <p:strVal val="visible"/>
                                      </p:to>
                                    </p:set>
                                    <p:animEffect transition="in" filter="wipe(down)">
                                      <p:cBhvr>
                                        <p:cTn id="66" dur="580">
                                          <p:stCondLst>
                                            <p:cond delay="0"/>
                                          </p:stCondLst>
                                        </p:cTn>
                                        <p:tgtEl>
                                          <p:spTgt spid="4103"/>
                                        </p:tgtEl>
                                      </p:cBhvr>
                                    </p:animEffect>
                                    <p:anim calcmode="lin" valueType="num">
                                      <p:cBhvr>
                                        <p:cTn id="67" dur="1822" tmFilter="0,0; 0.14,0.36; 0.43,0.73; 0.71,0.91; 1.0,1.0">
                                          <p:stCondLst>
                                            <p:cond delay="0"/>
                                          </p:stCondLst>
                                        </p:cTn>
                                        <p:tgtEl>
                                          <p:spTgt spid="4103"/>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4103"/>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4103"/>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4103"/>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4103"/>
                                        </p:tgtEl>
                                        <p:attrNameLst>
                                          <p:attrName>ppt_y</p:attrName>
                                        </p:attrNameLst>
                                      </p:cBhvr>
                                      <p:tavLst>
                                        <p:tav tm="0" fmla="#ppt_y-sin(pi*$)/81">
                                          <p:val>
                                            <p:fltVal val="0"/>
                                          </p:val>
                                        </p:tav>
                                        <p:tav tm="100000">
                                          <p:val>
                                            <p:fltVal val="1"/>
                                          </p:val>
                                        </p:tav>
                                      </p:tavLst>
                                    </p:anim>
                                    <p:animScale>
                                      <p:cBhvr>
                                        <p:cTn id="72" dur="26">
                                          <p:stCondLst>
                                            <p:cond delay="650"/>
                                          </p:stCondLst>
                                        </p:cTn>
                                        <p:tgtEl>
                                          <p:spTgt spid="4103"/>
                                        </p:tgtEl>
                                      </p:cBhvr>
                                      <p:to x="100000" y="60000"/>
                                    </p:animScale>
                                    <p:animScale>
                                      <p:cBhvr>
                                        <p:cTn id="73" dur="166" decel="50000">
                                          <p:stCondLst>
                                            <p:cond delay="676"/>
                                          </p:stCondLst>
                                        </p:cTn>
                                        <p:tgtEl>
                                          <p:spTgt spid="4103"/>
                                        </p:tgtEl>
                                      </p:cBhvr>
                                      <p:to x="100000" y="100000"/>
                                    </p:animScale>
                                    <p:animScale>
                                      <p:cBhvr>
                                        <p:cTn id="74" dur="26">
                                          <p:stCondLst>
                                            <p:cond delay="1312"/>
                                          </p:stCondLst>
                                        </p:cTn>
                                        <p:tgtEl>
                                          <p:spTgt spid="4103"/>
                                        </p:tgtEl>
                                      </p:cBhvr>
                                      <p:to x="100000" y="80000"/>
                                    </p:animScale>
                                    <p:animScale>
                                      <p:cBhvr>
                                        <p:cTn id="75" dur="166" decel="50000">
                                          <p:stCondLst>
                                            <p:cond delay="1338"/>
                                          </p:stCondLst>
                                        </p:cTn>
                                        <p:tgtEl>
                                          <p:spTgt spid="4103"/>
                                        </p:tgtEl>
                                      </p:cBhvr>
                                      <p:to x="100000" y="100000"/>
                                    </p:animScale>
                                    <p:animScale>
                                      <p:cBhvr>
                                        <p:cTn id="76" dur="26">
                                          <p:stCondLst>
                                            <p:cond delay="1642"/>
                                          </p:stCondLst>
                                        </p:cTn>
                                        <p:tgtEl>
                                          <p:spTgt spid="4103"/>
                                        </p:tgtEl>
                                      </p:cBhvr>
                                      <p:to x="100000" y="90000"/>
                                    </p:animScale>
                                    <p:animScale>
                                      <p:cBhvr>
                                        <p:cTn id="77" dur="166" decel="50000">
                                          <p:stCondLst>
                                            <p:cond delay="1668"/>
                                          </p:stCondLst>
                                        </p:cTn>
                                        <p:tgtEl>
                                          <p:spTgt spid="4103"/>
                                        </p:tgtEl>
                                      </p:cBhvr>
                                      <p:to x="100000" y="100000"/>
                                    </p:animScale>
                                    <p:animScale>
                                      <p:cBhvr>
                                        <p:cTn id="78" dur="26">
                                          <p:stCondLst>
                                            <p:cond delay="1808"/>
                                          </p:stCondLst>
                                        </p:cTn>
                                        <p:tgtEl>
                                          <p:spTgt spid="4103"/>
                                        </p:tgtEl>
                                      </p:cBhvr>
                                      <p:to x="100000" y="95000"/>
                                    </p:animScale>
                                    <p:animScale>
                                      <p:cBhvr>
                                        <p:cTn id="79" dur="166" decel="50000">
                                          <p:stCondLst>
                                            <p:cond delay="1834"/>
                                          </p:stCondLst>
                                        </p:cTn>
                                        <p:tgtEl>
                                          <p:spTgt spid="410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058A14AF-9FB5-4CC7-BA35-E8E85D3E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 y="4"/>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FC1E75E-F319-0795-701B-93BA4D91FF52}"/>
              </a:ext>
            </a:extLst>
          </p:cNvPr>
          <p:cNvSpPr>
            <a:spLocks noGrp="1"/>
          </p:cNvSpPr>
          <p:nvPr>
            <p:ph type="title"/>
          </p:nvPr>
        </p:nvSpPr>
        <p:spPr>
          <a:xfrm>
            <a:off x="793661" y="386930"/>
            <a:ext cx="10066123" cy="1298448"/>
          </a:xfrm>
        </p:spPr>
        <p:txBody>
          <a:bodyPr anchor="b">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GB" dirty="0">
                <a:ln w="11430"/>
                <a:solidFill>
                  <a:schemeClr val="tx1"/>
                </a:solidFill>
                <a:effectLst>
                  <a:outerShdw blurRad="50800" dist="39000" dir="5460000" algn="tl">
                    <a:srgbClr val="000000">
                      <a:alpha val="38000"/>
                    </a:srgbClr>
                  </a:outerShdw>
                </a:effectLst>
                <a:latin typeface="Times New Roman"/>
                <a:cs typeface="Times New Roman"/>
              </a:rPr>
              <a:t>Importance of Stakeholder Analysis for Apple </a:t>
            </a:r>
            <a:endParaRPr lang="en-US" dirty="0">
              <a:ln w="11430"/>
              <a:solidFill>
                <a:schemeClr val="tx1"/>
              </a:solidFill>
              <a:effectLst>
                <a:outerShdw blurRad="50800" dist="39000" dir="5460000" algn="tl">
                  <a:srgbClr val="000000">
                    <a:alpha val="38000"/>
                  </a:srgbClr>
                </a:outerShdw>
              </a:effectLst>
            </a:endParaRPr>
          </a:p>
        </p:txBody>
      </p:sp>
      <p:sp>
        <p:nvSpPr>
          <p:cNvPr id="3" name="Content Placeholder 2">
            <a:extLst>
              <a:ext uri="{FF2B5EF4-FFF2-40B4-BE49-F238E27FC236}">
                <a16:creationId xmlns:a16="http://schemas.microsoft.com/office/drawing/2014/main" xmlns="" id="{2FDB803B-EAC5-BAE8-6C44-7C0FBB637719}"/>
              </a:ext>
            </a:extLst>
          </p:cNvPr>
          <p:cNvSpPr>
            <a:spLocks noGrp="1"/>
          </p:cNvSpPr>
          <p:nvPr>
            <p:ph idx="1"/>
          </p:nvPr>
        </p:nvSpPr>
        <p:spPr>
          <a:xfrm>
            <a:off x="793663" y="2295526"/>
            <a:ext cx="5064215" cy="4114800"/>
          </a:xfrm>
        </p:spPr>
        <p:txBody>
          <a:bodyPr vert="horz" lIns="91440" tIns="45720" rIns="91440" bIns="45720" rtlCol="0" anchor="ctr">
            <a:normAutofit/>
          </a:bodyPr>
          <a:lstStyle/>
          <a:p>
            <a:r>
              <a:rPr lang="en-GB" sz="1600" dirty="0" smtClean="0">
                <a:latin typeface="Aptos(body)"/>
                <a:cs typeface="Times New Roman"/>
              </a:rPr>
              <a:t>Identifying </a:t>
            </a:r>
            <a:r>
              <a:rPr lang="en-GB" sz="1600" dirty="0">
                <a:latin typeface="Aptos(body)"/>
                <a:cs typeface="Times New Roman"/>
              </a:rPr>
              <a:t>and prioritising important stakeholders' needs and expectations through stakeholder analysis fosters trust and long-term partnerships (Solomon, 2020).</a:t>
            </a:r>
            <a:endParaRPr lang="en-GB" sz="1600" dirty="0">
              <a:latin typeface="Aptos(body)"/>
            </a:endParaRPr>
          </a:p>
          <a:p>
            <a:r>
              <a:rPr lang="en-GB" sz="1600" dirty="0" smtClean="0">
                <a:latin typeface="Aptos(body)"/>
                <a:cs typeface="Times New Roman"/>
              </a:rPr>
              <a:t>Apple's </a:t>
            </a:r>
            <a:r>
              <a:rPr lang="en-GB" sz="1600" dirty="0">
                <a:latin typeface="Aptos(body)"/>
                <a:cs typeface="Times New Roman"/>
              </a:rPr>
              <a:t>key stakeholders include customers, investors, employees, suppliers, municipalities, and governments. Everyone has different priorities.</a:t>
            </a:r>
            <a:endParaRPr lang="en-GB" sz="1600" dirty="0">
              <a:latin typeface="Aptos(body)"/>
            </a:endParaRPr>
          </a:p>
          <a:p>
            <a:r>
              <a:rPr lang="en-GB" sz="1600" dirty="0" smtClean="0">
                <a:latin typeface="Aptos(body)"/>
                <a:cs typeface="Times New Roman"/>
              </a:rPr>
              <a:t>Apple </a:t>
            </a:r>
            <a:r>
              <a:rPr lang="en-GB" sz="1600" dirty="0">
                <a:latin typeface="Aptos(body)"/>
                <a:cs typeface="Times New Roman"/>
              </a:rPr>
              <a:t>can reduce risks, foresee market trends, and ensure long-term growth and social impact using stakeholder research.</a:t>
            </a:r>
            <a:endParaRPr lang="en-GB" sz="1600" dirty="0">
              <a:latin typeface="Aptos(body)"/>
            </a:endParaRPr>
          </a:p>
          <a:p>
            <a:endParaRPr lang="en-GB" sz="1600" dirty="0">
              <a:latin typeface="Aptos(body)"/>
            </a:endParaRPr>
          </a:p>
        </p:txBody>
      </p:sp>
      <p:pic>
        <p:nvPicPr>
          <p:cNvPr id="4" name="Picture 3" descr="A diagram of a project&#10;&#10;Description automatically generated">
            <a:extLst>
              <a:ext uri="{FF2B5EF4-FFF2-40B4-BE49-F238E27FC236}">
                <a16:creationId xmlns:a16="http://schemas.microsoft.com/office/drawing/2014/main" xmlns="" id="{6CB90A10-7E97-7D18-891D-CE2B1D094225}"/>
              </a:ext>
            </a:extLst>
          </p:cNvPr>
          <p:cNvPicPr>
            <a:picLocks noChangeAspect="1"/>
          </p:cNvPicPr>
          <p:nvPr/>
        </p:nvPicPr>
        <p:blipFill>
          <a:blip r:embed="rId3"/>
          <a:stretch>
            <a:fillRect/>
          </a:stretch>
        </p:blipFill>
        <p:spPr>
          <a:xfrm>
            <a:off x="6728449" y="2413277"/>
            <a:ext cx="5002347" cy="3714244"/>
          </a:xfrm>
          <a:prstGeom prst="rect">
            <a:avLst/>
          </a:prstGeom>
        </p:spPr>
      </p:pic>
    </p:spTree>
    <p:extLst>
      <p:ext uri="{BB962C8B-B14F-4D97-AF65-F5344CB8AC3E}">
        <p14:creationId xmlns:p14="http://schemas.microsoft.com/office/powerpoint/2010/main" val="34360614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xmlns="" id="{460B0EFB-53ED-4F35-B05D-F658EA021C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apple logo on a black background&#10;&#10;Description automatically generated">
            <a:extLst>
              <a:ext uri="{FF2B5EF4-FFF2-40B4-BE49-F238E27FC236}">
                <a16:creationId xmlns:a16="http://schemas.microsoft.com/office/drawing/2014/main" xmlns="" id="{940E98CA-23E9-D4BE-B20B-CD8D1D1B42AD}"/>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2672" r="24227"/>
          <a:stretch/>
        </p:blipFill>
        <p:spPr>
          <a:xfrm>
            <a:off x="-7364"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xmlns="" id="{7BAA09B2-CA6B-0A71-3B43-AA6B7EBC3593}"/>
              </a:ext>
            </a:extLst>
          </p:cNvPr>
          <p:cNvSpPr>
            <a:spLocks noGrp="1"/>
          </p:cNvSpPr>
          <p:nvPr>
            <p:ph type="title"/>
          </p:nvPr>
        </p:nvSpPr>
        <p:spPr>
          <a:xfrm>
            <a:off x="5610225" y="161926"/>
            <a:ext cx="5938307" cy="1447800"/>
          </a:xfrm>
        </p:spPr>
        <p:txBody>
          <a:bodyPr>
            <a:normAutofit/>
            <a:scene3d>
              <a:camera prst="perspectiveLeft"/>
              <a:lightRig rig="threePt" dir="t"/>
            </a:scene3d>
          </a:bodyPr>
          <a:lstStyle/>
          <a:p>
            <a:pPr algn="r"/>
            <a:r>
              <a:rPr lang="en-GB" b="1" dirty="0">
                <a:solidFill>
                  <a:schemeClr val="tx1"/>
                </a:solidFill>
                <a:latin typeface="Times New Roman"/>
                <a:cs typeface="Times New Roman"/>
              </a:rPr>
              <a:t> Different  Functions within Apple</a:t>
            </a:r>
            <a:endParaRPr lang="en-US" dirty="0">
              <a:solidFill>
                <a:schemeClr val="tx1"/>
              </a:solidFill>
            </a:endParaRPr>
          </a:p>
        </p:txBody>
      </p:sp>
      <p:sp>
        <p:nvSpPr>
          <p:cNvPr id="3" name="Content Placeholder 2">
            <a:extLst>
              <a:ext uri="{FF2B5EF4-FFF2-40B4-BE49-F238E27FC236}">
                <a16:creationId xmlns:a16="http://schemas.microsoft.com/office/drawing/2014/main" xmlns="" id="{BAF59E6B-9997-2615-C094-B62A1C432A42}"/>
              </a:ext>
            </a:extLst>
          </p:cNvPr>
          <p:cNvSpPr>
            <a:spLocks noGrp="1"/>
          </p:cNvSpPr>
          <p:nvPr>
            <p:ph idx="1"/>
          </p:nvPr>
        </p:nvSpPr>
        <p:spPr>
          <a:xfrm>
            <a:off x="5827050" y="1868487"/>
            <a:ext cx="5721484" cy="4351338"/>
          </a:xfrm>
          <a:scene3d>
            <a:camera prst="perspectiveLeft"/>
            <a:lightRig rig="threePt" dir="t"/>
          </a:scene3d>
        </p:spPr>
        <p:txBody>
          <a:bodyPr vert="horz" lIns="91440" tIns="45720" rIns="91440" bIns="45720" rtlCol="0">
            <a:normAutofit lnSpcReduction="10000"/>
          </a:bodyPr>
          <a:lstStyle/>
          <a:p>
            <a:r>
              <a:rPr lang="en-GB" sz="1400" dirty="0" smtClean="0">
                <a:latin typeface="Aptos(body)"/>
                <a:cs typeface="Times New Roman"/>
              </a:rPr>
              <a:t>Apple </a:t>
            </a:r>
            <a:r>
              <a:rPr lang="en-GB" sz="1400" dirty="0">
                <a:latin typeface="Aptos(body)"/>
                <a:cs typeface="Times New Roman"/>
              </a:rPr>
              <a:t>majorly focuses on enhancing its different functions as it ensures the firm is operating properly</a:t>
            </a:r>
            <a:endParaRPr lang="en-GB" sz="1400" dirty="0">
              <a:latin typeface="Aptos(body)"/>
            </a:endParaRPr>
          </a:p>
          <a:p>
            <a:r>
              <a:rPr lang="en-GB" sz="1400" dirty="0" smtClean="0">
                <a:latin typeface="Aptos(body)"/>
                <a:cs typeface="Times New Roman"/>
              </a:rPr>
              <a:t>The </a:t>
            </a:r>
            <a:r>
              <a:rPr lang="en-GB" sz="1400" dirty="0">
                <a:latin typeface="Aptos(body)"/>
                <a:cs typeface="Times New Roman"/>
              </a:rPr>
              <a:t>business functions of Apple mainly include finance, human resources and marketing which play a huge role in the success of the business</a:t>
            </a:r>
            <a:endParaRPr lang="en-GB" sz="1400" dirty="0">
              <a:latin typeface="Aptos(body)"/>
            </a:endParaRPr>
          </a:p>
          <a:p>
            <a:endParaRPr lang="en-GB" sz="1400" dirty="0">
              <a:latin typeface="Aptos(body)"/>
              <a:ea typeface="+mn-lt"/>
              <a:cs typeface="Times New Roman"/>
            </a:endParaRPr>
          </a:p>
          <a:p>
            <a:pPr marL="0" indent="0">
              <a:buNone/>
            </a:pPr>
            <a:r>
              <a:rPr lang="en-GB" sz="1400" b="1" i="1" dirty="0">
                <a:latin typeface="Aptos(body)"/>
                <a:cs typeface="Times New Roman"/>
              </a:rPr>
              <a:t> </a:t>
            </a:r>
            <a:r>
              <a:rPr lang="en-GB" sz="1400" b="1" i="1" dirty="0" smtClean="0">
                <a:latin typeface="Aptos(body)"/>
                <a:cs typeface="Times New Roman"/>
              </a:rPr>
              <a:t>FINANCE</a:t>
            </a:r>
            <a:r>
              <a:rPr lang="en-GB" sz="1400" dirty="0">
                <a:latin typeface="Aptos(body)"/>
                <a:cs typeface="Times New Roman"/>
              </a:rPr>
              <a:t> </a:t>
            </a:r>
            <a:endParaRPr lang="en-GB" sz="1400" dirty="0" smtClean="0">
              <a:latin typeface="Aptos(body)"/>
              <a:cs typeface="Times New Roman"/>
            </a:endParaRPr>
          </a:p>
          <a:p>
            <a:r>
              <a:rPr lang="en-GB" sz="1400" dirty="0">
                <a:latin typeface="Aptos(body)"/>
                <a:cs typeface="Times New Roman"/>
              </a:rPr>
              <a:t>M</a:t>
            </a:r>
            <a:r>
              <a:rPr lang="en-GB" sz="1400" dirty="0" smtClean="0">
                <a:latin typeface="Aptos(body)"/>
                <a:cs typeface="Times New Roman"/>
              </a:rPr>
              <a:t>ainly refers </a:t>
            </a:r>
            <a:r>
              <a:rPr lang="en-GB" sz="1400" dirty="0">
                <a:latin typeface="Aptos(body)"/>
                <a:cs typeface="Times New Roman"/>
              </a:rPr>
              <a:t>to an aspect within a business that mainly intends to manage </a:t>
            </a:r>
            <a:endParaRPr lang="en-GB" sz="1400" dirty="0">
              <a:latin typeface="Aptos(body)"/>
            </a:endParaRPr>
          </a:p>
          <a:p>
            <a:r>
              <a:rPr lang="en-GB" sz="1400" dirty="0" smtClean="0">
                <a:latin typeface="Aptos(body)"/>
                <a:cs typeface="Times New Roman"/>
              </a:rPr>
              <a:t>It </a:t>
            </a:r>
            <a:r>
              <a:rPr lang="en-GB" sz="1400" dirty="0">
                <a:latin typeface="Aptos(body)"/>
                <a:cs typeface="Times New Roman"/>
              </a:rPr>
              <a:t>involves supporting the growth of Apple within both the top-line and bottom-line aspects </a:t>
            </a:r>
            <a:endParaRPr lang="en-GB" sz="1400" dirty="0">
              <a:latin typeface="Aptos(body)"/>
            </a:endParaRPr>
          </a:p>
          <a:p>
            <a:r>
              <a:rPr lang="en-GB" sz="1400" dirty="0" smtClean="0">
                <a:latin typeface="Aptos(body)"/>
                <a:cs typeface="Times New Roman"/>
              </a:rPr>
              <a:t>Financial </a:t>
            </a:r>
            <a:r>
              <a:rPr lang="en-GB" sz="1400" dirty="0">
                <a:latin typeface="Aptos(body)"/>
                <a:cs typeface="Times New Roman"/>
              </a:rPr>
              <a:t>planning, internal audit and accounting core areas for work</a:t>
            </a:r>
            <a:endParaRPr lang="en-GB" sz="1400" dirty="0">
              <a:latin typeface="Aptos(body)"/>
            </a:endParaRPr>
          </a:p>
          <a:p>
            <a:endParaRPr lang="en-GB" sz="1400" dirty="0">
              <a:latin typeface="Aptos(body)"/>
              <a:cs typeface="Times New Roman"/>
            </a:endParaRPr>
          </a:p>
          <a:p>
            <a:pPr marL="0" indent="0">
              <a:buNone/>
            </a:pPr>
            <a:r>
              <a:rPr lang="en-GB" sz="1400" b="1" i="1" dirty="0" smtClean="0">
                <a:latin typeface="Aptos(body)"/>
                <a:cs typeface="Times New Roman"/>
              </a:rPr>
              <a:t>HUMAN </a:t>
            </a:r>
            <a:r>
              <a:rPr lang="en-GB" sz="1400" b="1" i="1" dirty="0">
                <a:latin typeface="Aptos(body)"/>
                <a:cs typeface="Times New Roman"/>
              </a:rPr>
              <a:t>RESOURCES </a:t>
            </a:r>
            <a:endParaRPr lang="en-GB" sz="1400" b="1" i="1" dirty="0" smtClean="0">
              <a:latin typeface="Aptos(body)"/>
              <a:cs typeface="Times New Roman"/>
            </a:endParaRPr>
          </a:p>
          <a:p>
            <a:r>
              <a:rPr lang="en-GB" sz="1400" dirty="0">
                <a:latin typeface="Aptos(body)"/>
                <a:cs typeface="Times New Roman"/>
              </a:rPr>
              <a:t>F</a:t>
            </a:r>
            <a:r>
              <a:rPr lang="en-GB" sz="1400" dirty="0" smtClean="0">
                <a:latin typeface="Aptos(body)"/>
                <a:cs typeface="Times New Roman"/>
              </a:rPr>
              <a:t>ocuses </a:t>
            </a:r>
            <a:r>
              <a:rPr lang="en-GB" sz="1400" dirty="0">
                <a:latin typeface="Aptos(body)"/>
                <a:cs typeface="Times New Roman"/>
              </a:rPr>
              <a:t>on implementing different strategies</a:t>
            </a:r>
          </a:p>
          <a:p>
            <a:r>
              <a:rPr lang="en-GB" sz="1400" dirty="0" smtClean="0">
                <a:latin typeface="Aptos(body)"/>
                <a:cs typeface="Times New Roman"/>
              </a:rPr>
              <a:t>Also </a:t>
            </a:r>
            <a:r>
              <a:rPr lang="en-GB" sz="1400" dirty="0">
                <a:latin typeface="Aptos(body)"/>
                <a:cs typeface="Times New Roman"/>
              </a:rPr>
              <a:t>majorly focuses on implementing effective training and development initiatives</a:t>
            </a:r>
            <a:endParaRPr lang="en-GB" sz="1400" dirty="0">
              <a:latin typeface="Aptos(body)"/>
            </a:endParaRPr>
          </a:p>
          <a:p>
            <a:endParaRPr lang="en-GB" sz="1400" dirty="0">
              <a:latin typeface="Aptos(body)"/>
              <a:cs typeface="Times New Roman"/>
            </a:endParaRPr>
          </a:p>
          <a:p>
            <a:endParaRPr lang="en-GB" sz="1400" dirty="0">
              <a:latin typeface="Aptos(body)"/>
            </a:endParaRPr>
          </a:p>
        </p:txBody>
      </p:sp>
    </p:spTree>
    <p:extLst>
      <p:ext uri="{BB962C8B-B14F-4D97-AF65-F5344CB8AC3E}">
        <p14:creationId xmlns:p14="http://schemas.microsoft.com/office/powerpoint/2010/main" val="38110578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1000"/>
                                        <p:tgtEl>
                                          <p:spTgt spid="3">
                                            <p:txEl>
                                              <p:pRg st="9" end="9"/>
                                            </p:txEl>
                                          </p:spTgt>
                                        </p:tgtEl>
                                      </p:cBhvr>
                                    </p:animEffect>
                                    <p:anim calcmode="lin" valueType="num">
                                      <p:cBhvr>
                                        <p:cTn id="5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3">
                                            <p:txEl>
                                              <p:pRg st="10" end="10"/>
                                            </p:txEl>
                                          </p:spTgt>
                                        </p:tgtEl>
                                        <p:attrNameLst>
                                          <p:attrName>style.visibility</p:attrName>
                                        </p:attrNameLst>
                                      </p:cBhvr>
                                      <p:to>
                                        <p:strVal val="visible"/>
                                      </p:to>
                                    </p:set>
                                    <p:animEffect transition="in" filter="fade">
                                      <p:cBhvr>
                                        <p:cTn id="64" dur="1000"/>
                                        <p:tgtEl>
                                          <p:spTgt spid="3">
                                            <p:txEl>
                                              <p:pRg st="10" end="10"/>
                                            </p:txEl>
                                          </p:spTgt>
                                        </p:tgtEl>
                                      </p:cBhvr>
                                    </p:animEffect>
                                    <p:anim calcmode="lin" valueType="num">
                                      <p:cBhvr>
                                        <p:cTn id="6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F5B845F-8E0B-8805-80EE-276D25F60DC9}"/>
              </a:ext>
            </a:extLst>
          </p:cNvPr>
          <p:cNvSpPr>
            <a:spLocks noGrp="1"/>
          </p:cNvSpPr>
          <p:nvPr>
            <p:ph type="title"/>
          </p:nvPr>
        </p:nvSpPr>
        <p:spPr>
          <a:xfrm>
            <a:off x="572493" y="238543"/>
            <a:ext cx="11018520" cy="1434415"/>
          </a:xfrm>
        </p:spPr>
        <p:txBody>
          <a:bodyPr anchor="b">
            <a:normAutofit/>
            <a:scene3d>
              <a:camera prst="orthographicFront"/>
              <a:lightRig rig="threePt" dir="t"/>
            </a:scene3d>
            <a:sp3d extrusionH="57150">
              <a:bevelT w="50800" h="38100" prst="riblet"/>
            </a:sp3d>
          </a:bodyPr>
          <a:lstStyle/>
          <a:p>
            <a:r>
              <a:rPr lang="en-GB" sz="3000" b="1" dirty="0">
                <a:solidFill>
                  <a:schemeClr val="tx1"/>
                </a:solidFill>
                <a:effectLst>
                  <a:outerShdw blurRad="53975" dist="22860" dir="5400000" algn="tl" rotWithShape="0">
                    <a:srgbClr val="000000">
                      <a:alpha val="55000"/>
                    </a:srgbClr>
                  </a:outerShdw>
                  <a:reflection blurRad="6350" stA="60000" endA="900" endPos="58000" dir="5400000" sy="-100000" algn="bl" rotWithShape="0"/>
                </a:effectLst>
                <a:latin typeface="Times New Roman"/>
                <a:cs typeface="Times New Roman"/>
              </a:rPr>
              <a:t>Marketing and Strategies used within the functions to operate in light of the business environment and Competitive Position</a:t>
            </a:r>
            <a:endParaRPr lang="en-US" sz="3000" dirty="0">
              <a:solidFill>
                <a:schemeClr val="tx1"/>
              </a:solidFill>
              <a:effectLst>
                <a:outerShdw blurRad="53975" dist="22860" dir="5400000" algn="tl" rotWithShape="0">
                  <a:srgbClr val="000000">
                    <a:alpha val="55000"/>
                  </a:srgbClr>
                </a:outerShdw>
                <a:reflection blurRad="6350" stA="60000" endA="900" endPos="58000" dir="5400000" sy="-100000" algn="bl" rotWithShape="0"/>
              </a:effectLst>
            </a:endParaRPr>
          </a:p>
        </p:txBody>
      </p:sp>
      <p:sp>
        <p:nvSpPr>
          <p:cNvPr id="3" name="Content Placeholder 2">
            <a:extLst>
              <a:ext uri="{FF2B5EF4-FFF2-40B4-BE49-F238E27FC236}">
                <a16:creationId xmlns:a16="http://schemas.microsoft.com/office/drawing/2014/main" xmlns="" id="{A3554B51-67A6-ADA9-4D19-B615CF0CBB99}"/>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500" b="1" dirty="0">
                <a:latin typeface="Aptos(body)"/>
                <a:ea typeface="+mn-lt"/>
                <a:cs typeface="+mn-lt"/>
              </a:rPr>
              <a:t>Marketing</a:t>
            </a:r>
          </a:p>
          <a:p>
            <a:r>
              <a:rPr lang="en-GB" sz="1500" dirty="0" smtClean="0">
                <a:latin typeface="Aptos(body)"/>
                <a:cs typeface="Times New Roman"/>
              </a:rPr>
              <a:t>Apple </a:t>
            </a:r>
            <a:r>
              <a:rPr lang="en-GB" sz="1500" dirty="0">
                <a:latin typeface="Aptos(body)"/>
                <a:cs typeface="Times New Roman"/>
              </a:rPr>
              <a:t>is effectively able to market and advertise its products on different platforms</a:t>
            </a:r>
            <a:endParaRPr lang="en-GB" sz="1500" dirty="0">
              <a:latin typeface="Aptos(body)"/>
            </a:endParaRPr>
          </a:p>
          <a:p>
            <a:r>
              <a:rPr lang="en-GB" sz="1500" dirty="0" smtClean="0">
                <a:latin typeface="Aptos(body)"/>
                <a:cs typeface="Times New Roman"/>
              </a:rPr>
              <a:t>It </a:t>
            </a:r>
            <a:r>
              <a:rPr lang="en-GB" sz="1500" dirty="0">
                <a:latin typeface="Aptos(body)"/>
                <a:cs typeface="Times New Roman"/>
              </a:rPr>
              <a:t>heavily assists Apple in formulating immense awareness of the brand</a:t>
            </a:r>
            <a:endParaRPr lang="en-GB" sz="1500" dirty="0">
              <a:latin typeface="Aptos(body)"/>
            </a:endParaRPr>
          </a:p>
          <a:p>
            <a:r>
              <a:rPr lang="en-GB" sz="1500" dirty="0" smtClean="0">
                <a:latin typeface="Aptos(body)"/>
                <a:cs typeface="Times New Roman"/>
              </a:rPr>
              <a:t>Marketing </a:t>
            </a:r>
            <a:r>
              <a:rPr lang="en-GB" sz="1500" dirty="0">
                <a:latin typeface="Aptos(body)"/>
                <a:cs typeface="Times New Roman"/>
              </a:rPr>
              <a:t>enables Apple to reach the correct audience</a:t>
            </a:r>
            <a:endParaRPr lang="en-GB" sz="1500" dirty="0">
              <a:latin typeface="Aptos(body)"/>
            </a:endParaRPr>
          </a:p>
          <a:p>
            <a:endParaRPr lang="en-US" sz="1500" dirty="0" smtClean="0">
              <a:latin typeface="Aptos(body)"/>
              <a:ea typeface="+mn-lt"/>
              <a:cs typeface="Times New Roman"/>
            </a:endParaRPr>
          </a:p>
          <a:p>
            <a:pPr marL="0" indent="0">
              <a:buNone/>
            </a:pPr>
            <a:endParaRPr lang="en-GB" sz="1500" dirty="0">
              <a:latin typeface="Aptos(body)"/>
              <a:ea typeface="+mn-lt"/>
              <a:cs typeface="Times New Roman"/>
            </a:endParaRPr>
          </a:p>
          <a:p>
            <a:endParaRPr lang="en-GB" sz="1500" dirty="0">
              <a:latin typeface="Aptos(body)"/>
              <a:ea typeface="+mn-lt"/>
              <a:cs typeface="Times New Roman"/>
            </a:endParaRPr>
          </a:p>
          <a:p>
            <a:pPr marL="0" indent="0">
              <a:buNone/>
            </a:pPr>
            <a:r>
              <a:rPr lang="en-GB" sz="1500" b="1" dirty="0">
                <a:latin typeface="Aptos(body)"/>
                <a:ea typeface="+mn-lt"/>
                <a:cs typeface="Times New Roman"/>
              </a:rPr>
              <a:t>Strategies</a:t>
            </a:r>
          </a:p>
          <a:p>
            <a:r>
              <a:rPr lang="en-GB" sz="1500" dirty="0" smtClean="0">
                <a:latin typeface="Aptos(body)"/>
                <a:cs typeface="Times New Roman"/>
              </a:rPr>
              <a:t>The </a:t>
            </a:r>
            <a:r>
              <a:rPr lang="en-GB" sz="1500" dirty="0">
                <a:latin typeface="Aptos(body)"/>
                <a:cs typeface="Times New Roman"/>
              </a:rPr>
              <a:t>major strategies involves compressing the overall profits generated through their sales</a:t>
            </a:r>
            <a:endParaRPr lang="en-GB" sz="1500" dirty="0">
              <a:latin typeface="Aptos(body)"/>
            </a:endParaRPr>
          </a:p>
          <a:p>
            <a:r>
              <a:rPr lang="en-GB" sz="1500" dirty="0" smtClean="0">
                <a:latin typeface="Aptos(body)"/>
                <a:cs typeface="Times New Roman"/>
              </a:rPr>
              <a:t>Apple </a:t>
            </a:r>
            <a:r>
              <a:rPr lang="en-GB" sz="1500" dirty="0">
                <a:latin typeface="Aptos(body)"/>
                <a:cs typeface="Times New Roman"/>
              </a:rPr>
              <a:t>also effectively uses both debt and equity for financing its projects </a:t>
            </a:r>
            <a:endParaRPr lang="en-GB" sz="1500" dirty="0">
              <a:latin typeface="Aptos(body)"/>
            </a:endParaRPr>
          </a:p>
          <a:p>
            <a:r>
              <a:rPr lang="en-GB" sz="1500" dirty="0" smtClean="0">
                <a:latin typeface="Aptos(body)"/>
                <a:cs typeface="Times New Roman"/>
              </a:rPr>
              <a:t>The </a:t>
            </a:r>
            <a:r>
              <a:rPr lang="en-GB" sz="1500" dirty="0">
                <a:latin typeface="Aptos(body)"/>
                <a:cs typeface="Times New Roman"/>
              </a:rPr>
              <a:t>use of different social media platforms such as Facebook and Instagram is among  the core strategies</a:t>
            </a:r>
            <a:endParaRPr lang="en-GB" sz="1500" dirty="0">
              <a:latin typeface="Aptos(body)"/>
            </a:endParaRPr>
          </a:p>
          <a:p>
            <a:endParaRPr lang="en-GB" sz="1500" dirty="0">
              <a:latin typeface="Aptos(body)"/>
            </a:endParaRPr>
          </a:p>
        </p:txBody>
      </p:sp>
      <p:sp>
        <p:nvSpPr>
          <p:cNvPr id="36"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Users\maria\Desktop\1_ngy_8uLM8XFNnYlNon_4gA.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9667" y="2200278"/>
            <a:ext cx="5069287" cy="465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4652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80">
                                          <p:stCondLst>
                                            <p:cond delay="0"/>
                                          </p:stCondLst>
                                        </p:cTn>
                                        <p:tgtEl>
                                          <p:spTgt spid="3">
                                            <p:txEl>
                                              <p:pRg st="0" end="0"/>
                                            </p:txEl>
                                          </p:spTgt>
                                        </p:tgtEl>
                                      </p:cBhvr>
                                    </p:animEffect>
                                    <p:anim calcmode="lin" valueType="num">
                                      <p:cBhvr>
                                        <p:cTn id="17"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3">
                                            <p:txEl>
                                              <p:pRg st="0" end="0"/>
                                            </p:txEl>
                                          </p:spTgt>
                                        </p:tgtEl>
                                      </p:cBhvr>
                                      <p:to x="100000" y="60000"/>
                                    </p:animScale>
                                    <p:animScale>
                                      <p:cBhvr>
                                        <p:cTn id="23" dur="166" decel="50000">
                                          <p:stCondLst>
                                            <p:cond delay="676"/>
                                          </p:stCondLst>
                                        </p:cTn>
                                        <p:tgtEl>
                                          <p:spTgt spid="3">
                                            <p:txEl>
                                              <p:pRg st="0" end="0"/>
                                            </p:txEl>
                                          </p:spTgt>
                                        </p:tgtEl>
                                      </p:cBhvr>
                                      <p:to x="100000" y="100000"/>
                                    </p:animScale>
                                    <p:animScale>
                                      <p:cBhvr>
                                        <p:cTn id="24" dur="26">
                                          <p:stCondLst>
                                            <p:cond delay="1312"/>
                                          </p:stCondLst>
                                        </p:cTn>
                                        <p:tgtEl>
                                          <p:spTgt spid="3">
                                            <p:txEl>
                                              <p:pRg st="0" end="0"/>
                                            </p:txEl>
                                          </p:spTgt>
                                        </p:tgtEl>
                                      </p:cBhvr>
                                      <p:to x="100000" y="80000"/>
                                    </p:animScale>
                                    <p:animScale>
                                      <p:cBhvr>
                                        <p:cTn id="25" dur="166" decel="50000">
                                          <p:stCondLst>
                                            <p:cond delay="1338"/>
                                          </p:stCondLst>
                                        </p:cTn>
                                        <p:tgtEl>
                                          <p:spTgt spid="3">
                                            <p:txEl>
                                              <p:pRg st="0" end="0"/>
                                            </p:txEl>
                                          </p:spTgt>
                                        </p:tgtEl>
                                      </p:cBhvr>
                                      <p:to x="100000" y="100000"/>
                                    </p:animScale>
                                    <p:animScale>
                                      <p:cBhvr>
                                        <p:cTn id="26" dur="26">
                                          <p:stCondLst>
                                            <p:cond delay="1642"/>
                                          </p:stCondLst>
                                        </p:cTn>
                                        <p:tgtEl>
                                          <p:spTgt spid="3">
                                            <p:txEl>
                                              <p:pRg st="0" end="0"/>
                                            </p:txEl>
                                          </p:spTgt>
                                        </p:tgtEl>
                                      </p:cBhvr>
                                      <p:to x="100000" y="90000"/>
                                    </p:animScale>
                                    <p:animScale>
                                      <p:cBhvr>
                                        <p:cTn id="27" dur="166" decel="50000">
                                          <p:stCondLst>
                                            <p:cond delay="1668"/>
                                          </p:stCondLst>
                                        </p:cTn>
                                        <p:tgtEl>
                                          <p:spTgt spid="3">
                                            <p:txEl>
                                              <p:pRg st="0" end="0"/>
                                            </p:txEl>
                                          </p:spTgt>
                                        </p:tgtEl>
                                      </p:cBhvr>
                                      <p:to x="100000" y="100000"/>
                                    </p:animScale>
                                    <p:animScale>
                                      <p:cBhvr>
                                        <p:cTn id="28" dur="26">
                                          <p:stCondLst>
                                            <p:cond delay="1808"/>
                                          </p:stCondLst>
                                        </p:cTn>
                                        <p:tgtEl>
                                          <p:spTgt spid="3">
                                            <p:txEl>
                                              <p:pRg st="0" end="0"/>
                                            </p:txEl>
                                          </p:spTgt>
                                        </p:tgtEl>
                                      </p:cBhvr>
                                      <p:to x="100000" y="95000"/>
                                    </p:animScale>
                                    <p:animScale>
                                      <p:cBhvr>
                                        <p:cTn id="29" dur="166" decel="50000">
                                          <p:stCondLst>
                                            <p:cond delay="1834"/>
                                          </p:stCondLst>
                                        </p:cTn>
                                        <p:tgtEl>
                                          <p:spTgt spid="3">
                                            <p:txEl>
                                              <p:pRg st="0" end="0"/>
                                            </p:txEl>
                                          </p:spTgt>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1" end="1"/>
                                            </p:txEl>
                                          </p:spTgt>
                                        </p:tgtEl>
                                        <p:attrNameLst>
                                          <p:attrName>style.visibility</p:attrName>
                                        </p:attrNameLst>
                                      </p:cBhvr>
                                      <p:to>
                                        <p:strVal val="visible"/>
                                      </p:to>
                                    </p:set>
                                    <p:animEffect transition="in" filter="fade">
                                      <p:cBhvr>
                                        <p:cTn id="34" dur="1000"/>
                                        <p:tgtEl>
                                          <p:spTgt spid="3">
                                            <p:txEl>
                                              <p:pRg st="1" end="1"/>
                                            </p:txEl>
                                          </p:spTgt>
                                        </p:tgtEl>
                                      </p:cBhvr>
                                    </p:animEffect>
                                    <p:anim calcmode="lin" valueType="num">
                                      <p:cBhvr>
                                        <p:cTn id="3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fade">
                                      <p:cBhvr>
                                        <p:cTn id="41" dur="1000"/>
                                        <p:tgtEl>
                                          <p:spTgt spid="3">
                                            <p:txEl>
                                              <p:pRg st="2" end="2"/>
                                            </p:txEl>
                                          </p:spTgt>
                                        </p:tgtEl>
                                      </p:cBhvr>
                                    </p:animEffect>
                                    <p:anim calcmode="lin" valueType="num">
                                      <p:cBhvr>
                                        <p:cTn id="4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3" end="3"/>
                                            </p:txEl>
                                          </p:spTgt>
                                        </p:tgtEl>
                                        <p:attrNameLst>
                                          <p:attrName>style.visibility</p:attrName>
                                        </p:attrNameLst>
                                      </p:cBhvr>
                                      <p:to>
                                        <p:strVal val="visible"/>
                                      </p:to>
                                    </p:set>
                                    <p:animEffect transition="in" filter="fade">
                                      <p:cBhvr>
                                        <p:cTn id="48" dur="1000"/>
                                        <p:tgtEl>
                                          <p:spTgt spid="3">
                                            <p:txEl>
                                              <p:pRg st="3" end="3"/>
                                            </p:txEl>
                                          </p:spTgt>
                                        </p:tgtEl>
                                      </p:cBhvr>
                                    </p:animEffect>
                                    <p:anim calcmode="lin" valueType="num">
                                      <p:cBhvr>
                                        <p:cTn id="4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wipe(down)">
                                      <p:cBhvr>
                                        <p:cTn id="55" dur="580">
                                          <p:stCondLst>
                                            <p:cond delay="0"/>
                                          </p:stCondLst>
                                        </p:cTn>
                                        <p:tgtEl>
                                          <p:spTgt spid="3">
                                            <p:txEl>
                                              <p:pRg st="7" end="7"/>
                                            </p:txEl>
                                          </p:spTgt>
                                        </p:tgtEl>
                                      </p:cBhvr>
                                    </p:animEffect>
                                    <p:anim calcmode="lin" valueType="num">
                                      <p:cBhvr>
                                        <p:cTn id="56"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7" end="7"/>
                                            </p:txEl>
                                          </p:spTgt>
                                        </p:tgtEl>
                                      </p:cBhvr>
                                      <p:to x="100000" y="60000"/>
                                    </p:animScale>
                                    <p:animScale>
                                      <p:cBhvr>
                                        <p:cTn id="62" dur="166" decel="50000">
                                          <p:stCondLst>
                                            <p:cond delay="676"/>
                                          </p:stCondLst>
                                        </p:cTn>
                                        <p:tgtEl>
                                          <p:spTgt spid="3">
                                            <p:txEl>
                                              <p:pRg st="7" end="7"/>
                                            </p:txEl>
                                          </p:spTgt>
                                        </p:tgtEl>
                                      </p:cBhvr>
                                      <p:to x="100000" y="100000"/>
                                    </p:animScale>
                                    <p:animScale>
                                      <p:cBhvr>
                                        <p:cTn id="63" dur="26">
                                          <p:stCondLst>
                                            <p:cond delay="1312"/>
                                          </p:stCondLst>
                                        </p:cTn>
                                        <p:tgtEl>
                                          <p:spTgt spid="3">
                                            <p:txEl>
                                              <p:pRg st="7" end="7"/>
                                            </p:txEl>
                                          </p:spTgt>
                                        </p:tgtEl>
                                      </p:cBhvr>
                                      <p:to x="100000" y="80000"/>
                                    </p:animScale>
                                    <p:animScale>
                                      <p:cBhvr>
                                        <p:cTn id="64" dur="166" decel="50000">
                                          <p:stCondLst>
                                            <p:cond delay="1338"/>
                                          </p:stCondLst>
                                        </p:cTn>
                                        <p:tgtEl>
                                          <p:spTgt spid="3">
                                            <p:txEl>
                                              <p:pRg st="7" end="7"/>
                                            </p:txEl>
                                          </p:spTgt>
                                        </p:tgtEl>
                                      </p:cBhvr>
                                      <p:to x="100000" y="100000"/>
                                    </p:animScale>
                                    <p:animScale>
                                      <p:cBhvr>
                                        <p:cTn id="65" dur="26">
                                          <p:stCondLst>
                                            <p:cond delay="1642"/>
                                          </p:stCondLst>
                                        </p:cTn>
                                        <p:tgtEl>
                                          <p:spTgt spid="3">
                                            <p:txEl>
                                              <p:pRg st="7" end="7"/>
                                            </p:txEl>
                                          </p:spTgt>
                                        </p:tgtEl>
                                      </p:cBhvr>
                                      <p:to x="100000" y="90000"/>
                                    </p:animScale>
                                    <p:animScale>
                                      <p:cBhvr>
                                        <p:cTn id="66" dur="166" decel="50000">
                                          <p:stCondLst>
                                            <p:cond delay="1668"/>
                                          </p:stCondLst>
                                        </p:cTn>
                                        <p:tgtEl>
                                          <p:spTgt spid="3">
                                            <p:txEl>
                                              <p:pRg st="7" end="7"/>
                                            </p:txEl>
                                          </p:spTgt>
                                        </p:tgtEl>
                                      </p:cBhvr>
                                      <p:to x="100000" y="100000"/>
                                    </p:animScale>
                                    <p:animScale>
                                      <p:cBhvr>
                                        <p:cTn id="67" dur="26">
                                          <p:stCondLst>
                                            <p:cond delay="1808"/>
                                          </p:stCondLst>
                                        </p:cTn>
                                        <p:tgtEl>
                                          <p:spTgt spid="3">
                                            <p:txEl>
                                              <p:pRg st="7" end="7"/>
                                            </p:txEl>
                                          </p:spTgt>
                                        </p:tgtEl>
                                      </p:cBhvr>
                                      <p:to x="100000" y="95000"/>
                                    </p:animScale>
                                    <p:animScale>
                                      <p:cBhvr>
                                        <p:cTn id="68" dur="166" decel="50000">
                                          <p:stCondLst>
                                            <p:cond delay="1834"/>
                                          </p:stCondLst>
                                        </p:cTn>
                                        <p:tgtEl>
                                          <p:spTgt spid="3">
                                            <p:txEl>
                                              <p:pRg st="7" end="7"/>
                                            </p:txEl>
                                          </p:spTgt>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1000"/>
                                        <p:tgtEl>
                                          <p:spTgt spid="3">
                                            <p:txEl>
                                              <p:pRg st="8" end="8"/>
                                            </p:txEl>
                                          </p:spTgt>
                                        </p:tgtEl>
                                      </p:cBhvr>
                                    </p:animEffect>
                                    <p:anim calcmode="lin" valueType="num">
                                      <p:cBhvr>
                                        <p:cTn id="7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3">
                                            <p:txEl>
                                              <p:pRg st="9" end="9"/>
                                            </p:txEl>
                                          </p:spTgt>
                                        </p:tgtEl>
                                        <p:attrNameLst>
                                          <p:attrName>style.visibility</p:attrName>
                                        </p:attrNameLst>
                                      </p:cBhvr>
                                      <p:to>
                                        <p:strVal val="visible"/>
                                      </p:to>
                                    </p:set>
                                    <p:animEffect transition="in" filter="fade">
                                      <p:cBhvr>
                                        <p:cTn id="80" dur="1000"/>
                                        <p:tgtEl>
                                          <p:spTgt spid="3">
                                            <p:txEl>
                                              <p:pRg st="9" end="9"/>
                                            </p:txEl>
                                          </p:spTgt>
                                        </p:tgtEl>
                                      </p:cBhvr>
                                    </p:animEffect>
                                    <p:anim calcmode="lin" valueType="num">
                                      <p:cBhvr>
                                        <p:cTn id="8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8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3">
                                            <p:txEl>
                                              <p:pRg st="10" end="10"/>
                                            </p:txEl>
                                          </p:spTgt>
                                        </p:tgtEl>
                                        <p:attrNameLst>
                                          <p:attrName>style.visibility</p:attrName>
                                        </p:attrNameLst>
                                      </p:cBhvr>
                                      <p:to>
                                        <p:strVal val="visible"/>
                                      </p:to>
                                    </p:set>
                                    <p:animEffect transition="in" filter="fade">
                                      <p:cBhvr>
                                        <p:cTn id="87" dur="1000"/>
                                        <p:tgtEl>
                                          <p:spTgt spid="3">
                                            <p:txEl>
                                              <p:pRg st="10" end="10"/>
                                            </p:txEl>
                                          </p:spTgt>
                                        </p:tgtEl>
                                      </p:cBhvr>
                                    </p:animEffect>
                                    <p:anim calcmode="lin" valueType="num">
                                      <p:cBhvr>
                                        <p:cTn id="8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D22A1F4-59A4-C5D3-3087-09267D36DCCE}"/>
              </a:ext>
            </a:extLst>
          </p:cNvPr>
          <p:cNvSpPr>
            <a:spLocks noGrp="1"/>
          </p:cNvSpPr>
          <p:nvPr>
            <p:ph type="title"/>
          </p:nvPr>
        </p:nvSpPr>
        <p:spPr>
          <a:xfrm>
            <a:off x="572493" y="238543"/>
            <a:ext cx="11018520" cy="1434415"/>
          </a:xfrm>
        </p:spPr>
        <p:txBody>
          <a:bodyPr anchor="b">
            <a:normAutofit fontScale="90000"/>
          </a:bodyPr>
          <a:lstStyle/>
          <a:p>
            <a:r>
              <a:rPr lang="en-GB" sz="4600" b="1" dirty="0">
                <a:solidFill>
                  <a:schemeClr val="tx1"/>
                </a:solidFill>
                <a:latin typeface="Arial"/>
                <a:cs typeface="Arial"/>
              </a:rPr>
              <a:t/>
            </a:r>
            <a:br>
              <a:rPr lang="en-GB" sz="4600" b="1" dirty="0">
                <a:solidFill>
                  <a:schemeClr val="tx1"/>
                </a:solidFill>
                <a:latin typeface="Arial"/>
                <a:cs typeface="Arial"/>
              </a:rPr>
            </a:br>
            <a:r>
              <a:rPr lang="en-GB" sz="4600" b="1" dirty="0">
                <a:solidFill>
                  <a:schemeClr val="tx1"/>
                </a:solidFill>
                <a:effectLst>
                  <a:glow rad="63500">
                    <a:schemeClr val="accent2">
                      <a:satMod val="175000"/>
                      <a:alpha val="40000"/>
                    </a:schemeClr>
                  </a:glow>
                  <a:outerShdw blurRad="53975" dist="22860" dir="5400000" algn="tl" rotWithShape="0">
                    <a:srgbClr val="000000">
                      <a:alpha val="55000"/>
                    </a:srgbClr>
                  </a:outerShdw>
                </a:effectLst>
                <a:latin typeface="Arial"/>
                <a:cs typeface="Arial"/>
              </a:rPr>
              <a:t>Apple INC. Culture</a:t>
            </a:r>
          </a:p>
        </p:txBody>
      </p:sp>
      <p:sp>
        <p:nvSpPr>
          <p:cNvPr id="3" name="Content Placeholder 2">
            <a:extLst>
              <a:ext uri="{FF2B5EF4-FFF2-40B4-BE49-F238E27FC236}">
                <a16:creationId xmlns:a16="http://schemas.microsoft.com/office/drawing/2014/main" xmlns="" id="{5F0D359F-C3F6-20C0-A23B-34F3F02E9F3C}"/>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200" b="1" dirty="0" smtClean="0">
                <a:latin typeface="Arial"/>
                <a:cs typeface="Arial"/>
              </a:rPr>
              <a:t>Innovation </a:t>
            </a:r>
            <a:r>
              <a:rPr lang="en-GB" sz="1200" b="1" dirty="0">
                <a:latin typeface="Arial"/>
                <a:cs typeface="Arial"/>
              </a:rPr>
              <a:t>and </a:t>
            </a:r>
            <a:r>
              <a:rPr lang="en-GB" sz="1200" b="1" dirty="0" smtClean="0">
                <a:latin typeface="Arial"/>
                <a:cs typeface="Arial"/>
              </a:rPr>
              <a:t>Creativity</a:t>
            </a:r>
            <a:endParaRPr lang="en-GB" sz="1200" dirty="0"/>
          </a:p>
          <a:p>
            <a:r>
              <a:rPr lang="en-GB" sz="1200" dirty="0" smtClean="0">
                <a:latin typeface="Arial"/>
                <a:cs typeface="Arial"/>
              </a:rPr>
              <a:t>Apple's </a:t>
            </a:r>
            <a:r>
              <a:rPr lang="en-GB" sz="1200" dirty="0">
                <a:latin typeface="Arial"/>
                <a:cs typeface="Arial"/>
              </a:rPr>
              <a:t>culture is renowned for its emphasis on innovation, creativity, and excellence.</a:t>
            </a:r>
            <a:endParaRPr lang="en-GB" sz="1200" dirty="0"/>
          </a:p>
          <a:p>
            <a:r>
              <a:rPr lang="en-GB" sz="1200" dirty="0" smtClean="0">
                <a:latin typeface="Arial"/>
                <a:cs typeface="Arial"/>
              </a:rPr>
              <a:t>The </a:t>
            </a:r>
            <a:r>
              <a:rPr lang="en-GB" sz="1200" dirty="0">
                <a:latin typeface="Arial"/>
                <a:cs typeface="Arial"/>
              </a:rPr>
              <a:t>company encourages employees to think differently and challenge conventional wisdom.</a:t>
            </a:r>
            <a:endParaRPr lang="en-GB" sz="1200" dirty="0"/>
          </a:p>
          <a:p>
            <a:pPr marL="0" indent="0">
              <a:buNone/>
            </a:pPr>
            <a:r>
              <a:rPr lang="en-GB" sz="1200" dirty="0">
                <a:latin typeface="Arial"/>
                <a:cs typeface="Arial"/>
              </a:rPr>
              <a:t>  </a:t>
            </a:r>
            <a:endParaRPr lang="en-GB" sz="1200" dirty="0" smtClean="0">
              <a:latin typeface="Arial"/>
              <a:cs typeface="Arial"/>
            </a:endParaRPr>
          </a:p>
          <a:p>
            <a:pPr marL="0" indent="0">
              <a:buNone/>
            </a:pPr>
            <a:endParaRPr lang="en-GB" sz="1200" dirty="0" smtClean="0">
              <a:latin typeface="Arial"/>
              <a:cs typeface="Arial"/>
            </a:endParaRPr>
          </a:p>
          <a:p>
            <a:pPr marL="0" indent="0">
              <a:buNone/>
            </a:pPr>
            <a:r>
              <a:rPr lang="en-GB" sz="1200" b="1" dirty="0" smtClean="0">
                <a:latin typeface="Arial"/>
                <a:cs typeface="Arial"/>
              </a:rPr>
              <a:t>Steve </a:t>
            </a:r>
            <a:r>
              <a:rPr lang="en-GB" sz="1200" b="1" dirty="0">
                <a:latin typeface="Arial"/>
                <a:cs typeface="Arial"/>
              </a:rPr>
              <a:t>Jobs' </a:t>
            </a:r>
            <a:r>
              <a:rPr lang="en-GB" sz="1200" b="1" dirty="0" smtClean="0">
                <a:latin typeface="Arial"/>
                <a:cs typeface="Arial"/>
              </a:rPr>
              <a:t>Influence</a:t>
            </a:r>
            <a:endParaRPr lang="en-GB" sz="1200" dirty="0"/>
          </a:p>
          <a:p>
            <a:r>
              <a:rPr lang="en-GB" sz="1200" dirty="0" smtClean="0">
                <a:latin typeface="Arial"/>
                <a:cs typeface="Arial"/>
              </a:rPr>
              <a:t>Co-founder </a:t>
            </a:r>
            <a:r>
              <a:rPr lang="en-GB" sz="1200" dirty="0">
                <a:latin typeface="Arial"/>
                <a:cs typeface="Arial"/>
              </a:rPr>
              <a:t>Steve Jobs played a pivotal role in shaping Apple's culture.</a:t>
            </a:r>
            <a:endParaRPr lang="en-GB" sz="1200" dirty="0"/>
          </a:p>
          <a:p>
            <a:r>
              <a:rPr lang="en-GB" sz="1200" dirty="0" smtClean="0">
                <a:latin typeface="Arial"/>
                <a:cs typeface="Arial"/>
              </a:rPr>
              <a:t>His </a:t>
            </a:r>
            <a:r>
              <a:rPr lang="en-GB" sz="1200" dirty="0">
                <a:latin typeface="Arial"/>
                <a:cs typeface="Arial"/>
              </a:rPr>
              <a:t>vision and leadership style emphasized revolutionary product design and user experience.</a:t>
            </a:r>
            <a:endParaRPr lang="en-GB" sz="1200" dirty="0"/>
          </a:p>
          <a:p>
            <a:pPr marL="0" indent="0">
              <a:buNone/>
            </a:pPr>
            <a:endParaRPr lang="en-US" sz="1200" dirty="0" smtClean="0">
              <a:latin typeface="Arial"/>
              <a:cs typeface="Arial"/>
            </a:endParaRPr>
          </a:p>
          <a:p>
            <a:pPr marL="0" indent="0">
              <a:buNone/>
            </a:pPr>
            <a:endParaRPr lang="en-GB" sz="1200" dirty="0">
              <a:latin typeface="Arial"/>
              <a:cs typeface="Arial"/>
            </a:endParaRPr>
          </a:p>
          <a:p>
            <a:pPr marL="0" indent="0">
              <a:buNone/>
            </a:pPr>
            <a:r>
              <a:rPr lang="en-GB" sz="1200" dirty="0" smtClean="0">
                <a:latin typeface="Arial"/>
                <a:cs typeface="Arial"/>
              </a:rPr>
              <a:t> </a:t>
            </a:r>
            <a:r>
              <a:rPr lang="en-GB" sz="1200" b="1" dirty="0" smtClean="0">
                <a:latin typeface="Arial"/>
                <a:cs typeface="Arial"/>
              </a:rPr>
              <a:t>Perfectionism</a:t>
            </a:r>
            <a:endParaRPr lang="en-GB" sz="1200" dirty="0"/>
          </a:p>
          <a:p>
            <a:r>
              <a:rPr lang="en-GB" sz="1200" dirty="0" smtClean="0">
                <a:latin typeface="Arial"/>
                <a:cs typeface="Arial"/>
              </a:rPr>
              <a:t> </a:t>
            </a:r>
            <a:r>
              <a:rPr lang="en-GB" sz="1200" dirty="0">
                <a:latin typeface="Arial"/>
                <a:cs typeface="Arial"/>
              </a:rPr>
              <a:t>Apple fosters a culture of perfectionism and attention to detail.</a:t>
            </a:r>
            <a:endParaRPr lang="en-GB" sz="1200" dirty="0"/>
          </a:p>
          <a:p>
            <a:r>
              <a:rPr lang="en-GB" sz="1200" dirty="0" smtClean="0">
                <a:latin typeface="Arial"/>
                <a:cs typeface="Arial"/>
              </a:rPr>
              <a:t> </a:t>
            </a:r>
            <a:r>
              <a:rPr lang="en-GB" sz="1200" dirty="0">
                <a:latin typeface="Arial"/>
                <a:cs typeface="Arial"/>
              </a:rPr>
              <a:t>This commitment to excellence is evident in the meticulous design and engineering of its products.</a:t>
            </a:r>
            <a:endParaRPr lang="en-GB" sz="1200" dirty="0"/>
          </a:p>
          <a:p>
            <a:endParaRPr lang="en-GB" sz="1200" dirty="0"/>
          </a:p>
        </p:txBody>
      </p:sp>
      <p:sp>
        <p:nvSpPr>
          <p:cNvPr id="12"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white apple logo on a glass wall&#10;&#10;Description automatically generated">
            <a:extLst>
              <a:ext uri="{FF2B5EF4-FFF2-40B4-BE49-F238E27FC236}">
                <a16:creationId xmlns:a16="http://schemas.microsoft.com/office/drawing/2014/main" xmlns="" id="{F73CCD96-D62D-0FD9-1730-7D8228E96B77}"/>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13078" r="14767"/>
          <a:stretch/>
        </p:blipFill>
        <p:spPr>
          <a:xfrm>
            <a:off x="7429500" y="1903475"/>
            <a:ext cx="4759452" cy="4887850"/>
          </a:xfrm>
          <a:prstGeom prst="rect">
            <a:avLst/>
          </a:prstGeom>
        </p:spPr>
      </p:pic>
    </p:spTree>
    <p:extLst>
      <p:ext uri="{BB962C8B-B14F-4D97-AF65-F5344CB8AC3E}">
        <p14:creationId xmlns:p14="http://schemas.microsoft.com/office/powerpoint/2010/main" val="27711227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circle(in)">
                                      <p:cBhvr>
                                        <p:cTn id="17" dur="20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circle(in)">
                                      <p:cBhvr>
                                        <p:cTn id="22" dur="2000"/>
                                        <p:tgtEl>
                                          <p:spTgt spid="3">
                                            <p:txEl>
                                              <p:pRg st="10" end="1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Effect transition="in" filter="fade">
                                      <p:cBhvr>
                                        <p:cTn id="55" dur="1000"/>
                                        <p:tgtEl>
                                          <p:spTgt spid="3">
                                            <p:txEl>
                                              <p:pRg st="11" end="11"/>
                                            </p:txEl>
                                          </p:spTgt>
                                        </p:tgtEl>
                                      </p:cBhvr>
                                    </p:animEffect>
                                    <p:anim calcmode="lin" valueType="num">
                                      <p:cBhvr>
                                        <p:cTn id="5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fade">
                                      <p:cBhvr>
                                        <p:cTn id="62" dur="1000"/>
                                        <p:tgtEl>
                                          <p:spTgt spid="3">
                                            <p:txEl>
                                              <p:pRg st="12" end="12"/>
                                            </p:txEl>
                                          </p:spTgt>
                                        </p:tgtEl>
                                      </p:cBhvr>
                                    </p:animEffect>
                                    <p:anim calcmode="lin" valueType="num">
                                      <p:cBhvr>
                                        <p:cTn id="63"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DB304A14-32D0-4873-B914-423ED7B8D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xmlns="" id="{3F1E3251-FC5C-4491-22F1-38F5C9598E66}"/>
              </a:ext>
            </a:extLst>
          </p:cNvPr>
          <p:cNvSpPr>
            <a:spLocks noGrp="1"/>
          </p:cNvSpPr>
          <p:nvPr>
            <p:ph idx="1"/>
          </p:nvPr>
        </p:nvSpPr>
        <p:spPr>
          <a:xfrm>
            <a:off x="838202" y="1825625"/>
            <a:ext cx="5387503" cy="4699000"/>
          </a:xfrm>
        </p:spPr>
        <p:txBody>
          <a:bodyPr vert="horz" lIns="91440" tIns="45720" rIns="91440" bIns="45720" rtlCol="0">
            <a:normAutofit/>
          </a:bodyPr>
          <a:lstStyle/>
          <a:p>
            <a:pPr marL="0" indent="0">
              <a:buNone/>
            </a:pPr>
            <a:r>
              <a:rPr lang="en-GB" sz="1300" b="1" dirty="0">
                <a:latin typeface="Arial"/>
                <a:cs typeface="Arial"/>
              </a:rPr>
              <a:t>Fair </a:t>
            </a:r>
            <a:r>
              <a:rPr lang="en-GB" sz="1300" b="1" dirty="0" err="1">
                <a:latin typeface="Arial"/>
                <a:cs typeface="Arial"/>
              </a:rPr>
              <a:t>Labor</a:t>
            </a:r>
            <a:r>
              <a:rPr lang="en-GB" sz="1300" b="1" dirty="0">
                <a:latin typeface="Arial"/>
                <a:cs typeface="Arial"/>
              </a:rPr>
              <a:t> </a:t>
            </a:r>
            <a:r>
              <a:rPr lang="en-GB" sz="1300" b="1" dirty="0" smtClean="0">
                <a:latin typeface="Arial"/>
                <a:cs typeface="Arial"/>
              </a:rPr>
              <a:t>Practices</a:t>
            </a:r>
            <a:endParaRPr lang="en-GB" sz="1300" dirty="0"/>
          </a:p>
          <a:p>
            <a:r>
              <a:rPr lang="en-GB" sz="1300" dirty="0" smtClean="0">
                <a:latin typeface="Arial"/>
                <a:cs typeface="Arial"/>
              </a:rPr>
              <a:t>Apple </a:t>
            </a:r>
            <a:r>
              <a:rPr lang="en-GB" sz="1300" dirty="0">
                <a:latin typeface="Arial"/>
                <a:cs typeface="Arial"/>
              </a:rPr>
              <a:t>emphasizes fair </a:t>
            </a:r>
            <a:r>
              <a:rPr lang="en-GB" sz="1300" dirty="0" err="1">
                <a:latin typeface="Arial"/>
                <a:cs typeface="Arial"/>
              </a:rPr>
              <a:t>labor</a:t>
            </a:r>
            <a:r>
              <a:rPr lang="en-GB" sz="1300" dirty="0">
                <a:latin typeface="Arial"/>
                <a:cs typeface="Arial"/>
              </a:rPr>
              <a:t> practices in its supply chain.</a:t>
            </a:r>
            <a:endParaRPr lang="en-GB" sz="1300" dirty="0"/>
          </a:p>
          <a:p>
            <a:r>
              <a:rPr lang="en-GB" sz="1300" dirty="0" smtClean="0">
                <a:latin typeface="Arial"/>
                <a:cs typeface="Arial"/>
              </a:rPr>
              <a:t>Implemented </a:t>
            </a:r>
            <a:r>
              <a:rPr lang="en-GB" sz="1300" dirty="0">
                <a:latin typeface="Arial"/>
                <a:cs typeface="Arial"/>
              </a:rPr>
              <a:t>strict supplier guidelines and audits to ensure compliance </a:t>
            </a:r>
            <a:endParaRPr lang="en-GB" sz="1300" dirty="0" smtClean="0">
              <a:latin typeface="Arial"/>
              <a:cs typeface="Arial"/>
            </a:endParaRPr>
          </a:p>
          <a:p>
            <a:endParaRPr lang="en-US" sz="1300" dirty="0" smtClean="0">
              <a:latin typeface="Arial"/>
              <a:cs typeface="Arial"/>
            </a:endParaRPr>
          </a:p>
          <a:p>
            <a:pPr marL="0" indent="0">
              <a:buNone/>
            </a:pPr>
            <a:endParaRPr lang="en-GB" sz="1300" dirty="0" smtClean="0">
              <a:latin typeface="Arial"/>
              <a:cs typeface="Arial"/>
            </a:endParaRPr>
          </a:p>
          <a:p>
            <a:pPr marL="0" indent="0">
              <a:buNone/>
            </a:pPr>
            <a:r>
              <a:rPr lang="en-GB" sz="1300" b="1" dirty="0" smtClean="0">
                <a:latin typeface="Arial"/>
                <a:cs typeface="Arial"/>
              </a:rPr>
              <a:t>Environmental </a:t>
            </a:r>
            <a:r>
              <a:rPr lang="en-GB" sz="1300" b="1" dirty="0">
                <a:latin typeface="Arial"/>
                <a:cs typeface="Arial"/>
              </a:rPr>
              <a:t>Sustainability</a:t>
            </a:r>
            <a:endParaRPr lang="en-GB" sz="1300" dirty="0"/>
          </a:p>
          <a:p>
            <a:r>
              <a:rPr lang="en-GB" sz="1300" dirty="0" smtClean="0">
                <a:latin typeface="Arial"/>
                <a:cs typeface="Arial"/>
              </a:rPr>
              <a:t>Committed </a:t>
            </a:r>
            <a:r>
              <a:rPr lang="en-GB" sz="1300" dirty="0">
                <a:latin typeface="Arial"/>
                <a:cs typeface="Arial"/>
              </a:rPr>
              <a:t>to environmental sustainability.</a:t>
            </a:r>
            <a:endParaRPr lang="en-GB" sz="1300" dirty="0"/>
          </a:p>
          <a:p>
            <a:r>
              <a:rPr lang="en-GB" sz="1300" dirty="0" smtClean="0">
                <a:latin typeface="Arial"/>
                <a:cs typeface="Arial"/>
              </a:rPr>
              <a:t>Invests </a:t>
            </a:r>
            <a:r>
              <a:rPr lang="en-GB" sz="1300" dirty="0">
                <a:latin typeface="Arial"/>
                <a:cs typeface="Arial"/>
              </a:rPr>
              <a:t>in renewable energy and energy efficiency</a:t>
            </a:r>
            <a:r>
              <a:rPr lang="en-GB" sz="1300" dirty="0" smtClean="0">
                <a:latin typeface="Arial"/>
                <a:cs typeface="Arial"/>
              </a:rPr>
              <a:t>.</a:t>
            </a:r>
          </a:p>
          <a:p>
            <a:endParaRPr lang="en-US" sz="1300" dirty="0" smtClean="0"/>
          </a:p>
          <a:p>
            <a:pPr marL="0" indent="0">
              <a:buNone/>
            </a:pPr>
            <a:endParaRPr lang="en-GB" sz="1300" dirty="0"/>
          </a:p>
          <a:p>
            <a:pPr marL="0" indent="0">
              <a:buNone/>
            </a:pPr>
            <a:r>
              <a:rPr lang="en-GB" sz="1300" b="1" dirty="0" smtClean="0">
                <a:latin typeface="Arial"/>
                <a:cs typeface="Arial"/>
              </a:rPr>
              <a:t>Transparency </a:t>
            </a:r>
            <a:r>
              <a:rPr lang="en-GB" sz="1300" b="1" dirty="0">
                <a:latin typeface="Arial"/>
                <a:cs typeface="Arial"/>
              </a:rPr>
              <a:t>and </a:t>
            </a:r>
            <a:r>
              <a:rPr lang="en-GB" sz="1300" b="1" dirty="0" smtClean="0">
                <a:latin typeface="Arial"/>
                <a:cs typeface="Arial"/>
              </a:rPr>
              <a:t>Accountability</a:t>
            </a:r>
            <a:endParaRPr lang="en-GB" sz="1300" dirty="0"/>
          </a:p>
          <a:p>
            <a:r>
              <a:rPr lang="en-GB" sz="1300" dirty="0" smtClean="0">
                <a:latin typeface="Arial"/>
                <a:cs typeface="Arial"/>
              </a:rPr>
              <a:t>Maintains </a:t>
            </a:r>
            <a:r>
              <a:rPr lang="en-GB" sz="1300" dirty="0">
                <a:latin typeface="Arial"/>
                <a:cs typeface="Arial"/>
              </a:rPr>
              <a:t>transparency and accountability in supply chain management.</a:t>
            </a:r>
            <a:endParaRPr lang="en-GB" sz="1300" dirty="0"/>
          </a:p>
          <a:p>
            <a:r>
              <a:rPr lang="en-GB" sz="1300" dirty="0" smtClean="0">
                <a:latin typeface="Arial"/>
                <a:cs typeface="Arial"/>
              </a:rPr>
              <a:t>Publishes </a:t>
            </a:r>
            <a:r>
              <a:rPr lang="en-GB" sz="1300" dirty="0">
                <a:latin typeface="Arial"/>
                <a:cs typeface="Arial"/>
              </a:rPr>
              <a:t>annual reports like the Environmental Progress Report for stakeholders (Apple Inc., 2023).</a:t>
            </a:r>
            <a:endParaRPr lang="en-GB" sz="1300" dirty="0"/>
          </a:p>
          <a:p>
            <a:endParaRPr lang="en-GB" sz="1300" dirty="0"/>
          </a:p>
        </p:txBody>
      </p:sp>
      <p:pic>
        <p:nvPicPr>
          <p:cNvPr id="4" name="Picture 3" descr="A close up of a sign&#10;&#10;Description automatically generated">
            <a:extLst>
              <a:ext uri="{FF2B5EF4-FFF2-40B4-BE49-F238E27FC236}">
                <a16:creationId xmlns:a16="http://schemas.microsoft.com/office/drawing/2014/main" xmlns="" id="{BE641313-9739-18B6-068B-73821016618D}"/>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8270" r="21908" b="1"/>
          <a:stretch/>
        </p:blipFill>
        <p:spPr>
          <a:xfrm>
            <a:off x="6621293" y="1295416"/>
            <a:ext cx="5570707"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0" name="TextBox 9"/>
          <p:cNvSpPr txBox="1"/>
          <p:nvPr/>
        </p:nvSpPr>
        <p:spPr>
          <a:xfrm>
            <a:off x="923928" y="333379"/>
            <a:ext cx="5697369" cy="830997"/>
          </a:xfrm>
          <a:prstGeom prst="rect">
            <a:avLst/>
          </a:prstGeom>
          <a:noFill/>
        </p:spPr>
        <p:txBody>
          <a:bodyPr wrap="square" rtlCol="0">
            <a:spAutoFit/>
          </a:bodyPr>
          <a:lstStyle/>
          <a:p>
            <a:r>
              <a:rPr lang="en-GB" sz="48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Aptos(body)"/>
              </a:rPr>
              <a:t>Ethics</a:t>
            </a:r>
          </a:p>
        </p:txBody>
      </p:sp>
    </p:spTree>
    <p:extLst>
      <p:ext uri="{BB962C8B-B14F-4D97-AF65-F5344CB8AC3E}">
        <p14:creationId xmlns:p14="http://schemas.microsoft.com/office/powerpoint/2010/main" val="364778461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nodeType="clickEffect">
                                  <p:stCondLst>
                                    <p:cond delay="0"/>
                                  </p:stCondLst>
                                  <p:iterate type="lt">
                                    <p:tmPct val="50000"/>
                                  </p:iterate>
                                  <p:childTnLst>
                                    <p:set>
                                      <p:cBhvr>
                                        <p:cTn id="6" dur="1" fill="hold">
                                          <p:stCondLst>
                                            <p:cond delay="0"/>
                                          </p:stCondLst>
                                        </p:cTn>
                                        <p:tgtEl>
                                          <p:spTgt spid="10">
                                            <p:txEl>
                                              <p:pRg st="0" end="0"/>
                                            </p:txEl>
                                          </p:spTgt>
                                        </p:tgtEl>
                                        <p:attrNameLst>
                                          <p:attrName>style.visibility</p:attrName>
                                        </p:attrNameLst>
                                      </p:cBhvr>
                                      <p:to>
                                        <p:strVal val="visible"/>
                                      </p:to>
                                    </p:set>
                                    <p:set>
                                      <p:cBhvr>
                                        <p:cTn id="7" dur="455" fill="hold">
                                          <p:stCondLst>
                                            <p:cond delay="0"/>
                                          </p:stCondLst>
                                        </p:cTn>
                                        <p:tgtEl>
                                          <p:spTgt spid="10">
                                            <p:txEl>
                                              <p:pRg st="0" end="0"/>
                                            </p:txEl>
                                          </p:spTgt>
                                        </p:tgtEl>
                                        <p:attrNameLst>
                                          <p:attrName>style.rotation</p:attrName>
                                        </p:attrNameLst>
                                      </p:cBhvr>
                                      <p:to>
                                        <p:strVal val="-45.0"/>
                                      </p:to>
                                    </p:set>
                                    <p:anim calcmode="lin" valueType="num">
                                      <p:cBhvr>
                                        <p:cTn id="8" dur="455" fill="hold">
                                          <p:stCondLst>
                                            <p:cond delay="455"/>
                                          </p:stCondLst>
                                        </p:cTn>
                                        <p:tgtEl>
                                          <p:spTgt spid="10">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10">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10">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10">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7"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p:cTn id="23"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3">
                                            <p:txEl>
                                              <p:pRg st="10" end="10"/>
                                            </p:txEl>
                                          </p:spTgt>
                                        </p:tgtEl>
                                        <p:attrNameLst>
                                          <p:attrName>style.visibility</p:attrName>
                                        </p:attrNameLst>
                                      </p:cBhvr>
                                      <p:to>
                                        <p:strVal val="visible"/>
                                      </p:to>
                                    </p:set>
                                    <p:anim calcmode="lin" valueType="num">
                                      <p:cBhvr>
                                        <p:cTn id="30"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1"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fade">
                                      <p:cBhvr>
                                        <p:cTn id="37" dur="1000"/>
                                        <p:tgtEl>
                                          <p:spTgt spid="3">
                                            <p:txEl>
                                              <p:pRg st="1" end="1"/>
                                            </p:txEl>
                                          </p:spTgt>
                                        </p:tgtEl>
                                      </p:cBhvr>
                                    </p:animEffect>
                                    <p:anim calcmode="lin" valueType="num">
                                      <p:cBhvr>
                                        <p:cTn id="3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2" end="2"/>
                                            </p:txEl>
                                          </p:spTgt>
                                        </p:tgtEl>
                                        <p:attrNameLst>
                                          <p:attrName>style.visibility</p:attrName>
                                        </p:attrNameLst>
                                      </p:cBhvr>
                                      <p:to>
                                        <p:strVal val="visible"/>
                                      </p:to>
                                    </p:set>
                                    <p:animEffect transition="in" filter="fade">
                                      <p:cBhvr>
                                        <p:cTn id="44" dur="1000"/>
                                        <p:tgtEl>
                                          <p:spTgt spid="3">
                                            <p:txEl>
                                              <p:pRg st="2" end="2"/>
                                            </p:txEl>
                                          </p:spTgt>
                                        </p:tgtEl>
                                      </p:cBhvr>
                                    </p:animEffect>
                                    <p:anim calcmode="lin" valueType="num">
                                      <p:cBhvr>
                                        <p:cTn id="4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fade">
                                      <p:cBhvr>
                                        <p:cTn id="51" dur="1000"/>
                                        <p:tgtEl>
                                          <p:spTgt spid="3">
                                            <p:txEl>
                                              <p:pRg st="6" end="6"/>
                                            </p:txEl>
                                          </p:spTgt>
                                        </p:tgtEl>
                                      </p:cBhvr>
                                    </p:animEffect>
                                    <p:anim calcmode="lin" valueType="num">
                                      <p:cBhvr>
                                        <p:cTn id="5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3">
                                            <p:txEl>
                                              <p:pRg st="7" end="7"/>
                                            </p:txEl>
                                          </p:spTgt>
                                        </p:tgtEl>
                                        <p:attrNameLst>
                                          <p:attrName>style.visibility</p:attrName>
                                        </p:attrNameLst>
                                      </p:cBhvr>
                                      <p:to>
                                        <p:strVal val="visible"/>
                                      </p:to>
                                    </p:set>
                                    <p:animEffect transition="in" filter="fade">
                                      <p:cBhvr>
                                        <p:cTn id="58" dur="1000"/>
                                        <p:tgtEl>
                                          <p:spTgt spid="3">
                                            <p:txEl>
                                              <p:pRg st="7" end="7"/>
                                            </p:txEl>
                                          </p:spTgt>
                                        </p:tgtEl>
                                      </p:cBhvr>
                                    </p:animEffect>
                                    <p:anim calcmode="lin" valueType="num">
                                      <p:cBhvr>
                                        <p:cTn id="5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Effect transition="in" filter="fade">
                                      <p:cBhvr>
                                        <p:cTn id="65" dur="1000"/>
                                        <p:tgtEl>
                                          <p:spTgt spid="3">
                                            <p:txEl>
                                              <p:pRg st="11" end="11"/>
                                            </p:txEl>
                                          </p:spTgt>
                                        </p:tgtEl>
                                      </p:cBhvr>
                                    </p:animEffect>
                                    <p:anim calcmode="lin" valueType="num">
                                      <p:cBhvr>
                                        <p:cTn id="6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3">
                                            <p:txEl>
                                              <p:pRg st="12" end="12"/>
                                            </p:txEl>
                                          </p:spTgt>
                                        </p:tgtEl>
                                        <p:attrNameLst>
                                          <p:attrName>style.visibility</p:attrName>
                                        </p:attrNameLst>
                                      </p:cBhvr>
                                      <p:to>
                                        <p:strVal val="visible"/>
                                      </p:to>
                                    </p:set>
                                    <p:animEffect transition="in" filter="fade">
                                      <p:cBhvr>
                                        <p:cTn id="72" dur="1000"/>
                                        <p:tgtEl>
                                          <p:spTgt spid="3">
                                            <p:txEl>
                                              <p:pRg st="12" end="12"/>
                                            </p:txEl>
                                          </p:spTgt>
                                        </p:tgtEl>
                                      </p:cBhvr>
                                    </p:animEffect>
                                    <p:anim calcmode="lin" valueType="num">
                                      <p:cBhvr>
                                        <p:cTn id="73"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4" name="Rectangle 123">
            <a:extLst>
              <a:ext uri="{FF2B5EF4-FFF2-40B4-BE49-F238E27FC236}">
                <a16:creationId xmlns:a16="http://schemas.microsoft.com/office/drawing/2014/main" xmlns="" id="{72D05657-94EE-4B2D-BC1B-A1D0650636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C7EBA10-E0D2-4B4E-7ADB-E69EE161693A}"/>
              </a:ext>
            </a:extLst>
          </p:cNvPr>
          <p:cNvSpPr>
            <a:spLocks noGrp="1"/>
          </p:cNvSpPr>
          <p:nvPr>
            <p:ph type="title"/>
          </p:nvPr>
        </p:nvSpPr>
        <p:spPr>
          <a:xfrm>
            <a:off x="4184543" y="486188"/>
            <a:ext cx="7363991" cy="1325563"/>
          </a:xfrm>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rtl="0"/>
            <a:r>
              <a:rPr lang="en-GB" b="1" kern="1200" cap="all" dirty="0">
                <a:ln w="0"/>
                <a:solidFill>
                  <a:schemeClr val="tx1"/>
                </a:solidFill>
                <a:effectLst>
                  <a:reflection blurRad="12700" stA="50000" endPos="50000" dist="5000" dir="5400000" sy="-100000" rotWithShape="0"/>
                </a:effectLst>
                <a:latin typeface="Aptos(body)"/>
                <a:ea typeface="+mn-ea"/>
                <a:cs typeface="+mn-cs"/>
              </a:rPr>
              <a:t>CSR </a:t>
            </a:r>
            <a:r>
              <a:rPr lang="en-GB" b="1" kern="1200" cap="all" dirty="0" smtClean="0">
                <a:ln w="0"/>
                <a:solidFill>
                  <a:schemeClr val="tx1"/>
                </a:solidFill>
                <a:effectLst>
                  <a:reflection blurRad="12700" stA="50000" endPos="50000" dist="5000" dir="5400000" sy="-100000" rotWithShape="0"/>
                </a:effectLst>
                <a:latin typeface="Aptos(body)"/>
                <a:ea typeface="+mn-ea"/>
                <a:cs typeface="+mn-cs"/>
              </a:rPr>
              <a:t>Activities</a:t>
            </a:r>
            <a:endParaRPr lang="en-GB" b="1" kern="1200" cap="all" dirty="0">
              <a:ln w="0"/>
              <a:solidFill>
                <a:schemeClr val="tx1"/>
              </a:solidFill>
              <a:effectLst>
                <a:reflection blurRad="12700" stA="50000" endPos="50000" dist="5000" dir="5400000" sy="-100000" rotWithShape="0"/>
              </a:effectLst>
              <a:latin typeface="Aptos(body)"/>
              <a:ea typeface="+mn-ea"/>
              <a:cs typeface="+mn-cs"/>
            </a:endParaRPr>
          </a:p>
          <a:p>
            <a:pPr rtl="0"/>
            <a:endParaRPr lang="en-GB" b="1" cap="all" dirty="0">
              <a:ln w="0"/>
              <a:solidFill>
                <a:schemeClr val="tx1"/>
              </a:solidFill>
              <a:effectLst>
                <a:reflection blurRad="12700" stA="50000" endPos="50000" dist="5000" dir="5400000" sy="-100000" rotWithShape="0"/>
              </a:effectLst>
              <a:latin typeface="Calibri"/>
              <a:ea typeface="Calibri"/>
              <a:cs typeface="Calibri"/>
            </a:endParaRPr>
          </a:p>
        </p:txBody>
      </p:sp>
      <p:graphicFrame>
        <p:nvGraphicFramePr>
          <p:cNvPr id="26" name="Content Placeholder 2">
            <a:extLst>
              <a:ext uri="{FF2B5EF4-FFF2-40B4-BE49-F238E27FC236}">
                <a16:creationId xmlns:a16="http://schemas.microsoft.com/office/drawing/2014/main" xmlns="" id="{76F70527-063A-1E12-D9CD-2E9E816AF21C}"/>
              </a:ext>
            </a:extLst>
          </p:cNvPr>
          <p:cNvGraphicFramePr>
            <a:graphicFrameLocks noGrp="1"/>
          </p:cNvGraphicFramePr>
          <p:nvPr>
            <p:ph sz="quarter" idx="1"/>
            <p:extLst>
              <p:ext uri="{D42A27DB-BD31-4B8C-83A1-F6EECF244321}">
                <p14:modId xmlns:p14="http://schemas.microsoft.com/office/powerpoint/2010/main" val="1828013737"/>
              </p:ext>
            </p:extLst>
          </p:nvPr>
        </p:nvGraphicFramePr>
        <p:xfrm>
          <a:off x="4184543" y="1946684"/>
          <a:ext cx="736399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5" name="Picture 54" descr="A glass roof with a large logo on it&#10;&#10;Description automatically generated">
            <a:extLst>
              <a:ext uri="{FF2B5EF4-FFF2-40B4-BE49-F238E27FC236}">
                <a16:creationId xmlns:a16="http://schemas.microsoft.com/office/drawing/2014/main" xmlns="" id="{AAAC7BB8-1C7E-4330-A19C-767E67A40C6A}"/>
              </a:ext>
            </a:extLst>
          </p:cNvPr>
          <p:cNvPicPr>
            <a:picLocks noChangeAspect="1"/>
          </p:cNvPicPr>
          <p:nvPr/>
        </p:nvPicPr>
        <p:blipFill rotWithShape="1">
          <a:blip r:embed="rId8">
            <a:extLst>
              <a:ext uri="{837473B0-CC2E-450A-ABE3-18F120FF3D39}">
                <a1611:picAttrSrcUrl xmlns:a1611="http://schemas.microsoft.com/office/drawing/2016/11/main" xmlns="" r:id="rId9"/>
              </a:ext>
            </a:extLst>
          </a:blip>
          <a:srcRect l="21776" r="11476" b="3"/>
          <a:stretch/>
        </p:blipFill>
        <p:spPr>
          <a:xfrm>
            <a:off x="581527" y="258142"/>
            <a:ext cx="311871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23" name="Picture 22">
            <a:extLst>
              <a:ext uri="{FF2B5EF4-FFF2-40B4-BE49-F238E27FC236}">
                <a16:creationId xmlns:a16="http://schemas.microsoft.com/office/drawing/2014/main" xmlns="" id="{E8D7E0ED-69DB-3327-8825-4B104774F79B}"/>
              </a:ext>
            </a:extLst>
          </p:cNvPr>
          <p:cNvPicPr>
            <a:picLocks noChangeAspect="1"/>
          </p:cNvPicPr>
          <p:nvPr/>
        </p:nvPicPr>
        <p:blipFill rotWithShape="1">
          <a:blip r:embed="rId10"/>
          <a:srcRect l="20379" r="12874" b="3"/>
          <a:stretch/>
        </p:blipFill>
        <p:spPr>
          <a:xfrm>
            <a:off x="581527" y="3486449"/>
            <a:ext cx="311871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Tree>
    <p:extLst>
      <p:ext uri="{BB962C8B-B14F-4D97-AF65-F5344CB8AC3E}">
        <p14:creationId xmlns:p14="http://schemas.microsoft.com/office/powerpoint/2010/main" val="6657794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grpId="0" nodeType="click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barn(inVertical)">
                                      <p:cBhvr>
                                        <p:cTn id="16"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6"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xmlns=""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9C112AC-5513-2132-DD03-0147E3287EA1}"/>
              </a:ext>
            </a:extLst>
          </p:cNvPr>
          <p:cNvSpPr>
            <a:spLocks noGrp="1"/>
          </p:cNvSpPr>
          <p:nvPr>
            <p:ph type="title"/>
          </p:nvPr>
        </p:nvSpPr>
        <p:spPr>
          <a:xfrm>
            <a:off x="838203" y="365129"/>
            <a:ext cx="5251316" cy="1807305"/>
          </a:xfrm>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GB" cap="all" dirty="0">
                <a:ln w="0"/>
                <a:solidFill>
                  <a:schemeClr val="tx1"/>
                </a:solidFill>
                <a:effectLst>
                  <a:reflection blurRad="12700" stA="50000" endPos="50000" dist="5000" dir="5400000" sy="-100000" rotWithShape="0"/>
                </a:effectLst>
              </a:rPr>
              <a:t>Conclusion</a:t>
            </a:r>
          </a:p>
        </p:txBody>
      </p:sp>
      <p:sp>
        <p:nvSpPr>
          <p:cNvPr id="3" name="Content Placeholder 2">
            <a:extLst>
              <a:ext uri="{FF2B5EF4-FFF2-40B4-BE49-F238E27FC236}">
                <a16:creationId xmlns:a16="http://schemas.microsoft.com/office/drawing/2014/main" xmlns="" id="{D0FB5C05-51FA-28D2-9237-A2ACD9770A50}"/>
              </a:ext>
            </a:extLst>
          </p:cNvPr>
          <p:cNvSpPr>
            <a:spLocks noGrp="1"/>
          </p:cNvSpPr>
          <p:nvPr>
            <p:ph idx="1"/>
          </p:nvPr>
        </p:nvSpPr>
        <p:spPr>
          <a:xfrm>
            <a:off x="619126" y="2638096"/>
            <a:ext cx="5086350" cy="3915103"/>
          </a:xfrm>
        </p:spPr>
        <p:txBody>
          <a:bodyPr vert="horz" lIns="91440" tIns="45720" rIns="91440" bIns="45720" rtlCol="0">
            <a:normAutofit/>
          </a:bodyPr>
          <a:lstStyle/>
          <a:p>
            <a:r>
              <a:rPr lang="en-GB" sz="1300" dirty="0">
                <a:latin typeface="Aptos(body)"/>
                <a:ea typeface="+mn-lt"/>
                <a:cs typeface="+mn-lt"/>
              </a:rPr>
              <a:t>Apple Inc. is a global leader in the technology industry, with a strong brand presence and a loyal customer base.</a:t>
            </a:r>
          </a:p>
          <a:p>
            <a:r>
              <a:rPr lang="en-GB" sz="1300" dirty="0">
                <a:latin typeface="Aptos(body)"/>
                <a:ea typeface="+mn-lt"/>
                <a:cs typeface="+mn-lt"/>
              </a:rPr>
              <a:t>Through the analysis of its SWOT and PESTLE factors, it is evident that the company has a number of strengths and opportunities that have contributed to its success. </a:t>
            </a:r>
          </a:p>
          <a:p>
            <a:r>
              <a:rPr lang="en-GB" sz="1300" dirty="0">
                <a:latin typeface="Aptos(body)"/>
                <a:ea typeface="+mn-lt"/>
                <a:cs typeface="+mn-lt"/>
              </a:rPr>
              <a:t>In terms of ethics and culture, Apple has faced criticism in the past for its </a:t>
            </a:r>
            <a:r>
              <a:rPr lang="en-GB" sz="1300" dirty="0" err="1">
                <a:latin typeface="Aptos(body)"/>
                <a:ea typeface="+mn-lt"/>
                <a:cs typeface="+mn-lt"/>
              </a:rPr>
              <a:t>labor</a:t>
            </a:r>
            <a:r>
              <a:rPr lang="en-GB" sz="1300" dirty="0">
                <a:latin typeface="Aptos(body)"/>
                <a:ea typeface="+mn-lt"/>
                <a:cs typeface="+mn-lt"/>
              </a:rPr>
              <a:t> practices and environmental impact, but the company has taken steps to improve in these areas through its Corporate Social Responsibility (CSR) initiatives.</a:t>
            </a:r>
          </a:p>
          <a:p>
            <a:r>
              <a:rPr lang="en-GB" sz="1300" dirty="0" smtClean="0">
                <a:latin typeface="Aptos(body)"/>
                <a:ea typeface="+mn-lt"/>
                <a:cs typeface="+mn-lt"/>
              </a:rPr>
              <a:t>By </a:t>
            </a:r>
            <a:r>
              <a:rPr lang="en-GB" sz="1300" dirty="0">
                <a:latin typeface="Aptos(body)"/>
                <a:ea typeface="+mn-lt"/>
                <a:cs typeface="+mn-lt"/>
              </a:rPr>
              <a:t>working with stakeholders and implementing sustainable practices, Apple has demonstrated a commitment to ethical business practices and social responsibility. </a:t>
            </a:r>
          </a:p>
          <a:p>
            <a:r>
              <a:rPr lang="en-GB" sz="1300" dirty="0">
                <a:latin typeface="Aptos(body)"/>
                <a:ea typeface="+mn-lt"/>
                <a:cs typeface="+mn-lt"/>
              </a:rPr>
              <a:t>The functions and organization of Apple are structured in a way that promotes innovation and creativity, with a focus on product design and customer experience.</a:t>
            </a:r>
            <a:endParaRPr lang="en-GB" sz="1300" dirty="0">
              <a:latin typeface="Aptos(body)"/>
            </a:endParaRPr>
          </a:p>
        </p:txBody>
      </p:sp>
      <p:pic>
        <p:nvPicPr>
          <p:cNvPr id="4" name="Picture 3" descr="A logo on a black background&#10;&#10;Description automatically generated">
            <a:extLst>
              <a:ext uri="{FF2B5EF4-FFF2-40B4-BE49-F238E27FC236}">
                <a16:creationId xmlns:a16="http://schemas.microsoft.com/office/drawing/2014/main" xmlns="" id="{C2366571-7B97-A3E1-B4CD-4199C7628233}"/>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24024" r="21635"/>
          <a:stretch/>
        </p:blipFill>
        <p:spPr>
          <a:xfrm>
            <a:off x="6229218"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0568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D45BC2-5182-7656-63CB-E3901AD0200C}"/>
              </a:ext>
            </a:extLst>
          </p:cNvPr>
          <p:cNvSpPr>
            <a:spLocks noGrp="1"/>
          </p:cNvSpPr>
          <p:nvPr>
            <p:ph type="title"/>
          </p:nvPr>
        </p:nvSpPr>
        <p:spPr>
          <a:xfrm>
            <a:off x="838200" y="-871327"/>
            <a:ext cx="10515600" cy="2576392"/>
          </a:xfrm>
        </p:spPr>
        <p:txBody>
          <a:bodyPr/>
          <a:lstStyle/>
          <a:p>
            <a:r>
              <a:rPr lang="en-GB" dirty="0"/>
              <a:t>References</a:t>
            </a:r>
          </a:p>
        </p:txBody>
      </p:sp>
      <p:sp>
        <p:nvSpPr>
          <p:cNvPr id="3" name="Content Placeholder 2">
            <a:extLst>
              <a:ext uri="{FF2B5EF4-FFF2-40B4-BE49-F238E27FC236}">
                <a16:creationId xmlns:a16="http://schemas.microsoft.com/office/drawing/2014/main" xmlns="" id="{208D5DAE-2251-F083-2508-A976F8A6F734}"/>
              </a:ext>
            </a:extLst>
          </p:cNvPr>
          <p:cNvSpPr>
            <a:spLocks noGrp="1"/>
          </p:cNvSpPr>
          <p:nvPr>
            <p:ph idx="1"/>
          </p:nvPr>
        </p:nvSpPr>
        <p:spPr>
          <a:xfrm>
            <a:off x="838200" y="971551"/>
            <a:ext cx="10515600" cy="5143500"/>
          </a:xfrm>
        </p:spPr>
        <p:txBody>
          <a:bodyPr vert="horz" lIns="91440" tIns="45720" rIns="91440" bIns="45720" rtlCol="0" anchor="t">
            <a:noAutofit/>
          </a:bodyPr>
          <a:lstStyle/>
          <a:p>
            <a:endParaRPr lang="en-GB" sz="1000" dirty="0">
              <a:latin typeface="Aptos(body)"/>
              <a:cs typeface="Arial"/>
            </a:endParaRPr>
          </a:p>
          <a:p>
            <a:r>
              <a:rPr lang="en-GB" sz="1000" dirty="0">
                <a:latin typeface="Aptos(body)"/>
                <a:ea typeface="+mn-lt"/>
                <a:cs typeface="+mn-lt"/>
              </a:rPr>
              <a:t>Apple (2023). Apple - Apple Investor News. [online] Investor Relations. Available at: </a:t>
            </a:r>
            <a:r>
              <a:rPr lang="en-GB" sz="1000" dirty="0">
                <a:latin typeface="Aptos(body)"/>
                <a:ea typeface="+mn-lt"/>
                <a:cs typeface="+mn-lt"/>
                <a:hlinkClick r:id="rId2">
                  <a:extLst>
                    <a:ext uri="{A12FA001-AC4F-418D-AE19-62706E023703}">
                      <ahyp:hlinkClr xmlns:ahyp="http://schemas.microsoft.com/office/drawing/2018/hyperlinkcolor" xmlns="" val="tx"/>
                    </a:ext>
                  </a:extLst>
                </a:hlinkClick>
              </a:rPr>
              <a:t>https://investor.apple.com/investor-relations/default.aspx</a:t>
            </a:r>
            <a:r>
              <a:rPr lang="en-GB" sz="1000" dirty="0">
                <a:latin typeface="Aptos(body)"/>
                <a:ea typeface="+mn-lt"/>
                <a:cs typeface="+mn-lt"/>
              </a:rPr>
              <a:t>  [Accessed 3 Mar. 2024].</a:t>
            </a:r>
          </a:p>
          <a:p>
            <a:r>
              <a:rPr lang="en-GB" sz="1000" dirty="0">
                <a:latin typeface="Aptos(body)"/>
                <a:ea typeface="+mn-lt"/>
                <a:cs typeface="+mn-lt"/>
              </a:rPr>
              <a:t>Apple Inc. (2023). Environmental Progress Report. Available from: </a:t>
            </a:r>
            <a:r>
              <a:rPr lang="en-GB" sz="1000" dirty="0">
                <a:latin typeface="Aptos(body)"/>
                <a:ea typeface="+mn-lt"/>
                <a:cs typeface="+mn-lt"/>
                <a:hlinkClick r:id="rId3">
                  <a:extLst>
                    <a:ext uri="{A12FA001-AC4F-418D-AE19-62706E023703}">
                      <ahyp:hlinkClr xmlns:ahyp="http://schemas.microsoft.com/office/drawing/2018/hyperlinkcolor" xmlns="" val="tx"/>
                    </a:ext>
                  </a:extLst>
                </a:hlinkClick>
              </a:rPr>
              <a:t>https://www.apple.com/environment/pdf/Apple_Environmental_Progress_Report_2023.pdf</a:t>
            </a:r>
            <a:r>
              <a:rPr lang="en-GB" sz="1000" dirty="0">
                <a:latin typeface="Aptos(body)"/>
                <a:ea typeface="+mn-lt"/>
                <a:cs typeface="+mn-lt"/>
              </a:rPr>
              <a:t> [Accessed: 4th March 2024]</a:t>
            </a:r>
          </a:p>
          <a:p>
            <a:r>
              <a:rPr lang="en-GB" sz="1000" dirty="0">
                <a:latin typeface="Aptos(body)"/>
                <a:ea typeface="+mn-lt"/>
                <a:cs typeface="+mn-lt"/>
              </a:rPr>
              <a:t>Apple. (2023). Join Apple and put your talent to work running an extraordinary company. [online] Available at: </a:t>
            </a:r>
            <a:r>
              <a:rPr lang="en-GB" sz="1000" dirty="0">
                <a:latin typeface="Aptos(body)"/>
                <a:ea typeface="+mn-lt"/>
                <a:cs typeface="+mn-lt"/>
                <a:hlinkClick r:id="rId4">
                  <a:extLst>
                    <a:ext uri="{A12FA001-AC4F-418D-AE19-62706E023703}">
                      <ahyp:hlinkClr xmlns:ahyp="http://schemas.microsoft.com/office/drawing/2018/hyperlinkcolor" xmlns="" val="tx"/>
                    </a:ext>
                  </a:extLst>
                </a:hlinkClick>
              </a:rPr>
              <a:t>https://www.apple.com/careers/ae/teams/corporate-functions.html#:~:text=Finance,investment%20strategies%20and%20risk%20management</a:t>
            </a:r>
            <a:r>
              <a:rPr lang="en-GB" sz="1000" dirty="0">
                <a:latin typeface="Aptos(body)"/>
                <a:ea typeface="+mn-lt"/>
                <a:cs typeface="+mn-lt"/>
              </a:rPr>
              <a:t>. [Accessed 6 Mar. 2024].</a:t>
            </a:r>
          </a:p>
          <a:p>
            <a:r>
              <a:rPr lang="en-GB" sz="1000" dirty="0">
                <a:latin typeface="Aptos(body)"/>
                <a:ea typeface="+mn-lt"/>
                <a:cs typeface="+mn-lt"/>
              </a:rPr>
              <a:t>Chen, B. (2019). Apple's AI Strategy: Stand Out by Standing Down. Retrieved from </a:t>
            </a:r>
            <a:r>
              <a:rPr lang="en-GB" sz="1000" dirty="0">
                <a:latin typeface="Aptos(body)"/>
                <a:ea typeface="+mn-lt"/>
                <a:cs typeface="+mn-lt"/>
                <a:hlinkClick r:id="rId5">
                  <a:extLst>
                    <a:ext uri="{A12FA001-AC4F-418D-AE19-62706E023703}">
                      <ahyp:hlinkClr xmlns:ahyp="http://schemas.microsoft.com/office/drawing/2018/hyperlinkcolor" xmlns="" val="tx"/>
                    </a:ext>
                  </a:extLst>
                </a:hlinkClick>
              </a:rPr>
              <a:t>https://www.wired.com/story/apples-ai-strategy-stand-out-by-standing-down/</a:t>
            </a:r>
            <a:endParaRPr lang="en-GB" sz="1000" dirty="0">
              <a:latin typeface="Aptos(body)"/>
              <a:hlinkClick r:id="rId5">
                <a:extLst>
                  <a:ext uri="{A12FA001-AC4F-418D-AE19-62706E023703}">
                    <ahyp:hlinkClr xmlns:ahyp="http://schemas.microsoft.com/office/drawing/2018/hyperlinkcolor" xmlns="" val="tx"/>
                  </a:ext>
                </a:extLst>
              </a:hlinkClick>
            </a:endParaRPr>
          </a:p>
          <a:p>
            <a:r>
              <a:rPr lang="en-GB" sz="1000" dirty="0" err="1">
                <a:latin typeface="Aptos(body)"/>
                <a:ea typeface="+mn-lt"/>
                <a:cs typeface="+mn-lt"/>
              </a:rPr>
              <a:t>Duhigg</a:t>
            </a:r>
            <a:r>
              <a:rPr lang="en-GB" sz="1000" dirty="0">
                <a:latin typeface="Aptos(body)"/>
                <a:ea typeface="+mn-lt"/>
                <a:cs typeface="+mn-lt"/>
              </a:rPr>
              <a:t>, C. and </a:t>
            </a:r>
            <a:r>
              <a:rPr lang="en-GB" sz="1000" dirty="0" err="1">
                <a:latin typeface="Aptos(body)"/>
                <a:ea typeface="+mn-lt"/>
                <a:cs typeface="+mn-lt"/>
              </a:rPr>
              <a:t>Barboza</a:t>
            </a:r>
            <a:r>
              <a:rPr lang="en-GB" sz="1000" dirty="0">
                <a:latin typeface="Aptos(body)"/>
                <a:ea typeface="+mn-lt"/>
                <a:cs typeface="+mn-lt"/>
              </a:rPr>
              <a:t>, D. (2012). In China, human costs are built into an iPad. The New York Times. Available from: </a:t>
            </a:r>
            <a:r>
              <a:rPr lang="en-GB" sz="1000" dirty="0">
                <a:latin typeface="Aptos(body)"/>
                <a:ea typeface="+mn-lt"/>
                <a:cs typeface="+mn-lt"/>
                <a:hlinkClick r:id="rId6">
                  <a:extLst>
                    <a:ext uri="{A12FA001-AC4F-418D-AE19-62706E023703}">
                      <ahyp:hlinkClr xmlns:ahyp="http://schemas.microsoft.com/office/drawing/2018/hyperlinkcolor" xmlns="" val="tx"/>
                    </a:ext>
                  </a:extLst>
                </a:hlinkClick>
              </a:rPr>
              <a:t>https://www.nytimes.com/2012/01/26/business/ieconomy-apples-ipad-and-the-human-costs-for-workers-in-china.html</a:t>
            </a:r>
            <a:r>
              <a:rPr lang="en-GB" sz="1000" dirty="0">
                <a:latin typeface="Aptos(body)"/>
                <a:ea typeface="+mn-lt"/>
                <a:cs typeface="+mn-lt"/>
              </a:rPr>
              <a:t> [Accessed: 4th March 2024]</a:t>
            </a:r>
          </a:p>
          <a:p>
            <a:r>
              <a:rPr lang="en-GB" sz="1000" dirty="0">
                <a:latin typeface="Aptos(body)"/>
                <a:ea typeface="+mn-lt"/>
                <a:cs typeface="+mn-lt"/>
              </a:rPr>
              <a:t>Gallo, C. (2011). The innovation secrets of Steve Jobs: Insanely different principles for breakthrough success. New York: McGraw-Hill.</a:t>
            </a:r>
            <a:endParaRPr lang="en-GB" sz="1000" dirty="0">
              <a:latin typeface="Aptos(body)"/>
            </a:endParaRPr>
          </a:p>
          <a:p>
            <a:r>
              <a:rPr lang="en-GB" sz="1000" dirty="0">
                <a:latin typeface="Aptos(body)"/>
                <a:ea typeface="+mn-lt"/>
                <a:cs typeface="+mn-lt"/>
              </a:rPr>
              <a:t>Harvard Business Review. (2020). How Apple Is Organized for Innovation. [online] Available at: </a:t>
            </a:r>
            <a:r>
              <a:rPr lang="en-GB" sz="1000" dirty="0">
                <a:latin typeface="Aptos(body)"/>
                <a:ea typeface="+mn-lt"/>
                <a:cs typeface="+mn-lt"/>
                <a:hlinkClick r:id="rId7">
                  <a:extLst>
                    <a:ext uri="{A12FA001-AC4F-418D-AE19-62706E023703}">
                      <ahyp:hlinkClr xmlns:ahyp="http://schemas.microsoft.com/office/drawing/2018/hyperlinkcolor" xmlns="" val="tx"/>
                    </a:ext>
                  </a:extLst>
                </a:hlinkClick>
              </a:rPr>
              <a:t>https://hbr.org/2020/11/how-apple-is-organized-for-innovation</a:t>
            </a:r>
            <a:r>
              <a:rPr lang="en-GB" sz="1000" dirty="0">
                <a:latin typeface="Aptos(body)"/>
                <a:ea typeface="+mn-lt"/>
                <a:cs typeface="+mn-lt"/>
              </a:rPr>
              <a:t> [Accessed 6 Mar. 2024].</a:t>
            </a:r>
          </a:p>
          <a:p>
            <a:r>
              <a:rPr lang="en-GB" sz="1000" dirty="0">
                <a:latin typeface="Aptos(body)"/>
                <a:ea typeface="+mn-lt"/>
                <a:cs typeface="+mn-lt"/>
              </a:rPr>
              <a:t>Harvard Business Review (2021). How Apple Is Organized for Innovation: The Functional Organization. [online] Harvard Business Review. Available at: </a:t>
            </a:r>
            <a:r>
              <a:rPr lang="en-GB" sz="1000" dirty="0">
                <a:latin typeface="Aptos(body)"/>
                <a:ea typeface="+mn-lt"/>
                <a:cs typeface="+mn-lt"/>
                <a:hlinkClick r:id="rId8">
                  <a:extLst>
                    <a:ext uri="{A12FA001-AC4F-418D-AE19-62706E023703}">
                      <ahyp:hlinkClr xmlns:ahyp="http://schemas.microsoft.com/office/drawing/2018/hyperlinkcolor" xmlns="" val="tx"/>
                    </a:ext>
                  </a:extLst>
                </a:hlinkClick>
              </a:rPr>
              <a:t>https://hbr.org/video/6226656271001/how-apple-is-organized-for-innovation-the-functional-organization</a:t>
            </a:r>
            <a:r>
              <a:rPr lang="en-GB" sz="1000" dirty="0">
                <a:latin typeface="Aptos(body)"/>
                <a:ea typeface="+mn-lt"/>
                <a:cs typeface="+mn-lt"/>
              </a:rPr>
              <a:t>  [Accessed 4 Mar. 2024].</a:t>
            </a:r>
          </a:p>
          <a:p>
            <a:r>
              <a:rPr lang="en-GB" sz="1000" dirty="0">
                <a:latin typeface="Aptos(body)"/>
                <a:ea typeface="+mn-lt"/>
                <a:cs typeface="+mn-lt"/>
              </a:rPr>
              <a:t>Isaacson, W. (2011). Steve Jobs. New York: Simon &amp; Schuster.</a:t>
            </a:r>
            <a:endParaRPr lang="en-GB" sz="1000" dirty="0">
              <a:latin typeface="Aptos(body)"/>
            </a:endParaRPr>
          </a:p>
          <a:p>
            <a:r>
              <a:rPr lang="en-GB" sz="1000" dirty="0">
                <a:latin typeface="Aptos(body)"/>
                <a:ea typeface="+mn-lt"/>
                <a:cs typeface="+mn-lt"/>
              </a:rPr>
              <a:t>Kumar, V. (2019). Apple Inc. Stakeholder Analysis &amp; Corporate Social Responsibility. </a:t>
            </a:r>
            <a:r>
              <a:rPr lang="en-GB" sz="1000" dirty="0" err="1">
                <a:latin typeface="Aptos(body)"/>
                <a:ea typeface="+mn-lt"/>
                <a:cs typeface="+mn-lt"/>
              </a:rPr>
              <a:t>Panmore</a:t>
            </a:r>
            <a:r>
              <a:rPr lang="en-GB" sz="1000" dirty="0">
                <a:latin typeface="Aptos(body)"/>
                <a:ea typeface="+mn-lt"/>
                <a:cs typeface="+mn-lt"/>
              </a:rPr>
              <a:t> Institute. Retrieved from </a:t>
            </a:r>
            <a:r>
              <a:rPr lang="en-GB" sz="1000" dirty="0">
                <a:latin typeface="Aptos(body)"/>
                <a:ea typeface="+mn-lt"/>
                <a:cs typeface="+mn-lt"/>
                <a:hlinkClick r:id="rId9">
                  <a:extLst>
                    <a:ext uri="{A12FA001-AC4F-418D-AE19-62706E023703}">
                      <ahyp:hlinkClr xmlns:ahyp="http://schemas.microsoft.com/office/drawing/2018/hyperlinkcolor" xmlns="" val="tx"/>
                    </a:ext>
                  </a:extLst>
                </a:hlinkClick>
              </a:rPr>
              <a:t>https://panmore.com/apple-inc-stakeholder-analysis-corporate-social-responsibility</a:t>
            </a:r>
            <a:r>
              <a:rPr lang="en-GB" sz="1000" dirty="0">
                <a:latin typeface="Aptos(body)"/>
                <a:ea typeface="+mn-lt"/>
                <a:cs typeface="+mn-lt"/>
              </a:rPr>
              <a:t> </a:t>
            </a:r>
          </a:p>
          <a:p>
            <a:r>
              <a:rPr lang="en-GB" sz="1000" dirty="0">
                <a:latin typeface="Aptos(body)"/>
                <a:ea typeface="+mn-lt"/>
                <a:cs typeface="+mn-lt"/>
              </a:rPr>
              <a:t>Meyer, P. (2022). Apple Inc.’s Organizational Structure &amp; Its Characteristics (an analysis). [online] </a:t>
            </a:r>
            <a:r>
              <a:rPr lang="en-GB" sz="1000" dirty="0" err="1">
                <a:latin typeface="Aptos(body)"/>
                <a:ea typeface="+mn-lt"/>
                <a:cs typeface="+mn-lt"/>
              </a:rPr>
              <a:t>Panmore</a:t>
            </a:r>
            <a:r>
              <a:rPr lang="en-GB" sz="1000" dirty="0">
                <a:latin typeface="Aptos(body)"/>
                <a:ea typeface="+mn-lt"/>
                <a:cs typeface="+mn-lt"/>
              </a:rPr>
              <a:t> Institute. Available at: </a:t>
            </a:r>
            <a:r>
              <a:rPr lang="en-GB" sz="1000" dirty="0">
                <a:latin typeface="Aptos(body)"/>
                <a:ea typeface="+mn-lt"/>
                <a:cs typeface="+mn-lt"/>
                <a:hlinkClick r:id="rId10">
                  <a:extLst>
                    <a:ext uri="{A12FA001-AC4F-418D-AE19-62706E023703}">
                      <ahyp:hlinkClr xmlns:ahyp="http://schemas.microsoft.com/office/drawing/2018/hyperlinkcolor" xmlns="" val="tx"/>
                    </a:ext>
                  </a:extLst>
                </a:hlinkClick>
              </a:rPr>
              <a:t>https://panmore.com/apple-inc-organizational-structure-features-pros-cons</a:t>
            </a:r>
            <a:r>
              <a:rPr lang="en-GB" sz="1000" dirty="0">
                <a:latin typeface="Aptos(body)"/>
                <a:ea typeface="+mn-lt"/>
                <a:cs typeface="+mn-lt"/>
              </a:rPr>
              <a:t>  [Accessed 1 Mar. 2024].</a:t>
            </a:r>
          </a:p>
          <a:p>
            <a:r>
              <a:rPr lang="en-GB" sz="1000" dirty="0">
                <a:latin typeface="Aptos(body)"/>
                <a:ea typeface="+mn-lt"/>
                <a:cs typeface="+mn-lt"/>
              </a:rPr>
              <a:t>‌Moorman, C. (2024). Why Apple Is Still A Great Marketer And What You Can Learn. Forbes. [online] 20 Feb. Available at: </a:t>
            </a:r>
            <a:r>
              <a:rPr lang="en-GB" sz="1000" dirty="0">
                <a:latin typeface="Aptos(body)"/>
                <a:ea typeface="+mn-lt"/>
                <a:cs typeface="+mn-lt"/>
                <a:hlinkClick r:id="rId11">
                  <a:extLst>
                    <a:ext uri="{A12FA001-AC4F-418D-AE19-62706E023703}">
                      <ahyp:hlinkClr xmlns:ahyp="http://schemas.microsoft.com/office/drawing/2018/hyperlinkcolor" xmlns="" val="tx"/>
                    </a:ext>
                  </a:extLst>
                </a:hlinkClick>
              </a:rPr>
              <a:t>https://www.forbes.com/sites/christinemoorman/2018/01/12/why-apple-is-still-a-great-marketer-and-what-you-can-learn/?sh=a4624d915bd0</a:t>
            </a:r>
            <a:r>
              <a:rPr lang="en-GB" sz="1000" dirty="0">
                <a:latin typeface="Aptos(body)"/>
                <a:ea typeface="+mn-lt"/>
                <a:cs typeface="+mn-lt"/>
              </a:rPr>
              <a:t> [Accessed 6 Mar. 2024].</a:t>
            </a:r>
          </a:p>
          <a:p>
            <a:r>
              <a:rPr lang="en-GB" sz="1000" dirty="0">
                <a:latin typeface="Aptos(body)"/>
                <a:ea typeface="+mn-lt"/>
                <a:cs typeface="+mn-lt"/>
              </a:rPr>
              <a:t>Needle, D., &amp; Burns, S. (2014). Business in context: An introduction to business and its environment. Cengage Learning EMEA.</a:t>
            </a:r>
            <a:endParaRPr lang="en-GB" sz="1000" dirty="0">
              <a:latin typeface="Aptos(body)"/>
            </a:endParaRPr>
          </a:p>
          <a:p>
            <a:r>
              <a:rPr lang="en-GB" sz="1000" dirty="0" err="1">
                <a:latin typeface="Aptos(body)"/>
                <a:ea typeface="+mn-lt"/>
                <a:cs typeface="+mn-lt"/>
              </a:rPr>
              <a:t>Organimi</a:t>
            </a:r>
            <a:r>
              <a:rPr lang="en-GB" sz="1000" dirty="0">
                <a:latin typeface="Aptos(body)"/>
                <a:ea typeface="+mn-lt"/>
                <a:cs typeface="+mn-lt"/>
              </a:rPr>
              <a:t> (2024). AN ORGANIMI GUIDE: How the Cloud Is Transforming the Traditional Organizational Chart into a Strategic Business Tool. Everything You Need to Know about Organizational Charts. [online] </a:t>
            </a:r>
            <a:r>
              <a:rPr lang="en-GB" sz="1000" dirty="0" err="1">
                <a:latin typeface="Aptos(body)"/>
                <a:ea typeface="+mn-lt"/>
                <a:cs typeface="+mn-lt"/>
              </a:rPr>
              <a:t>Organimi</a:t>
            </a:r>
            <a:r>
              <a:rPr lang="en-GB" sz="1000" dirty="0">
                <a:latin typeface="Aptos(body)"/>
                <a:ea typeface="+mn-lt"/>
                <a:cs typeface="+mn-lt"/>
              </a:rPr>
              <a:t>. Available at: </a:t>
            </a:r>
            <a:r>
              <a:rPr lang="en-GB" sz="1000" dirty="0">
                <a:latin typeface="Aptos(body)"/>
                <a:ea typeface="+mn-lt"/>
                <a:cs typeface="+mn-lt"/>
                <a:hlinkClick r:id="rId12">
                  <a:extLst>
                    <a:ext uri="{A12FA001-AC4F-418D-AE19-62706E023703}">
                      <ahyp:hlinkClr xmlns:ahyp="http://schemas.microsoft.com/office/drawing/2018/hyperlinkcolor" xmlns="" val="tx"/>
                    </a:ext>
                  </a:extLst>
                </a:hlinkClick>
              </a:rPr>
              <a:t>https://www.organimi.com/resources/organizational-chart-guide/</a:t>
            </a:r>
            <a:r>
              <a:rPr lang="en-GB" sz="1000" dirty="0">
                <a:latin typeface="Aptos(body)"/>
                <a:ea typeface="+mn-lt"/>
                <a:cs typeface="+mn-lt"/>
              </a:rPr>
              <a:t>  [Accessed 4 Mar. 2024].</a:t>
            </a:r>
          </a:p>
          <a:p>
            <a:r>
              <a:rPr lang="en-GB" sz="1000" smtClean="0">
                <a:latin typeface="Aptos(body)"/>
                <a:ea typeface="+mn-lt"/>
                <a:cs typeface="Times New Roman"/>
              </a:rPr>
              <a:t>Simic</a:t>
            </a:r>
            <a:r>
              <a:rPr lang="en-GB" sz="1000" dirty="0">
                <a:latin typeface="Aptos(body)"/>
                <a:ea typeface="+mn-lt"/>
                <a:cs typeface="Times New Roman"/>
              </a:rPr>
              <a:t>, N. and </a:t>
            </a:r>
            <a:r>
              <a:rPr lang="en-GB" sz="1000" dirty="0" err="1">
                <a:latin typeface="Aptos(body)"/>
                <a:ea typeface="+mn-lt"/>
                <a:cs typeface="Times New Roman"/>
              </a:rPr>
              <a:t>Jovicic</a:t>
            </a:r>
            <a:r>
              <a:rPr lang="en-GB" sz="1000" dirty="0">
                <a:latin typeface="Aptos(body)"/>
                <a:ea typeface="+mn-lt"/>
                <a:cs typeface="Times New Roman"/>
              </a:rPr>
              <a:t>, T., 2023. FUNDAMENTAL ANALYSIS OF THE APPLE COMPANY. </a:t>
            </a:r>
            <a:r>
              <a:rPr lang="en-GB" sz="1000" i="1" dirty="0">
                <a:latin typeface="Aptos(body)"/>
                <a:ea typeface="+mn-lt"/>
                <a:cs typeface="Times New Roman"/>
              </a:rPr>
              <a:t>Economic and Social Development: Book of Proceedings</a:t>
            </a:r>
            <a:r>
              <a:rPr lang="en-GB" sz="1000" dirty="0">
                <a:latin typeface="Aptos(body)"/>
                <a:ea typeface="+mn-lt"/>
                <a:cs typeface="Times New Roman"/>
              </a:rPr>
              <a:t>, pp.97-106.</a:t>
            </a:r>
            <a:endParaRPr lang="en-GB" sz="1000" dirty="0">
              <a:latin typeface="Aptos(body)"/>
              <a:ea typeface="+mn-lt"/>
              <a:cs typeface="+mn-lt"/>
            </a:endParaRPr>
          </a:p>
          <a:p>
            <a:r>
              <a:rPr lang="en-GB" sz="1000" dirty="0">
                <a:latin typeface="Aptos(body)"/>
                <a:ea typeface="+mn-lt"/>
                <a:cs typeface="+mn-lt"/>
              </a:rPr>
              <a:t>Smith, C. (2018). How Apple's GDPR Privacy Changes Will Affect You. Retrieved from </a:t>
            </a:r>
            <a:r>
              <a:rPr lang="en-GB" sz="1000" dirty="0">
                <a:latin typeface="Aptos(body)"/>
                <a:ea typeface="+mn-lt"/>
                <a:cs typeface="+mn-lt"/>
                <a:hlinkClick r:id="rId13">
                  <a:extLst>
                    <a:ext uri="{A12FA001-AC4F-418D-AE19-62706E023703}">
                      <ahyp:hlinkClr xmlns:ahyp="http://schemas.microsoft.com/office/drawing/2018/hyperlinkcolor" xmlns="" val="tx"/>
                    </a:ext>
                  </a:extLst>
                </a:hlinkClick>
              </a:rPr>
              <a:t>https://www.forbes.com/sites/curtissmith/2018/05/25/how-apples-gdpr-privacy-changes-will-affect-you/</a:t>
            </a:r>
            <a:endParaRPr lang="en-GB" sz="1000" dirty="0">
              <a:latin typeface="Aptos(body)"/>
              <a:hlinkClick r:id="rId13">
                <a:extLst>
                  <a:ext uri="{A12FA001-AC4F-418D-AE19-62706E023703}">
                    <ahyp:hlinkClr xmlns:ahyp="http://schemas.microsoft.com/office/drawing/2018/hyperlinkcolor" xmlns="" val="tx"/>
                  </a:ext>
                </a:extLst>
              </a:hlinkClick>
            </a:endParaRPr>
          </a:p>
          <a:p>
            <a:r>
              <a:rPr lang="en-GB" sz="1000" dirty="0" smtClean="0">
                <a:latin typeface="Aptos(body)"/>
                <a:ea typeface="+mn-lt"/>
                <a:cs typeface="Times New Roman"/>
              </a:rPr>
              <a:t>Solomon</a:t>
            </a:r>
            <a:r>
              <a:rPr lang="en-GB" sz="1000" dirty="0">
                <a:latin typeface="Aptos(body)"/>
                <a:ea typeface="+mn-lt"/>
                <a:cs typeface="Times New Roman"/>
              </a:rPr>
              <a:t>, J., 2020. </a:t>
            </a:r>
            <a:r>
              <a:rPr lang="en-GB" sz="1000" i="1" dirty="0">
                <a:latin typeface="Aptos(body)"/>
                <a:ea typeface="+mn-lt"/>
                <a:cs typeface="Times New Roman"/>
              </a:rPr>
              <a:t>Corporate governance and accountability</a:t>
            </a:r>
            <a:r>
              <a:rPr lang="en-GB" sz="1000" dirty="0">
                <a:latin typeface="Aptos(body)"/>
                <a:ea typeface="+mn-lt"/>
                <a:cs typeface="Times New Roman"/>
              </a:rPr>
              <a:t>. John Wiley &amp; Sons.</a:t>
            </a:r>
          </a:p>
          <a:p>
            <a:r>
              <a:rPr lang="en-GB" sz="1000" dirty="0">
                <a:latin typeface="Aptos(body)"/>
                <a:ea typeface="+mn-lt"/>
                <a:cs typeface="Times New Roman"/>
              </a:rPr>
              <a:t>Srivastava, R.K., 2021. THE EFFECT OF CEO SPEECHES AND ATTRIBUTES ON CORPORATE IDENTITY AND STAKEHOLDER PERCEPTION IN EMERGING MARKETS. </a:t>
            </a:r>
            <a:r>
              <a:rPr lang="en-GB" sz="1000" i="1" dirty="0">
                <a:latin typeface="Aptos(body)"/>
                <a:ea typeface="+mn-lt"/>
                <a:cs typeface="Times New Roman"/>
              </a:rPr>
              <a:t>Journal of Competitiveness Studies</a:t>
            </a:r>
            <a:r>
              <a:rPr lang="en-GB" sz="1000" dirty="0">
                <a:latin typeface="Aptos(body)"/>
                <a:ea typeface="+mn-lt"/>
                <a:cs typeface="Times New Roman"/>
              </a:rPr>
              <a:t>, </a:t>
            </a:r>
            <a:r>
              <a:rPr lang="en-GB" sz="1000" i="1" dirty="0">
                <a:latin typeface="Aptos(body)"/>
                <a:ea typeface="+mn-lt"/>
                <a:cs typeface="Times New Roman"/>
              </a:rPr>
              <a:t>29</a:t>
            </a:r>
            <a:r>
              <a:rPr lang="en-GB" sz="1000" dirty="0">
                <a:latin typeface="Aptos(body)"/>
                <a:ea typeface="+mn-lt"/>
                <a:cs typeface="Times New Roman"/>
              </a:rPr>
              <a:t>(1/2), pp.12-31</a:t>
            </a:r>
          </a:p>
          <a:p>
            <a:r>
              <a:rPr lang="en-GB" sz="1000" dirty="0">
                <a:latin typeface="Aptos(body)"/>
                <a:ea typeface="+mn-lt"/>
                <a:cs typeface="+mn-lt"/>
              </a:rPr>
              <a:t>Statista. (2020). Apple's Revenue Worldwide from 2004 to 2020. Retrieved from </a:t>
            </a:r>
            <a:r>
              <a:rPr lang="en-GB" sz="1000" dirty="0">
                <a:latin typeface="Aptos(body)"/>
                <a:ea typeface="+mn-lt"/>
                <a:cs typeface="+mn-lt"/>
                <a:hlinkClick r:id="rId14">
                  <a:extLst>
                    <a:ext uri="{A12FA001-AC4F-418D-AE19-62706E023703}">
                      <ahyp:hlinkClr xmlns:ahyp="http://schemas.microsoft.com/office/drawing/2018/hyperlinkcolor" xmlns="" val="tx"/>
                    </a:ext>
                  </a:extLst>
                </a:hlinkClick>
              </a:rPr>
              <a:t>https://www.statista.com/stati</a:t>
            </a:r>
            <a:endParaRPr lang="en-GB" sz="1000" dirty="0">
              <a:latin typeface="Aptos(body)"/>
              <a:cs typeface="Times New Roman"/>
              <a:hlinkClick r:id="rId14">
                <a:extLst>
                  <a:ext uri="{A12FA001-AC4F-418D-AE19-62706E023703}">
                    <ahyp:hlinkClr xmlns:ahyp="http://schemas.microsoft.com/office/drawing/2018/hyperlinkcolor" xmlns="" val="tx"/>
                  </a:ext>
                </a:extLst>
              </a:hlinkClick>
            </a:endParaRPr>
          </a:p>
          <a:p>
            <a:endParaRPr lang="en-GB" sz="1000" dirty="0">
              <a:latin typeface="Aptos(body)"/>
            </a:endParaRPr>
          </a:p>
          <a:p>
            <a:endParaRPr lang="en-GB" sz="1000" dirty="0">
              <a:latin typeface="Aptos(body)"/>
            </a:endParaRPr>
          </a:p>
          <a:p>
            <a:endParaRPr lang="en-GB" sz="1000" dirty="0">
              <a:latin typeface="Aptos(body)"/>
            </a:endParaRPr>
          </a:p>
          <a:p>
            <a:endParaRPr lang="en-GB" sz="1000" dirty="0">
              <a:latin typeface="Aptos(body)"/>
            </a:endParaRPr>
          </a:p>
          <a:p>
            <a:endParaRPr lang="en-GB" sz="1000" dirty="0">
              <a:latin typeface="Aptos(body)"/>
            </a:endParaRPr>
          </a:p>
          <a:p>
            <a:endParaRPr lang="en-GB" sz="1000" dirty="0">
              <a:latin typeface="Aptos(body)"/>
              <a:cs typeface="Arial"/>
            </a:endParaRPr>
          </a:p>
        </p:txBody>
      </p:sp>
    </p:spTree>
    <p:extLst>
      <p:ext uri="{BB962C8B-B14F-4D97-AF65-F5344CB8AC3E}">
        <p14:creationId xmlns:p14="http://schemas.microsoft.com/office/powerpoint/2010/main" val="170135606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8"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5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5000" fill="hold"/>
                                        <p:tgtEl>
                                          <p:spTgt spid="3">
                                            <p:txEl>
                                              <p:pRg st="1" end="1"/>
                                            </p:txEl>
                                          </p:spTgt>
                                        </p:tgtEl>
                                        <p:attrNameLst>
                                          <p:attrName>ppt_y</p:attrName>
                                        </p:attrNameLst>
                                      </p:cBhvr>
                                      <p:tavLst>
                                        <p:tav tm="0">
                                          <p:val>
                                            <p:strVal val="#ppt_y+1"/>
                                          </p:val>
                                        </p:tav>
                                        <p:tav tm="100000">
                                          <p:val>
                                            <p:strVal val="#ppt_y-1"/>
                                          </p:val>
                                        </p:tav>
                                      </p:tavLst>
                                    </p:anim>
                                  </p:childTnLst>
                                </p:cTn>
                              </p:par>
                              <p:par>
                                <p:cTn id="17" presetID="28"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5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3">
                                            <p:txEl>
                                              <p:pRg st="2" end="2"/>
                                            </p:txEl>
                                          </p:spTgt>
                                        </p:tgtEl>
                                        <p:attrNameLst>
                                          <p:attrName>ppt_y</p:attrName>
                                        </p:attrNameLst>
                                      </p:cBhvr>
                                      <p:tavLst>
                                        <p:tav tm="0">
                                          <p:val>
                                            <p:strVal val="#ppt_y+1"/>
                                          </p:val>
                                        </p:tav>
                                        <p:tav tm="100000">
                                          <p:val>
                                            <p:strVal val="#ppt_y-1"/>
                                          </p:val>
                                        </p:tav>
                                      </p:tavLst>
                                    </p:anim>
                                  </p:childTnLst>
                                </p:cTn>
                              </p:par>
                              <p:par>
                                <p:cTn id="21" presetID="28"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5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5000" fill="hold"/>
                                        <p:tgtEl>
                                          <p:spTgt spid="3">
                                            <p:txEl>
                                              <p:pRg st="3" end="3"/>
                                            </p:txEl>
                                          </p:spTgt>
                                        </p:tgtEl>
                                        <p:attrNameLst>
                                          <p:attrName>ppt_y</p:attrName>
                                        </p:attrNameLst>
                                      </p:cBhvr>
                                      <p:tavLst>
                                        <p:tav tm="0">
                                          <p:val>
                                            <p:strVal val="#ppt_y+1"/>
                                          </p:val>
                                        </p:tav>
                                        <p:tav tm="100000">
                                          <p:val>
                                            <p:strVal val="#ppt_y-1"/>
                                          </p:val>
                                        </p:tav>
                                      </p:tavLst>
                                    </p:anim>
                                  </p:childTnLst>
                                </p:cTn>
                              </p:par>
                              <p:par>
                                <p:cTn id="25" presetID="28"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5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5000" fill="hold"/>
                                        <p:tgtEl>
                                          <p:spTgt spid="3">
                                            <p:txEl>
                                              <p:pRg st="4" end="4"/>
                                            </p:txEl>
                                          </p:spTgt>
                                        </p:tgtEl>
                                        <p:attrNameLst>
                                          <p:attrName>ppt_y</p:attrName>
                                        </p:attrNameLst>
                                      </p:cBhvr>
                                      <p:tavLst>
                                        <p:tav tm="0">
                                          <p:val>
                                            <p:strVal val="#ppt_y+1"/>
                                          </p:val>
                                        </p:tav>
                                        <p:tav tm="100000">
                                          <p:val>
                                            <p:strVal val="#ppt_y-1"/>
                                          </p:val>
                                        </p:tav>
                                      </p:tavLst>
                                    </p:anim>
                                  </p:childTnLst>
                                </p:cTn>
                              </p:par>
                              <p:par>
                                <p:cTn id="29" presetID="28"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15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2" dur="15000" fill="hold"/>
                                        <p:tgtEl>
                                          <p:spTgt spid="3">
                                            <p:txEl>
                                              <p:pRg st="5" end="5"/>
                                            </p:txEl>
                                          </p:spTgt>
                                        </p:tgtEl>
                                        <p:attrNameLst>
                                          <p:attrName>ppt_y</p:attrName>
                                        </p:attrNameLst>
                                      </p:cBhvr>
                                      <p:tavLst>
                                        <p:tav tm="0">
                                          <p:val>
                                            <p:strVal val="#ppt_y+1"/>
                                          </p:val>
                                        </p:tav>
                                        <p:tav tm="100000">
                                          <p:val>
                                            <p:strVal val="#ppt_y-1"/>
                                          </p:val>
                                        </p:tav>
                                      </p:tavLst>
                                    </p:anim>
                                  </p:childTnLst>
                                </p:cTn>
                              </p:par>
                              <p:par>
                                <p:cTn id="33" presetID="28" presetClass="entr" presetSubtype="0"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15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5000" fill="hold"/>
                                        <p:tgtEl>
                                          <p:spTgt spid="3">
                                            <p:txEl>
                                              <p:pRg st="6" end="6"/>
                                            </p:txEl>
                                          </p:spTgt>
                                        </p:tgtEl>
                                        <p:attrNameLst>
                                          <p:attrName>ppt_y</p:attrName>
                                        </p:attrNameLst>
                                      </p:cBhvr>
                                      <p:tavLst>
                                        <p:tav tm="0">
                                          <p:val>
                                            <p:strVal val="#ppt_y+1"/>
                                          </p:val>
                                        </p:tav>
                                        <p:tav tm="100000">
                                          <p:val>
                                            <p:strVal val="#ppt_y-1"/>
                                          </p:val>
                                        </p:tav>
                                      </p:tavLst>
                                    </p:anim>
                                  </p:childTnLst>
                                </p:cTn>
                              </p:par>
                              <p:par>
                                <p:cTn id="37" presetID="28"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15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5000" fill="hold"/>
                                        <p:tgtEl>
                                          <p:spTgt spid="3">
                                            <p:txEl>
                                              <p:pRg st="7" end="7"/>
                                            </p:txEl>
                                          </p:spTgt>
                                        </p:tgtEl>
                                        <p:attrNameLst>
                                          <p:attrName>ppt_y</p:attrName>
                                        </p:attrNameLst>
                                      </p:cBhvr>
                                      <p:tavLst>
                                        <p:tav tm="0">
                                          <p:val>
                                            <p:strVal val="#ppt_y+1"/>
                                          </p:val>
                                        </p:tav>
                                        <p:tav tm="100000">
                                          <p:val>
                                            <p:strVal val="#ppt_y-1"/>
                                          </p:val>
                                        </p:tav>
                                      </p:tavLst>
                                    </p:anim>
                                  </p:childTnLst>
                                </p:cTn>
                              </p:par>
                              <p:par>
                                <p:cTn id="41" presetID="28"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p:cTn id="43" dur="15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5000" fill="hold"/>
                                        <p:tgtEl>
                                          <p:spTgt spid="3">
                                            <p:txEl>
                                              <p:pRg st="8" end="8"/>
                                            </p:txEl>
                                          </p:spTgt>
                                        </p:tgtEl>
                                        <p:attrNameLst>
                                          <p:attrName>ppt_y</p:attrName>
                                        </p:attrNameLst>
                                      </p:cBhvr>
                                      <p:tavLst>
                                        <p:tav tm="0">
                                          <p:val>
                                            <p:strVal val="#ppt_y+1"/>
                                          </p:val>
                                        </p:tav>
                                        <p:tav tm="100000">
                                          <p:val>
                                            <p:strVal val="#ppt_y-1"/>
                                          </p:val>
                                        </p:tav>
                                      </p:tavLst>
                                    </p:anim>
                                  </p:childTnLst>
                                </p:cTn>
                              </p:par>
                              <p:par>
                                <p:cTn id="45" presetID="28" presetClass="entr" presetSubtype="0" fill="hold"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15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8" dur="15000" fill="hold"/>
                                        <p:tgtEl>
                                          <p:spTgt spid="3">
                                            <p:txEl>
                                              <p:pRg st="9" end="9"/>
                                            </p:txEl>
                                          </p:spTgt>
                                        </p:tgtEl>
                                        <p:attrNameLst>
                                          <p:attrName>ppt_y</p:attrName>
                                        </p:attrNameLst>
                                      </p:cBhvr>
                                      <p:tavLst>
                                        <p:tav tm="0">
                                          <p:val>
                                            <p:strVal val="#ppt_y+1"/>
                                          </p:val>
                                        </p:tav>
                                        <p:tav tm="100000">
                                          <p:val>
                                            <p:strVal val="#ppt_y-1"/>
                                          </p:val>
                                        </p:tav>
                                      </p:tavLst>
                                    </p:anim>
                                  </p:childTnLst>
                                </p:cTn>
                              </p:par>
                              <p:par>
                                <p:cTn id="49" presetID="28" presetClass="entr" presetSubtype="0" fill="hold"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 calcmode="lin" valueType="num">
                                      <p:cBhvr>
                                        <p:cTn id="51" dur="15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2" dur="15000" fill="hold"/>
                                        <p:tgtEl>
                                          <p:spTgt spid="3">
                                            <p:txEl>
                                              <p:pRg st="10" end="10"/>
                                            </p:txEl>
                                          </p:spTgt>
                                        </p:tgtEl>
                                        <p:attrNameLst>
                                          <p:attrName>ppt_y</p:attrName>
                                        </p:attrNameLst>
                                      </p:cBhvr>
                                      <p:tavLst>
                                        <p:tav tm="0">
                                          <p:val>
                                            <p:strVal val="#ppt_y+1"/>
                                          </p:val>
                                        </p:tav>
                                        <p:tav tm="100000">
                                          <p:val>
                                            <p:strVal val="#ppt_y-1"/>
                                          </p:val>
                                        </p:tav>
                                      </p:tavLst>
                                    </p:anim>
                                  </p:childTnLst>
                                </p:cTn>
                              </p:par>
                              <p:par>
                                <p:cTn id="53" presetID="28" presetClass="entr" presetSubtype="0" fill="hold" nodeType="with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p:cTn id="55" dur="15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6" dur="15000" fill="hold"/>
                                        <p:tgtEl>
                                          <p:spTgt spid="3">
                                            <p:txEl>
                                              <p:pRg st="11" end="11"/>
                                            </p:txEl>
                                          </p:spTgt>
                                        </p:tgtEl>
                                        <p:attrNameLst>
                                          <p:attrName>ppt_y</p:attrName>
                                        </p:attrNameLst>
                                      </p:cBhvr>
                                      <p:tavLst>
                                        <p:tav tm="0">
                                          <p:val>
                                            <p:strVal val="#ppt_y+1"/>
                                          </p:val>
                                        </p:tav>
                                        <p:tav tm="100000">
                                          <p:val>
                                            <p:strVal val="#ppt_y-1"/>
                                          </p:val>
                                        </p:tav>
                                      </p:tavLst>
                                    </p:anim>
                                  </p:childTnLst>
                                </p:cTn>
                              </p:par>
                              <p:par>
                                <p:cTn id="57" presetID="28" presetClass="entr" presetSubtype="0" fill="hold" nodeType="with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 calcmode="lin" valueType="num">
                                      <p:cBhvr>
                                        <p:cTn id="59" dur="15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0" dur="15000" fill="hold"/>
                                        <p:tgtEl>
                                          <p:spTgt spid="3">
                                            <p:txEl>
                                              <p:pRg st="12" end="12"/>
                                            </p:txEl>
                                          </p:spTgt>
                                        </p:tgtEl>
                                        <p:attrNameLst>
                                          <p:attrName>ppt_y</p:attrName>
                                        </p:attrNameLst>
                                      </p:cBhvr>
                                      <p:tavLst>
                                        <p:tav tm="0">
                                          <p:val>
                                            <p:strVal val="#ppt_y+1"/>
                                          </p:val>
                                        </p:tav>
                                        <p:tav tm="100000">
                                          <p:val>
                                            <p:strVal val="#ppt_y-1"/>
                                          </p:val>
                                        </p:tav>
                                      </p:tavLst>
                                    </p:anim>
                                  </p:childTnLst>
                                </p:cTn>
                              </p:par>
                              <p:par>
                                <p:cTn id="61" presetID="28" presetClass="entr" presetSubtype="0" fill="hold" nodeType="with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anim calcmode="lin" valueType="num">
                                      <p:cBhvr>
                                        <p:cTn id="63" dur="15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64" dur="15000" fill="hold"/>
                                        <p:tgtEl>
                                          <p:spTgt spid="3">
                                            <p:txEl>
                                              <p:pRg st="13" end="13"/>
                                            </p:txEl>
                                          </p:spTgt>
                                        </p:tgtEl>
                                        <p:attrNameLst>
                                          <p:attrName>ppt_y</p:attrName>
                                        </p:attrNameLst>
                                      </p:cBhvr>
                                      <p:tavLst>
                                        <p:tav tm="0">
                                          <p:val>
                                            <p:strVal val="#ppt_y+1"/>
                                          </p:val>
                                        </p:tav>
                                        <p:tav tm="100000">
                                          <p:val>
                                            <p:strVal val="#ppt_y-1"/>
                                          </p:val>
                                        </p:tav>
                                      </p:tavLst>
                                    </p:anim>
                                  </p:childTnLst>
                                </p:cTn>
                              </p:par>
                              <p:par>
                                <p:cTn id="65" presetID="28" presetClass="entr" presetSubtype="0" fill="hold" nodeType="with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 calcmode="lin" valueType="num">
                                      <p:cBhvr>
                                        <p:cTn id="67" dur="15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68" dur="15000" fill="hold"/>
                                        <p:tgtEl>
                                          <p:spTgt spid="3">
                                            <p:txEl>
                                              <p:pRg st="14" end="14"/>
                                            </p:txEl>
                                          </p:spTgt>
                                        </p:tgtEl>
                                        <p:attrNameLst>
                                          <p:attrName>ppt_y</p:attrName>
                                        </p:attrNameLst>
                                      </p:cBhvr>
                                      <p:tavLst>
                                        <p:tav tm="0">
                                          <p:val>
                                            <p:strVal val="#ppt_y+1"/>
                                          </p:val>
                                        </p:tav>
                                        <p:tav tm="100000">
                                          <p:val>
                                            <p:strVal val="#ppt_y-1"/>
                                          </p:val>
                                        </p:tav>
                                      </p:tavLst>
                                    </p:anim>
                                  </p:childTnLst>
                                </p:cTn>
                              </p:par>
                              <p:par>
                                <p:cTn id="69" presetID="28" presetClass="entr" presetSubtype="0" fill="hold" nodeType="withEffect">
                                  <p:stCondLst>
                                    <p:cond delay="0"/>
                                  </p:stCondLst>
                                  <p:childTnLst>
                                    <p:set>
                                      <p:cBhvr>
                                        <p:cTn id="70" dur="1" fill="hold">
                                          <p:stCondLst>
                                            <p:cond delay="0"/>
                                          </p:stCondLst>
                                        </p:cTn>
                                        <p:tgtEl>
                                          <p:spTgt spid="3">
                                            <p:txEl>
                                              <p:pRg st="15" end="15"/>
                                            </p:txEl>
                                          </p:spTgt>
                                        </p:tgtEl>
                                        <p:attrNameLst>
                                          <p:attrName>style.visibility</p:attrName>
                                        </p:attrNameLst>
                                      </p:cBhvr>
                                      <p:to>
                                        <p:strVal val="visible"/>
                                      </p:to>
                                    </p:set>
                                    <p:anim calcmode="lin" valueType="num">
                                      <p:cBhvr>
                                        <p:cTn id="71" dur="15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72" dur="15000" fill="hold"/>
                                        <p:tgtEl>
                                          <p:spTgt spid="3">
                                            <p:txEl>
                                              <p:pRg st="15" end="15"/>
                                            </p:txEl>
                                          </p:spTgt>
                                        </p:tgtEl>
                                        <p:attrNameLst>
                                          <p:attrName>ppt_y</p:attrName>
                                        </p:attrNameLst>
                                      </p:cBhvr>
                                      <p:tavLst>
                                        <p:tav tm="0">
                                          <p:val>
                                            <p:strVal val="#ppt_y+1"/>
                                          </p:val>
                                        </p:tav>
                                        <p:tav tm="100000">
                                          <p:val>
                                            <p:strVal val="#ppt_y-1"/>
                                          </p:val>
                                        </p:tav>
                                      </p:tavLst>
                                    </p:anim>
                                  </p:childTnLst>
                                </p:cTn>
                              </p:par>
                              <p:par>
                                <p:cTn id="73" presetID="28" presetClass="entr" presetSubtype="0" fill="hold" nodeType="withEffect">
                                  <p:stCondLst>
                                    <p:cond delay="0"/>
                                  </p:stCondLst>
                                  <p:childTnLst>
                                    <p:set>
                                      <p:cBhvr>
                                        <p:cTn id="74" dur="1" fill="hold">
                                          <p:stCondLst>
                                            <p:cond delay="0"/>
                                          </p:stCondLst>
                                        </p:cTn>
                                        <p:tgtEl>
                                          <p:spTgt spid="3">
                                            <p:txEl>
                                              <p:pRg st="16" end="16"/>
                                            </p:txEl>
                                          </p:spTgt>
                                        </p:tgtEl>
                                        <p:attrNameLst>
                                          <p:attrName>style.visibility</p:attrName>
                                        </p:attrNameLst>
                                      </p:cBhvr>
                                      <p:to>
                                        <p:strVal val="visible"/>
                                      </p:to>
                                    </p:set>
                                    <p:anim calcmode="lin" valueType="num">
                                      <p:cBhvr>
                                        <p:cTn id="75" dur="15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76" dur="15000" fill="hold"/>
                                        <p:tgtEl>
                                          <p:spTgt spid="3">
                                            <p:txEl>
                                              <p:pRg st="16" end="16"/>
                                            </p:txEl>
                                          </p:spTgt>
                                        </p:tgtEl>
                                        <p:attrNameLst>
                                          <p:attrName>ppt_y</p:attrName>
                                        </p:attrNameLst>
                                      </p:cBhvr>
                                      <p:tavLst>
                                        <p:tav tm="0">
                                          <p:val>
                                            <p:strVal val="#ppt_y+1"/>
                                          </p:val>
                                        </p:tav>
                                        <p:tav tm="100000">
                                          <p:val>
                                            <p:strVal val="#ppt_y-1"/>
                                          </p:val>
                                        </p:tav>
                                      </p:tavLst>
                                    </p:anim>
                                  </p:childTnLst>
                                </p:cTn>
                              </p:par>
                              <p:par>
                                <p:cTn id="77" presetID="28" presetClass="entr" presetSubtype="0" fill="hold" nodeType="withEffect">
                                  <p:stCondLst>
                                    <p:cond delay="0"/>
                                  </p:stCondLst>
                                  <p:childTnLst>
                                    <p:set>
                                      <p:cBhvr>
                                        <p:cTn id="78" dur="1" fill="hold">
                                          <p:stCondLst>
                                            <p:cond delay="0"/>
                                          </p:stCondLst>
                                        </p:cTn>
                                        <p:tgtEl>
                                          <p:spTgt spid="3">
                                            <p:txEl>
                                              <p:pRg st="17" end="17"/>
                                            </p:txEl>
                                          </p:spTgt>
                                        </p:tgtEl>
                                        <p:attrNameLst>
                                          <p:attrName>style.visibility</p:attrName>
                                        </p:attrNameLst>
                                      </p:cBhvr>
                                      <p:to>
                                        <p:strVal val="visible"/>
                                      </p:to>
                                    </p:set>
                                    <p:anim calcmode="lin" valueType="num">
                                      <p:cBhvr>
                                        <p:cTn id="79" dur="15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80" dur="15000" fill="hold"/>
                                        <p:tgtEl>
                                          <p:spTgt spid="3">
                                            <p:txEl>
                                              <p:pRg st="17" end="17"/>
                                            </p:txEl>
                                          </p:spTgt>
                                        </p:tgtEl>
                                        <p:attrNameLst>
                                          <p:attrName>ppt_y</p:attrName>
                                        </p:attrNameLst>
                                      </p:cBhvr>
                                      <p:tavLst>
                                        <p:tav tm="0">
                                          <p:val>
                                            <p:strVal val="#ppt_y+1"/>
                                          </p:val>
                                        </p:tav>
                                        <p:tav tm="100000">
                                          <p:val>
                                            <p:strVal val="#ppt_y-1"/>
                                          </p:val>
                                        </p:tav>
                                      </p:tavLst>
                                    </p:anim>
                                  </p:childTnLst>
                                </p:cTn>
                              </p:par>
                              <p:par>
                                <p:cTn id="81" presetID="28" presetClass="entr" presetSubtype="0" fill="hold" nodeType="withEffect">
                                  <p:stCondLst>
                                    <p:cond delay="0"/>
                                  </p:stCondLst>
                                  <p:childTnLst>
                                    <p:set>
                                      <p:cBhvr>
                                        <p:cTn id="82" dur="1" fill="hold">
                                          <p:stCondLst>
                                            <p:cond delay="0"/>
                                          </p:stCondLst>
                                        </p:cTn>
                                        <p:tgtEl>
                                          <p:spTgt spid="3">
                                            <p:txEl>
                                              <p:pRg st="18" end="18"/>
                                            </p:txEl>
                                          </p:spTgt>
                                        </p:tgtEl>
                                        <p:attrNameLst>
                                          <p:attrName>style.visibility</p:attrName>
                                        </p:attrNameLst>
                                      </p:cBhvr>
                                      <p:to>
                                        <p:strVal val="visible"/>
                                      </p:to>
                                    </p:set>
                                    <p:anim calcmode="lin" valueType="num">
                                      <p:cBhvr>
                                        <p:cTn id="83" dur="15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84" dur="15000" fill="hold"/>
                                        <p:tgtEl>
                                          <p:spTgt spid="3">
                                            <p:txEl>
                                              <p:pRg st="18" end="18"/>
                                            </p:txEl>
                                          </p:spTgt>
                                        </p:tgtEl>
                                        <p:attrNameLst>
                                          <p:attrName>ppt_y</p:attrName>
                                        </p:attrNameLst>
                                      </p:cBhvr>
                                      <p:tavLst>
                                        <p:tav tm="0">
                                          <p:val>
                                            <p:strVal val="#ppt_y+1"/>
                                          </p:val>
                                        </p:tav>
                                        <p:tav tm="100000">
                                          <p:val>
                                            <p:strVal val="#ppt_y-1"/>
                                          </p:val>
                                        </p:tav>
                                      </p:tavLst>
                                    </p:anim>
                                  </p:childTnLst>
                                </p:cTn>
                              </p:par>
                              <p:par>
                                <p:cTn id="85" presetID="28" presetClass="entr" presetSubtype="0" fill="hold" nodeType="withEffect">
                                  <p:stCondLst>
                                    <p:cond delay="0"/>
                                  </p:stCondLst>
                                  <p:childTnLst>
                                    <p:set>
                                      <p:cBhvr>
                                        <p:cTn id="86" dur="1" fill="hold">
                                          <p:stCondLst>
                                            <p:cond delay="0"/>
                                          </p:stCondLst>
                                        </p:cTn>
                                        <p:tgtEl>
                                          <p:spTgt spid="3">
                                            <p:txEl>
                                              <p:pRg st="19" end="19"/>
                                            </p:txEl>
                                          </p:spTgt>
                                        </p:tgtEl>
                                        <p:attrNameLst>
                                          <p:attrName>style.visibility</p:attrName>
                                        </p:attrNameLst>
                                      </p:cBhvr>
                                      <p:to>
                                        <p:strVal val="visible"/>
                                      </p:to>
                                    </p:set>
                                    <p:anim calcmode="lin" valueType="num">
                                      <p:cBhvr>
                                        <p:cTn id="87" dur="15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88" dur="15000" fill="hold"/>
                                        <p:tgtEl>
                                          <p:spTgt spid="3">
                                            <p:txEl>
                                              <p:pRg st="19" end="19"/>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xmlns="" id="{2172A0AC-3DCE-4672-BCAF-28FEF91F60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xmlns="" id="{AE6F1C77-EDC9-4C5F-8C1C-62DD46BDA3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character standing next to a green letter&#10;&#10;Description automatically generated">
            <a:extLst>
              <a:ext uri="{FF2B5EF4-FFF2-40B4-BE49-F238E27FC236}">
                <a16:creationId xmlns:a16="http://schemas.microsoft.com/office/drawing/2014/main" xmlns="" id="{E507A7B9-AC77-42C1-7E2D-42B97C946EA8}"/>
              </a:ext>
            </a:extLst>
          </p:cNvPr>
          <p:cNvPicPr>
            <a:picLocks noChangeAspect="1"/>
          </p:cNvPicPr>
          <p:nvPr/>
        </p:nvPicPr>
        <p:blipFill rotWithShape="1">
          <a:blip r:embed="rId2">
            <a:alphaModFix amt="40000"/>
            <a:extLst>
              <a:ext uri="{837473B0-CC2E-450A-ABE3-18F120FF3D39}">
                <a1611:picAttrSrcUrl xmlns:a1611="http://schemas.microsoft.com/office/drawing/2016/11/main" xmlns="" r:id="rId3"/>
              </a:ext>
            </a:extLst>
          </a:blip>
          <a:srcRect r="11281" b="-2"/>
          <a:stretch/>
        </p:blipFill>
        <p:spPr>
          <a:xfrm>
            <a:off x="22" y="10"/>
            <a:ext cx="8450297" cy="6857990"/>
          </a:xfrm>
          <a:prstGeom prst="rect">
            <a:avLst/>
          </a:prstGeom>
        </p:spPr>
      </p:pic>
      <p:pic>
        <p:nvPicPr>
          <p:cNvPr id="4" name="Content Placeholder 3" descr="A yellow character holding a sign with a smiley face and a thank you sign&#10;&#10;Description automatically generated">
            <a:extLst>
              <a:ext uri="{FF2B5EF4-FFF2-40B4-BE49-F238E27FC236}">
                <a16:creationId xmlns:a16="http://schemas.microsoft.com/office/drawing/2014/main" xmlns="" id="{2D36F6C5-F69A-BD97-B736-D396FFE575B7}"/>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l="9393" r="10397" b="-2"/>
          <a:stretch/>
        </p:blipFill>
        <p:spPr>
          <a:xfrm>
            <a:off x="6226000"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533584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1" Type="http://schemas.openxmlformats.org/officeDocument/2006/relationships/image" Target="../media/image5.jpeg"/></Relationships>
</file>

<file path=ppt/theme/_rels/theme4.xml.rels><?xml version="1.0" encoding="UTF-8" standalone="yes"?>
<Relationships xmlns="http://schemas.openxmlformats.org/package/2006/relationships"><Relationship Id="rId1" Type="http://schemas.openxmlformats.org/officeDocument/2006/relationships/image" Target="../media/image6.jpeg"/></Relationships>
</file>

<file path=ppt/theme/_rels/them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7.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3.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4.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5.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382</TotalTime>
  <Words>2010</Words>
  <Application>Microsoft Office PowerPoint</Application>
  <PresentationFormat>Custom</PresentationFormat>
  <Paragraphs>285</Paragraphs>
  <Slides>21</Slides>
  <Notes>16</Notes>
  <HiddenSlides>0</HiddenSlides>
  <MMClips>0</MMClips>
  <ScaleCrop>false</ScaleCrop>
  <HeadingPairs>
    <vt:vector size="4" baseType="variant">
      <vt:variant>
        <vt:lpstr>Theme</vt:lpstr>
      </vt:variant>
      <vt:variant>
        <vt:i4>5</vt:i4>
      </vt:variant>
      <vt:variant>
        <vt:lpstr>Slide Titles</vt:lpstr>
      </vt:variant>
      <vt:variant>
        <vt:i4>21</vt:i4>
      </vt:variant>
    </vt:vector>
  </HeadingPairs>
  <TitlesOfParts>
    <vt:vector size="26" baseType="lpstr">
      <vt:lpstr>Clarity</vt:lpstr>
      <vt:lpstr>Hardcover</vt:lpstr>
      <vt:lpstr>NewsPrint</vt:lpstr>
      <vt:lpstr>Concourse</vt:lpstr>
      <vt:lpstr>Median</vt:lpstr>
      <vt:lpstr> PRESENTATION OF APPLE INC.</vt:lpstr>
      <vt:lpstr>Table of contents.....</vt:lpstr>
      <vt:lpstr>PowerPoint Presentation</vt:lpstr>
      <vt:lpstr>An Overview of Apple </vt:lpstr>
      <vt:lpstr>Products and Services</vt:lpstr>
      <vt:lpstr> </vt:lpstr>
      <vt:lpstr>Apple's Inc functions</vt:lpstr>
      <vt:lpstr>PowerPoint Presentation</vt:lpstr>
      <vt:lpstr>PowerPoint Presentation</vt:lpstr>
      <vt:lpstr>Stakeholder Analysis at Apple Inc.</vt:lpstr>
      <vt:lpstr>PowerPoint Presentation</vt:lpstr>
      <vt:lpstr>Monitoring and Evaluating Stakeholder Relationships</vt:lpstr>
      <vt:lpstr>Importance of Stakeholder Analysis for Apple </vt:lpstr>
      <vt:lpstr> Different  Functions within Apple</vt:lpstr>
      <vt:lpstr>Marketing and Strategies used within the functions to operate in light of the business environment and Competitive Position</vt:lpstr>
      <vt:lpstr> Apple INC. Culture</vt:lpstr>
      <vt:lpstr>PowerPoint Presentation</vt:lpstr>
      <vt:lpstr>CSR Activities </vt:lpstr>
      <vt:lpstr>Conclusion</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Tudor</dc:creator>
  <cp:lastModifiedBy>Maria Tudor</cp:lastModifiedBy>
  <cp:revision>27</cp:revision>
  <dcterms:created xsi:type="dcterms:W3CDTF">2024-03-06T21:12:32Z</dcterms:created>
  <dcterms:modified xsi:type="dcterms:W3CDTF">2024-03-14T15:55:18Z</dcterms:modified>
</cp:coreProperties>
</file>