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9" r:id="rId2"/>
    <p:sldId id="264" r:id="rId3"/>
    <p:sldId id="257" r:id="rId4"/>
    <p:sldId id="360" r:id="rId5"/>
    <p:sldId id="363" r:id="rId6"/>
    <p:sldId id="371" r:id="rId7"/>
    <p:sldId id="258" r:id="rId8"/>
    <p:sldId id="372" r:id="rId9"/>
    <p:sldId id="362" r:id="rId10"/>
    <p:sldId id="366" r:id="rId11"/>
    <p:sldId id="364" r:id="rId12"/>
    <p:sldId id="365" r:id="rId13"/>
    <p:sldId id="434" r:id="rId14"/>
    <p:sldId id="427" r:id="rId15"/>
    <p:sldId id="436" r:id="rId16"/>
    <p:sldId id="425" r:id="rId17"/>
    <p:sldId id="433" r:id="rId18"/>
    <p:sldId id="430" r:id="rId19"/>
    <p:sldId id="429" r:id="rId20"/>
    <p:sldId id="367" r:id="rId21"/>
    <p:sldId id="369" r:id="rId22"/>
    <p:sldId id="368" r:id="rId23"/>
    <p:sldId id="370" r:id="rId24"/>
    <p:sldId id="374" r:id="rId25"/>
    <p:sldId id="375" r:id="rId26"/>
    <p:sldId id="438" r:id="rId27"/>
    <p:sldId id="437" r:id="rId28"/>
    <p:sldId id="361" r:id="rId29"/>
    <p:sldId id="435" r:id="rId30"/>
    <p:sldId id="358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862"/>
    <p:restoredTop sz="94626"/>
  </p:normalViewPr>
  <p:slideViewPr>
    <p:cSldViewPr snapToGrid="0" snapToObjects="1">
      <p:cViewPr varScale="1">
        <p:scale>
          <a:sx n="118" d="100"/>
          <a:sy n="118" d="100"/>
        </p:scale>
        <p:origin x="248" y="2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AB5010-3F4E-9D49-99A1-E95D976EDF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A2F74B-C4A7-1442-B98A-C22DE26372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CBE2A5-C7D2-224F-81D2-D1FAF7F12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ADC7F-1CC9-2E4E-9B3B-A413643CB5A5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D94FAE-C39A-E64E-BF71-532E7763D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B0BFF9-E175-0F42-A646-07BF60B7C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0749-0BEE-4743-996F-40B5E644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3114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1907D1-E969-434C-93CA-03A22C05E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2798FE-B92F-704B-9397-F791186A49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EEA097-2092-3145-9528-D17CF02232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ADC7F-1CC9-2E4E-9B3B-A413643CB5A5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FE60AD-3A6F-5941-B409-081153A88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78080F-46B9-9548-AE24-7EEDBCCB8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0749-0BEE-4743-996F-40B5E644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90803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7D2867-E639-2744-B08A-675C02E11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8F9353-E84F-BF46-BE1F-26BD8CFF52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3D09F6-DAED-D540-BFCD-24150B5517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ADC7F-1CC9-2E4E-9B3B-A413643CB5A5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781912-27E6-BB46-90B2-AA11E62B62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1277AD-5C72-4947-9445-BD3ACDBCC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0749-0BEE-4743-996F-40B5E644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9498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37E35E-C49B-4644-A1BE-58E0313898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C6AE55-9F7C-E049-A569-B4F75AB611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232B92-DF2D-0E4E-9B22-72A46E8128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9C6CD1-74AE-B440-B92B-1D422AB87A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ADC7F-1CC9-2E4E-9B3B-A413643CB5A5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44343F-5BDA-AC4E-AB2F-B6D4B0C266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DFDCCE-96FD-654D-892F-70C843184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0749-0BEE-4743-996F-40B5E644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4663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13E118-1904-E548-95D6-FF2C36A60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5E8D4A-B692-BD42-8F37-808920C10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CF9D45-FFD1-CF4A-8290-2DB5927160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42793D0-0B39-D348-A56B-4EDA1A2A77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731CFFB-96BB-444E-82E8-42E5358A9D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82877B-9AC0-D848-9264-995A46D246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ADC7F-1CC9-2E4E-9B3B-A413643CB5A5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607B329-46D3-BA42-BC53-95A688165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C0AC8F7-CD93-F04E-9B80-08A1333448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0749-0BEE-4743-996F-40B5E644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7848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AAF84E-5ADF-9A47-8194-0AD43374D9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4C4169-E6BE-0144-9C7B-DF968F337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ADC7F-1CC9-2E4E-9B3B-A413643CB5A5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74902B7-9023-134B-8E8A-A3BA150BA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820A69-17D9-7148-8C0F-A789AD6404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0749-0BEE-4743-996F-40B5E644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292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794EC3C-0E73-8B45-A704-0197D3AD4C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ADC7F-1CC9-2E4E-9B3B-A413643CB5A5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CC2B636-CC92-FE41-926F-1B3A6CB20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0BDD64-9524-A54D-88F0-3D509A8F9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0749-0BEE-4743-996F-40B5E644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5146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EE705-1DB4-154F-99FA-4C31C9919A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9AAFB9-84F7-7448-BD60-FCE94CE686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76CE80-E86E-9A4B-91E4-246C427B39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EC1649-B6EE-1042-87B7-7D480F1B86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ADC7F-1CC9-2E4E-9B3B-A413643CB5A5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7F0D0F-C632-B84C-88AF-9A57C1EF9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F95488-49C6-0B43-B8A3-6ED0628FC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0749-0BEE-4743-996F-40B5E644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378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18BA23-646A-BC4A-98B9-8F83BAAC9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7DC605-408B-E448-8A0F-40B19902392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9ABBB2-1FC2-CB4B-BAFB-E7000C89D5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06E3A2-5446-A447-A06A-DA78CBC161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ADC7F-1CC9-2E4E-9B3B-A413643CB5A5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465BE8-147E-CC4F-B4D8-DD74696006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DFE738-B50A-C944-A4AC-626D617C6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0749-0BEE-4743-996F-40B5E644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7051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628D5-6A25-2D49-8EE4-40B7781278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868446-23F5-BA45-81AE-E753D0C22C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55DF8F-4479-874E-A25E-8EFB077338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ADC7F-1CC9-2E4E-9B3B-A413643CB5A5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E5FB83-2EC7-AE48-8F72-BB53EE871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0709E4-0351-1946-BF03-2D4B59198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0749-0BEE-4743-996F-40B5E644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7937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E86B896-4B03-C54F-9728-26DF32F508F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12C58C-C942-514B-BCA2-822AEFEC71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F12786-4E76-9544-AB6B-F733C5B7D4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ADC7F-1CC9-2E4E-9B3B-A413643CB5A5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F2E5DF-1F43-5C40-AB85-ADDB99F246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D94690-FF8B-4E43-BEAA-BBBEFFE182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0749-0BEE-4743-996F-40B5E644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847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CB437BE-8168-CA43-9926-A159D639A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99BA08-EB69-484A-BE68-9DEC419494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DF2183-0840-3D4E-A176-04994E9283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7ADC7F-1CC9-2E4E-9B3B-A413643CB5A5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59E3A0-75B5-4D40-B62C-DFFF5BB2D9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A20A56-E73F-8748-98D3-780B12D485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B20749-0BEE-4743-996F-40B5E644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870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m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6C51FB1-36E2-7B4A-8F32-5DAFAE70E9AD}"/>
              </a:ext>
            </a:extLst>
          </p:cNvPr>
          <p:cNvSpPr txBox="1"/>
          <p:nvPr/>
        </p:nvSpPr>
        <p:spPr>
          <a:xfrm>
            <a:off x="1164063" y="1697096"/>
            <a:ext cx="986387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OME Electromagnetic Radiation</a:t>
            </a:r>
          </a:p>
          <a:p>
            <a:pPr algn="ctr"/>
            <a:r>
              <a:rPr lang="en-GB" sz="3600" dirty="0"/>
              <a:t> </a:t>
            </a:r>
          </a:p>
          <a:p>
            <a:pPr algn="ctr"/>
            <a:r>
              <a:rPr lang="en-GB" sz="3600" dirty="0"/>
              <a:t>Lecture 2</a:t>
            </a:r>
          </a:p>
          <a:p>
            <a:pPr algn="ctr"/>
            <a:endParaRPr lang="en-GB" sz="3600" dirty="0"/>
          </a:p>
          <a:p>
            <a:pPr algn="ctr"/>
            <a:r>
              <a:rPr lang="en-GB" sz="3600" dirty="0"/>
              <a:t>Electricity</a:t>
            </a:r>
          </a:p>
          <a:p>
            <a:pPr algn="ctr"/>
            <a:endParaRPr lang="en-GB" sz="3600" dirty="0"/>
          </a:p>
          <a:p>
            <a:pPr algn="ctr"/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5991108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What is Electricity? - learn.sparkfun.com">
            <a:extLst>
              <a:ext uri="{FF2B5EF4-FFF2-40B4-BE49-F238E27FC236}">
                <a16:creationId xmlns:a16="http://schemas.microsoft.com/office/drawing/2014/main" id="{15F6CBC7-4211-BD46-817A-7BAB0956E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6762" y="1490440"/>
            <a:ext cx="6550029" cy="4296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640BA29-DD4C-C34D-B30E-8EC170F06358}"/>
              </a:ext>
            </a:extLst>
          </p:cNvPr>
          <p:cNvSpPr txBox="1"/>
          <p:nvPr/>
        </p:nvSpPr>
        <p:spPr>
          <a:xfrm>
            <a:off x="308920" y="374878"/>
            <a:ext cx="54188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Bohr atomic model of the atom</a:t>
            </a:r>
          </a:p>
        </p:txBody>
      </p:sp>
    </p:spTree>
    <p:extLst>
      <p:ext uri="{BB962C8B-B14F-4D97-AF65-F5344CB8AC3E}">
        <p14:creationId xmlns:p14="http://schemas.microsoft.com/office/powerpoint/2010/main" val="23320149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roblems n solutions….” – General Physics">
            <a:extLst>
              <a:ext uri="{FF2B5EF4-FFF2-40B4-BE49-F238E27FC236}">
                <a16:creationId xmlns:a16="http://schemas.microsoft.com/office/drawing/2014/main" id="{5448FA26-626C-D04E-8A61-0B0C9B7A30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5737" y="2630401"/>
            <a:ext cx="8299269" cy="2365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7357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AD8522B-6617-C045-A341-DA05CD73D589}"/>
              </a:ext>
            </a:extLst>
          </p:cNvPr>
          <p:cNvSpPr/>
          <p:nvPr/>
        </p:nvSpPr>
        <p:spPr>
          <a:xfrm>
            <a:off x="385936" y="297244"/>
            <a:ext cx="75476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Electric fields surrounding charged particles </a:t>
            </a:r>
          </a:p>
        </p:txBody>
      </p:sp>
      <p:pic>
        <p:nvPicPr>
          <p:cNvPr id="3076" name="Picture 4" descr="Electric dipole - Energy Education">
            <a:extLst>
              <a:ext uri="{FF2B5EF4-FFF2-40B4-BE49-F238E27FC236}">
                <a16:creationId xmlns:a16="http://schemas.microsoft.com/office/drawing/2014/main" id="{A6E07B25-04F1-F544-A2D1-5F29614DD4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2664" y="1090480"/>
            <a:ext cx="3429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Picture">
            <a:extLst>
              <a:ext uri="{FF2B5EF4-FFF2-40B4-BE49-F238E27FC236}">
                <a16:creationId xmlns:a16="http://schemas.microsoft.com/office/drawing/2014/main" id="{BF15846F-A84A-9440-ACA3-24C6857A9D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80" b="6436"/>
          <a:stretch/>
        </p:blipFill>
        <p:spPr bwMode="auto">
          <a:xfrm>
            <a:off x="6802567" y="1573425"/>
            <a:ext cx="3429000" cy="2526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182CD98-C7F9-3F45-B6C8-ED01FF86AD7B}"/>
              </a:ext>
            </a:extLst>
          </p:cNvPr>
          <p:cNvSpPr/>
          <p:nvPr/>
        </p:nvSpPr>
        <p:spPr>
          <a:xfrm>
            <a:off x="558930" y="4796477"/>
            <a:ext cx="1110584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rgbClr val="4D5156"/>
                </a:solidFill>
                <a:latin typeface="arial" panose="020B0604020202020204" pitchFamily="34" charset="0"/>
              </a:rPr>
              <a:t>A field is a region where each point has a physical quantity represented by a number.</a:t>
            </a:r>
            <a:endParaRPr lang="en-GB" sz="2000" dirty="0"/>
          </a:p>
          <a:p>
            <a:endParaRPr lang="en-GB" sz="2000" dirty="0">
              <a:solidFill>
                <a:srgbClr val="4D5156"/>
              </a:solidFill>
              <a:latin typeface="arial" panose="020B0604020202020204" pitchFamily="34" charset="0"/>
            </a:endParaRPr>
          </a:p>
          <a:p>
            <a:r>
              <a:rPr lang="en-GB" sz="2000" dirty="0">
                <a:solidFill>
                  <a:srgbClr val="4D5156"/>
                </a:solidFill>
                <a:latin typeface="arial" panose="020B0604020202020204" pitchFamily="34" charset="0"/>
              </a:rPr>
              <a:t>An electric field is the physical field that surrounds electrically charged particles and exerts force on all other charged particles in the field, either attracting or repelling them.</a:t>
            </a:r>
          </a:p>
          <a:p>
            <a:endParaRPr lang="en-GB" sz="2000" dirty="0">
              <a:solidFill>
                <a:srgbClr val="4D5156"/>
              </a:solidFill>
              <a:latin typeface="arial" panose="020B0604020202020204" pitchFamily="34" charset="0"/>
            </a:endParaRPr>
          </a:p>
          <a:p>
            <a:r>
              <a:rPr lang="en-GB" sz="2000" dirty="0">
                <a:solidFill>
                  <a:srgbClr val="4D5156"/>
                </a:solidFill>
                <a:latin typeface="arial" panose="020B0604020202020204" pitchFamily="34" charset="0"/>
              </a:rPr>
              <a:t>Charged particles in an electric field would be subject to a force with magnitude and direction.</a:t>
            </a:r>
          </a:p>
        </p:txBody>
      </p:sp>
    </p:spTree>
    <p:extLst>
      <p:ext uri="{BB962C8B-B14F-4D97-AF65-F5344CB8AC3E}">
        <p14:creationId xmlns:p14="http://schemas.microsoft.com/office/powerpoint/2010/main" val="8901289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AD8522B-6617-C045-A341-DA05CD73D589}"/>
              </a:ext>
            </a:extLst>
          </p:cNvPr>
          <p:cNvSpPr/>
          <p:nvPr/>
        </p:nvSpPr>
        <p:spPr>
          <a:xfrm>
            <a:off x="558930" y="463490"/>
            <a:ext cx="38200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Conducting materials</a:t>
            </a:r>
          </a:p>
        </p:txBody>
      </p:sp>
      <p:pic>
        <p:nvPicPr>
          <p:cNvPr id="4098" name="Picture 2" descr="How are metals able to conduct electricity? - Quora">
            <a:extLst>
              <a:ext uri="{FF2B5EF4-FFF2-40B4-BE49-F238E27FC236}">
                <a16:creationId xmlns:a16="http://schemas.microsoft.com/office/drawing/2014/main" id="{8AD50671-E405-BA4D-8642-992DAE575BB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32"/>
          <a:stretch/>
        </p:blipFill>
        <p:spPr bwMode="auto">
          <a:xfrm>
            <a:off x="1565903" y="1865526"/>
            <a:ext cx="9060193" cy="3497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66699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AD8522B-6617-C045-A341-DA05CD73D589}"/>
              </a:ext>
            </a:extLst>
          </p:cNvPr>
          <p:cNvSpPr/>
          <p:nvPr/>
        </p:nvSpPr>
        <p:spPr>
          <a:xfrm>
            <a:off x="558930" y="463490"/>
            <a:ext cx="38200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Conducting materials</a:t>
            </a:r>
          </a:p>
        </p:txBody>
      </p:sp>
      <p:pic>
        <p:nvPicPr>
          <p:cNvPr id="1026" name="Picture 2" descr="Pair in court over Channel Tunnel walk | Meridian - ITV News">
            <a:extLst>
              <a:ext uri="{FF2B5EF4-FFF2-40B4-BE49-F238E27FC236}">
                <a16:creationId xmlns:a16="http://schemas.microsoft.com/office/drawing/2014/main" id="{C62E7B80-3099-5B4F-B882-7DEC21E7AF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170" y="2190324"/>
            <a:ext cx="7840980" cy="4404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Gotthard Base Tunnel Opens In Swiss Alps Becoming The World&amp;amp;#39;s Longest  Tunnel | HuffPost UK News">
            <a:extLst>
              <a:ext uri="{FF2B5EF4-FFF2-40B4-BE49-F238E27FC236}">
                <a16:creationId xmlns:a16="http://schemas.microsoft.com/office/drawing/2014/main" id="{B601DEF7-6ABF-9448-B184-4BC7452598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07" t="5364" r="20001" b="26727"/>
          <a:stretch/>
        </p:blipFill>
        <p:spPr bwMode="auto">
          <a:xfrm>
            <a:off x="5878830" y="172765"/>
            <a:ext cx="6096000" cy="3511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8511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, schematic&#10;&#10;Description automatically generated">
            <a:extLst>
              <a:ext uri="{FF2B5EF4-FFF2-40B4-BE49-F238E27FC236}">
                <a16:creationId xmlns:a16="http://schemas.microsoft.com/office/drawing/2014/main" id="{2D32F334-8BC6-7D48-980C-AB4149B4B6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4594" y="264012"/>
            <a:ext cx="9682819" cy="647041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81DDBA6-9EDC-7D42-AD0F-1153EC3F162F}"/>
              </a:ext>
            </a:extLst>
          </p:cNvPr>
          <p:cNvSpPr/>
          <p:nvPr/>
        </p:nvSpPr>
        <p:spPr>
          <a:xfrm>
            <a:off x="1149178" y="6240162"/>
            <a:ext cx="4090087" cy="6178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99377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AD8522B-6617-C045-A341-DA05CD73D589}"/>
              </a:ext>
            </a:extLst>
          </p:cNvPr>
          <p:cNvSpPr/>
          <p:nvPr/>
        </p:nvSpPr>
        <p:spPr>
          <a:xfrm>
            <a:off x="558930" y="463490"/>
            <a:ext cx="3170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Ionisation probes </a:t>
            </a:r>
          </a:p>
        </p:txBody>
      </p:sp>
      <p:pic>
        <p:nvPicPr>
          <p:cNvPr id="2050" name="Picture 2" descr="ENAMELLED COPPER WIRE Lackdraht 0,5mm 23m Cu - Wire S704 - £5.00 | PicClick  UK">
            <a:extLst>
              <a:ext uri="{FF2B5EF4-FFF2-40B4-BE49-F238E27FC236}">
                <a16:creationId xmlns:a16="http://schemas.microsoft.com/office/drawing/2014/main" id="{98A30E95-C3AF-D742-B46A-5027FE542B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0155" y="828755"/>
            <a:ext cx="508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B1323AE-AC6E-984F-B570-E8FA1FF07E20}"/>
              </a:ext>
            </a:extLst>
          </p:cNvPr>
          <p:cNvCxnSpPr>
            <a:cxnSpLocks/>
          </p:cNvCxnSpPr>
          <p:nvPr/>
        </p:nvCxnSpPr>
        <p:spPr>
          <a:xfrm>
            <a:off x="5364088" y="6103959"/>
            <a:ext cx="180842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E68C49E-613B-1C43-B9FC-737F17BC217F}"/>
              </a:ext>
            </a:extLst>
          </p:cNvPr>
          <p:cNvCxnSpPr/>
          <p:nvPr/>
        </p:nvCxnSpPr>
        <p:spPr>
          <a:xfrm>
            <a:off x="2339752" y="6103959"/>
            <a:ext cx="316835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CEF348C-B06D-234D-8D18-760FF044D4EA}"/>
              </a:ext>
            </a:extLst>
          </p:cNvPr>
          <p:cNvCxnSpPr>
            <a:cxnSpLocks/>
            <a:stCxn id="44" idx="6"/>
          </p:cNvCxnSpPr>
          <p:nvPr/>
        </p:nvCxnSpPr>
        <p:spPr>
          <a:xfrm flipH="1" flipV="1">
            <a:off x="980745" y="1432782"/>
            <a:ext cx="2177522" cy="187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295788C-2D01-FC41-A318-3259C4B9E5AF}"/>
              </a:ext>
            </a:extLst>
          </p:cNvPr>
          <p:cNvCxnSpPr>
            <a:cxnSpLocks/>
          </p:cNvCxnSpPr>
          <p:nvPr/>
        </p:nvCxnSpPr>
        <p:spPr>
          <a:xfrm>
            <a:off x="3105876" y="1432782"/>
            <a:ext cx="0" cy="467117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71E67863-0277-3F46-9249-EC5217B34F9C}"/>
              </a:ext>
            </a:extLst>
          </p:cNvPr>
          <p:cNvCxnSpPr>
            <a:cxnSpLocks/>
          </p:cNvCxnSpPr>
          <p:nvPr/>
        </p:nvCxnSpPr>
        <p:spPr>
          <a:xfrm>
            <a:off x="971600" y="1432782"/>
            <a:ext cx="0" cy="120413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3601516-967B-084C-8E17-30BC30EBF003}"/>
              </a:ext>
            </a:extLst>
          </p:cNvPr>
          <p:cNvCxnSpPr/>
          <p:nvPr/>
        </p:nvCxnSpPr>
        <p:spPr>
          <a:xfrm flipH="1">
            <a:off x="971600" y="6103959"/>
            <a:ext cx="144016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F1599DF-BD83-4948-8544-6A26AA1D07CB}"/>
              </a:ext>
            </a:extLst>
          </p:cNvPr>
          <p:cNvCxnSpPr>
            <a:cxnSpLocks/>
          </p:cNvCxnSpPr>
          <p:nvPr/>
        </p:nvCxnSpPr>
        <p:spPr>
          <a:xfrm flipV="1">
            <a:off x="971600" y="3932922"/>
            <a:ext cx="0" cy="217103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1A58C3D-8DE2-3349-98C7-97114B7E95FC}"/>
              </a:ext>
            </a:extLst>
          </p:cNvPr>
          <p:cNvCxnSpPr/>
          <p:nvPr/>
        </p:nvCxnSpPr>
        <p:spPr>
          <a:xfrm flipH="1">
            <a:off x="683568" y="2636912"/>
            <a:ext cx="64807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6D274CC-9901-5A41-BDCE-7EF69D81013C}"/>
              </a:ext>
            </a:extLst>
          </p:cNvPr>
          <p:cNvCxnSpPr/>
          <p:nvPr/>
        </p:nvCxnSpPr>
        <p:spPr>
          <a:xfrm>
            <a:off x="827584" y="2780928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F350504-3FDE-B04D-8D10-EABD77C26AC8}"/>
              </a:ext>
            </a:extLst>
          </p:cNvPr>
          <p:cNvCxnSpPr/>
          <p:nvPr/>
        </p:nvCxnSpPr>
        <p:spPr>
          <a:xfrm>
            <a:off x="827584" y="3940263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7C3F9A23-1C02-4147-B9F2-D2C536704F12}"/>
              </a:ext>
            </a:extLst>
          </p:cNvPr>
          <p:cNvCxnSpPr/>
          <p:nvPr/>
        </p:nvCxnSpPr>
        <p:spPr>
          <a:xfrm flipH="1">
            <a:off x="683568" y="3796247"/>
            <a:ext cx="64807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3A234C2-7E2B-E94B-AE63-1F2078D07639}"/>
              </a:ext>
            </a:extLst>
          </p:cNvPr>
          <p:cNvCxnSpPr>
            <a:cxnSpLocks/>
          </p:cNvCxnSpPr>
          <p:nvPr/>
        </p:nvCxnSpPr>
        <p:spPr>
          <a:xfrm>
            <a:off x="971600" y="2780928"/>
            <a:ext cx="0" cy="967327"/>
          </a:xfrm>
          <a:prstGeom prst="line">
            <a:avLst/>
          </a:prstGeom>
          <a:ln w="285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E4428464-F78B-9548-9D01-AA8ACAD23130}"/>
              </a:ext>
            </a:extLst>
          </p:cNvPr>
          <p:cNvSpPr/>
          <p:nvPr/>
        </p:nvSpPr>
        <p:spPr>
          <a:xfrm>
            <a:off x="2997864" y="2657938"/>
            <a:ext cx="216024" cy="576064"/>
          </a:xfrm>
          <a:prstGeom prst="rect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DF0BEE2-DE91-8D4B-9F8A-A88A407EA98D}"/>
              </a:ext>
            </a:extLst>
          </p:cNvPr>
          <p:cNvSpPr txBox="1"/>
          <p:nvPr/>
        </p:nvSpPr>
        <p:spPr>
          <a:xfrm>
            <a:off x="3205316" y="2760399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cs typeface="Arial" pitchFamily="34" charset="0"/>
              </a:rPr>
              <a:t>R2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0F84DA5-5C0D-6E42-BDCE-B27599C8D2EA}"/>
              </a:ext>
            </a:extLst>
          </p:cNvPr>
          <p:cNvSpPr txBox="1"/>
          <p:nvPr/>
        </p:nvSpPr>
        <p:spPr>
          <a:xfrm>
            <a:off x="971600" y="217294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+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DCB9F33-CE1E-614F-8324-A4E205D98D13}"/>
              </a:ext>
            </a:extLst>
          </p:cNvPr>
          <p:cNvSpPr/>
          <p:nvPr/>
        </p:nvSpPr>
        <p:spPr>
          <a:xfrm>
            <a:off x="2997864" y="4264316"/>
            <a:ext cx="216024" cy="576064"/>
          </a:xfrm>
          <a:prstGeom prst="rect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F1134EB-EA00-3B47-BF27-BD2B3AF7A81D}"/>
              </a:ext>
            </a:extLst>
          </p:cNvPr>
          <p:cNvSpPr/>
          <p:nvPr/>
        </p:nvSpPr>
        <p:spPr>
          <a:xfrm>
            <a:off x="2997864" y="3473484"/>
            <a:ext cx="216024" cy="576064"/>
          </a:xfrm>
          <a:prstGeom prst="rect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69C4138-046F-5D4F-88E1-EA933C2FBC85}"/>
              </a:ext>
            </a:extLst>
          </p:cNvPr>
          <p:cNvSpPr/>
          <p:nvPr/>
        </p:nvSpPr>
        <p:spPr>
          <a:xfrm>
            <a:off x="2997864" y="5116929"/>
            <a:ext cx="216024" cy="576064"/>
          </a:xfrm>
          <a:prstGeom prst="rect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DECA429-EAFB-B140-B8B5-27C6ADC04538}"/>
              </a:ext>
            </a:extLst>
          </p:cNvPr>
          <p:cNvSpPr/>
          <p:nvPr/>
        </p:nvSpPr>
        <p:spPr>
          <a:xfrm>
            <a:off x="2997864" y="1854748"/>
            <a:ext cx="216024" cy="576064"/>
          </a:xfrm>
          <a:prstGeom prst="rect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5B17BBC-BC9C-6040-8075-37A69C75A71C}"/>
              </a:ext>
            </a:extLst>
          </p:cNvPr>
          <p:cNvSpPr txBox="1"/>
          <p:nvPr/>
        </p:nvSpPr>
        <p:spPr>
          <a:xfrm>
            <a:off x="3232462" y="197288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cs typeface="Arial" pitchFamily="34" charset="0"/>
              </a:rPr>
              <a:t>R1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754BA7B-EC81-584C-B611-CEEEEA79138D}"/>
              </a:ext>
            </a:extLst>
          </p:cNvPr>
          <p:cNvSpPr txBox="1"/>
          <p:nvPr/>
        </p:nvSpPr>
        <p:spPr>
          <a:xfrm>
            <a:off x="3223318" y="3563589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cs typeface="Arial" pitchFamily="34" charset="0"/>
              </a:rPr>
              <a:t>R3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735916F-8FF2-664B-B888-60CF809E7C88}"/>
              </a:ext>
            </a:extLst>
          </p:cNvPr>
          <p:cNvSpPr txBox="1"/>
          <p:nvPr/>
        </p:nvSpPr>
        <p:spPr>
          <a:xfrm>
            <a:off x="3222461" y="4325034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cs typeface="Arial" pitchFamily="34" charset="0"/>
              </a:rPr>
              <a:t>R4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0B535F9-B230-9B4B-91BC-DDFCC88D87C9}"/>
              </a:ext>
            </a:extLst>
          </p:cNvPr>
          <p:cNvSpPr txBox="1"/>
          <p:nvPr/>
        </p:nvSpPr>
        <p:spPr>
          <a:xfrm>
            <a:off x="3214459" y="5188645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cs typeface="Arial" pitchFamily="34" charset="0"/>
              </a:rPr>
              <a:t>R5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92FDF499-ECDB-1346-A07A-A98817F545D9}"/>
              </a:ext>
            </a:extLst>
          </p:cNvPr>
          <p:cNvCxnSpPr>
            <a:cxnSpLocks/>
          </p:cNvCxnSpPr>
          <p:nvPr/>
        </p:nvCxnSpPr>
        <p:spPr>
          <a:xfrm flipH="1">
            <a:off x="2099268" y="2544890"/>
            <a:ext cx="508449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Oval 28">
            <a:extLst>
              <a:ext uri="{FF2B5EF4-FFF2-40B4-BE49-F238E27FC236}">
                <a16:creationId xmlns:a16="http://schemas.microsoft.com/office/drawing/2014/main" id="{37C11339-EA3E-764D-A09C-007324D4BCB5}"/>
              </a:ext>
            </a:extLst>
          </p:cNvPr>
          <p:cNvSpPr/>
          <p:nvPr/>
        </p:nvSpPr>
        <p:spPr>
          <a:xfrm>
            <a:off x="3062627" y="2517846"/>
            <a:ext cx="86497" cy="8649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72627E7F-6163-9C4C-8FBA-91D68B580DBF}"/>
              </a:ext>
            </a:extLst>
          </p:cNvPr>
          <p:cNvSpPr/>
          <p:nvPr/>
        </p:nvSpPr>
        <p:spPr>
          <a:xfrm>
            <a:off x="3062627" y="6061440"/>
            <a:ext cx="86497" cy="8649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391A8A2A-36A0-0047-A0F7-01E27D351409}"/>
              </a:ext>
            </a:extLst>
          </p:cNvPr>
          <p:cNvSpPr/>
          <p:nvPr/>
        </p:nvSpPr>
        <p:spPr>
          <a:xfrm>
            <a:off x="2035834" y="6063998"/>
            <a:ext cx="86497" cy="8649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ACDA9613-1597-F94E-98E9-D916CA5B6FBE}"/>
              </a:ext>
            </a:extLst>
          </p:cNvPr>
          <p:cNvCxnSpPr>
            <a:cxnSpLocks/>
          </p:cNvCxnSpPr>
          <p:nvPr/>
        </p:nvCxnSpPr>
        <p:spPr>
          <a:xfrm>
            <a:off x="2072265" y="2657938"/>
            <a:ext cx="0" cy="345031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val 32">
            <a:extLst>
              <a:ext uri="{FF2B5EF4-FFF2-40B4-BE49-F238E27FC236}">
                <a16:creationId xmlns:a16="http://schemas.microsoft.com/office/drawing/2014/main" id="{7542506B-D9E5-7942-86D6-88C8051F4856}"/>
              </a:ext>
            </a:extLst>
          </p:cNvPr>
          <p:cNvSpPr/>
          <p:nvPr/>
        </p:nvSpPr>
        <p:spPr>
          <a:xfrm>
            <a:off x="2035834" y="2501641"/>
            <a:ext cx="86497" cy="8649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4B0BD43C-AA5D-D242-B4EC-4B1A437C7908}"/>
              </a:ext>
            </a:extLst>
          </p:cNvPr>
          <p:cNvSpPr/>
          <p:nvPr/>
        </p:nvSpPr>
        <p:spPr>
          <a:xfrm>
            <a:off x="3062626" y="4938106"/>
            <a:ext cx="86497" cy="8649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EE585F6E-2176-7849-A2CE-ABA726C1336D}"/>
              </a:ext>
            </a:extLst>
          </p:cNvPr>
          <p:cNvSpPr/>
          <p:nvPr/>
        </p:nvSpPr>
        <p:spPr>
          <a:xfrm>
            <a:off x="1849347" y="2291746"/>
            <a:ext cx="4443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Arial" pitchFamily="34" charset="0"/>
                <a:cs typeface="Arial" pitchFamily="34" charset="0"/>
              </a:rPr>
              <a:t>C</a:t>
            </a:r>
            <a:endParaRPr lang="en-GB" sz="2800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022D69E-1D48-954A-8E27-3ADE983310B6}"/>
              </a:ext>
            </a:extLst>
          </p:cNvPr>
          <p:cNvSpPr txBox="1"/>
          <p:nvPr/>
        </p:nvSpPr>
        <p:spPr>
          <a:xfrm>
            <a:off x="1849347" y="2034443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cs typeface="Arial" pitchFamily="34" charset="0"/>
              </a:rPr>
              <a:t>V</a:t>
            </a:r>
            <a:r>
              <a:rPr lang="en-US" baseline="-25000" dirty="0">
                <a:cs typeface="Arial" pitchFamily="34" charset="0"/>
              </a:rPr>
              <a:t>o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9E124B4-3A42-B44D-81AD-2D4AE37F3D47}"/>
              </a:ext>
            </a:extLst>
          </p:cNvPr>
          <p:cNvSpPr txBox="1"/>
          <p:nvPr/>
        </p:nvSpPr>
        <p:spPr>
          <a:xfrm>
            <a:off x="983026" y="1687913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cs typeface="Arial" pitchFamily="34" charset="0"/>
              </a:rPr>
              <a:t>V</a:t>
            </a:r>
            <a:r>
              <a:rPr lang="en-US" baseline="-25000" dirty="0">
                <a:cs typeface="Arial" pitchFamily="34" charset="0"/>
              </a:rPr>
              <a:t>i</a:t>
            </a:r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D73DC505-9FE7-B543-BA96-7D02077E6F69}"/>
              </a:ext>
            </a:extLst>
          </p:cNvPr>
          <p:cNvCxnSpPr>
            <a:cxnSpLocks/>
          </p:cNvCxnSpPr>
          <p:nvPr/>
        </p:nvCxnSpPr>
        <p:spPr>
          <a:xfrm flipH="1">
            <a:off x="3115268" y="4966358"/>
            <a:ext cx="84980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val 38">
            <a:extLst>
              <a:ext uri="{FF2B5EF4-FFF2-40B4-BE49-F238E27FC236}">
                <a16:creationId xmlns:a16="http://schemas.microsoft.com/office/drawing/2014/main" id="{7B6A6607-F466-2F40-9781-9FBC958CC9C7}"/>
              </a:ext>
            </a:extLst>
          </p:cNvPr>
          <p:cNvSpPr/>
          <p:nvPr/>
        </p:nvSpPr>
        <p:spPr>
          <a:xfrm>
            <a:off x="3070627" y="3287597"/>
            <a:ext cx="86497" cy="8649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F53FA7F8-2151-F348-BB6F-78629E407B7F}"/>
              </a:ext>
            </a:extLst>
          </p:cNvPr>
          <p:cNvSpPr/>
          <p:nvPr/>
        </p:nvSpPr>
        <p:spPr>
          <a:xfrm>
            <a:off x="3072018" y="4134088"/>
            <a:ext cx="86497" cy="8649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1B833B6C-5146-3E4D-B58C-BE7C55D81CB1}"/>
              </a:ext>
            </a:extLst>
          </p:cNvPr>
          <p:cNvSpPr/>
          <p:nvPr/>
        </p:nvSpPr>
        <p:spPr>
          <a:xfrm>
            <a:off x="3935067" y="5532049"/>
            <a:ext cx="86497" cy="8649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D5F5948E-87FE-B94E-847B-4D5614BDB392}"/>
              </a:ext>
            </a:extLst>
          </p:cNvPr>
          <p:cNvCxnSpPr>
            <a:cxnSpLocks/>
          </p:cNvCxnSpPr>
          <p:nvPr/>
        </p:nvCxnSpPr>
        <p:spPr>
          <a:xfrm flipH="1">
            <a:off x="3131840" y="4178841"/>
            <a:ext cx="180592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F57D0C79-CFF1-994B-9079-B635C8CB9E67}"/>
              </a:ext>
            </a:extLst>
          </p:cNvPr>
          <p:cNvCxnSpPr>
            <a:cxnSpLocks/>
          </p:cNvCxnSpPr>
          <p:nvPr/>
        </p:nvCxnSpPr>
        <p:spPr>
          <a:xfrm flipH="1">
            <a:off x="3089867" y="3349225"/>
            <a:ext cx="300613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Oval 43">
            <a:extLst>
              <a:ext uri="{FF2B5EF4-FFF2-40B4-BE49-F238E27FC236}">
                <a16:creationId xmlns:a16="http://schemas.microsoft.com/office/drawing/2014/main" id="{506DF3AB-1E1E-9643-9380-1C334D271197}"/>
              </a:ext>
            </a:extLst>
          </p:cNvPr>
          <p:cNvSpPr/>
          <p:nvPr/>
        </p:nvSpPr>
        <p:spPr>
          <a:xfrm>
            <a:off x="3071770" y="1391411"/>
            <a:ext cx="86497" cy="8649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35CFEF53-D885-2043-A275-2ADFC631E6B7}"/>
              </a:ext>
            </a:extLst>
          </p:cNvPr>
          <p:cNvCxnSpPr>
            <a:cxnSpLocks/>
          </p:cNvCxnSpPr>
          <p:nvPr/>
        </p:nvCxnSpPr>
        <p:spPr>
          <a:xfrm>
            <a:off x="3965073" y="5557977"/>
            <a:ext cx="0" cy="55027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B720E008-BD26-3F4E-A4F1-ABAC9E84687E}"/>
              </a:ext>
            </a:extLst>
          </p:cNvPr>
          <p:cNvCxnSpPr>
            <a:cxnSpLocks/>
          </p:cNvCxnSpPr>
          <p:nvPr/>
        </p:nvCxnSpPr>
        <p:spPr>
          <a:xfrm>
            <a:off x="3965073" y="4966358"/>
            <a:ext cx="0" cy="29144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A060BD3E-0D8A-C04E-BAEF-7772E1E149EA}"/>
              </a:ext>
            </a:extLst>
          </p:cNvPr>
          <p:cNvCxnSpPr>
            <a:cxnSpLocks/>
          </p:cNvCxnSpPr>
          <p:nvPr/>
        </p:nvCxnSpPr>
        <p:spPr>
          <a:xfrm flipH="1">
            <a:off x="3972110" y="5257873"/>
            <a:ext cx="115454" cy="33469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Oval 47">
            <a:extLst>
              <a:ext uri="{FF2B5EF4-FFF2-40B4-BE49-F238E27FC236}">
                <a16:creationId xmlns:a16="http://schemas.microsoft.com/office/drawing/2014/main" id="{C84C25E7-C550-2E4F-9C2F-E759E12E5DA6}"/>
              </a:ext>
            </a:extLst>
          </p:cNvPr>
          <p:cNvSpPr/>
          <p:nvPr/>
        </p:nvSpPr>
        <p:spPr>
          <a:xfrm>
            <a:off x="3935067" y="5214552"/>
            <a:ext cx="86497" cy="8649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00516217-9F13-1E4A-956E-91AD5CCCAD50}"/>
              </a:ext>
            </a:extLst>
          </p:cNvPr>
          <p:cNvSpPr/>
          <p:nvPr/>
        </p:nvSpPr>
        <p:spPr>
          <a:xfrm>
            <a:off x="4904331" y="5522905"/>
            <a:ext cx="86497" cy="8649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CDF10D64-0434-8747-8141-41EE915CC40D}"/>
              </a:ext>
            </a:extLst>
          </p:cNvPr>
          <p:cNvCxnSpPr>
            <a:cxnSpLocks/>
          </p:cNvCxnSpPr>
          <p:nvPr/>
        </p:nvCxnSpPr>
        <p:spPr>
          <a:xfrm>
            <a:off x="4934337" y="5548833"/>
            <a:ext cx="0" cy="55027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F9D97938-544A-1546-ADEF-615D87904696}"/>
              </a:ext>
            </a:extLst>
          </p:cNvPr>
          <p:cNvCxnSpPr>
            <a:cxnSpLocks/>
          </p:cNvCxnSpPr>
          <p:nvPr/>
        </p:nvCxnSpPr>
        <p:spPr>
          <a:xfrm flipH="1">
            <a:off x="4934337" y="4178841"/>
            <a:ext cx="7037" cy="106981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82C964BE-B0AA-F34C-A752-D22E6993D325}"/>
              </a:ext>
            </a:extLst>
          </p:cNvPr>
          <p:cNvCxnSpPr>
            <a:cxnSpLocks/>
          </p:cNvCxnSpPr>
          <p:nvPr/>
        </p:nvCxnSpPr>
        <p:spPr>
          <a:xfrm flipH="1">
            <a:off x="4941374" y="5248729"/>
            <a:ext cx="115454" cy="33469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Oval 52">
            <a:extLst>
              <a:ext uri="{FF2B5EF4-FFF2-40B4-BE49-F238E27FC236}">
                <a16:creationId xmlns:a16="http://schemas.microsoft.com/office/drawing/2014/main" id="{2799581F-4F43-4143-A435-D5320DA4AAD3}"/>
              </a:ext>
            </a:extLst>
          </p:cNvPr>
          <p:cNvSpPr/>
          <p:nvPr/>
        </p:nvSpPr>
        <p:spPr>
          <a:xfrm>
            <a:off x="4904331" y="5205408"/>
            <a:ext cx="86497" cy="8649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217C3923-E443-9247-9182-B90C964AD00D}"/>
              </a:ext>
            </a:extLst>
          </p:cNvPr>
          <p:cNvSpPr/>
          <p:nvPr/>
        </p:nvSpPr>
        <p:spPr>
          <a:xfrm>
            <a:off x="6056475" y="5522905"/>
            <a:ext cx="86497" cy="8649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3815C28D-7110-C44A-B690-1D236B90903E}"/>
              </a:ext>
            </a:extLst>
          </p:cNvPr>
          <p:cNvCxnSpPr>
            <a:cxnSpLocks/>
          </p:cNvCxnSpPr>
          <p:nvPr/>
        </p:nvCxnSpPr>
        <p:spPr>
          <a:xfrm>
            <a:off x="6086481" y="5548833"/>
            <a:ext cx="0" cy="55027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34609DC0-B1C2-B443-BB67-A2A6E495A35E}"/>
              </a:ext>
            </a:extLst>
          </p:cNvPr>
          <p:cNvCxnSpPr>
            <a:cxnSpLocks/>
          </p:cNvCxnSpPr>
          <p:nvPr/>
        </p:nvCxnSpPr>
        <p:spPr>
          <a:xfrm flipH="1">
            <a:off x="6093518" y="5248729"/>
            <a:ext cx="115454" cy="33469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Oval 56">
            <a:extLst>
              <a:ext uri="{FF2B5EF4-FFF2-40B4-BE49-F238E27FC236}">
                <a16:creationId xmlns:a16="http://schemas.microsoft.com/office/drawing/2014/main" id="{87B8F64E-1F89-3D4C-B1DD-0628407AA763}"/>
              </a:ext>
            </a:extLst>
          </p:cNvPr>
          <p:cNvSpPr/>
          <p:nvPr/>
        </p:nvSpPr>
        <p:spPr>
          <a:xfrm>
            <a:off x="6056475" y="5205408"/>
            <a:ext cx="86497" cy="8649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8A829AE9-C3A6-5345-AF17-07820AE2DEB2}"/>
              </a:ext>
            </a:extLst>
          </p:cNvPr>
          <p:cNvSpPr/>
          <p:nvPr/>
        </p:nvSpPr>
        <p:spPr>
          <a:xfrm>
            <a:off x="7135467" y="5532049"/>
            <a:ext cx="86497" cy="8649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773482FE-5F2B-7049-A587-57AF7CCCF3D3}"/>
              </a:ext>
            </a:extLst>
          </p:cNvPr>
          <p:cNvCxnSpPr>
            <a:cxnSpLocks/>
          </p:cNvCxnSpPr>
          <p:nvPr/>
        </p:nvCxnSpPr>
        <p:spPr>
          <a:xfrm>
            <a:off x="7165473" y="5557977"/>
            <a:ext cx="0" cy="55027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3B74C094-AC71-1245-816F-7A8982695A19}"/>
              </a:ext>
            </a:extLst>
          </p:cNvPr>
          <p:cNvCxnSpPr>
            <a:cxnSpLocks/>
          </p:cNvCxnSpPr>
          <p:nvPr/>
        </p:nvCxnSpPr>
        <p:spPr>
          <a:xfrm flipH="1">
            <a:off x="7172510" y="5257873"/>
            <a:ext cx="115454" cy="33469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Oval 60">
            <a:extLst>
              <a:ext uri="{FF2B5EF4-FFF2-40B4-BE49-F238E27FC236}">
                <a16:creationId xmlns:a16="http://schemas.microsoft.com/office/drawing/2014/main" id="{AB3A2683-AA3B-4B47-B27B-B88514D7A4EE}"/>
              </a:ext>
            </a:extLst>
          </p:cNvPr>
          <p:cNvSpPr/>
          <p:nvPr/>
        </p:nvSpPr>
        <p:spPr>
          <a:xfrm>
            <a:off x="7135467" y="5214552"/>
            <a:ext cx="86497" cy="8649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51193AE0-92AF-FF48-B2B5-1B916215D2A5}"/>
              </a:ext>
            </a:extLst>
          </p:cNvPr>
          <p:cNvCxnSpPr>
            <a:cxnSpLocks/>
          </p:cNvCxnSpPr>
          <p:nvPr/>
        </p:nvCxnSpPr>
        <p:spPr>
          <a:xfrm>
            <a:off x="6093490" y="3330845"/>
            <a:ext cx="2136" cy="189952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60DE7540-87E7-BA4A-B418-9E983A235335}"/>
              </a:ext>
            </a:extLst>
          </p:cNvPr>
          <p:cNvCxnSpPr>
            <a:cxnSpLocks/>
          </p:cNvCxnSpPr>
          <p:nvPr/>
        </p:nvCxnSpPr>
        <p:spPr>
          <a:xfrm>
            <a:off x="7183762" y="2528578"/>
            <a:ext cx="0" cy="271093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26B00FC4-C2FA-BC47-BD75-E543821EF797}"/>
              </a:ext>
            </a:extLst>
          </p:cNvPr>
          <p:cNvSpPr txBox="1"/>
          <p:nvPr/>
        </p:nvSpPr>
        <p:spPr>
          <a:xfrm>
            <a:off x="5067495" y="5195032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cs typeface="Arial" pitchFamily="34" charset="0"/>
              </a:rPr>
              <a:t>S2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EE0B6BF0-A8B0-BE4D-980C-8636EB7244AC}"/>
              </a:ext>
            </a:extLst>
          </p:cNvPr>
          <p:cNvSpPr txBox="1"/>
          <p:nvPr/>
        </p:nvSpPr>
        <p:spPr>
          <a:xfrm>
            <a:off x="4116519" y="5213320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cs typeface="Arial" pitchFamily="34" charset="0"/>
              </a:rPr>
              <a:t>S1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28C42E75-BDB0-8246-BDFC-4BC7829EB30A}"/>
              </a:ext>
            </a:extLst>
          </p:cNvPr>
          <p:cNvSpPr txBox="1"/>
          <p:nvPr/>
        </p:nvSpPr>
        <p:spPr>
          <a:xfrm>
            <a:off x="6320223" y="5195032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cs typeface="Arial" pitchFamily="34" charset="0"/>
              </a:rPr>
              <a:t>S3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0F09B49E-1679-704B-819F-5B18B3E83E76}"/>
              </a:ext>
            </a:extLst>
          </p:cNvPr>
          <p:cNvSpPr txBox="1"/>
          <p:nvPr/>
        </p:nvSpPr>
        <p:spPr>
          <a:xfrm>
            <a:off x="7399215" y="5204176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cs typeface="Arial" pitchFamily="34" charset="0"/>
              </a:rPr>
              <a:t>S4</a:t>
            </a:r>
          </a:p>
        </p:txBody>
      </p:sp>
    </p:spTree>
    <p:extLst>
      <p:ext uri="{BB962C8B-B14F-4D97-AF65-F5344CB8AC3E}">
        <p14:creationId xmlns:p14="http://schemas.microsoft.com/office/powerpoint/2010/main" val="34922398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AD8522B-6617-C045-A341-DA05CD73D589}"/>
              </a:ext>
            </a:extLst>
          </p:cNvPr>
          <p:cNvSpPr/>
          <p:nvPr/>
        </p:nvSpPr>
        <p:spPr>
          <a:xfrm>
            <a:off x="558930" y="463490"/>
            <a:ext cx="94139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Dielectric materials – insulators which can be polarised </a:t>
            </a:r>
          </a:p>
        </p:txBody>
      </p:sp>
      <p:pic>
        <p:nvPicPr>
          <p:cNvPr id="5124" name="Picture 4" descr="What are dielectric materials? - Properties, applications, Difference  between Dielectric and Insulators and FAQs">
            <a:extLst>
              <a:ext uri="{FF2B5EF4-FFF2-40B4-BE49-F238E27FC236}">
                <a16:creationId xmlns:a16="http://schemas.microsoft.com/office/drawing/2014/main" id="{93CE00E8-C10A-264D-9BD4-A1B807FA645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03" t="6758" r="8292" b="4501"/>
          <a:stretch/>
        </p:blipFill>
        <p:spPr bwMode="auto">
          <a:xfrm>
            <a:off x="2446638" y="1177512"/>
            <a:ext cx="7006282" cy="568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88430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AD8522B-6617-C045-A341-DA05CD73D589}"/>
              </a:ext>
            </a:extLst>
          </p:cNvPr>
          <p:cNvSpPr/>
          <p:nvPr/>
        </p:nvSpPr>
        <p:spPr>
          <a:xfrm>
            <a:off x="558930" y="463490"/>
            <a:ext cx="41109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Units of electric charge </a:t>
            </a:r>
          </a:p>
        </p:txBody>
      </p:sp>
      <p:pic>
        <p:nvPicPr>
          <p:cNvPr id="8194" name="Picture 2" descr="Basic Properties of Electric Charge - Study Material for IIT JEE |  askIITians">
            <a:extLst>
              <a:ext uri="{FF2B5EF4-FFF2-40B4-BE49-F238E27FC236}">
                <a16:creationId xmlns:a16="http://schemas.microsoft.com/office/drawing/2014/main" id="{9F729A16-A7DA-994E-BB62-5AC2AAED13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8866" y="1293393"/>
            <a:ext cx="6512010" cy="4434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55561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AD8522B-6617-C045-A341-DA05CD73D589}"/>
              </a:ext>
            </a:extLst>
          </p:cNvPr>
          <p:cNvSpPr/>
          <p:nvPr/>
        </p:nvSpPr>
        <p:spPr>
          <a:xfrm>
            <a:off x="558930" y="463490"/>
            <a:ext cx="47718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Charge storage - capacitors </a:t>
            </a:r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B8A35231-C987-9347-874F-5D88DD98C7C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2786"/>
          <a:stretch/>
        </p:blipFill>
        <p:spPr>
          <a:xfrm>
            <a:off x="130320" y="2660823"/>
            <a:ext cx="5321300" cy="2774264"/>
          </a:xfrm>
          <a:prstGeom prst="rect">
            <a:avLst/>
          </a:prstGeom>
        </p:spPr>
      </p:pic>
      <p:pic>
        <p:nvPicPr>
          <p:cNvPr id="6152" name="Picture 8" descr="Electrical engineering books, Electrical engineering, Capacitors">
            <a:extLst>
              <a:ext uri="{FF2B5EF4-FFF2-40B4-BE49-F238E27FC236}">
                <a16:creationId xmlns:a16="http://schemas.microsoft.com/office/drawing/2014/main" id="{3FEB6995-E8A6-504F-B1E0-5A22AE325C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9241" y="463490"/>
            <a:ext cx="3494784" cy="5319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90D2B5A-92BF-554E-8091-8F23CA61D96F}"/>
              </a:ext>
            </a:extLst>
          </p:cNvPr>
          <p:cNvSpPr txBox="1"/>
          <p:nvPr/>
        </p:nvSpPr>
        <p:spPr>
          <a:xfrm>
            <a:off x="1581665" y="5993026"/>
            <a:ext cx="24186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Ceramic capacitor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1D046A2-E1F6-954A-B062-3197659E141C}"/>
              </a:ext>
            </a:extLst>
          </p:cNvPr>
          <p:cNvSpPr txBox="1"/>
          <p:nvPr/>
        </p:nvSpPr>
        <p:spPr>
          <a:xfrm>
            <a:off x="7587049" y="5993027"/>
            <a:ext cx="27933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Electrolytic capacitor</a:t>
            </a:r>
          </a:p>
        </p:txBody>
      </p:sp>
    </p:spTree>
    <p:extLst>
      <p:ext uri="{BB962C8B-B14F-4D97-AF65-F5344CB8AC3E}">
        <p14:creationId xmlns:p14="http://schemas.microsoft.com/office/powerpoint/2010/main" val="24850183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actors Affecting Capacitance | Capacitors | Electronics Textbook">
            <a:extLst>
              <a:ext uri="{FF2B5EF4-FFF2-40B4-BE49-F238E27FC236}">
                <a16:creationId xmlns:a16="http://schemas.microsoft.com/office/drawing/2014/main" id="{7C83EA8E-2F87-F340-B628-3FDC331C91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3998" y="79564"/>
            <a:ext cx="9994900" cy="535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AD8522B-6617-C045-A341-DA05CD73D589}"/>
              </a:ext>
            </a:extLst>
          </p:cNvPr>
          <p:cNvSpPr/>
          <p:nvPr/>
        </p:nvSpPr>
        <p:spPr>
          <a:xfrm>
            <a:off x="558930" y="463490"/>
            <a:ext cx="22988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Capacitance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B4B298A-E110-D149-A0B0-582A9AC3889D}"/>
              </a:ext>
            </a:extLst>
          </p:cNvPr>
          <p:cNvSpPr txBox="1"/>
          <p:nvPr/>
        </p:nvSpPr>
        <p:spPr>
          <a:xfrm>
            <a:off x="558930" y="5669280"/>
            <a:ext cx="65134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Energy stored in a capacitor U = ½ CV</a:t>
            </a:r>
            <a:r>
              <a:rPr lang="en-GB" sz="3200" baseline="30000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9914885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AD8522B-6617-C045-A341-DA05CD73D589}"/>
              </a:ext>
            </a:extLst>
          </p:cNvPr>
          <p:cNvSpPr/>
          <p:nvPr/>
        </p:nvSpPr>
        <p:spPr>
          <a:xfrm>
            <a:off x="558930" y="463490"/>
            <a:ext cx="16169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Exercise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D0515D0-8868-9E49-88AA-CA897AAA25F4}"/>
              </a:ext>
            </a:extLst>
          </p:cNvPr>
          <p:cNvSpPr txBox="1"/>
          <p:nvPr/>
        </p:nvSpPr>
        <p:spPr>
          <a:xfrm>
            <a:off x="766119" y="3035730"/>
            <a:ext cx="10515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EBW detonator</a:t>
            </a:r>
          </a:p>
          <a:p>
            <a:r>
              <a:rPr lang="en-GB" dirty="0"/>
              <a:t>Describe how an exploding bridge-wire detonator produces a detonative output, naming the components of the detonator, their function and the materials they are made from.  Describe the electrical circuit of an EBW fire-set and how it functions.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2F7587-023A-7E45-B254-F71ADF0C630E}"/>
              </a:ext>
            </a:extLst>
          </p:cNvPr>
          <p:cNvSpPr txBox="1"/>
          <p:nvPr/>
        </p:nvSpPr>
        <p:spPr>
          <a:xfrm>
            <a:off x="766119" y="4707929"/>
            <a:ext cx="10515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EFI detonator</a:t>
            </a:r>
          </a:p>
          <a:p>
            <a:r>
              <a:rPr lang="en-GB" dirty="0"/>
              <a:t>Describe how an exploding foil initiator produces a detonative output, naming the components of the detonator, their function and the materials they are made from.  Describe the electrical circuit of an EFI fire-set and how it functions.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48A4F76-CB17-524E-9592-A608F2336759}"/>
              </a:ext>
            </a:extLst>
          </p:cNvPr>
          <p:cNvSpPr txBox="1"/>
          <p:nvPr/>
        </p:nvSpPr>
        <p:spPr>
          <a:xfrm>
            <a:off x="766119" y="1363532"/>
            <a:ext cx="10515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HBW detonator</a:t>
            </a:r>
          </a:p>
          <a:p>
            <a:r>
              <a:rPr lang="en-GB" dirty="0"/>
              <a:t>Describe how a hot bridge-wire detonator produces a detonative output, naming the components of the detonator, their function and the materials they are made from.  Describe the electrical circuit of an EBW fire-set and how it functions.</a:t>
            </a:r>
          </a:p>
        </p:txBody>
      </p:sp>
    </p:spTree>
    <p:extLst>
      <p:ext uri="{BB962C8B-B14F-4D97-AF65-F5344CB8AC3E}">
        <p14:creationId xmlns:p14="http://schemas.microsoft.com/office/powerpoint/2010/main" val="26866687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 txBox="1">
            <a:spLocks noChangeArrowheads="1"/>
          </p:cNvSpPr>
          <p:nvPr/>
        </p:nvSpPr>
        <p:spPr bwMode="auto">
          <a:xfrm>
            <a:off x="1703512" y="188640"/>
            <a:ext cx="8496944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GB" b="0" dirty="0"/>
              <a:t>Threats from electrostatic charge</a:t>
            </a:r>
          </a:p>
        </p:txBody>
      </p:sp>
      <p:sp>
        <p:nvSpPr>
          <p:cNvPr id="3" name="Rectangle 2"/>
          <p:cNvSpPr/>
          <p:nvPr/>
        </p:nvSpPr>
        <p:spPr>
          <a:xfrm>
            <a:off x="1775520" y="764704"/>
            <a:ext cx="85689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Electrons are transferred when different types of insulator rub together - </a:t>
            </a:r>
            <a:r>
              <a:rPr lang="en-GB" dirty="0" err="1"/>
              <a:t>tribocharging</a:t>
            </a:r>
            <a:r>
              <a:rPr lang="en-GB" dirty="0"/>
              <a:t>.</a:t>
            </a:r>
          </a:p>
        </p:txBody>
      </p:sp>
      <p:pic>
        <p:nvPicPr>
          <p:cNvPr id="68612" name="Picture 4" descr="http://digital-wizard.net/images/pages/symbol_ceramic_capacito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2896" y="4795630"/>
            <a:ext cx="1732891" cy="1319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7523104" y="5736412"/>
            <a:ext cx="12153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200pF</a:t>
            </a:r>
            <a:endParaRPr lang="en-GB" sz="3200" dirty="0"/>
          </a:p>
        </p:txBody>
      </p:sp>
      <p:pic>
        <p:nvPicPr>
          <p:cNvPr id="14" name="Picture 13" descr="Screen Clippi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0473" y="5202890"/>
            <a:ext cx="577319" cy="58481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8333" y="4395978"/>
            <a:ext cx="1227035" cy="19112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83243" y="1218143"/>
            <a:ext cx="4299259" cy="28684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21466" y="1198688"/>
            <a:ext cx="3878990" cy="2868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3701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 txBox="1">
            <a:spLocks noChangeArrowheads="1"/>
          </p:cNvSpPr>
          <p:nvPr/>
        </p:nvSpPr>
        <p:spPr bwMode="auto">
          <a:xfrm>
            <a:off x="1703512" y="188640"/>
            <a:ext cx="8496944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GB" b="0" dirty="0"/>
              <a:t>Threats from electrostatic charge</a:t>
            </a:r>
          </a:p>
        </p:txBody>
      </p:sp>
      <p:sp>
        <p:nvSpPr>
          <p:cNvPr id="7" name="Rectangle 6"/>
          <p:cNvSpPr/>
          <p:nvPr/>
        </p:nvSpPr>
        <p:spPr>
          <a:xfrm>
            <a:off x="758757" y="3939133"/>
            <a:ext cx="11050621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alibri" panose="020F0502020204030204" pitchFamily="34" charset="0"/>
              </a:rPr>
              <a:t>Worst case for human body: 200pF charged to 25,000V.  Stored energy is ½ CV</a:t>
            </a:r>
            <a:r>
              <a:rPr lang="en-GB" baseline="30000" dirty="0">
                <a:latin typeface="Calibri" panose="020F0502020204030204" pitchFamily="34" charset="0"/>
              </a:rPr>
              <a:t>2</a:t>
            </a:r>
            <a:r>
              <a:rPr lang="en-GB" dirty="0">
                <a:latin typeface="Calibri" panose="020F0502020204030204" pitchFamily="34" charset="0"/>
              </a:rPr>
              <a:t> = 0.0625J</a:t>
            </a:r>
          </a:p>
          <a:p>
            <a:r>
              <a:rPr lang="en-GB" dirty="0">
                <a:latin typeface="Calibri" panose="020F0502020204030204" pitchFamily="34" charset="0"/>
              </a:rPr>
              <a:t>This is just too small to fire initiators but could in theory cause very sensitive explosives to initiate.</a:t>
            </a:r>
          </a:p>
          <a:p>
            <a:r>
              <a:rPr lang="en-GB" dirty="0">
                <a:latin typeface="Calibri" panose="020F0502020204030204" pitchFamily="34" charset="0"/>
              </a:rPr>
              <a:t>However, 35,000 V = 0.245 J</a:t>
            </a:r>
          </a:p>
          <a:p>
            <a:br>
              <a:rPr lang="en-GB" dirty="0"/>
            </a:br>
            <a:r>
              <a:rPr lang="en-GB" dirty="0"/>
              <a:t>Fisher, R J. </a:t>
            </a:r>
            <a:r>
              <a:rPr lang="en-GB" i="1" dirty="0"/>
              <a:t>A severe human ESD (electrostatic discharge) model for safety and high reliability system</a:t>
            </a:r>
          </a:p>
          <a:p>
            <a:r>
              <a:rPr lang="en-GB" i="1" dirty="0"/>
              <a:t> qualification testing</a:t>
            </a:r>
            <a:r>
              <a:rPr lang="en-GB" dirty="0"/>
              <a:t>. United States: N. p., 1989.</a:t>
            </a:r>
          </a:p>
          <a:p>
            <a:endParaRPr lang="en-GB" dirty="0">
              <a:latin typeface="Calibri" panose="020F0502020204030204" pitchFamily="34" charset="0"/>
            </a:endParaRPr>
          </a:p>
          <a:p>
            <a:r>
              <a:rPr lang="en-GB" dirty="0">
                <a:latin typeface="Calibri" panose="020F0502020204030204" pitchFamily="34" charset="0"/>
              </a:rPr>
              <a:t>Billon , Horace.  </a:t>
            </a:r>
            <a:r>
              <a:rPr lang="en-GB" i="1" dirty="0">
                <a:latin typeface="Calibri" panose="020F0502020204030204" pitchFamily="34" charset="0"/>
              </a:rPr>
              <a:t>The Protection of Electro-Explosive Devices (EEDs) and Electronics from Electrostatic Discharge</a:t>
            </a:r>
          </a:p>
          <a:p>
            <a:r>
              <a:rPr lang="en-GB" i="1" dirty="0">
                <a:latin typeface="Calibri" panose="020F0502020204030204" pitchFamily="34" charset="0"/>
              </a:rPr>
              <a:t> (ESD) Hazards. </a:t>
            </a:r>
            <a:r>
              <a:rPr lang="en-GB" dirty="0">
                <a:latin typeface="Calibri" panose="020F0502020204030204" pitchFamily="34" charset="0"/>
              </a:rPr>
              <a:t>DSTO Aeronautical and Maritime Research Laboratory, Australia, Dec 1994.</a:t>
            </a:r>
          </a:p>
        </p:txBody>
      </p:sp>
      <p:pic>
        <p:nvPicPr>
          <p:cNvPr id="9" name="Picture 8" descr="Table&#10;&#10;Description automatically generated">
            <a:extLst>
              <a:ext uri="{FF2B5EF4-FFF2-40B4-BE49-F238E27FC236}">
                <a16:creationId xmlns:a16="http://schemas.microsoft.com/office/drawing/2014/main" id="{F0EE7895-5DB6-5747-9BB6-2690FE4630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5520" y="1164541"/>
            <a:ext cx="7480300" cy="2501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7987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 txBox="1">
            <a:spLocks noChangeArrowheads="1"/>
          </p:cNvSpPr>
          <p:nvPr/>
        </p:nvSpPr>
        <p:spPr bwMode="auto">
          <a:xfrm>
            <a:off x="1703512" y="188640"/>
            <a:ext cx="8496944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GB" b="0" dirty="0"/>
              <a:t>Threats from electric fields</a:t>
            </a:r>
          </a:p>
        </p:txBody>
      </p:sp>
      <p:sp>
        <p:nvSpPr>
          <p:cNvPr id="3" name="Rectangle 2"/>
          <p:cNvSpPr/>
          <p:nvPr/>
        </p:nvSpPr>
        <p:spPr>
          <a:xfrm>
            <a:off x="1775520" y="764704"/>
            <a:ext cx="85689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For example: high power radar</a:t>
            </a:r>
          </a:p>
        </p:txBody>
      </p:sp>
      <p:sp>
        <p:nvSpPr>
          <p:cNvPr id="8" name="Rectangle 7"/>
          <p:cNvSpPr/>
          <p:nvPr/>
        </p:nvSpPr>
        <p:spPr>
          <a:xfrm>
            <a:off x="1799906" y="5879014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Currents induced in dipole antenna.  If </a:t>
            </a:r>
            <a:r>
              <a:rPr lang="en-GB" i="1" dirty="0"/>
              <a:t>R</a:t>
            </a:r>
            <a:r>
              <a:rPr lang="en-GB" dirty="0"/>
              <a:t> is a detonator bridgewire, then it could be heated and caused to function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4086" y="1340768"/>
            <a:ext cx="8523831" cy="4176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5106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 txBox="1">
            <a:spLocks noChangeArrowheads="1"/>
          </p:cNvSpPr>
          <p:nvPr/>
        </p:nvSpPr>
        <p:spPr bwMode="auto">
          <a:xfrm>
            <a:off x="1703512" y="188640"/>
            <a:ext cx="8496944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GB" b="0" dirty="0"/>
              <a:t>Threats from uncontrolled electrical sources</a:t>
            </a:r>
          </a:p>
        </p:txBody>
      </p:sp>
      <p:sp>
        <p:nvSpPr>
          <p:cNvPr id="3" name="Rectangle 2"/>
          <p:cNvSpPr/>
          <p:nvPr/>
        </p:nvSpPr>
        <p:spPr>
          <a:xfrm>
            <a:off x="1775520" y="764704"/>
            <a:ext cx="85689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Uncontrolled electric fields, magnetic fields, and electrostatic charges can cause current to flow in unprotected circuits with the potential to unintentionally supply heat to an explosive, e.g. primary explosive.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3592" y="2264098"/>
            <a:ext cx="7092280" cy="164831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943872" y="4653136"/>
            <a:ext cx="17125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(demonstration)</a:t>
            </a:r>
          </a:p>
        </p:txBody>
      </p:sp>
    </p:spTree>
    <p:extLst>
      <p:ext uri="{BB962C8B-B14F-4D97-AF65-F5344CB8AC3E}">
        <p14:creationId xmlns:p14="http://schemas.microsoft.com/office/powerpoint/2010/main" val="23438592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5674" y="916326"/>
            <a:ext cx="7832695" cy="5941674"/>
          </a:xfrm>
          <a:prstGeom prst="rect">
            <a:avLst/>
          </a:prstGeom>
        </p:spPr>
      </p:pic>
      <p:sp>
        <p:nvSpPr>
          <p:cNvPr id="5" name="Rectangle 4"/>
          <p:cNvSpPr txBox="1">
            <a:spLocks noChangeArrowheads="1"/>
          </p:cNvSpPr>
          <p:nvPr/>
        </p:nvSpPr>
        <p:spPr bwMode="auto">
          <a:xfrm>
            <a:off x="1703512" y="188640"/>
            <a:ext cx="9217024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GB" b="0" dirty="0"/>
              <a:t>Protection against electrical threats</a:t>
            </a:r>
          </a:p>
        </p:txBody>
      </p:sp>
    </p:spTree>
    <p:extLst>
      <p:ext uri="{BB962C8B-B14F-4D97-AF65-F5344CB8AC3E}">
        <p14:creationId xmlns:p14="http://schemas.microsoft.com/office/powerpoint/2010/main" val="41186553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 txBox="1">
            <a:spLocks noChangeArrowheads="1"/>
          </p:cNvSpPr>
          <p:nvPr/>
        </p:nvSpPr>
        <p:spPr bwMode="auto">
          <a:xfrm>
            <a:off x="1703512" y="188640"/>
            <a:ext cx="9217024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GB" b="0" dirty="0"/>
              <a:t>Protection against electrical threats</a:t>
            </a:r>
          </a:p>
        </p:txBody>
      </p:sp>
      <p:sp>
        <p:nvSpPr>
          <p:cNvPr id="3" name="Rectangle 2"/>
          <p:cNvSpPr/>
          <p:nvPr/>
        </p:nvSpPr>
        <p:spPr>
          <a:xfrm>
            <a:off x="2495600" y="1084094"/>
            <a:ext cx="22322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‘Faraday Cage’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04587" y="1726838"/>
            <a:ext cx="16561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Faraday Cage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5974" y="1628800"/>
            <a:ext cx="2857899" cy="43249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2225" y="1735368"/>
            <a:ext cx="2217747" cy="198166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8903" y="3677121"/>
            <a:ext cx="2484388" cy="2113988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264770" y="5907541"/>
            <a:ext cx="29523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H83 ammunition container</a:t>
            </a:r>
          </a:p>
        </p:txBody>
      </p:sp>
    </p:spTree>
    <p:extLst>
      <p:ext uri="{BB962C8B-B14F-4D97-AF65-F5344CB8AC3E}">
        <p14:creationId xmlns:p14="http://schemas.microsoft.com/office/powerpoint/2010/main" val="21836384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AD8522B-6617-C045-A341-DA05CD73D589}"/>
              </a:ext>
            </a:extLst>
          </p:cNvPr>
          <p:cNvSpPr/>
          <p:nvPr/>
        </p:nvSpPr>
        <p:spPr>
          <a:xfrm>
            <a:off x="558930" y="463490"/>
            <a:ext cx="22988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Capacitance </a:t>
            </a:r>
          </a:p>
        </p:txBody>
      </p:sp>
      <p:pic>
        <p:nvPicPr>
          <p:cNvPr id="9220" name="Picture 4" descr="RC Charging Curve-Voltage-Current-Highlight - Bald Engineer">
            <a:extLst>
              <a:ext uri="{FF2B5EF4-FFF2-40B4-BE49-F238E27FC236}">
                <a16:creationId xmlns:a16="http://schemas.microsoft.com/office/drawing/2014/main" id="{0570C154-97BC-5E49-9811-4F8D1060CA8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672"/>
          <a:stretch/>
        </p:blipFill>
        <p:spPr bwMode="auto">
          <a:xfrm>
            <a:off x="4637486" y="1398441"/>
            <a:ext cx="5892143" cy="439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>
            <a:extLst>
              <a:ext uri="{FF2B5EF4-FFF2-40B4-BE49-F238E27FC236}">
                <a16:creationId xmlns:a16="http://schemas.microsoft.com/office/drawing/2014/main" id="{F6D73DA7-7DA0-F243-8904-2039553DC4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320" y="2440857"/>
            <a:ext cx="3175000" cy="199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6891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>
            <a:extLst>
              <a:ext uri="{FF2B5EF4-FFF2-40B4-BE49-F238E27FC236}">
                <a16:creationId xmlns:a16="http://schemas.microsoft.com/office/drawing/2014/main" id="{BB667A7C-AE70-D241-9B30-A16A9CF6EDC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48" b="40213"/>
          <a:stretch/>
        </p:blipFill>
        <p:spPr bwMode="auto">
          <a:xfrm>
            <a:off x="4695743" y="1231900"/>
            <a:ext cx="6891005" cy="4235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>
            <a:extLst>
              <a:ext uri="{FF2B5EF4-FFF2-40B4-BE49-F238E27FC236}">
                <a16:creationId xmlns:a16="http://schemas.microsoft.com/office/drawing/2014/main" id="{F6D73DA7-7DA0-F243-8904-2039553DC4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572" y="2651169"/>
            <a:ext cx="3175000" cy="199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CEBFED69-1D12-2B42-947D-C03AA2585FBF}"/>
              </a:ext>
            </a:extLst>
          </p:cNvPr>
          <p:cNvSpPr/>
          <p:nvPr/>
        </p:nvSpPr>
        <p:spPr>
          <a:xfrm>
            <a:off x="558930" y="463490"/>
            <a:ext cx="36709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Charging a capacitor </a:t>
            </a:r>
          </a:p>
        </p:txBody>
      </p:sp>
    </p:spTree>
    <p:extLst>
      <p:ext uri="{BB962C8B-B14F-4D97-AF65-F5344CB8AC3E}">
        <p14:creationId xmlns:p14="http://schemas.microsoft.com/office/powerpoint/2010/main" val="27857285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AD8522B-6617-C045-A341-DA05CD73D589}"/>
              </a:ext>
            </a:extLst>
          </p:cNvPr>
          <p:cNvSpPr/>
          <p:nvPr/>
        </p:nvSpPr>
        <p:spPr>
          <a:xfrm>
            <a:off x="558930" y="463490"/>
            <a:ext cx="41326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Discharging a capacitor </a:t>
            </a:r>
          </a:p>
        </p:txBody>
      </p:sp>
      <p:pic>
        <p:nvPicPr>
          <p:cNvPr id="11266" name="Picture 2">
            <a:extLst>
              <a:ext uri="{FF2B5EF4-FFF2-40B4-BE49-F238E27FC236}">
                <a16:creationId xmlns:a16="http://schemas.microsoft.com/office/drawing/2014/main" id="{2F890F1C-2F77-C74D-91D2-4F22FC22146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47" t="-494"/>
          <a:stretch/>
        </p:blipFill>
        <p:spPr bwMode="auto">
          <a:xfrm>
            <a:off x="5166360" y="1048265"/>
            <a:ext cx="5399410" cy="4808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A506F82-2E72-234F-BF35-D3A3355DBD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7760" y="2071878"/>
            <a:ext cx="378714" cy="3228086"/>
          </a:xfrm>
          <a:prstGeom prst="rect">
            <a:avLst/>
          </a:prstGeom>
        </p:spPr>
      </p:pic>
      <p:pic>
        <p:nvPicPr>
          <p:cNvPr id="7" name="Picture 14">
            <a:extLst>
              <a:ext uri="{FF2B5EF4-FFF2-40B4-BE49-F238E27FC236}">
                <a16:creationId xmlns:a16="http://schemas.microsoft.com/office/drawing/2014/main" id="{ABFAFEF3-9FB6-5B46-AA1A-79E480B3474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28" r="72403" b="59420"/>
          <a:stretch/>
        </p:blipFill>
        <p:spPr bwMode="auto">
          <a:xfrm>
            <a:off x="1081023" y="2290572"/>
            <a:ext cx="3095613" cy="2144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C77720E-7542-264F-90F0-D0A47DC08EB1}"/>
              </a:ext>
            </a:extLst>
          </p:cNvPr>
          <p:cNvSpPr txBox="1"/>
          <p:nvPr/>
        </p:nvSpPr>
        <p:spPr>
          <a:xfrm>
            <a:off x="7068312" y="2374755"/>
            <a:ext cx="2359152" cy="2092881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GB" sz="2600" i="1" dirty="0"/>
          </a:p>
          <a:p>
            <a:r>
              <a:rPr lang="en-GB" sz="2600" i="1" dirty="0"/>
              <a:t>V</a:t>
            </a:r>
            <a:r>
              <a:rPr lang="en-GB" sz="2600" i="1" baseline="-25000" dirty="0"/>
              <a:t>C</a:t>
            </a:r>
            <a:r>
              <a:rPr lang="en-GB" sz="2600" i="1" dirty="0"/>
              <a:t> = V</a:t>
            </a:r>
            <a:r>
              <a:rPr lang="en-GB" sz="2600" i="1" baseline="-25000" dirty="0"/>
              <a:t>0 </a:t>
            </a:r>
            <a:r>
              <a:rPr lang="en-GB" sz="2600" i="1" dirty="0"/>
              <a:t>e</a:t>
            </a:r>
            <a:r>
              <a:rPr lang="en-GB" sz="2600" i="1" baseline="30000" dirty="0"/>
              <a:t>-t/RC</a:t>
            </a:r>
          </a:p>
          <a:p>
            <a:endParaRPr lang="en-GB" sz="2600" dirty="0"/>
          </a:p>
          <a:p>
            <a:r>
              <a:rPr lang="en-GB" sz="2600" i="1" dirty="0"/>
              <a:t>I = (V</a:t>
            </a:r>
            <a:r>
              <a:rPr lang="en-GB" sz="2600" i="1" baseline="-25000" dirty="0"/>
              <a:t>0 </a:t>
            </a:r>
            <a:r>
              <a:rPr lang="en-GB" sz="2600" i="1" dirty="0"/>
              <a:t>/R) e</a:t>
            </a:r>
            <a:r>
              <a:rPr lang="en-GB" sz="2600" i="1" baseline="30000" dirty="0"/>
              <a:t>-t/RC</a:t>
            </a:r>
            <a:endParaRPr lang="en-GB" sz="2600" i="1" dirty="0"/>
          </a:p>
          <a:p>
            <a:endParaRPr lang="en-GB" sz="2600" i="1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8D623CF-F218-2A41-9764-BF26E19238CB}"/>
              </a:ext>
            </a:extLst>
          </p:cNvPr>
          <p:cNvSpPr/>
          <p:nvPr/>
        </p:nvSpPr>
        <p:spPr>
          <a:xfrm>
            <a:off x="6656832" y="1048265"/>
            <a:ext cx="3447288" cy="10914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491E7CF-E54E-324D-BB75-8FA13D8D570B}"/>
              </a:ext>
            </a:extLst>
          </p:cNvPr>
          <p:cNvSpPr txBox="1"/>
          <p:nvPr/>
        </p:nvSpPr>
        <p:spPr>
          <a:xfrm>
            <a:off x="404128" y="6080606"/>
            <a:ext cx="67930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Note: RC sometime referred to as the ‘time constant’</a:t>
            </a:r>
          </a:p>
        </p:txBody>
      </p:sp>
    </p:spTree>
    <p:extLst>
      <p:ext uri="{BB962C8B-B14F-4D97-AF65-F5344CB8AC3E}">
        <p14:creationId xmlns:p14="http://schemas.microsoft.com/office/powerpoint/2010/main" val="12445093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AD8522B-6617-C045-A341-DA05CD73D589}"/>
              </a:ext>
            </a:extLst>
          </p:cNvPr>
          <p:cNvSpPr/>
          <p:nvPr/>
        </p:nvSpPr>
        <p:spPr>
          <a:xfrm>
            <a:off x="558930" y="463490"/>
            <a:ext cx="41676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Current leading voltage </a:t>
            </a:r>
          </a:p>
        </p:txBody>
      </p:sp>
      <p:pic>
        <p:nvPicPr>
          <p:cNvPr id="12290" name="Picture 2" descr="Basic knowledge about capacitors | Panasonic Industry Europe GmbH">
            <a:extLst>
              <a:ext uri="{FF2B5EF4-FFF2-40B4-BE49-F238E27FC236}">
                <a16:creationId xmlns:a16="http://schemas.microsoft.com/office/drawing/2014/main" id="{F44BED2D-FF93-274D-AB98-5411A0AE9B8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" t="1142" r="18" b="64801"/>
          <a:stretch/>
        </p:blipFill>
        <p:spPr bwMode="auto">
          <a:xfrm>
            <a:off x="257178" y="2039112"/>
            <a:ext cx="5169165" cy="2724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Basic knowledge about capacitors | Panasonic Industry Europe GmbH">
            <a:extLst>
              <a:ext uri="{FF2B5EF4-FFF2-40B4-BE49-F238E27FC236}">
                <a16:creationId xmlns:a16="http://schemas.microsoft.com/office/drawing/2014/main" id="{4D3C5291-0FBB-F241-AD16-93FC301A7D0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644"/>
          <a:stretch/>
        </p:blipFill>
        <p:spPr bwMode="auto">
          <a:xfrm>
            <a:off x="6096000" y="591506"/>
            <a:ext cx="5537070" cy="5515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163047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AD8522B-6617-C045-A341-DA05CD73D589}"/>
              </a:ext>
            </a:extLst>
          </p:cNvPr>
          <p:cNvSpPr/>
          <p:nvPr/>
        </p:nvSpPr>
        <p:spPr>
          <a:xfrm>
            <a:off x="558930" y="463490"/>
            <a:ext cx="60240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Air breakdown voltage ~ 3kVmm</a:t>
            </a:r>
            <a:r>
              <a:rPr lang="en-GB" sz="3200" baseline="30000" dirty="0"/>
              <a:t>-1</a:t>
            </a:r>
            <a:r>
              <a:rPr lang="en-GB" sz="3200" dirty="0"/>
              <a:t>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8D623CF-F218-2A41-9764-BF26E19238CB}"/>
              </a:ext>
            </a:extLst>
          </p:cNvPr>
          <p:cNvSpPr/>
          <p:nvPr/>
        </p:nvSpPr>
        <p:spPr>
          <a:xfrm>
            <a:off x="6656832" y="1048265"/>
            <a:ext cx="3447288" cy="10914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 descr="blasting tools accessories">
            <a:extLst>
              <a:ext uri="{FF2B5EF4-FFF2-40B4-BE49-F238E27FC236}">
                <a16:creationId xmlns:a16="http://schemas.microsoft.com/office/drawing/2014/main" id="{A0249321-CD08-6241-BDF3-374AA7196C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9744" y="1418632"/>
            <a:ext cx="3878174" cy="4719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blasting tools accessories">
            <a:extLst>
              <a:ext uri="{FF2B5EF4-FFF2-40B4-BE49-F238E27FC236}">
                <a16:creationId xmlns:a16="http://schemas.microsoft.com/office/drawing/2014/main" id="{6AF797A9-18D1-4B44-9D0A-A8A27A28E5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303" y="1162110"/>
            <a:ext cx="6985000" cy="523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41986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AD8522B-6617-C045-A341-DA05CD73D589}"/>
              </a:ext>
            </a:extLst>
          </p:cNvPr>
          <p:cNvSpPr/>
          <p:nvPr/>
        </p:nvSpPr>
        <p:spPr>
          <a:xfrm>
            <a:off x="2815241" y="5557792"/>
            <a:ext cx="19506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err="1"/>
              <a:t>Kryton</a:t>
            </a:r>
            <a:r>
              <a:rPr lang="en-GB" sz="2400" dirty="0"/>
              <a:t> switch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8D623CF-F218-2A41-9764-BF26E19238CB}"/>
              </a:ext>
            </a:extLst>
          </p:cNvPr>
          <p:cNvSpPr/>
          <p:nvPr/>
        </p:nvSpPr>
        <p:spPr>
          <a:xfrm>
            <a:off x="6656832" y="1048265"/>
            <a:ext cx="3447288" cy="10914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4" name="Picture 2" descr="Selecting a Gas Discharge Tube for Surge Protection - Blog - Octopart">
            <a:extLst>
              <a:ext uri="{FF2B5EF4-FFF2-40B4-BE49-F238E27FC236}">
                <a16:creationId xmlns:a16="http://schemas.microsoft.com/office/drawing/2014/main" id="{B45E030B-1103-9B42-BEA3-C039E76625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4538" y="3130572"/>
            <a:ext cx="2679163" cy="2679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Gas Discharge Tube (GDT) at Rs 25/piece | Gas Discharge Tube | ID:  18812688688">
            <a:extLst>
              <a:ext uri="{FF2B5EF4-FFF2-40B4-BE49-F238E27FC236}">
                <a16:creationId xmlns:a16="http://schemas.microsoft.com/office/drawing/2014/main" id="{48CB073F-0B25-D542-87EE-A950F479DD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2218" y="749836"/>
            <a:ext cx="3390852" cy="2034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623832F0-9A30-E34F-81F5-5AEDF37052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930" y="1314450"/>
            <a:ext cx="2159000" cy="422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iagram of a Krytron">
            <a:extLst>
              <a:ext uri="{FF2B5EF4-FFF2-40B4-BE49-F238E27FC236}">
                <a16:creationId xmlns:a16="http://schemas.microsoft.com/office/drawing/2014/main" id="{A19B2675-2ED2-8748-AD0E-C551C74A1E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0972" y="1407013"/>
            <a:ext cx="4438203" cy="3839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E27087A7-3017-544B-82C4-001957AAADE2}"/>
              </a:ext>
            </a:extLst>
          </p:cNvPr>
          <p:cNvSpPr/>
          <p:nvPr/>
        </p:nvSpPr>
        <p:spPr>
          <a:xfrm>
            <a:off x="7893366" y="6019457"/>
            <a:ext cx="41638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Self-ionising discharge switches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18F5AFA-F16C-C744-B101-69EDDBAFCF0E}"/>
              </a:ext>
            </a:extLst>
          </p:cNvPr>
          <p:cNvSpPr/>
          <p:nvPr/>
        </p:nvSpPr>
        <p:spPr>
          <a:xfrm>
            <a:off x="558930" y="463490"/>
            <a:ext cx="79430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Gas discharge switches – EBW and EFI triggers </a:t>
            </a:r>
          </a:p>
        </p:txBody>
      </p:sp>
    </p:spTree>
    <p:extLst>
      <p:ext uri="{BB962C8B-B14F-4D97-AF65-F5344CB8AC3E}">
        <p14:creationId xmlns:p14="http://schemas.microsoft.com/office/powerpoint/2010/main" val="17813023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Diagram, schematic&#10;&#10;Description automatically generated">
            <a:extLst>
              <a:ext uri="{FF2B5EF4-FFF2-40B4-BE49-F238E27FC236}">
                <a16:creationId xmlns:a16="http://schemas.microsoft.com/office/drawing/2014/main" id="{D7303A1C-44F9-99B5-E279-6726A7035D7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3867"/>
          <a:stretch/>
        </p:blipFill>
        <p:spPr>
          <a:xfrm>
            <a:off x="643893" y="523315"/>
            <a:ext cx="11207447" cy="5321674"/>
          </a:xfrm>
          <a:prstGeom prst="rect">
            <a:avLst/>
          </a:prstGeom>
        </p:spPr>
      </p:pic>
      <p:pic>
        <p:nvPicPr>
          <p:cNvPr id="7" name="Picture 6" descr="Diagram, schematic&#10;&#10;Description automatically generated">
            <a:extLst>
              <a:ext uri="{FF2B5EF4-FFF2-40B4-BE49-F238E27FC236}">
                <a16:creationId xmlns:a16="http://schemas.microsoft.com/office/drawing/2014/main" id="{0455E1D5-CF4E-5317-9374-C8A47409B5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63037" y="3429000"/>
            <a:ext cx="1536700" cy="10414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D63E917-6BBD-2990-6319-B1691C726055}"/>
              </a:ext>
            </a:extLst>
          </p:cNvPr>
          <p:cNvSpPr/>
          <p:nvPr/>
        </p:nvSpPr>
        <p:spPr>
          <a:xfrm>
            <a:off x="10112188" y="523315"/>
            <a:ext cx="1739152" cy="6600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80122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AD8522B-6617-C045-A341-DA05CD73D589}"/>
              </a:ext>
            </a:extLst>
          </p:cNvPr>
          <p:cNvSpPr/>
          <p:nvPr/>
        </p:nvSpPr>
        <p:spPr>
          <a:xfrm>
            <a:off x="558930" y="463490"/>
            <a:ext cx="19545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Questions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E28A1B4-53E4-1A41-AAA8-7CC8F8458AC0}"/>
              </a:ext>
            </a:extLst>
          </p:cNvPr>
          <p:cNvSpPr/>
          <p:nvPr/>
        </p:nvSpPr>
        <p:spPr>
          <a:xfrm>
            <a:off x="1005347" y="1192060"/>
            <a:ext cx="1083687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Helvetica Neue" panose="02000503000000020004" pitchFamily="2" charset="0"/>
              </a:rPr>
              <a:t>How many joules are required to fire the following detonators?</a:t>
            </a:r>
          </a:p>
          <a:p>
            <a:endParaRPr lang="en-GB" sz="2400" dirty="0">
              <a:effectLst/>
              <a:latin typeface="Helvetica Neue" panose="02000503000000020004" pitchFamily="2" charset="0"/>
            </a:endParaRPr>
          </a:p>
          <a:p>
            <a:r>
              <a:rPr lang="en-GB" sz="2400" dirty="0">
                <a:latin typeface="Helvetica Neue" panose="02000503000000020004" pitchFamily="2" charset="0"/>
              </a:rPr>
              <a:t>HBW</a:t>
            </a:r>
          </a:p>
          <a:p>
            <a:r>
              <a:rPr lang="en-GB" sz="2400" dirty="0">
                <a:effectLst/>
                <a:latin typeface="Helvetica Neue" panose="02000503000000020004" pitchFamily="2" charset="0"/>
              </a:rPr>
              <a:t>EBW</a:t>
            </a:r>
          </a:p>
          <a:p>
            <a:r>
              <a:rPr lang="en-GB" sz="2400" dirty="0">
                <a:latin typeface="Helvetica Neue" panose="02000503000000020004" pitchFamily="2" charset="0"/>
              </a:rPr>
              <a:t>EFI</a:t>
            </a:r>
            <a:endParaRPr lang="en-GB" sz="2400" dirty="0">
              <a:effectLst/>
              <a:latin typeface="Helvetica Neue" panose="02000503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571422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AD8522B-6617-C045-A341-DA05CD73D589}"/>
              </a:ext>
            </a:extLst>
          </p:cNvPr>
          <p:cNvSpPr/>
          <p:nvPr/>
        </p:nvSpPr>
        <p:spPr>
          <a:xfrm>
            <a:off x="558930" y="463490"/>
            <a:ext cx="20870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Definitions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E28A1B4-53E4-1A41-AAA8-7CC8F8458AC0}"/>
              </a:ext>
            </a:extLst>
          </p:cNvPr>
          <p:cNvSpPr/>
          <p:nvPr/>
        </p:nvSpPr>
        <p:spPr>
          <a:xfrm>
            <a:off x="1005347" y="1192060"/>
            <a:ext cx="1083687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Helvetica Neue" panose="02000503000000020004" pitchFamily="2" charset="0"/>
              </a:rPr>
              <a:t>The SI unit of charge is the </a:t>
            </a:r>
            <a:r>
              <a:rPr lang="en-GB" sz="2400" b="1" dirty="0">
                <a:latin typeface="Helvetica Neue" panose="02000503000000020004" pitchFamily="2" charset="0"/>
              </a:rPr>
              <a:t>Coulomb</a:t>
            </a:r>
            <a:r>
              <a:rPr lang="en-GB" sz="2400" dirty="0">
                <a:latin typeface="Helvetica Neue" panose="02000503000000020004" pitchFamily="2" charset="0"/>
              </a:rPr>
              <a:t> [C] equal to a charge of 6.28 x 10</a:t>
            </a:r>
            <a:r>
              <a:rPr lang="en-GB" sz="2400" baseline="30000" dirty="0">
                <a:latin typeface="Helvetica Neue" panose="02000503000000020004" pitchFamily="2" charset="0"/>
              </a:rPr>
              <a:t>18</a:t>
            </a:r>
            <a:r>
              <a:rPr lang="en-GB" sz="2400" dirty="0">
                <a:latin typeface="Helvetica Neue" panose="02000503000000020004" pitchFamily="2" charset="0"/>
              </a:rPr>
              <a:t> electrons.</a:t>
            </a:r>
          </a:p>
          <a:p>
            <a:endParaRPr lang="en-GB" sz="2400" dirty="0">
              <a:latin typeface="Helvetica Neue" panose="02000503000000020004" pitchFamily="2" charset="0"/>
            </a:endParaRPr>
          </a:p>
          <a:p>
            <a:r>
              <a:rPr lang="en-GB" sz="2400" dirty="0">
                <a:latin typeface="Helvetica Neue" panose="02000503000000020004" pitchFamily="2" charset="0"/>
              </a:rPr>
              <a:t>The SI unit of electrical capacitance is the </a:t>
            </a:r>
            <a:r>
              <a:rPr lang="en-GB" sz="2400" b="1" dirty="0">
                <a:latin typeface="Helvetica Neue" panose="02000503000000020004" pitchFamily="2" charset="0"/>
              </a:rPr>
              <a:t>Farad</a:t>
            </a:r>
            <a:r>
              <a:rPr lang="en-GB" sz="2400" dirty="0">
                <a:latin typeface="Helvetica Neue" panose="02000503000000020004" pitchFamily="2" charset="0"/>
              </a:rPr>
              <a:t> [F], equal to the capacitance of a capacitor in which one coulomb of charge causes a potential difference of one volt.</a:t>
            </a:r>
          </a:p>
          <a:p>
            <a:endParaRPr lang="en-GB" sz="2400" dirty="0">
              <a:latin typeface="Helvetica Neue" panose="02000503000000020004" pitchFamily="2" charset="0"/>
            </a:endParaRPr>
          </a:p>
          <a:p>
            <a:r>
              <a:rPr lang="en-GB" sz="2400" dirty="0">
                <a:latin typeface="Helvetica Neue" panose="02000503000000020004" pitchFamily="2" charset="0"/>
              </a:rPr>
              <a:t>The SI unit of electrical current is the </a:t>
            </a:r>
            <a:r>
              <a:rPr lang="en-GB" sz="2400" b="1" dirty="0">
                <a:latin typeface="Helvetica Neue" panose="02000503000000020004" pitchFamily="2" charset="0"/>
              </a:rPr>
              <a:t>Ampere</a:t>
            </a:r>
            <a:r>
              <a:rPr lang="en-GB" sz="2400" dirty="0">
                <a:latin typeface="Helvetica Neue" panose="02000503000000020004" pitchFamily="2" charset="0"/>
              </a:rPr>
              <a:t> [A], equal to the current produced by the flow of one Coulomb of charge per second.</a:t>
            </a:r>
          </a:p>
          <a:p>
            <a:endParaRPr lang="en-GB" sz="2400" dirty="0">
              <a:latin typeface="Helvetica Neue" panose="02000503000000020004" pitchFamily="2" charset="0"/>
            </a:endParaRPr>
          </a:p>
          <a:p>
            <a:r>
              <a:rPr lang="en-GB" sz="2400" dirty="0">
                <a:latin typeface="Helvetica Neue" panose="02000503000000020004" pitchFamily="2" charset="0"/>
              </a:rPr>
              <a:t>The SI unit of electric potential is the </a:t>
            </a:r>
            <a:r>
              <a:rPr lang="en-GB" sz="2400" b="1" dirty="0">
                <a:latin typeface="Helvetica Neue" panose="02000503000000020004" pitchFamily="2" charset="0"/>
              </a:rPr>
              <a:t>Volt</a:t>
            </a:r>
            <a:r>
              <a:rPr lang="en-GB" sz="2400" dirty="0">
                <a:latin typeface="Helvetica Neue" panose="02000503000000020004" pitchFamily="2" charset="0"/>
              </a:rPr>
              <a:t> [A], equal to the electric potential between two points of a conducting wire when an electric current of one ampere dissipates one watt of power between those points.</a:t>
            </a:r>
            <a:endParaRPr lang="en-GB" sz="2400" dirty="0">
              <a:effectLst/>
              <a:latin typeface="Helvetica Neue" panose="02000503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162430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BBF294D-E3B6-5746-9277-51634C18F63B}"/>
              </a:ext>
            </a:extLst>
          </p:cNvPr>
          <p:cNvSpPr txBox="1"/>
          <p:nvPr/>
        </p:nvSpPr>
        <p:spPr>
          <a:xfrm>
            <a:off x="260433" y="0"/>
            <a:ext cx="11931567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Example exam question (open book and access on-line)</a:t>
            </a:r>
          </a:p>
          <a:p>
            <a:endParaRPr lang="en-GB" sz="2400" dirty="0"/>
          </a:p>
          <a:p>
            <a:r>
              <a:rPr lang="en-GB" sz="2400" dirty="0"/>
              <a:t>A missile warhead is detonated by a hot-</a:t>
            </a:r>
            <a:r>
              <a:rPr lang="en-GB" sz="2400" dirty="0" err="1"/>
              <a:t>bridgewire</a:t>
            </a:r>
            <a:r>
              <a:rPr lang="en-GB" sz="2400" dirty="0"/>
              <a:t> detonator which requires 10 </a:t>
            </a:r>
            <a:r>
              <a:rPr lang="en-GB" sz="2400" dirty="0" err="1"/>
              <a:t>mJ</a:t>
            </a:r>
            <a:r>
              <a:rPr lang="en-GB" sz="2400" dirty="0"/>
              <a:t> of energy to function.  The missile launches at 250 ms</a:t>
            </a:r>
            <a:r>
              <a:rPr lang="en-GB" sz="2400" baseline="30000" dirty="0"/>
              <a:t>-1</a:t>
            </a:r>
            <a:r>
              <a:rPr lang="en-GB" sz="2400" dirty="0"/>
              <a:t>.   A micro turbo-generator which supplies 10 mA at 40 V is used to charge a firing capacitor.  The detonator is switched across the firing capacitor to detonate the warhead when the missile reaches its target.  </a:t>
            </a:r>
          </a:p>
          <a:p>
            <a:endParaRPr lang="en-GB" sz="2400" dirty="0"/>
          </a:p>
          <a:p>
            <a:r>
              <a:rPr lang="en-GB" sz="2400" dirty="0"/>
              <a:t>Q1.   What is the minimum capacitance required for the capacitor?</a:t>
            </a:r>
          </a:p>
          <a:p>
            <a:endParaRPr lang="en-GB" sz="2400" baseline="30000" dirty="0">
              <a:solidFill>
                <a:srgbClr val="FF0000"/>
              </a:solidFill>
            </a:endParaRPr>
          </a:p>
          <a:p>
            <a:endParaRPr lang="en-GB" sz="2400" dirty="0"/>
          </a:p>
          <a:p>
            <a:r>
              <a:rPr lang="en-GB" sz="2400" dirty="0"/>
              <a:t>Q2.   At what distance does the missile warhead arm?</a:t>
            </a: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/>
          </a:p>
          <a:p>
            <a:r>
              <a:rPr lang="en-GB" sz="2400" dirty="0"/>
              <a:t>Q3.   Suppose a capacitor of 22 µF is chosen for the firing circuit, again charged to 40 V.  A bleed resistor of 1 M</a:t>
            </a:r>
            <a:r>
              <a:rPr lang="el-GR" sz="2400" dirty="0"/>
              <a:t> Ω </a:t>
            </a:r>
            <a:r>
              <a:rPr lang="en-GB" sz="2400" dirty="0"/>
              <a:t> is added to sterilise the </a:t>
            </a:r>
            <a:r>
              <a:rPr lang="en-GB" sz="2400" dirty="0" err="1"/>
              <a:t>fuze</a:t>
            </a:r>
            <a:r>
              <a:rPr lang="en-GB" sz="2400" dirty="0"/>
              <a:t>, in case the missile misses its target.   Estimate the time after launch at which the </a:t>
            </a:r>
            <a:r>
              <a:rPr lang="en-GB" sz="2400" dirty="0" err="1"/>
              <a:t>fuze</a:t>
            </a:r>
            <a:r>
              <a:rPr lang="en-GB" sz="2400" dirty="0"/>
              <a:t> will no longer function. </a:t>
            </a:r>
            <a:endParaRPr lang="en-GB" sz="2400" i="1" dirty="0"/>
          </a:p>
        </p:txBody>
      </p:sp>
    </p:spTree>
    <p:extLst>
      <p:ext uri="{BB962C8B-B14F-4D97-AF65-F5344CB8AC3E}">
        <p14:creationId xmlns:p14="http://schemas.microsoft.com/office/powerpoint/2010/main" val="198799767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BBF294D-E3B6-5746-9277-51634C18F63B}"/>
              </a:ext>
            </a:extLst>
          </p:cNvPr>
          <p:cNvSpPr txBox="1"/>
          <p:nvPr/>
        </p:nvSpPr>
        <p:spPr>
          <a:xfrm>
            <a:off x="260433" y="0"/>
            <a:ext cx="11931567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Example exam question (open book and access on-line)</a:t>
            </a:r>
          </a:p>
          <a:p>
            <a:endParaRPr lang="en-GB" sz="2400" dirty="0"/>
          </a:p>
          <a:p>
            <a:r>
              <a:rPr lang="en-GB" sz="2400" dirty="0"/>
              <a:t>A missile warhead is detonated by a hot-</a:t>
            </a:r>
            <a:r>
              <a:rPr lang="en-GB" sz="2400" dirty="0" err="1"/>
              <a:t>bridgewire</a:t>
            </a:r>
            <a:r>
              <a:rPr lang="en-GB" sz="2400" dirty="0"/>
              <a:t> detonator which requires 10 </a:t>
            </a:r>
            <a:r>
              <a:rPr lang="en-GB" sz="2400" dirty="0" err="1"/>
              <a:t>mJ</a:t>
            </a:r>
            <a:r>
              <a:rPr lang="en-GB" sz="2400" dirty="0"/>
              <a:t> of energy to function.  The missile launches at 250 ms</a:t>
            </a:r>
            <a:r>
              <a:rPr lang="en-GB" sz="2400" baseline="30000" dirty="0"/>
              <a:t>-1</a:t>
            </a:r>
            <a:r>
              <a:rPr lang="en-GB" sz="2400" dirty="0"/>
              <a:t>.   A micro turbo-generator which supplies 10 mA at 40 V is used to charge a firing capacitor.  The detonator is switched across the firing capacitor to detonate the warhead when the missile reaches its target.  </a:t>
            </a:r>
          </a:p>
          <a:p>
            <a:endParaRPr lang="en-GB" sz="2400" dirty="0"/>
          </a:p>
          <a:p>
            <a:r>
              <a:rPr lang="en-GB" sz="2400" dirty="0"/>
              <a:t>Q1.   What is the minimum capacitance required for the capacitor?</a:t>
            </a:r>
          </a:p>
          <a:p>
            <a:r>
              <a:rPr lang="en-GB" sz="2400" dirty="0">
                <a:solidFill>
                  <a:srgbClr val="FF0000"/>
                </a:solidFill>
              </a:rPr>
              <a:t>(U = ½ CV</a:t>
            </a:r>
            <a:r>
              <a:rPr lang="en-GB" sz="2400" baseline="30000" dirty="0">
                <a:solidFill>
                  <a:srgbClr val="FF0000"/>
                </a:solidFill>
              </a:rPr>
              <a:t>2</a:t>
            </a:r>
            <a:r>
              <a:rPr lang="en-GB" sz="2400" dirty="0">
                <a:solidFill>
                  <a:srgbClr val="FF0000"/>
                </a:solidFill>
              </a:rPr>
              <a:t>, C=2U/V</a:t>
            </a:r>
            <a:r>
              <a:rPr lang="en-GB" sz="2400" baseline="30000" dirty="0">
                <a:solidFill>
                  <a:srgbClr val="FF0000"/>
                </a:solidFill>
              </a:rPr>
              <a:t>2</a:t>
            </a:r>
            <a:r>
              <a:rPr lang="en-GB" sz="2400" dirty="0">
                <a:solidFill>
                  <a:srgbClr val="FF0000"/>
                </a:solidFill>
              </a:rPr>
              <a:t>,  C= 12.5 µF)</a:t>
            </a:r>
            <a:endParaRPr lang="en-GB" sz="2400" baseline="30000" dirty="0">
              <a:solidFill>
                <a:srgbClr val="FF0000"/>
              </a:solidFill>
            </a:endParaRPr>
          </a:p>
          <a:p>
            <a:endParaRPr lang="en-GB" sz="2400" dirty="0"/>
          </a:p>
          <a:p>
            <a:r>
              <a:rPr lang="en-GB" sz="2400" dirty="0"/>
              <a:t>Q2.   At what distance does the missile warhead arm?</a:t>
            </a:r>
          </a:p>
          <a:p>
            <a:r>
              <a:rPr lang="en-GB" sz="2400" dirty="0">
                <a:solidFill>
                  <a:srgbClr val="FF0000"/>
                </a:solidFill>
              </a:rPr>
              <a:t>(energy = power x time, t = U/P, t = 0.01/0.01 x 40 = 0.005 s.  250 m x 0.005 = 6.25 m)</a:t>
            </a:r>
          </a:p>
          <a:p>
            <a:endParaRPr lang="en-GB" sz="2400" dirty="0"/>
          </a:p>
          <a:p>
            <a:r>
              <a:rPr lang="en-GB" sz="2400" dirty="0"/>
              <a:t>Q3.   Suppose a capacitor of 22 µF is chosen for the firing circuit, again charged to 40 V.  A bleed resistor of 1 M</a:t>
            </a:r>
            <a:r>
              <a:rPr lang="el-GR" sz="2400" dirty="0"/>
              <a:t> Ω </a:t>
            </a:r>
            <a:r>
              <a:rPr lang="en-GB" sz="2400" dirty="0"/>
              <a:t> is added to sterilise the </a:t>
            </a:r>
            <a:r>
              <a:rPr lang="en-GB" sz="2400" dirty="0" err="1"/>
              <a:t>fuze</a:t>
            </a:r>
            <a:r>
              <a:rPr lang="en-GB" sz="2400" dirty="0"/>
              <a:t>, in case the missile misses its target.   Estimate the time after launch at which the </a:t>
            </a:r>
            <a:r>
              <a:rPr lang="en-GB" sz="2400" dirty="0" err="1"/>
              <a:t>fuze</a:t>
            </a:r>
            <a:r>
              <a:rPr lang="en-GB" sz="2400" dirty="0"/>
              <a:t> will no longer function. </a:t>
            </a:r>
            <a:endParaRPr lang="en-GB" sz="2400" i="1" dirty="0"/>
          </a:p>
          <a:p>
            <a:r>
              <a:rPr lang="en-GB" sz="2400" dirty="0">
                <a:solidFill>
                  <a:srgbClr val="FF0000"/>
                </a:solidFill>
              </a:rPr>
              <a:t>(Using U = ½ CV</a:t>
            </a:r>
            <a:r>
              <a:rPr lang="en-GB" sz="2400" baseline="30000" dirty="0">
                <a:solidFill>
                  <a:srgbClr val="FF0000"/>
                </a:solidFill>
              </a:rPr>
              <a:t>2</a:t>
            </a:r>
            <a:r>
              <a:rPr lang="en-GB" sz="2400" dirty="0">
                <a:solidFill>
                  <a:srgbClr val="FF0000"/>
                </a:solidFill>
              </a:rPr>
              <a:t>, V</a:t>
            </a:r>
            <a:r>
              <a:rPr lang="en-GB" sz="2400" baseline="30000" dirty="0">
                <a:solidFill>
                  <a:srgbClr val="FF0000"/>
                </a:solidFill>
              </a:rPr>
              <a:t>2 </a:t>
            </a:r>
            <a:r>
              <a:rPr lang="en-GB" sz="2400" dirty="0">
                <a:solidFill>
                  <a:srgbClr val="FF0000"/>
                </a:solidFill>
              </a:rPr>
              <a:t>= 2U/C, V = 30. 1 V - the voltage at which the capacitor can just fire.</a:t>
            </a:r>
            <a:endParaRPr lang="en-GB" sz="2400" i="1" dirty="0">
              <a:solidFill>
                <a:srgbClr val="FF0000"/>
              </a:solidFill>
            </a:endParaRPr>
          </a:p>
          <a:p>
            <a:r>
              <a:rPr lang="en-GB" sz="2400" i="1" dirty="0">
                <a:solidFill>
                  <a:srgbClr val="FF0000"/>
                </a:solidFill>
              </a:rPr>
              <a:t>V</a:t>
            </a:r>
            <a:r>
              <a:rPr lang="en-GB" sz="2400" i="1" baseline="-25000" dirty="0">
                <a:solidFill>
                  <a:srgbClr val="FF0000"/>
                </a:solidFill>
              </a:rPr>
              <a:t>C</a:t>
            </a:r>
            <a:r>
              <a:rPr lang="en-GB" sz="2400" i="1" dirty="0">
                <a:solidFill>
                  <a:srgbClr val="FF0000"/>
                </a:solidFill>
              </a:rPr>
              <a:t> = V</a:t>
            </a:r>
            <a:r>
              <a:rPr lang="en-GB" sz="2400" i="1" baseline="-25000" dirty="0">
                <a:solidFill>
                  <a:srgbClr val="FF0000"/>
                </a:solidFill>
              </a:rPr>
              <a:t>0 </a:t>
            </a:r>
            <a:r>
              <a:rPr lang="en-GB" sz="2400" i="1" dirty="0">
                <a:solidFill>
                  <a:srgbClr val="FF0000"/>
                </a:solidFill>
              </a:rPr>
              <a:t>e</a:t>
            </a:r>
            <a:r>
              <a:rPr lang="en-GB" sz="2400" i="1" baseline="30000" dirty="0">
                <a:solidFill>
                  <a:srgbClr val="FF0000"/>
                </a:solidFill>
              </a:rPr>
              <a:t>-t/RC</a:t>
            </a:r>
            <a:r>
              <a:rPr lang="en-GB" sz="2400" i="1" dirty="0">
                <a:solidFill>
                  <a:srgbClr val="FF0000"/>
                </a:solidFill>
              </a:rPr>
              <a:t>, log V</a:t>
            </a:r>
            <a:r>
              <a:rPr lang="en-GB" sz="2400" i="1" baseline="-25000" dirty="0">
                <a:solidFill>
                  <a:srgbClr val="FF0000"/>
                </a:solidFill>
              </a:rPr>
              <a:t>C</a:t>
            </a:r>
            <a:r>
              <a:rPr lang="en-GB" sz="2400" i="1" dirty="0">
                <a:solidFill>
                  <a:srgbClr val="FF0000"/>
                </a:solidFill>
              </a:rPr>
              <a:t> = -t/RC x log V</a:t>
            </a:r>
            <a:r>
              <a:rPr lang="en-GB" sz="2400" i="1" baseline="-25000" dirty="0">
                <a:solidFill>
                  <a:srgbClr val="FF0000"/>
                </a:solidFill>
              </a:rPr>
              <a:t>0</a:t>
            </a:r>
            <a:r>
              <a:rPr lang="en-GB" sz="2400" i="1" dirty="0">
                <a:solidFill>
                  <a:srgbClr val="FF0000"/>
                </a:solidFill>
              </a:rPr>
              <a:t>, 1,000,000 x 0.000022 x 1.48/1.60 = 20 s)</a:t>
            </a:r>
            <a:endParaRPr lang="en-GB" sz="2400" i="1" baseline="-25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53698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4698</TotalTime>
  <Words>1091</Words>
  <Application>Microsoft Macintosh PowerPoint</Application>
  <PresentationFormat>Widescreen</PresentationFormat>
  <Paragraphs>116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6" baseType="lpstr">
      <vt:lpstr>Arial</vt:lpstr>
      <vt:lpstr>Arial</vt:lpstr>
      <vt:lpstr>Calibri</vt:lpstr>
      <vt:lpstr>Calibri Light</vt:lpstr>
      <vt:lpstr>Helvetica Neue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 Owen</dc:creator>
  <cp:lastModifiedBy>Chris Owen</cp:lastModifiedBy>
  <cp:revision>206</cp:revision>
  <dcterms:created xsi:type="dcterms:W3CDTF">2021-02-08T22:52:00Z</dcterms:created>
  <dcterms:modified xsi:type="dcterms:W3CDTF">2023-02-17T12:48:20Z</dcterms:modified>
</cp:coreProperties>
</file>