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1" r:id="rId8"/>
    <p:sldId id="263" r:id="rId9"/>
    <p:sldId id="265" r:id="rId10"/>
    <p:sldId id="266" r:id="rId11"/>
    <p:sldId id="267" r:id="rId12"/>
    <p:sldId id="268" r:id="rId13"/>
    <p:sldId id="269" r:id="rId14"/>
  </p:sldIdLst>
  <p:sldSz cx="18288000" cy="10287000"/>
  <p:notesSz cx="6858000" cy="9144000"/>
  <p:embeddedFontLst>
    <p:embeddedFont>
      <p:font typeface="Poppins Medium" panose="00000600000000000000" pitchFamily="2" charset="77"/>
      <p:regular r:id="rId16"/>
      <p: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59" autoAdjust="0"/>
  </p:normalViewPr>
  <p:slideViewPr>
    <p:cSldViewPr>
      <p:cViewPr varScale="1">
        <p:scale>
          <a:sx n="74" d="100"/>
          <a:sy n="74" d="100"/>
        </p:scale>
        <p:origin x="62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0C03E0-CEDC-4180-9314-F6E1110A85F2}" type="datetimeFigureOut">
              <a:rPr lang="en-US" smtClean="0"/>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52FB6-8F8B-44DD-9F54-F22C84D52CEC}" type="slidenum">
              <a:rPr lang="en-US" smtClean="0"/>
              <a:t>‹#›</a:t>
            </a:fld>
            <a:endParaRPr lang="en-US"/>
          </a:p>
        </p:txBody>
      </p:sp>
    </p:spTree>
    <p:extLst>
      <p:ext uri="{BB962C8B-B14F-4D97-AF65-F5344CB8AC3E}">
        <p14:creationId xmlns:p14="http://schemas.microsoft.com/office/powerpoint/2010/main" val="4013608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HealthConnect UK is a digital health company providing remote patient monitoring and virtual consultations. The services depend on qualified healthcare experts and staff who can successfully use digital technologies. The organisation however has seven workforce concerns as outlined in the assignment brief. Because of these issues, good human resource management is crucial to support staff and maintain service quality. Strategic Human Resource Management (SHRM) is linking HR activities with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goals. It assists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workforce planning, recruitment of right people, staff skills development and retention. Alkan et al. (2024) focus on the organisational aspects of healthcare worker development, recruitment and retention in the </a:t>
            </a:r>
            <a:r>
              <a:rPr lang="en-US" sz="1200" kern="1200" dirty="0" err="1">
                <a:solidFill>
                  <a:schemeClr val="tx1"/>
                </a:solidFill>
                <a:effectLst/>
                <a:latin typeface="+mn-lt"/>
                <a:ea typeface="+mn-ea"/>
                <a:cs typeface="+mn-cs"/>
              </a:rPr>
              <a:t>UK.HealthConnect</a:t>
            </a:r>
            <a:r>
              <a:rPr lang="en-US" sz="1200" kern="1200" dirty="0">
                <a:solidFill>
                  <a:schemeClr val="tx1"/>
                </a:solidFill>
                <a:effectLst/>
                <a:latin typeface="+mn-lt"/>
                <a:ea typeface="+mn-ea"/>
                <a:cs typeface="+mn-cs"/>
              </a:rPr>
              <a:t> UK requires a robust HR strategy to be put in place to sort its workforce issues and help the organisation to continue to grow.</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3</a:t>
            </a:fld>
            <a:endParaRPr lang="en-US"/>
          </a:p>
        </p:txBody>
      </p:sp>
    </p:spTree>
    <p:extLst>
      <p:ext uri="{BB962C8B-B14F-4D97-AF65-F5344CB8AC3E}">
        <p14:creationId xmlns:p14="http://schemas.microsoft.com/office/powerpoint/2010/main" val="2543187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HealthConnect UK uses workforce planning to determine staffing needs for today and tomorrow. It is important as the organisation need to have appropriate numbers of appropriate skilled staff to provide quality health care services. It is mainly about looking at workforce data such as staffing levels, staff turnover rates and existing skills. The organisation should then seek to understand what they don't have in place, both clinically and non-clinically. These gaps can assist managers in making decisions about recruitment and/or staff training requirements. Future organisational growth and changing demands of healthcare services should also be taken into account when planning for the workforce. People management needs to be aligned to the needs of the firm and this requires workforce planning (CIPD, 2025) The continuous use of workforce information by HealthConnect UK will enable more effective staffing decisions, planning for future demand and ensuring continuity and quality of service.</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4</a:t>
            </a:fld>
            <a:endParaRPr lang="en-US"/>
          </a:p>
        </p:txBody>
      </p:sp>
    </p:spTree>
    <p:extLst>
      <p:ext uri="{BB962C8B-B14F-4D97-AF65-F5344CB8AC3E}">
        <p14:creationId xmlns:p14="http://schemas.microsoft.com/office/powerpoint/2010/main" val="3422293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HealthConnect UK’s ability to attract, recruit and choose suitable workers who can achieve its healthcare service requirements is vital. To attract skilled people, the organisation must advertise positions on appropriate job platforms, professional networks and its website (Alkan, Cushen-Brewster and Anyanwu, 2024). Job descriptions should be clear about the responsibilities and the person specifications should be clear about the qualifications, skills and experience that are important. Structured interviews and skills-based exams are selection procedures that can assist reliably assess applicants. HealthConnect UK should also encourage equality of opportunity in the use of fair, transparent and job-related selection criteria with all candidates. This reduces the possibility of biased decision making and promotes inclusive hiring. Person-Job Fit is the degree to which an individual’s skills, credentials and abilities match the demands of the job. This can help the organisation in selecting the qualified staff.</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5</a:t>
            </a:fld>
            <a:endParaRPr lang="en-US"/>
          </a:p>
        </p:txBody>
      </p:sp>
    </p:spTree>
    <p:extLst>
      <p:ext uri="{BB962C8B-B14F-4D97-AF65-F5344CB8AC3E}">
        <p14:creationId xmlns:p14="http://schemas.microsoft.com/office/powerpoint/2010/main" val="3077977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Performance management is used to keep an eye on staff performance, develop staff skills and ensure service quality is maintained in HealthConnect UK. It is essential that it is seen as an ongoing process rather than an annual event. Firstly, clear, SMART objectives should be established which will link employee duties to organisational objectives. Clear and challenging goals are important in Goal-Setting Theory (Locke and Latham, 2002). Secondly, managers should seek to check progress through regular feedback and supervision and encourage staff to share problems and seek help. Third, evaluations must be used to evaluate results, pinpoint performance and set individual improvement plans. Last but not least, acknowledging and rewarding positive behaviors will motivate staff and reinforce positive actions. Measures of performance at HealthConnect UK might comprise the quality of patient support, correct operation of digital systems, team working, speed of service delivery. This cycle is used to ensure accountability and continuous improvement.</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6</a:t>
            </a:fld>
            <a:endParaRPr lang="en-US"/>
          </a:p>
        </p:txBody>
      </p:sp>
    </p:spTree>
    <p:extLst>
      <p:ext uri="{BB962C8B-B14F-4D97-AF65-F5344CB8AC3E}">
        <p14:creationId xmlns:p14="http://schemas.microsoft.com/office/powerpoint/2010/main" val="1221610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HealthConnect UK’s talent management and careers development helps you to develop your staff skills and prepare for the future. Motivating staff for career progression and internal promotion can give them a sense of career progression and advancement within the organization. HealthConnect UK should develop pathways for healthcare professionals and technology staff that include training, mentoring and opportunities to gain new skills. Succession planning is also a consideration since it helps to identify the employees that can fill key roles when they are required. Such practices can be effective to retain employees as they make them feel valued and thrive within the company. Alkan, Cushen-Brewster and Anyanwu (2024) explore some organisational aspects of workforce development and retention in the healthcare sector in the UK. But HealthConnect UK must ensure that there is access to development opportunities and they should be based on fair and transparent criteria.</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7</a:t>
            </a:fld>
            <a:endParaRPr lang="en-US"/>
          </a:p>
        </p:txBody>
      </p:sp>
    </p:spTree>
    <p:extLst>
      <p:ext uri="{BB962C8B-B14F-4D97-AF65-F5344CB8AC3E}">
        <p14:creationId xmlns:p14="http://schemas.microsoft.com/office/powerpoint/2010/main" val="705583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HealthConnect UK is committed to attracting, engaging and retaining employees and motivation and rewards are an important part of this process. Competitive salaries and bonuses provide incentives for employees’ contributions. But there also are non-financial rewards of value. This can be from appreciation, meaningful work, flexible working, opportunities for professional development, etc. According to the CIPD (2026), workers can leave or stay for various reasons and employers need to get to know their workforce, rather than relying on any single approach to rewarding them. For HealthConnect UK, acknowledging employee accomplishment and offering opportunities to advance skills can be beneficial in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workers to feel valued. But pay has to be affordable and fair and based on the goals of the </a:t>
            </a:r>
            <a:r>
              <a:rPr lang="en-US" sz="1200" kern="1200" dirty="0" err="1">
                <a:solidFill>
                  <a:schemeClr val="tx1"/>
                </a:solidFill>
                <a:effectLst/>
                <a:latin typeface="+mn-lt"/>
                <a:ea typeface="+mn-ea"/>
                <a:cs typeface="+mn-cs"/>
              </a:rPr>
              <a:t>organisation.Also</a:t>
            </a:r>
            <a:r>
              <a:rPr lang="en-US" sz="1200" kern="1200" dirty="0">
                <a:solidFill>
                  <a:schemeClr val="tx1"/>
                </a:solidFill>
                <a:effectLst/>
                <a:latin typeface="+mn-lt"/>
                <a:ea typeface="+mn-ea"/>
                <a:cs typeface="+mn-cs"/>
              </a:rPr>
              <a:t>, gather employee feedback and turnover data to evaluate whether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reward systems are effective in encouraging engagement and retention.</a:t>
            </a:r>
          </a:p>
        </p:txBody>
      </p:sp>
      <p:sp>
        <p:nvSpPr>
          <p:cNvPr id="4" name="Slide Number Placeholder 3"/>
          <p:cNvSpPr>
            <a:spLocks noGrp="1"/>
          </p:cNvSpPr>
          <p:nvPr>
            <p:ph type="sldNum" sz="quarter" idx="5"/>
          </p:nvPr>
        </p:nvSpPr>
        <p:spPr/>
        <p:txBody>
          <a:bodyPr/>
          <a:lstStyle/>
          <a:p>
            <a:fld id="{AC152FB6-8F8B-44DD-9F54-F22C84D52CEC}" type="slidenum">
              <a:rPr lang="en-US" smtClean="0"/>
              <a:t>8</a:t>
            </a:fld>
            <a:endParaRPr lang="en-US"/>
          </a:p>
        </p:txBody>
      </p:sp>
    </p:spTree>
    <p:extLst>
      <p:ext uri="{BB962C8B-B14F-4D97-AF65-F5344CB8AC3E}">
        <p14:creationId xmlns:p14="http://schemas.microsoft.com/office/powerpoint/2010/main" val="2841721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HealthConnect UK has a commitment to leadership and teamwork, as the health sector is a digital service and staff need to communicate and work well together. Managers should manage the workers by telling them what is expected of them and also the objectives. Open communication, collaboration and shared decision making can build trust between health and technology teams. Leaders also need to facilitate learning through feedback, professional development training and opportunities. Reward and delegate to encourage employees and promote collaboration. Managers should also monitor progress, review performance and give encouragement and support as necessary when individuals are having difficulties. Kouzes and Posner have a model of Five Practices of Exemplary Leadership. The practices are modelling the way, inspiring a shared vision, challenging the process, enabling others to act and encouraging the heart. HealthConnect UK will use these principles to enable team working and improve services.</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9</a:t>
            </a:fld>
            <a:endParaRPr lang="en-US"/>
          </a:p>
        </p:txBody>
      </p:sp>
    </p:spTree>
    <p:extLst>
      <p:ext uri="{BB962C8B-B14F-4D97-AF65-F5344CB8AC3E}">
        <p14:creationId xmlns:p14="http://schemas.microsoft.com/office/powerpoint/2010/main" val="3624588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At HealthConnect UK we know how essential employee welfare and retention is, we do not want our team to be affected by too much work or burnout, which can affect their performance and whether they stay with us. The organisation should consider workload expectations and provide sufficient support for employees to maintain a healthy work–life balance. Recruitment and selection, training and development, work-life balance, employee loyalty and turnover intention in the ICT business in Malaysia are examined by Rahman, Malarvizhi and Khan (2025). Though this study is not focused on UK healthcare, it provides useful insights into factors related with employees’ willingness to leave. HealthConnect UK should also track turnover rates, and interview employees and collect feedback to uncover workforce challenges. The Job Demands–Resources model could be useful in exploring the relationship between job demands, available resources and employee wellbeing. The results could lead to improved worker support and retention.</a:t>
            </a:r>
          </a:p>
        </p:txBody>
      </p:sp>
      <p:sp>
        <p:nvSpPr>
          <p:cNvPr id="4" name="Slide Number Placeholder 3"/>
          <p:cNvSpPr>
            <a:spLocks noGrp="1"/>
          </p:cNvSpPr>
          <p:nvPr>
            <p:ph type="sldNum" sz="quarter" idx="5"/>
          </p:nvPr>
        </p:nvSpPr>
        <p:spPr/>
        <p:txBody>
          <a:bodyPr/>
          <a:lstStyle/>
          <a:p>
            <a:fld id="{AC152FB6-8F8B-44DD-9F54-F22C84D52CEC}" type="slidenum">
              <a:rPr lang="en-US" smtClean="0"/>
              <a:t>10</a:t>
            </a:fld>
            <a:endParaRPr lang="en-US"/>
          </a:p>
        </p:txBody>
      </p:sp>
    </p:spTree>
    <p:extLst>
      <p:ext uri="{BB962C8B-B14F-4D97-AF65-F5344CB8AC3E}">
        <p14:creationId xmlns:p14="http://schemas.microsoft.com/office/powerpoint/2010/main" val="3360793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Recommendations are based on the need to enhance workforce management at HealthConnect UK. The organisation should start by pinpointing its most critical staffing issues, and then set priorities for where the focus needs to be. Second, it should look at a comparison between internal recruitment vs external recruitment and the use of online platforms and social media to gain access to appropriate candidates. Good recruitment and selection practices can help to better fit candidates to the needs of the job (University of Minnesota Libraries Publishing, 2016). Thirdly, HealthConnect UK needs to invest in employee training and leadership development to enhance staff capabilities. Islam et al., (2022b) have studied employee retention in association with green HRM practices and psychological empowerment but within the hotel industry of Bangladesh only. Fourth, there should be appropriate retention and wellbeing measures implemented. Lastly, managers should define responsibilities, set realistic timelines and measurable indicators of success so that progress can be monitored and a determination of whether such recommendations have a positive impact on workforce stability can be made.</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11</a:t>
            </a:fld>
            <a:endParaRPr lang="en-US"/>
          </a:p>
        </p:txBody>
      </p:sp>
    </p:spTree>
    <p:extLst>
      <p:ext uri="{BB962C8B-B14F-4D97-AF65-F5344CB8AC3E}">
        <p14:creationId xmlns:p14="http://schemas.microsoft.com/office/powerpoint/2010/main" val="2163263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Finally, SHRM can be used to make sure that HealthConnect UK has the right people in place to achieve the objectives of the organisation. Performance management and career development can enhance employee skills and performance. Fair recruitment and selection can attract a suitable candidate. Suitable rewards, good leadership and team working can also improve motivation, communication and collaboration across the organisation. The wellbeing of employees is also relevant as suitable workloads, work-life balance and support can help to lower employee turnover. Staff turnover, staff engagement and feedback should also be monitored by HealthConnect UK regularly, to gain insight into staff requirements and areas for development. These measures can help the organisation to evaluate its HR practices and make informed </a:t>
            </a:r>
            <a:r>
              <a:rPr lang="en-US" dirty="0" err="1"/>
              <a:t>decisions.Overall</a:t>
            </a:r>
            <a:r>
              <a:rPr lang="en-US" dirty="0"/>
              <a:t>, a comprehensive strategy pertaining to workforce planning, employee development and retention and motivation can help contribute to a more capable, engaged and stable workforce, which can ensure a more effective healthcare service for HealthConnect UK.</a:t>
            </a:r>
          </a:p>
          <a:p>
            <a:endParaRPr lang="en-US" dirty="0"/>
          </a:p>
        </p:txBody>
      </p:sp>
      <p:sp>
        <p:nvSpPr>
          <p:cNvPr id="4" name="Slide Number Placeholder 3"/>
          <p:cNvSpPr>
            <a:spLocks noGrp="1"/>
          </p:cNvSpPr>
          <p:nvPr>
            <p:ph type="sldNum" sz="quarter" idx="5"/>
          </p:nvPr>
        </p:nvSpPr>
        <p:spPr/>
        <p:txBody>
          <a:bodyPr/>
          <a:lstStyle/>
          <a:p>
            <a:fld id="{AC152FB6-8F8B-44DD-9F54-F22C84D52CEC}" type="slidenum">
              <a:rPr lang="en-US" smtClean="0"/>
              <a:t>12</a:t>
            </a:fld>
            <a:endParaRPr lang="en-US"/>
          </a:p>
        </p:txBody>
      </p:sp>
    </p:spTree>
    <p:extLst>
      <p:ext uri="{BB962C8B-B14F-4D97-AF65-F5344CB8AC3E}">
        <p14:creationId xmlns:p14="http://schemas.microsoft.com/office/powerpoint/2010/main" val="1992661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opentextbooks.concordia.ca/hrmcanadian/"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cipd.org/en/knowledge/factsheets/turnover-retention-factsheet/" TargetMode="External"/><Relationship Id="rId5" Type="http://schemas.openxmlformats.org/officeDocument/2006/relationships/hyperlink" Target="https://www.cipd.org/uk/knowledge/factsheets/workforce-planning-factsheet/" TargetMode="External"/><Relationship Id="rId4" Type="http://schemas.openxmlformats.org/officeDocument/2006/relationships/hyperlink" Target="https://open.umn.edu/opentextbooks/textbooks/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19050" y="1905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777" b="-777"/>
            </a:stretch>
          </a:blipFill>
        </p:spPr>
        <p:txBody>
          <a:bodyPr/>
          <a:lstStyle/>
          <a:p>
            <a:endParaRPr lang="en-GB" noProof="0" dirty="0"/>
          </a:p>
        </p:txBody>
      </p:sp>
      <p:sp>
        <p:nvSpPr>
          <p:cNvPr id="11" name="Freeform 11"/>
          <p:cNvSpPr/>
          <p:nvPr/>
        </p:nvSpPr>
        <p:spPr>
          <a:xfrm>
            <a:off x="360724" y="301684"/>
            <a:ext cx="1293876" cy="1293876"/>
          </a:xfrm>
          <a:custGeom>
            <a:avLst/>
            <a:gdLst/>
            <a:ahLst/>
            <a:cxnLst/>
            <a:rect l="l" t="t" r="r" b="b"/>
            <a:pathLst>
              <a:path w="1293876" h="1293876">
                <a:moveTo>
                  <a:pt x="0" y="0"/>
                </a:moveTo>
                <a:lnTo>
                  <a:pt x="1293876" y="0"/>
                </a:lnTo>
                <a:lnTo>
                  <a:pt x="1293876" y="1293876"/>
                </a:lnTo>
                <a:lnTo>
                  <a:pt x="0" y="129387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12" name="TextBox 12"/>
          <p:cNvSpPr txBox="1"/>
          <p:nvPr/>
        </p:nvSpPr>
        <p:spPr>
          <a:xfrm>
            <a:off x="609600" y="1797177"/>
            <a:ext cx="15894303" cy="1638847"/>
          </a:xfrm>
          <a:prstGeom prst="rect">
            <a:avLst/>
          </a:prstGeom>
        </p:spPr>
        <p:txBody>
          <a:bodyPr wrap="square" lIns="0" tIns="0" rIns="0" bIns="0" rtlCol="0" anchor="t">
            <a:spAutoFit/>
          </a:bodyPr>
          <a:lstStyle/>
          <a:p>
            <a:pPr marL="0" lvl="0" indent="0" algn="ctr">
              <a:lnSpc>
                <a:spcPts val="6580"/>
              </a:lnSpc>
            </a:pPr>
            <a:r>
              <a:rPr lang="en-GB" sz="5400" b="1" noProof="0" dirty="0">
                <a:latin typeface="Arial" panose="020B0604020202020204" pitchFamily="34" charset="0"/>
                <a:ea typeface="Open Sans Ultra-Bold"/>
                <a:cs typeface="Arial" panose="020B0604020202020204" pitchFamily="34" charset="0"/>
                <a:sym typeface="Open Sans Ultra-Bold"/>
              </a:rPr>
              <a:t>HealthConnect Uk: HR And Workforce Management</a:t>
            </a:r>
          </a:p>
        </p:txBody>
      </p:sp>
      <p:sp>
        <p:nvSpPr>
          <p:cNvPr id="15" name="TextBox 15"/>
          <p:cNvSpPr txBox="1"/>
          <p:nvPr/>
        </p:nvSpPr>
        <p:spPr>
          <a:xfrm>
            <a:off x="2057400" y="4762500"/>
            <a:ext cx="7848600" cy="2674515"/>
          </a:xfrm>
          <a:prstGeom prst="rect">
            <a:avLst/>
          </a:prstGeom>
        </p:spPr>
        <p:txBody>
          <a:bodyPr wrap="square" lIns="0" tIns="0" rIns="0" bIns="0" rtlCol="0" anchor="t">
            <a:spAutoFit/>
          </a:bodyPr>
          <a:lstStyle/>
          <a:p>
            <a:pPr lvl="0"/>
            <a:r>
              <a:rPr lang="en-GB" sz="2000" b="1" noProof="0" dirty="0">
                <a:solidFill>
                  <a:srgbClr val="000000"/>
                </a:solidFill>
                <a:latin typeface="Arial" panose="020B0604020202020204" pitchFamily="34" charset="0"/>
                <a:ea typeface="Poppins Medium"/>
                <a:cs typeface="Arial" panose="020B0604020202020204" pitchFamily="34" charset="0"/>
                <a:sym typeface="Poppins Medium"/>
              </a:rPr>
              <a:t>Module Name: </a:t>
            </a:r>
            <a:r>
              <a:rPr lang="en-GB" sz="2000" b="1" noProof="0" dirty="0">
                <a:latin typeface="Arial" panose="020B0604020202020204" pitchFamily="34" charset="0"/>
                <a:cs typeface="Arial" panose="020B0604020202020204" pitchFamily="34" charset="0"/>
              </a:rPr>
              <a:t>Developing and Managing Individuals and Teams</a:t>
            </a: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lvl="0"/>
            <a:r>
              <a:rPr lang="en-GB" sz="2000" b="1" noProof="0" dirty="0">
                <a:solidFill>
                  <a:srgbClr val="000000"/>
                </a:solidFill>
                <a:latin typeface="Arial" panose="020B0604020202020204" pitchFamily="34" charset="0"/>
                <a:ea typeface="Poppins Medium"/>
                <a:cs typeface="Arial" panose="020B0604020202020204" pitchFamily="34" charset="0"/>
                <a:sym typeface="Poppins Medium"/>
              </a:rPr>
              <a:t>Module Code: </a:t>
            </a:r>
            <a:r>
              <a:rPr lang="en-GB" sz="2000" b="1" noProof="0" dirty="0">
                <a:latin typeface="Arial" panose="020B0604020202020204" pitchFamily="34" charset="0"/>
                <a:cs typeface="Arial" panose="020B0604020202020204" pitchFamily="34" charset="0"/>
              </a:rPr>
              <a:t>LCLM5002</a:t>
            </a: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r>
              <a:rPr lang="en-GB" sz="2000" b="1" noProof="0" dirty="0">
                <a:solidFill>
                  <a:srgbClr val="000000"/>
                </a:solidFill>
                <a:latin typeface="Arial" panose="020B0604020202020204" pitchFamily="34" charset="0"/>
                <a:ea typeface="Poppins Medium"/>
                <a:cs typeface="Arial" panose="020B0604020202020204" pitchFamily="34" charset="0"/>
                <a:sym typeface="Poppins Medium"/>
              </a:rPr>
              <a:t>Student Name: IOSIF S</a:t>
            </a:r>
            <a:r>
              <a:rPr lang="en-GB" sz="2000" b="1" dirty="0">
                <a:solidFill>
                  <a:srgbClr val="000000"/>
                </a:solidFill>
                <a:latin typeface="Arial" panose="020B0604020202020204" pitchFamily="34" charset="0"/>
                <a:ea typeface="Poppins Medium"/>
                <a:cs typeface="Arial" panose="020B0604020202020204" pitchFamily="34" charset="0"/>
                <a:sym typeface="Poppins Medium"/>
              </a:rPr>
              <a:t>TEFAN</a:t>
            </a: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a:p>
            <a:pPr marL="0" lvl="0" indent="0" algn="l">
              <a:lnSpc>
                <a:spcPts val="1622"/>
              </a:lnSpc>
            </a:pPr>
            <a:r>
              <a:rPr lang="en-GB" sz="2000" b="1" noProof="0" dirty="0">
                <a:solidFill>
                  <a:srgbClr val="000000"/>
                </a:solidFill>
                <a:latin typeface="Arial" panose="020B0604020202020204" pitchFamily="34" charset="0"/>
                <a:ea typeface="Poppins Medium"/>
                <a:cs typeface="Arial" panose="020B0604020202020204" pitchFamily="34" charset="0"/>
                <a:sym typeface="Poppins Medium"/>
              </a:rPr>
              <a:t>Student </a:t>
            </a:r>
            <a:r>
              <a:rPr lang="en-GB" sz="2000" b="1" noProof="0">
                <a:solidFill>
                  <a:srgbClr val="000000"/>
                </a:solidFill>
                <a:latin typeface="Arial" panose="020B0604020202020204" pitchFamily="34" charset="0"/>
                <a:ea typeface="Poppins Medium"/>
                <a:cs typeface="Arial" panose="020B0604020202020204" pitchFamily="34" charset="0"/>
                <a:sym typeface="Poppins Medium"/>
              </a:rPr>
              <a:t>ID:2510324</a:t>
            </a:r>
            <a:endParaRPr lang="en-GB" sz="2000" b="1" noProof="0" dirty="0">
              <a:solidFill>
                <a:srgbClr val="000000"/>
              </a:solidFill>
              <a:latin typeface="Arial" panose="020B0604020202020204" pitchFamily="34" charset="0"/>
              <a:ea typeface="Poppins Medium"/>
              <a:cs typeface="Arial" panose="020B0604020202020204" pitchFamily="34" charset="0"/>
              <a:sym typeface="Poppins Medium"/>
            </a:endParaRPr>
          </a:p>
        </p:txBody>
      </p:sp>
      <p:sp>
        <p:nvSpPr>
          <p:cNvPr id="19" name="TextBox 17">
            <a:extLst>
              <a:ext uri="{FF2B5EF4-FFF2-40B4-BE49-F238E27FC236}">
                <a16:creationId xmlns:a16="http://schemas.microsoft.com/office/drawing/2014/main" id="{9A79FAD2-A4FB-C434-5092-E5AD576C59EE}"/>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GB" sz="2000" b="1" noProof="0" dirty="0">
                <a:solidFill>
                  <a:srgbClr val="000000"/>
                </a:solidFill>
                <a:latin typeface="Arial" panose="020B0604020202020204" pitchFamily="34" charset="0"/>
                <a:ea typeface="Poppins Medium"/>
                <a:cs typeface="Arial" panose="020B0604020202020204" pitchFamily="34" charset="0"/>
                <a:sym typeface="Poppins Medium"/>
              </a:rPr>
              <a:t>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777" b="-777"/>
            </a:stretch>
          </a:blipFill>
        </p:spPr>
        <p:txBody>
          <a:bodyPr/>
          <a:lstStyle/>
          <a:p>
            <a:endParaRPr lang="en-US"/>
          </a:p>
        </p:txBody>
      </p:sp>
      <p:sp>
        <p:nvSpPr>
          <p:cNvPr id="6" name="AutoShape 6"/>
          <p:cNvSpPr/>
          <p:nvPr/>
        </p:nvSpPr>
        <p:spPr>
          <a:xfrm>
            <a:off x="16948815" y="798199"/>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8" name="AutoShape 8"/>
          <p:cNvSpPr/>
          <p:nvPr/>
        </p:nvSpPr>
        <p:spPr>
          <a:xfrm>
            <a:off x="16948815" y="1046942"/>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11" name="Freeform 11"/>
          <p:cNvSpPr/>
          <p:nvPr/>
        </p:nvSpPr>
        <p:spPr>
          <a:xfrm>
            <a:off x="16460700" y="7809578"/>
            <a:ext cx="851518" cy="1110987"/>
          </a:xfrm>
          <a:custGeom>
            <a:avLst/>
            <a:gdLst/>
            <a:ahLst/>
            <a:cxnLst/>
            <a:rect l="l" t="t" r="r" b="b"/>
            <a:pathLst>
              <a:path w="1505100" h="1673671">
                <a:moveTo>
                  <a:pt x="0" y="0"/>
                </a:moveTo>
                <a:lnTo>
                  <a:pt x="1505100" y="0"/>
                </a:lnTo>
                <a:lnTo>
                  <a:pt x="1505100" y="1673671"/>
                </a:lnTo>
                <a:lnTo>
                  <a:pt x="0" y="1673671"/>
                </a:lnTo>
                <a:lnTo>
                  <a:pt x="0" y="0"/>
                </a:lnTo>
                <a:close/>
              </a:path>
            </a:pathLst>
          </a:custGeom>
          <a:blipFill>
            <a:blip r:embed="rId3"/>
            <a:stretch>
              <a:fillRect/>
            </a:stretch>
          </a:blipFill>
        </p:spPr>
        <p:txBody>
          <a:bodyPr/>
          <a:lstStyle/>
          <a:p>
            <a:endParaRPr lang="en-US"/>
          </a:p>
        </p:txBody>
      </p:sp>
      <p:sp>
        <p:nvSpPr>
          <p:cNvPr id="13" name="TextBox 13"/>
          <p:cNvSpPr txBox="1"/>
          <p:nvPr/>
        </p:nvSpPr>
        <p:spPr>
          <a:xfrm>
            <a:off x="10645980" y="741049"/>
            <a:ext cx="1313244"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SERVICE</a:t>
            </a:r>
          </a:p>
        </p:txBody>
      </p:sp>
      <p:sp>
        <p:nvSpPr>
          <p:cNvPr id="14" name="TextBox 14"/>
          <p:cNvSpPr txBox="1"/>
          <p:nvPr/>
        </p:nvSpPr>
        <p:spPr>
          <a:xfrm>
            <a:off x="12350722" y="741049"/>
            <a:ext cx="2190201"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OUR CONTACT</a:t>
            </a:r>
          </a:p>
        </p:txBody>
      </p:sp>
      <p:sp>
        <p:nvSpPr>
          <p:cNvPr id="15" name="TextBox 15"/>
          <p:cNvSpPr txBox="1"/>
          <p:nvPr/>
        </p:nvSpPr>
        <p:spPr>
          <a:xfrm>
            <a:off x="14931448" y="741049"/>
            <a:ext cx="1676636"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ABOUT US</a:t>
            </a:r>
          </a:p>
        </p:txBody>
      </p:sp>
      <p:sp>
        <p:nvSpPr>
          <p:cNvPr id="16" name="TextBox 16"/>
          <p:cNvSpPr txBox="1"/>
          <p:nvPr/>
        </p:nvSpPr>
        <p:spPr>
          <a:xfrm>
            <a:off x="926001" y="1067070"/>
            <a:ext cx="7915454" cy="927113"/>
          </a:xfrm>
          <a:prstGeom prst="rect">
            <a:avLst/>
          </a:prstGeom>
        </p:spPr>
        <p:txBody>
          <a:bodyPr wrap="square" lIns="0" tIns="0" rIns="0" bIns="0" rtlCol="0" anchor="t">
            <a:spAutoFit/>
          </a:bodyPr>
          <a:lstStyle/>
          <a:p>
            <a:pPr marL="0" lvl="0" indent="0" algn="l">
              <a:lnSpc>
                <a:spcPts val="8002"/>
              </a:lnSpc>
            </a:pPr>
            <a:r>
              <a:rPr lang="en-US" sz="5400" b="1" dirty="0">
                <a:latin typeface="Arial" panose="020B0604020202020204" pitchFamily="34" charset="0"/>
                <a:ea typeface="Open Sans Ultra-Bold"/>
                <a:cs typeface="Arial" panose="020B0604020202020204" pitchFamily="34" charset="0"/>
                <a:sym typeface="Open Sans Ultra-Bold"/>
              </a:rPr>
              <a:t>Table of Content</a:t>
            </a:r>
          </a:p>
        </p:txBody>
      </p:sp>
      <p:grpSp>
        <p:nvGrpSpPr>
          <p:cNvPr id="21" name="Group 21"/>
          <p:cNvGrpSpPr/>
          <p:nvPr/>
        </p:nvGrpSpPr>
        <p:grpSpPr>
          <a:xfrm>
            <a:off x="1600200" y="2662454"/>
            <a:ext cx="6553200" cy="6138646"/>
            <a:chOff x="0" y="0"/>
            <a:chExt cx="1443842" cy="610702"/>
          </a:xfrm>
          <a:solidFill>
            <a:schemeClr val="accent3">
              <a:lumMod val="60000"/>
              <a:lumOff val="40000"/>
            </a:schemeClr>
          </a:solidFill>
        </p:grpSpPr>
        <p:sp>
          <p:nvSpPr>
            <p:cNvPr id="22" name="Freeform 22"/>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3" name="TextBox 23"/>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grpSp>
        <p:nvGrpSpPr>
          <p:cNvPr id="24" name="Group 24"/>
          <p:cNvGrpSpPr/>
          <p:nvPr/>
        </p:nvGrpSpPr>
        <p:grpSpPr>
          <a:xfrm>
            <a:off x="8808118" y="2676740"/>
            <a:ext cx="6660482" cy="6124359"/>
            <a:chOff x="0" y="0"/>
            <a:chExt cx="1443842" cy="610702"/>
          </a:xfrm>
          <a:solidFill>
            <a:schemeClr val="accent3">
              <a:lumMod val="60000"/>
              <a:lumOff val="40000"/>
            </a:schemeClr>
          </a:solidFill>
        </p:grpSpPr>
        <p:sp>
          <p:nvSpPr>
            <p:cNvPr id="25" name="Freeform 25"/>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6" name="TextBox 26"/>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dirty="0"/>
            </a:p>
          </p:txBody>
        </p:sp>
      </p:grpSp>
      <p:sp>
        <p:nvSpPr>
          <p:cNvPr id="27" name="TextBox 27"/>
          <p:cNvSpPr txBox="1"/>
          <p:nvPr/>
        </p:nvSpPr>
        <p:spPr>
          <a:xfrm>
            <a:off x="1882469" y="2889955"/>
            <a:ext cx="6270931" cy="5396414"/>
          </a:xfrm>
          <a:prstGeom prst="rect">
            <a:avLst/>
          </a:prstGeom>
        </p:spPr>
        <p:txBody>
          <a:bodyPr wrap="square" lIns="0" tIns="0" rIns="0" bIns="0" rtlCol="0" anchor="t">
            <a:spAutoFit/>
          </a:bodyPr>
          <a:lstStyle/>
          <a:p>
            <a:pPr marL="259080" lvl="1" indent="-129540" algn="l">
              <a:lnSpc>
                <a:spcPts val="1524"/>
              </a:lnSpc>
              <a:buAutoNum type="arabicPeriod"/>
            </a:pPr>
            <a:r>
              <a:rPr lang="en-US" sz="2000" b="1" dirty="0">
                <a:latin typeface="Arial" panose="020B0604020202020204" pitchFamily="34" charset="0"/>
                <a:ea typeface="Poppins Medium"/>
                <a:cs typeface="Arial" panose="020B0604020202020204" pitchFamily="34" charset="0"/>
                <a:sym typeface="Poppins Medium"/>
              </a:rPr>
              <a:t>Workforce Planning</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259080" lvl="1" indent="-129540" algn="l">
              <a:lnSpc>
                <a:spcPts val="1524"/>
              </a:lnSpc>
              <a:buAutoNum type="arabicPeriod"/>
            </a:pPr>
            <a:r>
              <a:rPr lang="en-US" sz="2000" b="1" dirty="0">
                <a:latin typeface="Arial" panose="020B0604020202020204" pitchFamily="34" charset="0"/>
                <a:ea typeface="Poppins Medium"/>
                <a:cs typeface="Arial" panose="020B0604020202020204" pitchFamily="34" charset="0"/>
                <a:sym typeface="Poppins Medium"/>
              </a:rPr>
              <a:t>Identifying staffing needs, addressing </a:t>
            </a: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  skills gaps, and strategic planning </a:t>
            </a: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(CIPD, 2025).</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3. Learning and Development</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4. Induction, mentoring, CPD, and</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    Experiential Learning Theory (Kolb).</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5. Talent Management and Career </a:t>
            </a: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    Development</a:t>
            </a:r>
          </a:p>
          <a:p>
            <a:pPr marL="259080" lvl="1" indent="-129540" algn="l">
              <a:lnSpc>
                <a:spcPts val="1524"/>
              </a:lnSpc>
              <a:buAutoNum type="arabicPeriod"/>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 </a:t>
            </a: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6. Career progression, diverse aspirations, and </a:t>
            </a:r>
          </a:p>
          <a:p>
            <a:pPr marL="129540" lvl="1" algn="l">
              <a:lnSpc>
                <a:spcPts val="1524"/>
              </a:lnSpc>
            </a:pPr>
            <a:endParaRPr lang="en-US" sz="2000" b="1" dirty="0">
              <a:latin typeface="Arial" panose="020B0604020202020204" pitchFamily="34" charset="0"/>
              <a:ea typeface="Poppins Medium"/>
              <a:cs typeface="Arial" panose="020B0604020202020204" pitchFamily="34" charset="0"/>
              <a:sym typeface="Poppins Medium"/>
            </a:endParaRPr>
          </a:p>
          <a:p>
            <a:pPr marL="129540" lvl="1" algn="l">
              <a:lnSpc>
                <a:spcPts val="1524"/>
              </a:lnSpc>
            </a:pPr>
            <a:r>
              <a:rPr lang="en-US" sz="2000" b="1" dirty="0">
                <a:latin typeface="Arial" panose="020B0604020202020204" pitchFamily="34" charset="0"/>
                <a:ea typeface="Poppins Medium"/>
                <a:cs typeface="Arial" panose="020B0604020202020204" pitchFamily="34" charset="0"/>
                <a:sym typeface="Poppins Medium"/>
              </a:rPr>
              <a:t>    retention benefits.</a:t>
            </a:r>
          </a:p>
        </p:txBody>
      </p:sp>
      <p:sp>
        <p:nvSpPr>
          <p:cNvPr id="28" name="TextBox 28"/>
          <p:cNvSpPr txBox="1"/>
          <p:nvPr/>
        </p:nvSpPr>
        <p:spPr>
          <a:xfrm>
            <a:off x="9228289" y="2796226"/>
            <a:ext cx="5820139" cy="5742662"/>
          </a:xfrm>
          <a:prstGeom prst="rect">
            <a:avLst/>
          </a:prstGeom>
        </p:spPr>
        <p:txBody>
          <a:bodyPr wrap="square" lIns="0" tIns="0" rIns="0" bIns="0" rtlCol="0" anchor="t">
            <a:spAutoFit/>
          </a:bodyPr>
          <a:lstStyle/>
          <a:p>
            <a:pPr lvl="0"/>
            <a:r>
              <a:rPr lang="en-US" sz="2000" b="1" dirty="0">
                <a:latin typeface="Arial" panose="020B0604020202020204" pitchFamily="34" charset="0"/>
                <a:cs typeface="Arial" panose="020B0604020202020204" pitchFamily="34" charset="0"/>
              </a:rPr>
              <a:t>7. Motivation and Rewards</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8. Financial and Non-Financial Recognition and </a:t>
            </a:r>
          </a:p>
          <a:p>
            <a:pPr lvl="0"/>
            <a:r>
              <a:rPr lang="en-US" sz="2000" b="1" dirty="0">
                <a:latin typeface="Arial" panose="020B0604020202020204" pitchFamily="34" charset="0"/>
                <a:cs typeface="Arial" panose="020B0604020202020204" pitchFamily="34" charset="0"/>
              </a:rPr>
              <a:t>    Herzberg's Two-Factor Theory</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9. Leadership and Teamwork</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10. Collaboration, Communication, and         </a:t>
            </a:r>
          </a:p>
          <a:p>
            <a:pPr lvl="0"/>
            <a:r>
              <a:rPr lang="en-US" sz="2000" b="1" dirty="0">
                <a:latin typeface="Arial" panose="020B0604020202020204" pitchFamily="34" charset="0"/>
                <a:cs typeface="Arial" panose="020B0604020202020204" pitchFamily="34" charset="0"/>
              </a:rPr>
              <a:t>      Transformational Leadership Theory</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11. Recommendations and Implementation</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12. Actionable HR Strategies and Evidence-   </a:t>
            </a:r>
          </a:p>
          <a:p>
            <a:pPr lvl="0"/>
            <a:r>
              <a:rPr lang="en-US" sz="2000" b="1" dirty="0">
                <a:latin typeface="Arial" panose="020B0604020202020204" pitchFamily="34" charset="0"/>
                <a:cs typeface="Arial" panose="020B0604020202020204" pitchFamily="34" charset="0"/>
              </a:rPr>
              <a:t>      Based Workforce Planning</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13. Conclusion </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14. References</a:t>
            </a:r>
          </a:p>
          <a:p>
            <a:pPr marL="259080" lvl="1" indent="-129540" algn="l">
              <a:lnSpc>
                <a:spcPts val="1524"/>
              </a:lnSpc>
              <a:buAutoNum type="arabicPeriod"/>
            </a:pPr>
            <a:endParaRPr lang="en-US" sz="2000" b="1" dirty="0">
              <a:solidFill>
                <a:srgbClr val="FFFFFF"/>
              </a:solidFill>
              <a:latin typeface="Arial" panose="020B0604020202020204" pitchFamily="34" charset="0"/>
              <a:ea typeface="Poppins Medium"/>
              <a:cs typeface="Arial" panose="020B0604020202020204" pitchFamily="34" charset="0"/>
              <a:sym typeface="Poppins Medium"/>
            </a:endParaRPr>
          </a:p>
        </p:txBody>
      </p:sp>
      <p:grpSp>
        <p:nvGrpSpPr>
          <p:cNvPr id="29" name="Group 29"/>
          <p:cNvGrpSpPr/>
          <p:nvPr/>
        </p:nvGrpSpPr>
        <p:grpSpPr>
          <a:xfrm>
            <a:off x="15937065" y="7260393"/>
            <a:ext cx="1882469" cy="2209358"/>
            <a:chOff x="0" y="0"/>
            <a:chExt cx="812800" cy="698500"/>
          </a:xfrm>
        </p:grpSpPr>
        <p:sp>
          <p:nvSpPr>
            <p:cNvPr id="30" name="Freeform 30"/>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31" name="TextBox 31"/>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sp>
        <p:nvSpPr>
          <p:cNvPr id="41" name="TextBox 17">
            <a:extLst>
              <a:ext uri="{FF2B5EF4-FFF2-40B4-BE49-F238E27FC236}">
                <a16:creationId xmlns:a16="http://schemas.microsoft.com/office/drawing/2014/main" id="{1616815A-CE25-3D25-FC45-A27C624CE62D}"/>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6" name="AutoShape 6"/>
          <p:cNvSpPr/>
          <p:nvPr/>
        </p:nvSpPr>
        <p:spPr>
          <a:xfrm>
            <a:off x="16948815" y="798199"/>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8" name="AutoShape 8"/>
          <p:cNvSpPr/>
          <p:nvPr/>
        </p:nvSpPr>
        <p:spPr>
          <a:xfrm>
            <a:off x="16948815" y="1046942"/>
            <a:ext cx="408517" cy="0"/>
          </a:xfrm>
          <a:prstGeom prst="line">
            <a:avLst/>
          </a:prstGeom>
          <a:ln w="38100" cap="flat">
            <a:solidFill>
              <a:srgbClr val="FFFFFF"/>
            </a:solidFill>
            <a:prstDash val="solid"/>
            <a:headEnd type="none" w="sm" len="sm"/>
            <a:tailEnd type="none" w="sm" len="sm"/>
          </a:ln>
        </p:spPr>
        <p:txBody>
          <a:bodyPr/>
          <a:lstStyle/>
          <a:p>
            <a:endParaRPr lang="en-US"/>
          </a:p>
        </p:txBody>
      </p:sp>
      <p:grpSp>
        <p:nvGrpSpPr>
          <p:cNvPr id="11" name="Group 11"/>
          <p:cNvGrpSpPr/>
          <p:nvPr/>
        </p:nvGrpSpPr>
        <p:grpSpPr>
          <a:xfrm>
            <a:off x="1594716" y="3210173"/>
            <a:ext cx="7410118" cy="5859859"/>
            <a:chOff x="0" y="0"/>
            <a:chExt cx="1443842" cy="610702"/>
          </a:xfrm>
          <a:solidFill>
            <a:schemeClr val="accent3">
              <a:lumMod val="60000"/>
              <a:lumOff val="40000"/>
            </a:schemeClr>
          </a:solidFill>
        </p:grpSpPr>
        <p:sp>
          <p:nvSpPr>
            <p:cNvPr id="12" name="Freeform 12"/>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13" name="TextBox 13"/>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grpSp>
        <p:nvGrpSpPr>
          <p:cNvPr id="20" name="Group 20"/>
          <p:cNvGrpSpPr/>
          <p:nvPr/>
        </p:nvGrpSpPr>
        <p:grpSpPr>
          <a:xfrm>
            <a:off x="10838759" y="1642482"/>
            <a:ext cx="6129106" cy="7592005"/>
            <a:chOff x="0" y="0"/>
            <a:chExt cx="812800" cy="698500"/>
          </a:xfrm>
        </p:grpSpPr>
        <p:sp>
          <p:nvSpPr>
            <p:cNvPr id="21" name="Freeform 21"/>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22" name="TextBox 22"/>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sp>
        <p:nvSpPr>
          <p:cNvPr id="26" name="TextBox 26"/>
          <p:cNvSpPr txBox="1"/>
          <p:nvPr/>
        </p:nvSpPr>
        <p:spPr>
          <a:xfrm>
            <a:off x="1143000" y="1470370"/>
            <a:ext cx="8737967" cy="580865"/>
          </a:xfrm>
          <a:prstGeom prst="rect">
            <a:avLst/>
          </a:prstGeom>
        </p:spPr>
        <p:txBody>
          <a:bodyPr wrap="square" lIns="0" tIns="0" rIns="0" bIns="0" rtlCol="0" anchor="t">
            <a:spAutoFit/>
          </a:bodyPr>
          <a:lstStyle/>
          <a:p>
            <a:pPr marL="0" lvl="0" indent="0" algn="l">
              <a:lnSpc>
                <a:spcPts val="4431"/>
              </a:lnSpc>
            </a:pPr>
            <a:r>
              <a:rPr lang="en-US" sz="5400" b="1" dirty="0">
                <a:latin typeface="Arial" panose="020B0604020202020204" pitchFamily="34" charset="0"/>
                <a:ea typeface="Open Sans Ultra-Bold"/>
                <a:cs typeface="Arial" panose="020B0604020202020204" pitchFamily="34" charset="0"/>
                <a:sym typeface="Open Sans Ultra-Bold"/>
              </a:rPr>
              <a:t>Organisation Overview</a:t>
            </a:r>
          </a:p>
        </p:txBody>
      </p:sp>
      <p:sp>
        <p:nvSpPr>
          <p:cNvPr id="27" name="TextBox 27"/>
          <p:cNvSpPr txBox="1"/>
          <p:nvPr/>
        </p:nvSpPr>
        <p:spPr>
          <a:xfrm>
            <a:off x="1996832" y="4000500"/>
            <a:ext cx="6150788" cy="3299686"/>
          </a:xfrm>
          <a:prstGeom prst="rect">
            <a:avLst/>
          </a:prstGeom>
        </p:spPr>
        <p:txBody>
          <a:bodyPr wrap="square" lIns="0" tIns="0" rIns="0" bIns="0" rtlCol="0" anchor="t">
            <a:spAutoFit/>
          </a:bodyPr>
          <a:lstStyle/>
          <a:p>
            <a:pPr lvl="0"/>
            <a:r>
              <a:rPr lang="en-US" sz="2000" b="1" dirty="0">
                <a:latin typeface="Arial" panose="020B0604020202020204" pitchFamily="34" charset="0"/>
                <a:cs typeface="Arial" panose="020B0604020202020204" pitchFamily="34" charset="0"/>
              </a:rPr>
              <a:t>HealthConnect UK's virtual consultations and remote patient monitoring services.</a:t>
            </a:r>
          </a:p>
          <a:p>
            <a:pPr marL="285750" lvl="0" indent="-285750">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Its seven workforce challenges from the brief.</a:t>
            </a:r>
          </a:p>
          <a:p>
            <a:pPr marL="285750" lvl="0" indent="-285750">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The strategic importance of HRM for attracting, developing and retaining employees (Alkan et al., 2024).</a:t>
            </a:r>
          </a:p>
          <a:p>
            <a:pPr marL="285750" lvl="0" indent="-285750" algn="l">
              <a:lnSpc>
                <a:spcPts val="1716"/>
              </a:lnSpc>
              <a:buFont typeface="Arial" panose="020B0604020202020204" pitchFamily="34" charset="0"/>
              <a:buChar char="•"/>
            </a:pPr>
            <a:endParaRPr lang="en-US" sz="2000" b="1" dirty="0">
              <a:solidFill>
                <a:srgbClr val="FFFFFF"/>
              </a:solidFill>
              <a:latin typeface="Arial" panose="020B0604020202020204" pitchFamily="34" charset="0"/>
              <a:ea typeface="Poppins Medium"/>
              <a:cs typeface="Arial" panose="020B0604020202020204" pitchFamily="34" charset="0"/>
              <a:sym typeface="Poppins Medium"/>
            </a:endParaRPr>
          </a:p>
        </p:txBody>
      </p:sp>
      <p:sp>
        <p:nvSpPr>
          <p:cNvPr id="30" name="TextBox 17">
            <a:extLst>
              <a:ext uri="{FF2B5EF4-FFF2-40B4-BE49-F238E27FC236}">
                <a16:creationId xmlns:a16="http://schemas.microsoft.com/office/drawing/2014/main" id="{5DE47C8A-136D-94EB-2922-C541C8C3AA63}"/>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03</a:t>
            </a:r>
          </a:p>
        </p:txBody>
      </p:sp>
      <p:sp>
        <p:nvSpPr>
          <p:cNvPr id="32" name="Freeform 11">
            <a:extLst>
              <a:ext uri="{FF2B5EF4-FFF2-40B4-BE49-F238E27FC236}">
                <a16:creationId xmlns:a16="http://schemas.microsoft.com/office/drawing/2014/main" id="{4B692445-4405-D880-AF97-70E42D4CEE13}"/>
              </a:ext>
            </a:extLst>
          </p:cNvPr>
          <p:cNvSpPr/>
          <p:nvPr/>
        </p:nvSpPr>
        <p:spPr>
          <a:xfrm>
            <a:off x="12569808" y="4001999"/>
            <a:ext cx="2667000" cy="2872969"/>
          </a:xfrm>
          <a:custGeom>
            <a:avLst/>
            <a:gdLst/>
            <a:ahLst/>
            <a:cxnLst/>
            <a:rect l="l" t="t" r="r" b="b"/>
            <a:pathLst>
              <a:path w="1505100" h="1673671">
                <a:moveTo>
                  <a:pt x="0" y="0"/>
                </a:moveTo>
                <a:lnTo>
                  <a:pt x="1505100" y="0"/>
                </a:lnTo>
                <a:lnTo>
                  <a:pt x="1505100" y="1673671"/>
                </a:lnTo>
                <a:lnTo>
                  <a:pt x="0" y="1673671"/>
                </a:lnTo>
                <a:lnTo>
                  <a:pt x="0" y="0"/>
                </a:lnTo>
                <a:close/>
              </a:path>
            </a:pathLst>
          </a:custGeom>
          <a:blipFill>
            <a:blip r:embed="rId4"/>
            <a:stretch>
              <a:fillRect/>
            </a:stretch>
          </a:blipFill>
        </p:spPr>
        <p:txBody>
          <a:bodyPr/>
          <a:lstStyle/>
          <a:p>
            <a:endParaRPr lang="en-US" dirty="0"/>
          </a:p>
        </p:txBody>
      </p:sp>
      <p:grpSp>
        <p:nvGrpSpPr>
          <p:cNvPr id="33" name="Group 10">
            <a:extLst>
              <a:ext uri="{FF2B5EF4-FFF2-40B4-BE49-F238E27FC236}">
                <a16:creationId xmlns:a16="http://schemas.microsoft.com/office/drawing/2014/main" id="{D235213C-DD04-2010-883A-817957AEF4B8}"/>
              </a:ext>
            </a:extLst>
          </p:cNvPr>
          <p:cNvGrpSpPr/>
          <p:nvPr/>
        </p:nvGrpSpPr>
        <p:grpSpPr>
          <a:xfrm>
            <a:off x="1050520" y="5260521"/>
            <a:ext cx="365670" cy="365670"/>
            <a:chOff x="0" y="0"/>
            <a:chExt cx="812800" cy="812800"/>
          </a:xfrm>
        </p:grpSpPr>
        <p:sp>
          <p:nvSpPr>
            <p:cNvPr id="34" name="Freeform 11">
              <a:extLst>
                <a:ext uri="{FF2B5EF4-FFF2-40B4-BE49-F238E27FC236}">
                  <a16:creationId xmlns:a16="http://schemas.microsoft.com/office/drawing/2014/main" id="{096C3879-0754-6199-C238-D2DD44E99C3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5" name="TextBox 12">
              <a:extLst>
                <a:ext uri="{FF2B5EF4-FFF2-40B4-BE49-F238E27FC236}">
                  <a16:creationId xmlns:a16="http://schemas.microsoft.com/office/drawing/2014/main" id="{64397EA5-C4B6-335C-CE67-BD974393F09B}"/>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6" name="Group 10">
            <a:extLst>
              <a:ext uri="{FF2B5EF4-FFF2-40B4-BE49-F238E27FC236}">
                <a16:creationId xmlns:a16="http://schemas.microsoft.com/office/drawing/2014/main" id="{E4B65C48-A3A5-D203-43E3-98DFFE256482}"/>
              </a:ext>
            </a:extLst>
          </p:cNvPr>
          <p:cNvGrpSpPr/>
          <p:nvPr/>
        </p:nvGrpSpPr>
        <p:grpSpPr>
          <a:xfrm>
            <a:off x="1050520" y="4076700"/>
            <a:ext cx="365670" cy="365670"/>
            <a:chOff x="0" y="0"/>
            <a:chExt cx="812800" cy="812800"/>
          </a:xfrm>
        </p:grpSpPr>
        <p:sp>
          <p:nvSpPr>
            <p:cNvPr id="37" name="Freeform 11">
              <a:extLst>
                <a:ext uri="{FF2B5EF4-FFF2-40B4-BE49-F238E27FC236}">
                  <a16:creationId xmlns:a16="http://schemas.microsoft.com/office/drawing/2014/main" id="{0EB0ABBD-3423-8298-BAD4-96996949D81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8" name="TextBox 12">
              <a:extLst>
                <a:ext uri="{FF2B5EF4-FFF2-40B4-BE49-F238E27FC236}">
                  <a16:creationId xmlns:a16="http://schemas.microsoft.com/office/drawing/2014/main" id="{9C7B6E11-8668-09A0-0BEC-60E40C8D5433}"/>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9" name="Group 10">
            <a:extLst>
              <a:ext uri="{FF2B5EF4-FFF2-40B4-BE49-F238E27FC236}">
                <a16:creationId xmlns:a16="http://schemas.microsoft.com/office/drawing/2014/main" id="{E9D8BEE6-1C47-FDE4-0F23-266C060E5D50}"/>
              </a:ext>
            </a:extLst>
          </p:cNvPr>
          <p:cNvGrpSpPr/>
          <p:nvPr/>
        </p:nvGrpSpPr>
        <p:grpSpPr>
          <a:xfrm>
            <a:off x="1050520" y="6227989"/>
            <a:ext cx="365670" cy="365670"/>
            <a:chOff x="0" y="0"/>
            <a:chExt cx="812800" cy="812800"/>
          </a:xfrm>
        </p:grpSpPr>
        <p:sp>
          <p:nvSpPr>
            <p:cNvPr id="40" name="Freeform 11">
              <a:extLst>
                <a:ext uri="{FF2B5EF4-FFF2-40B4-BE49-F238E27FC236}">
                  <a16:creationId xmlns:a16="http://schemas.microsoft.com/office/drawing/2014/main" id="{30362393-B575-40CB-DFD7-85C154DEFEE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1" name="TextBox 12">
              <a:extLst>
                <a:ext uri="{FF2B5EF4-FFF2-40B4-BE49-F238E27FC236}">
                  <a16:creationId xmlns:a16="http://schemas.microsoft.com/office/drawing/2014/main" id="{3568B942-B818-FECC-6077-2FD144563C1B}"/>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6" name="AutoShape 6"/>
          <p:cNvSpPr/>
          <p:nvPr/>
        </p:nvSpPr>
        <p:spPr>
          <a:xfrm>
            <a:off x="16948815" y="798199"/>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8" name="AutoShape 8"/>
          <p:cNvSpPr/>
          <p:nvPr/>
        </p:nvSpPr>
        <p:spPr>
          <a:xfrm>
            <a:off x="16948815" y="1046942"/>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9" name="TextBox 9"/>
          <p:cNvSpPr txBox="1"/>
          <p:nvPr/>
        </p:nvSpPr>
        <p:spPr>
          <a:xfrm>
            <a:off x="10645980" y="741049"/>
            <a:ext cx="1313244"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SERVICE</a:t>
            </a:r>
          </a:p>
        </p:txBody>
      </p:sp>
      <p:sp>
        <p:nvSpPr>
          <p:cNvPr id="10" name="TextBox 10"/>
          <p:cNvSpPr txBox="1"/>
          <p:nvPr/>
        </p:nvSpPr>
        <p:spPr>
          <a:xfrm>
            <a:off x="12350722" y="741049"/>
            <a:ext cx="2190201"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OUR CONTACT</a:t>
            </a:r>
          </a:p>
        </p:txBody>
      </p:sp>
      <p:sp>
        <p:nvSpPr>
          <p:cNvPr id="11" name="TextBox 11"/>
          <p:cNvSpPr txBox="1"/>
          <p:nvPr/>
        </p:nvSpPr>
        <p:spPr>
          <a:xfrm>
            <a:off x="14931448" y="741049"/>
            <a:ext cx="1676636" cy="326021"/>
          </a:xfrm>
          <a:prstGeom prst="rect">
            <a:avLst/>
          </a:prstGeom>
        </p:spPr>
        <p:txBody>
          <a:bodyPr lIns="0" tIns="0" rIns="0" bIns="0" rtlCol="0" anchor="t">
            <a:spAutoFit/>
          </a:bodyPr>
          <a:lstStyle/>
          <a:p>
            <a:pPr marL="0" lvl="0" indent="0" algn="ctr">
              <a:lnSpc>
                <a:spcPts val="2411"/>
              </a:lnSpc>
            </a:pPr>
            <a:r>
              <a:rPr lang="en-US" sz="1898" b="1">
                <a:solidFill>
                  <a:srgbClr val="FFFFFF"/>
                </a:solidFill>
                <a:latin typeface="Poppins Medium"/>
                <a:ea typeface="Poppins Medium"/>
                <a:cs typeface="Poppins Medium"/>
                <a:sym typeface="Poppins Medium"/>
              </a:rPr>
              <a:t>ABOUT US</a:t>
            </a:r>
          </a:p>
        </p:txBody>
      </p:sp>
      <p:sp>
        <p:nvSpPr>
          <p:cNvPr id="12" name="TextBox 12"/>
          <p:cNvSpPr txBox="1"/>
          <p:nvPr/>
        </p:nvSpPr>
        <p:spPr>
          <a:xfrm>
            <a:off x="81615" y="1166903"/>
            <a:ext cx="8886644" cy="705321"/>
          </a:xfrm>
          <a:prstGeom prst="rect">
            <a:avLst/>
          </a:prstGeom>
        </p:spPr>
        <p:txBody>
          <a:bodyPr lIns="0" tIns="0" rIns="0" bIns="0" rtlCol="0" anchor="t">
            <a:spAutoFit/>
          </a:bodyPr>
          <a:lstStyle/>
          <a:p>
            <a:pPr marL="0" lvl="0" indent="0" algn="ctr">
              <a:lnSpc>
                <a:spcPts val="5540"/>
              </a:lnSpc>
            </a:pPr>
            <a:r>
              <a:rPr lang="en-US" sz="5400" b="1" dirty="0">
                <a:latin typeface="Arial" panose="020B0604020202020204" pitchFamily="34" charset="0"/>
                <a:ea typeface="Open Sans Ultra-Bold"/>
                <a:cs typeface="Arial" panose="020B0604020202020204" pitchFamily="34" charset="0"/>
                <a:sym typeface="Open Sans Ultra-Bold"/>
              </a:rPr>
              <a:t>Workforce Planning</a:t>
            </a:r>
          </a:p>
        </p:txBody>
      </p:sp>
      <p:sp>
        <p:nvSpPr>
          <p:cNvPr id="13" name="TextBox 13"/>
          <p:cNvSpPr txBox="1"/>
          <p:nvPr/>
        </p:nvSpPr>
        <p:spPr>
          <a:xfrm>
            <a:off x="5342349" y="3258498"/>
            <a:ext cx="8070135" cy="1025922"/>
          </a:xfrm>
          <a:prstGeom prst="rect">
            <a:avLst/>
          </a:prstGeom>
        </p:spPr>
        <p:txBody>
          <a:bodyPr lIns="0" tIns="0" rIns="0" bIns="0" rtlCol="0" anchor="t">
            <a:spAutoFit/>
          </a:bodyPr>
          <a:lstStyle/>
          <a:p>
            <a:pPr marL="0" lvl="0" indent="0" algn="ctr">
              <a:lnSpc>
                <a:spcPts val="2007"/>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Identifying current and future staffing needs to ensure HealthConnect UK can deliver high-quality healthcare services. Strategic workforce planning aligns people management with organisational goals (CIPD, 2025).</a:t>
            </a:r>
          </a:p>
        </p:txBody>
      </p:sp>
      <p:grpSp>
        <p:nvGrpSpPr>
          <p:cNvPr id="14" name="Group 14"/>
          <p:cNvGrpSpPr/>
          <p:nvPr/>
        </p:nvGrpSpPr>
        <p:grpSpPr>
          <a:xfrm>
            <a:off x="6402956" y="5351039"/>
            <a:ext cx="5482087" cy="2318758"/>
            <a:chOff x="0" y="0"/>
            <a:chExt cx="1443842" cy="610702"/>
          </a:xfrm>
          <a:solidFill>
            <a:schemeClr val="accent3">
              <a:lumMod val="60000"/>
              <a:lumOff val="40000"/>
            </a:schemeClr>
          </a:solidFill>
        </p:grpSpPr>
        <p:sp>
          <p:nvSpPr>
            <p:cNvPr id="15" name="Freeform 15"/>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16" name="TextBox 16"/>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grpSp>
        <p:nvGrpSpPr>
          <p:cNvPr id="17" name="Group 17"/>
          <p:cNvGrpSpPr/>
          <p:nvPr/>
        </p:nvGrpSpPr>
        <p:grpSpPr>
          <a:xfrm>
            <a:off x="766878" y="5351039"/>
            <a:ext cx="5482087" cy="2318758"/>
            <a:chOff x="0" y="0"/>
            <a:chExt cx="1443842" cy="610702"/>
          </a:xfrm>
          <a:solidFill>
            <a:schemeClr val="accent3">
              <a:lumMod val="60000"/>
              <a:lumOff val="40000"/>
            </a:schemeClr>
          </a:solidFill>
        </p:grpSpPr>
        <p:sp>
          <p:nvSpPr>
            <p:cNvPr id="18" name="Freeform 18"/>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19" name="TextBox 19"/>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grpSp>
        <p:nvGrpSpPr>
          <p:cNvPr id="20" name="Group 20"/>
          <p:cNvGrpSpPr/>
          <p:nvPr/>
        </p:nvGrpSpPr>
        <p:grpSpPr>
          <a:xfrm>
            <a:off x="12037444" y="5351039"/>
            <a:ext cx="5482087" cy="2318758"/>
            <a:chOff x="0" y="0"/>
            <a:chExt cx="1443842" cy="610702"/>
          </a:xfrm>
          <a:solidFill>
            <a:schemeClr val="accent3">
              <a:lumMod val="60000"/>
              <a:lumOff val="40000"/>
            </a:schemeClr>
          </a:solidFill>
        </p:grpSpPr>
        <p:sp>
          <p:nvSpPr>
            <p:cNvPr id="21" name="Freeform 21"/>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2" name="TextBox 22"/>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23" name="TextBox 23"/>
          <p:cNvSpPr txBox="1"/>
          <p:nvPr/>
        </p:nvSpPr>
        <p:spPr>
          <a:xfrm>
            <a:off x="6985399" y="5728221"/>
            <a:ext cx="4317203" cy="1252775"/>
          </a:xfrm>
          <a:prstGeom prst="rect">
            <a:avLst/>
          </a:prstGeom>
        </p:spPr>
        <p:txBody>
          <a:bodyPr lIns="0" tIns="0" rIns="0" bIns="0" rtlCol="0" anchor="t">
            <a:spAutoFit/>
          </a:bodyPr>
          <a:lstStyle/>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Skills Gaps and Shortages</a:t>
            </a:r>
          </a:p>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Analysing existing workforce capabilities to identify gaps in clinical and non-clinical skills, addressing shortages proactively to maintain service quality and continuity.</a:t>
            </a:r>
          </a:p>
        </p:txBody>
      </p:sp>
      <p:sp>
        <p:nvSpPr>
          <p:cNvPr id="24" name="TextBox 24"/>
          <p:cNvSpPr txBox="1"/>
          <p:nvPr/>
        </p:nvSpPr>
        <p:spPr>
          <a:xfrm>
            <a:off x="1349320" y="5728221"/>
            <a:ext cx="4317203" cy="1264962"/>
          </a:xfrm>
          <a:prstGeom prst="rect">
            <a:avLst/>
          </a:prstGeom>
        </p:spPr>
        <p:txBody>
          <a:bodyPr lIns="0" tIns="0" rIns="0" bIns="0" rtlCol="0" anchor="t">
            <a:spAutoFit/>
          </a:bodyPr>
          <a:lstStyle/>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Workforce Data and Decisions</a:t>
            </a:r>
          </a:p>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Using workforce analytics, turnover rates, and demand forecasting to inform strategic HR decisions and ensure appropriate staffing levels across all service areas.</a:t>
            </a:r>
          </a:p>
        </p:txBody>
      </p:sp>
      <p:sp>
        <p:nvSpPr>
          <p:cNvPr id="25" name="TextBox 25"/>
          <p:cNvSpPr txBox="1"/>
          <p:nvPr/>
        </p:nvSpPr>
        <p:spPr>
          <a:xfrm>
            <a:off x="12619886" y="5728221"/>
            <a:ext cx="4317203" cy="1520929"/>
          </a:xfrm>
          <a:prstGeom prst="rect">
            <a:avLst/>
          </a:prstGeom>
        </p:spPr>
        <p:txBody>
          <a:bodyPr lIns="0" tIns="0" rIns="0" bIns="0" rtlCol="0" anchor="t">
            <a:spAutoFit/>
          </a:bodyPr>
          <a:lstStyle/>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Service Demand Planning</a:t>
            </a:r>
          </a:p>
          <a:p>
            <a:pPr marL="0" lvl="0" indent="0" algn="ctr">
              <a:lnSpc>
                <a:spcPts val="2007"/>
              </a:lnSpc>
            </a:pPr>
            <a:r>
              <a:rPr lang="en-US" sz="1600" b="1" dirty="0">
                <a:latin typeface="Arial" panose="020B0604020202020204" pitchFamily="34" charset="0"/>
                <a:ea typeface="Poppins Medium"/>
                <a:cs typeface="Arial" panose="020B0604020202020204" pitchFamily="34" charset="0"/>
                <a:sym typeface="Poppins Medium"/>
              </a:rPr>
              <a:t>Responding to changing healthcare service demands by anticipating future staffing requirements and aligning recruitment and development strategies accordingly (CIPD, 2025).</a:t>
            </a:r>
          </a:p>
        </p:txBody>
      </p:sp>
      <p:sp>
        <p:nvSpPr>
          <p:cNvPr id="26" name="AutoShape 26"/>
          <p:cNvSpPr/>
          <p:nvPr/>
        </p:nvSpPr>
        <p:spPr>
          <a:xfrm>
            <a:off x="3224868" y="4750823"/>
            <a:ext cx="11838265" cy="0"/>
          </a:xfrm>
          <a:prstGeom prst="line">
            <a:avLst/>
          </a:prstGeom>
          <a:ln w="133350" cap="flat">
            <a:solidFill>
              <a:schemeClr val="accent3">
                <a:lumMod val="60000"/>
                <a:lumOff val="40000"/>
              </a:schemeClr>
            </a:solidFill>
            <a:prstDash val="solid"/>
            <a:headEnd type="none" w="sm" len="sm"/>
            <a:tailEnd type="none" w="sm" len="sm"/>
          </a:ln>
        </p:spPr>
        <p:txBody>
          <a:bodyPr/>
          <a:lstStyle/>
          <a:p>
            <a:endParaRPr lang="en-US"/>
          </a:p>
        </p:txBody>
      </p:sp>
      <p:grpSp>
        <p:nvGrpSpPr>
          <p:cNvPr id="27" name="Group 27"/>
          <p:cNvGrpSpPr/>
          <p:nvPr/>
        </p:nvGrpSpPr>
        <p:grpSpPr>
          <a:xfrm>
            <a:off x="8886673" y="4493496"/>
            <a:ext cx="514653" cy="514653"/>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29" name="TextBox 29"/>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a:p>
          </p:txBody>
        </p:sp>
      </p:grpSp>
      <p:grpSp>
        <p:nvGrpSpPr>
          <p:cNvPr id="30" name="Group 30"/>
          <p:cNvGrpSpPr/>
          <p:nvPr/>
        </p:nvGrpSpPr>
        <p:grpSpPr>
          <a:xfrm>
            <a:off x="2993268" y="4493496"/>
            <a:ext cx="514653" cy="514653"/>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a:ln>
              <a:solidFill>
                <a:schemeClr val="bg2">
                  <a:lumMod val="75000"/>
                </a:schemeClr>
              </a:solidFill>
            </a:ln>
          </p:spPr>
          <p:txBody>
            <a:bodyPr/>
            <a:lstStyle/>
            <a:p>
              <a:endParaRPr lang="en-US"/>
            </a:p>
          </p:txBody>
        </p:sp>
        <p:sp>
          <p:nvSpPr>
            <p:cNvPr id="32" name="TextBox 32"/>
            <p:cNvSpPr txBox="1"/>
            <p:nvPr/>
          </p:nvSpPr>
          <p:spPr>
            <a:xfrm>
              <a:off x="76200" y="47625"/>
              <a:ext cx="660400" cy="688975"/>
            </a:xfrm>
            <a:prstGeom prst="rect">
              <a:avLst/>
            </a:prstGeom>
            <a:ln>
              <a:solidFill>
                <a:schemeClr val="bg2">
                  <a:lumMod val="75000"/>
                </a:schemeClr>
              </a:solidFill>
            </a:ln>
          </p:spPr>
          <p:txBody>
            <a:bodyPr lIns="50800" tIns="50800" rIns="50800" bIns="50800" rtlCol="0" anchor="ctr"/>
            <a:lstStyle/>
            <a:p>
              <a:pPr marL="0" lvl="0" indent="0" algn="ctr">
                <a:lnSpc>
                  <a:spcPts val="2794"/>
                </a:lnSpc>
              </a:pPr>
              <a:endParaRPr/>
            </a:p>
          </p:txBody>
        </p:sp>
      </p:grpSp>
      <p:grpSp>
        <p:nvGrpSpPr>
          <p:cNvPr id="33" name="Group 33"/>
          <p:cNvGrpSpPr/>
          <p:nvPr/>
        </p:nvGrpSpPr>
        <p:grpSpPr>
          <a:xfrm>
            <a:off x="14778487" y="4493496"/>
            <a:ext cx="514653" cy="514653"/>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5" name="TextBox 35"/>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a:p>
          </p:txBody>
        </p:sp>
      </p:grpSp>
      <p:sp>
        <p:nvSpPr>
          <p:cNvPr id="37" name="TextBox 17">
            <a:extLst>
              <a:ext uri="{FF2B5EF4-FFF2-40B4-BE49-F238E27FC236}">
                <a16:creationId xmlns:a16="http://schemas.microsoft.com/office/drawing/2014/main" id="{DD3222F8-9264-DBF0-031C-68BAC853A0C8}"/>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173470" y="-188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dirty="0"/>
          </a:p>
        </p:txBody>
      </p:sp>
      <p:sp>
        <p:nvSpPr>
          <p:cNvPr id="6" name="AutoShape 6"/>
          <p:cNvSpPr/>
          <p:nvPr/>
        </p:nvSpPr>
        <p:spPr>
          <a:xfrm>
            <a:off x="16948815" y="798199"/>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9" name="TextBox 9"/>
          <p:cNvSpPr txBox="1"/>
          <p:nvPr/>
        </p:nvSpPr>
        <p:spPr>
          <a:xfrm>
            <a:off x="914400" y="1084015"/>
            <a:ext cx="12649200" cy="580865"/>
          </a:xfrm>
          <a:prstGeom prst="rect">
            <a:avLst/>
          </a:prstGeom>
        </p:spPr>
        <p:txBody>
          <a:bodyPr wrap="square" lIns="0" tIns="0" rIns="0" bIns="0" rtlCol="0" anchor="t">
            <a:spAutoFit/>
          </a:bodyPr>
          <a:lstStyle/>
          <a:p>
            <a:pPr marL="0" lvl="0" indent="0">
              <a:lnSpc>
                <a:spcPts val="4431"/>
              </a:lnSpc>
            </a:pPr>
            <a:r>
              <a:rPr lang="en-US" sz="5400" b="1" dirty="0">
                <a:latin typeface="Arial" panose="020B0604020202020204" pitchFamily="34" charset="0"/>
                <a:ea typeface="Open Sans Ultra-Bold"/>
                <a:cs typeface="Arial" panose="020B0604020202020204" pitchFamily="34" charset="0"/>
                <a:sym typeface="Open Sans Ultra-Bold"/>
              </a:rPr>
              <a:t>Recruitment and Selection</a:t>
            </a:r>
          </a:p>
        </p:txBody>
      </p:sp>
      <p:grpSp>
        <p:nvGrpSpPr>
          <p:cNvPr id="10" name="Group 10"/>
          <p:cNvGrpSpPr/>
          <p:nvPr/>
        </p:nvGrpSpPr>
        <p:grpSpPr>
          <a:xfrm>
            <a:off x="1156247" y="3671924"/>
            <a:ext cx="365670" cy="36567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12" name="TextBox 12"/>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13" name="Group 13"/>
          <p:cNvGrpSpPr/>
          <p:nvPr/>
        </p:nvGrpSpPr>
        <p:grpSpPr>
          <a:xfrm>
            <a:off x="1160092" y="5973106"/>
            <a:ext cx="365670" cy="36567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15" name="TextBox 15"/>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a:p>
          </p:txBody>
        </p:sp>
      </p:grpSp>
      <p:grpSp>
        <p:nvGrpSpPr>
          <p:cNvPr id="16" name="Group 16"/>
          <p:cNvGrpSpPr/>
          <p:nvPr/>
        </p:nvGrpSpPr>
        <p:grpSpPr>
          <a:xfrm>
            <a:off x="1148635" y="4810232"/>
            <a:ext cx="365670" cy="36567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18" name="TextBox 18"/>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a:p>
          </p:txBody>
        </p:sp>
      </p:grpSp>
      <p:grpSp>
        <p:nvGrpSpPr>
          <p:cNvPr id="37" name="Group 11">
            <a:extLst>
              <a:ext uri="{FF2B5EF4-FFF2-40B4-BE49-F238E27FC236}">
                <a16:creationId xmlns:a16="http://schemas.microsoft.com/office/drawing/2014/main" id="{45917CB7-71DB-4C3B-F1A1-5A934864E853}"/>
              </a:ext>
            </a:extLst>
          </p:cNvPr>
          <p:cNvGrpSpPr/>
          <p:nvPr/>
        </p:nvGrpSpPr>
        <p:grpSpPr>
          <a:xfrm>
            <a:off x="1834619" y="2766509"/>
            <a:ext cx="7410118" cy="5859859"/>
            <a:chOff x="0" y="0"/>
            <a:chExt cx="1443842" cy="610702"/>
          </a:xfrm>
          <a:solidFill>
            <a:schemeClr val="accent3">
              <a:lumMod val="60000"/>
              <a:lumOff val="40000"/>
            </a:schemeClr>
          </a:solidFill>
        </p:grpSpPr>
        <p:sp>
          <p:nvSpPr>
            <p:cNvPr id="38" name="Freeform 12">
              <a:extLst>
                <a:ext uri="{FF2B5EF4-FFF2-40B4-BE49-F238E27FC236}">
                  <a16:creationId xmlns:a16="http://schemas.microsoft.com/office/drawing/2014/main" id="{4BD2FA38-ED72-DC64-04F3-1C18EB8376FA}"/>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39" name="TextBox 13">
              <a:extLst>
                <a:ext uri="{FF2B5EF4-FFF2-40B4-BE49-F238E27FC236}">
                  <a16:creationId xmlns:a16="http://schemas.microsoft.com/office/drawing/2014/main" id="{0642947B-A547-86A7-DDAF-F1DB10B2309C}"/>
                </a:ext>
              </a:extLst>
            </p:cNvPr>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41" name="TextBox 27">
            <a:extLst>
              <a:ext uri="{FF2B5EF4-FFF2-40B4-BE49-F238E27FC236}">
                <a16:creationId xmlns:a16="http://schemas.microsoft.com/office/drawing/2014/main" id="{A944A230-D810-7734-C9F1-0967AB532D1D}"/>
              </a:ext>
            </a:extLst>
          </p:cNvPr>
          <p:cNvSpPr txBox="1"/>
          <p:nvPr/>
        </p:nvSpPr>
        <p:spPr>
          <a:xfrm>
            <a:off x="2590800" y="3513726"/>
            <a:ext cx="6150788" cy="4308872"/>
          </a:xfrm>
          <a:prstGeom prst="rect">
            <a:avLst/>
          </a:prstGeom>
        </p:spPr>
        <p:txBody>
          <a:bodyPr wrap="square" lIns="0" tIns="0" rIns="0" bIns="0" rtlCol="0" anchor="t">
            <a:spAutoFit/>
          </a:bodyPr>
          <a:lstStyle/>
          <a:p>
            <a:pPr lvl="0"/>
            <a:r>
              <a:rPr lang="en-US" sz="2000" b="1" dirty="0">
                <a:latin typeface="Arial" panose="020B0604020202020204" pitchFamily="34" charset="0"/>
                <a:cs typeface="Arial" panose="020B0604020202020204" pitchFamily="34" charset="0"/>
              </a:rPr>
              <a:t>Explain how the organisation could identify and attract suitable candidates (Alkan et al., 2024).</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Consider job descriptions, person specifications and selection methods.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Discuss fairness, equal opportunities and consistent selection criteria.</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Explain how selection decisions could be matched to the role's requirements.</a:t>
            </a:r>
          </a:p>
        </p:txBody>
      </p:sp>
      <p:grpSp>
        <p:nvGrpSpPr>
          <p:cNvPr id="42" name="Group 13">
            <a:extLst>
              <a:ext uri="{FF2B5EF4-FFF2-40B4-BE49-F238E27FC236}">
                <a16:creationId xmlns:a16="http://schemas.microsoft.com/office/drawing/2014/main" id="{2BC5DA82-2157-1FB6-3D78-425076D506C8}"/>
              </a:ext>
            </a:extLst>
          </p:cNvPr>
          <p:cNvGrpSpPr/>
          <p:nvPr/>
        </p:nvGrpSpPr>
        <p:grpSpPr>
          <a:xfrm>
            <a:off x="1160092" y="7198311"/>
            <a:ext cx="365670" cy="365670"/>
            <a:chOff x="0" y="0"/>
            <a:chExt cx="812800" cy="812800"/>
          </a:xfrm>
        </p:grpSpPr>
        <p:sp>
          <p:nvSpPr>
            <p:cNvPr id="43" name="Freeform 14">
              <a:extLst>
                <a:ext uri="{FF2B5EF4-FFF2-40B4-BE49-F238E27FC236}">
                  <a16:creationId xmlns:a16="http://schemas.microsoft.com/office/drawing/2014/main" id="{017477DD-7EF6-DECA-C328-137521B1DC9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4" name="TextBox 15">
              <a:extLst>
                <a:ext uri="{FF2B5EF4-FFF2-40B4-BE49-F238E27FC236}">
                  <a16:creationId xmlns:a16="http://schemas.microsoft.com/office/drawing/2014/main" id="{0165614D-9568-D58C-707A-CB5890197840}"/>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a:p>
          </p:txBody>
        </p:sp>
      </p:grpSp>
      <p:sp>
        <p:nvSpPr>
          <p:cNvPr id="46" name="TextBox 17">
            <a:extLst>
              <a:ext uri="{FF2B5EF4-FFF2-40B4-BE49-F238E27FC236}">
                <a16:creationId xmlns:a16="http://schemas.microsoft.com/office/drawing/2014/main" id="{056A10A4-770E-B9B0-BBF1-56BAEBC66395}"/>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05</a:t>
            </a:r>
          </a:p>
        </p:txBody>
      </p:sp>
      <p:pic>
        <p:nvPicPr>
          <p:cNvPr id="50" name="Picture 49">
            <a:extLst>
              <a:ext uri="{FF2B5EF4-FFF2-40B4-BE49-F238E27FC236}">
                <a16:creationId xmlns:a16="http://schemas.microsoft.com/office/drawing/2014/main" id="{6BC5C0AD-2355-E6F1-2D07-F585BF45F617}"/>
              </a:ext>
            </a:extLst>
          </p:cNvPr>
          <p:cNvPicPr>
            <a:picLocks noChangeAspect="1"/>
          </p:cNvPicPr>
          <p:nvPr/>
        </p:nvPicPr>
        <p:blipFill>
          <a:blip r:embed="rId4"/>
          <a:stretch>
            <a:fillRect/>
          </a:stretch>
        </p:blipFill>
        <p:spPr>
          <a:xfrm>
            <a:off x="10000918" y="2362256"/>
            <a:ext cx="7753682" cy="6134044"/>
          </a:xfrm>
          <a:prstGeom prst="rect">
            <a:avLst/>
          </a:prstGeom>
        </p:spPr>
      </p:pic>
      <p:sp>
        <p:nvSpPr>
          <p:cNvPr id="52" name="TextBox 51">
            <a:extLst>
              <a:ext uri="{FF2B5EF4-FFF2-40B4-BE49-F238E27FC236}">
                <a16:creationId xmlns:a16="http://schemas.microsoft.com/office/drawing/2014/main" id="{FC99CB6E-5BCA-9683-F399-9F62999B3D49}"/>
              </a:ext>
            </a:extLst>
          </p:cNvPr>
          <p:cNvSpPr txBox="1"/>
          <p:nvPr/>
        </p:nvSpPr>
        <p:spPr>
          <a:xfrm>
            <a:off x="10892895" y="8626368"/>
            <a:ext cx="9229724"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 Adapted from Brutus and Baronian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32" name="TextBox 32"/>
          <p:cNvSpPr txBox="1"/>
          <p:nvPr/>
        </p:nvSpPr>
        <p:spPr>
          <a:xfrm>
            <a:off x="838200" y="1181100"/>
            <a:ext cx="9372600" cy="830997"/>
          </a:xfrm>
          <a:prstGeom prst="rect">
            <a:avLst/>
          </a:prstGeom>
        </p:spPr>
        <p:txBody>
          <a:bodyPr wrap="square" lIns="0" tIns="0" rIns="0" bIns="0" rtlCol="0" anchor="t">
            <a:spAutoFit/>
          </a:bodyPr>
          <a:lstStyle/>
          <a:p>
            <a:r>
              <a:rPr lang="en-US" sz="5400" b="1" dirty="0">
                <a:latin typeface="Arial" panose="020B0604020202020204" pitchFamily="34" charset="0"/>
                <a:cs typeface="Arial" panose="020B0604020202020204" pitchFamily="34" charset="0"/>
              </a:rPr>
              <a:t>Performance Management</a:t>
            </a:r>
          </a:p>
        </p:txBody>
      </p:sp>
      <p:grpSp>
        <p:nvGrpSpPr>
          <p:cNvPr id="36" name="Group 11">
            <a:extLst>
              <a:ext uri="{FF2B5EF4-FFF2-40B4-BE49-F238E27FC236}">
                <a16:creationId xmlns:a16="http://schemas.microsoft.com/office/drawing/2014/main" id="{D2111CF2-1890-498E-6289-9FEF697E2B20}"/>
              </a:ext>
            </a:extLst>
          </p:cNvPr>
          <p:cNvGrpSpPr/>
          <p:nvPr/>
        </p:nvGrpSpPr>
        <p:grpSpPr>
          <a:xfrm>
            <a:off x="1066800" y="2892120"/>
            <a:ext cx="5867400" cy="5859859"/>
            <a:chOff x="0" y="0"/>
            <a:chExt cx="1443842" cy="610702"/>
          </a:xfrm>
          <a:solidFill>
            <a:schemeClr val="accent3">
              <a:lumMod val="60000"/>
              <a:lumOff val="40000"/>
            </a:schemeClr>
          </a:solidFill>
        </p:grpSpPr>
        <p:sp>
          <p:nvSpPr>
            <p:cNvPr id="37" name="Freeform 12">
              <a:extLst>
                <a:ext uri="{FF2B5EF4-FFF2-40B4-BE49-F238E27FC236}">
                  <a16:creationId xmlns:a16="http://schemas.microsoft.com/office/drawing/2014/main" id="{A5DFD3D0-70F7-CABC-0E2D-9C92DDDC1076}"/>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38" name="TextBox 13">
              <a:extLst>
                <a:ext uri="{FF2B5EF4-FFF2-40B4-BE49-F238E27FC236}">
                  <a16:creationId xmlns:a16="http://schemas.microsoft.com/office/drawing/2014/main" id="{17FE97D9-6D40-C1C7-BA6C-DF4B0DEDB487}"/>
                </a:ext>
              </a:extLst>
            </p:cNvPr>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40" name="TextBox 27">
            <a:extLst>
              <a:ext uri="{FF2B5EF4-FFF2-40B4-BE49-F238E27FC236}">
                <a16:creationId xmlns:a16="http://schemas.microsoft.com/office/drawing/2014/main" id="{5968D0BC-A3A6-4037-FF33-FDC82B13B4D0}"/>
              </a:ext>
            </a:extLst>
          </p:cNvPr>
          <p:cNvSpPr txBox="1"/>
          <p:nvPr/>
        </p:nvSpPr>
        <p:spPr>
          <a:xfrm>
            <a:off x="1524000" y="3705835"/>
            <a:ext cx="4800600" cy="4001095"/>
          </a:xfrm>
          <a:prstGeom prst="rect">
            <a:avLst/>
          </a:prstGeom>
        </p:spPr>
        <p:txBody>
          <a:bodyPr wrap="square" lIns="0" tIns="0" rIns="0" bIns="0" rtlCol="0" anchor="t">
            <a:spAutoFit/>
          </a:bodyPr>
          <a:lstStyle/>
          <a:p>
            <a:pPr lvl="0"/>
            <a:r>
              <a:rPr lang="en-US" sz="2000" b="1" dirty="0">
                <a:latin typeface="Arial" panose="020B0604020202020204" pitchFamily="34" charset="0"/>
                <a:cs typeface="Arial" panose="020B0604020202020204" pitchFamily="34" charset="0"/>
              </a:rPr>
              <a:t>Clear performance objectives </a:t>
            </a:r>
            <a:r>
              <a:rPr lang="en-US" sz="2000" b="1" dirty="0"/>
              <a:t>(Brutus and Baronian, 2021)</a:t>
            </a:r>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Regular feedback and supervision</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Performance reviews and development plans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Measures linked to service quality and team effectiveness</a:t>
            </a:r>
          </a:p>
        </p:txBody>
      </p:sp>
      <p:grpSp>
        <p:nvGrpSpPr>
          <p:cNvPr id="43" name="Group 10">
            <a:extLst>
              <a:ext uri="{FF2B5EF4-FFF2-40B4-BE49-F238E27FC236}">
                <a16:creationId xmlns:a16="http://schemas.microsoft.com/office/drawing/2014/main" id="{131A6119-3BBF-FC67-886D-D92B24022312}"/>
              </a:ext>
            </a:extLst>
          </p:cNvPr>
          <p:cNvGrpSpPr/>
          <p:nvPr/>
        </p:nvGrpSpPr>
        <p:grpSpPr>
          <a:xfrm>
            <a:off x="482006" y="3857596"/>
            <a:ext cx="365670" cy="365670"/>
            <a:chOff x="0" y="0"/>
            <a:chExt cx="812800" cy="812800"/>
          </a:xfrm>
        </p:grpSpPr>
        <p:sp>
          <p:nvSpPr>
            <p:cNvPr id="44" name="Freeform 11">
              <a:extLst>
                <a:ext uri="{FF2B5EF4-FFF2-40B4-BE49-F238E27FC236}">
                  <a16:creationId xmlns:a16="http://schemas.microsoft.com/office/drawing/2014/main" id="{CD3482AC-6436-64A1-2E4E-BA0B3D4CAFB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5" name="TextBox 12">
              <a:extLst>
                <a:ext uri="{FF2B5EF4-FFF2-40B4-BE49-F238E27FC236}">
                  <a16:creationId xmlns:a16="http://schemas.microsoft.com/office/drawing/2014/main" id="{3FF51F60-84E4-8D3B-1446-2C15CE45C4AD}"/>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6" name="Group 10">
            <a:extLst>
              <a:ext uri="{FF2B5EF4-FFF2-40B4-BE49-F238E27FC236}">
                <a16:creationId xmlns:a16="http://schemas.microsoft.com/office/drawing/2014/main" id="{2DFB267A-252B-EDC4-BDE1-05B102750CE4}"/>
              </a:ext>
            </a:extLst>
          </p:cNvPr>
          <p:cNvGrpSpPr/>
          <p:nvPr/>
        </p:nvGrpSpPr>
        <p:grpSpPr>
          <a:xfrm>
            <a:off x="482006" y="4757596"/>
            <a:ext cx="365670" cy="365670"/>
            <a:chOff x="0" y="0"/>
            <a:chExt cx="812800" cy="812800"/>
          </a:xfrm>
        </p:grpSpPr>
        <p:sp>
          <p:nvSpPr>
            <p:cNvPr id="47" name="Freeform 11">
              <a:extLst>
                <a:ext uri="{FF2B5EF4-FFF2-40B4-BE49-F238E27FC236}">
                  <a16:creationId xmlns:a16="http://schemas.microsoft.com/office/drawing/2014/main" id="{EF550D30-93CC-0B27-C230-3EC44F1AEBE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8" name="TextBox 12">
              <a:extLst>
                <a:ext uri="{FF2B5EF4-FFF2-40B4-BE49-F238E27FC236}">
                  <a16:creationId xmlns:a16="http://schemas.microsoft.com/office/drawing/2014/main" id="{43DD0572-65E7-1C9E-A357-3597C9B1EF90}"/>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9" name="Group 10">
            <a:extLst>
              <a:ext uri="{FF2B5EF4-FFF2-40B4-BE49-F238E27FC236}">
                <a16:creationId xmlns:a16="http://schemas.microsoft.com/office/drawing/2014/main" id="{F7E236B9-1C64-F64B-7A80-61EF76CAFF65}"/>
              </a:ext>
            </a:extLst>
          </p:cNvPr>
          <p:cNvGrpSpPr/>
          <p:nvPr/>
        </p:nvGrpSpPr>
        <p:grpSpPr>
          <a:xfrm>
            <a:off x="451571" y="5684957"/>
            <a:ext cx="365670" cy="365670"/>
            <a:chOff x="0" y="0"/>
            <a:chExt cx="812800" cy="812800"/>
          </a:xfrm>
        </p:grpSpPr>
        <p:sp>
          <p:nvSpPr>
            <p:cNvPr id="50" name="Freeform 11">
              <a:extLst>
                <a:ext uri="{FF2B5EF4-FFF2-40B4-BE49-F238E27FC236}">
                  <a16:creationId xmlns:a16="http://schemas.microsoft.com/office/drawing/2014/main" id="{8C7E1505-9268-15D3-E315-E839CC78D29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1" name="TextBox 12">
              <a:extLst>
                <a:ext uri="{FF2B5EF4-FFF2-40B4-BE49-F238E27FC236}">
                  <a16:creationId xmlns:a16="http://schemas.microsoft.com/office/drawing/2014/main" id="{610ADC60-5203-5CDC-4A29-75779EFB29C2}"/>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52" name="Group 10">
            <a:extLst>
              <a:ext uri="{FF2B5EF4-FFF2-40B4-BE49-F238E27FC236}">
                <a16:creationId xmlns:a16="http://schemas.microsoft.com/office/drawing/2014/main" id="{E4BAA82E-D87B-2C2A-DC0D-36B126AC5116}"/>
              </a:ext>
            </a:extLst>
          </p:cNvPr>
          <p:cNvGrpSpPr/>
          <p:nvPr/>
        </p:nvGrpSpPr>
        <p:grpSpPr>
          <a:xfrm>
            <a:off x="439264" y="6612318"/>
            <a:ext cx="365670" cy="365670"/>
            <a:chOff x="0" y="0"/>
            <a:chExt cx="812800" cy="812800"/>
          </a:xfrm>
        </p:grpSpPr>
        <p:sp>
          <p:nvSpPr>
            <p:cNvPr id="53" name="Freeform 11">
              <a:extLst>
                <a:ext uri="{FF2B5EF4-FFF2-40B4-BE49-F238E27FC236}">
                  <a16:creationId xmlns:a16="http://schemas.microsoft.com/office/drawing/2014/main" id="{6BB4BA76-7F27-AA6C-5685-11328CE5047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4" name="TextBox 12">
              <a:extLst>
                <a:ext uri="{FF2B5EF4-FFF2-40B4-BE49-F238E27FC236}">
                  <a16:creationId xmlns:a16="http://schemas.microsoft.com/office/drawing/2014/main" id="{B2251B45-369E-884A-3C58-541CD887F402}"/>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pic>
        <p:nvPicPr>
          <p:cNvPr id="56" name="Picture 55">
            <a:extLst>
              <a:ext uri="{FF2B5EF4-FFF2-40B4-BE49-F238E27FC236}">
                <a16:creationId xmlns:a16="http://schemas.microsoft.com/office/drawing/2014/main" id="{94A0FF5E-075E-4B58-1490-557F16355275}"/>
              </a:ext>
            </a:extLst>
          </p:cNvPr>
          <p:cNvPicPr>
            <a:picLocks noChangeAspect="1"/>
          </p:cNvPicPr>
          <p:nvPr/>
        </p:nvPicPr>
        <p:blipFill>
          <a:blip r:embed="rId4"/>
          <a:stretch>
            <a:fillRect/>
          </a:stretch>
        </p:blipFill>
        <p:spPr>
          <a:xfrm>
            <a:off x="7210353" y="2800537"/>
            <a:ext cx="10821338" cy="5768840"/>
          </a:xfrm>
          <a:prstGeom prst="rect">
            <a:avLst/>
          </a:prstGeom>
        </p:spPr>
      </p:pic>
      <p:sp>
        <p:nvSpPr>
          <p:cNvPr id="58" name="TextBox 57">
            <a:extLst>
              <a:ext uri="{FF2B5EF4-FFF2-40B4-BE49-F238E27FC236}">
                <a16:creationId xmlns:a16="http://schemas.microsoft.com/office/drawing/2014/main" id="{FF374BAE-0240-C21B-3CCF-C95563E3EA31}"/>
              </a:ext>
            </a:extLst>
          </p:cNvPr>
          <p:cNvSpPr txBox="1"/>
          <p:nvPr/>
        </p:nvSpPr>
        <p:spPr>
          <a:xfrm>
            <a:off x="10248900" y="8720360"/>
            <a:ext cx="9144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 Adapted from Brutus and Baronian (2021)</a:t>
            </a:r>
          </a:p>
        </p:txBody>
      </p:sp>
      <p:sp>
        <p:nvSpPr>
          <p:cNvPr id="60" name="TextBox 17">
            <a:extLst>
              <a:ext uri="{FF2B5EF4-FFF2-40B4-BE49-F238E27FC236}">
                <a16:creationId xmlns:a16="http://schemas.microsoft.com/office/drawing/2014/main" id="{FD70679F-AD47-2CBF-919B-A8E58ED9F711}"/>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16" name="TextBox 16"/>
          <p:cNvSpPr txBox="1"/>
          <p:nvPr/>
        </p:nvSpPr>
        <p:spPr>
          <a:xfrm>
            <a:off x="528350" y="1015078"/>
            <a:ext cx="15087599" cy="830997"/>
          </a:xfrm>
          <a:prstGeom prst="rect">
            <a:avLst/>
          </a:prstGeom>
        </p:spPr>
        <p:txBody>
          <a:bodyPr wrap="square" lIns="0" tIns="0" rIns="0" bIns="0" rtlCol="0" anchor="t">
            <a:spAutoFit/>
          </a:bodyPr>
          <a:lstStyle/>
          <a:p>
            <a:pPr lvl="0"/>
            <a:r>
              <a:rPr lang="en-US" sz="5400" b="1" dirty="0">
                <a:latin typeface="Arial" panose="020B0604020202020204" pitchFamily="34" charset="0"/>
                <a:cs typeface="Arial" panose="020B0604020202020204" pitchFamily="34" charset="0"/>
              </a:rPr>
              <a:t>Talent Management and Career Development</a:t>
            </a:r>
            <a:endParaRPr lang="en-US" sz="5400" b="1" dirty="0">
              <a:solidFill>
                <a:srgbClr val="1B0D6D"/>
              </a:solidFill>
              <a:latin typeface="Arial" panose="020B0604020202020204" pitchFamily="34" charset="0"/>
              <a:ea typeface="Open Sans Ultra-Bold"/>
              <a:cs typeface="Arial" panose="020B0604020202020204" pitchFamily="34" charset="0"/>
              <a:sym typeface="Open Sans Ultra-Bold"/>
            </a:endParaRPr>
          </a:p>
        </p:txBody>
      </p:sp>
      <p:grpSp>
        <p:nvGrpSpPr>
          <p:cNvPr id="21" name="Group 21"/>
          <p:cNvGrpSpPr/>
          <p:nvPr/>
        </p:nvGrpSpPr>
        <p:grpSpPr>
          <a:xfrm>
            <a:off x="1598626" y="3255271"/>
            <a:ext cx="6349612" cy="3776458"/>
            <a:chOff x="0" y="0"/>
            <a:chExt cx="1443842" cy="610702"/>
          </a:xfrm>
          <a:solidFill>
            <a:schemeClr val="accent3">
              <a:lumMod val="60000"/>
              <a:lumOff val="40000"/>
            </a:schemeClr>
          </a:solidFill>
        </p:grpSpPr>
        <p:sp>
          <p:nvSpPr>
            <p:cNvPr id="22" name="Freeform 22"/>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3" name="TextBox 23"/>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27" name="TextBox 27"/>
          <p:cNvSpPr txBox="1"/>
          <p:nvPr/>
        </p:nvSpPr>
        <p:spPr>
          <a:xfrm>
            <a:off x="2068332" y="3670154"/>
            <a:ext cx="5410200" cy="3077766"/>
          </a:xfrm>
          <a:prstGeom prst="rect">
            <a:avLst/>
          </a:prstGeom>
        </p:spPr>
        <p:txBody>
          <a:bodyPr wrap="square" lIns="0" tIns="0" rIns="0" bIns="0" rtlCol="0" anchor="t">
            <a:spAutoFit/>
          </a:bodyPr>
          <a:lstStyle/>
          <a:p>
            <a:pPr lvl="0"/>
            <a:r>
              <a:rPr lang="en-US" sz="2000" b="1" dirty="0">
                <a:latin typeface="Arial" panose="020B0604020202020204" pitchFamily="34" charset="0"/>
                <a:cs typeface="Arial" panose="020B0604020202020204" pitchFamily="34" charset="0"/>
              </a:rPr>
              <a:t>Career progression and internal promotion</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Development pathways for healthcare and technology employees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Succession planning for key roles</a:t>
            </a:r>
          </a:p>
          <a:p>
            <a:pPr lvl="0"/>
            <a:r>
              <a:rPr lang="en-US" sz="2000" b="1" dirty="0">
                <a:latin typeface="Arial" panose="020B0604020202020204" pitchFamily="34" charset="0"/>
                <a:cs typeface="Arial" panose="020B0604020202020204" pitchFamily="34" charset="0"/>
              </a:rPr>
              <a:t>Retention benefits and implementation challenges</a:t>
            </a:r>
          </a:p>
        </p:txBody>
      </p:sp>
      <p:grpSp>
        <p:nvGrpSpPr>
          <p:cNvPr id="40" name="Group 10">
            <a:extLst>
              <a:ext uri="{FF2B5EF4-FFF2-40B4-BE49-F238E27FC236}">
                <a16:creationId xmlns:a16="http://schemas.microsoft.com/office/drawing/2014/main" id="{47F50E94-59CC-628B-A085-AAF5BB146C96}"/>
              </a:ext>
            </a:extLst>
          </p:cNvPr>
          <p:cNvGrpSpPr/>
          <p:nvPr/>
        </p:nvGrpSpPr>
        <p:grpSpPr>
          <a:xfrm>
            <a:off x="998103" y="3670154"/>
            <a:ext cx="365670" cy="365670"/>
            <a:chOff x="0" y="0"/>
            <a:chExt cx="812800" cy="812800"/>
          </a:xfrm>
        </p:grpSpPr>
        <p:sp>
          <p:nvSpPr>
            <p:cNvPr id="41" name="Freeform 11">
              <a:extLst>
                <a:ext uri="{FF2B5EF4-FFF2-40B4-BE49-F238E27FC236}">
                  <a16:creationId xmlns:a16="http://schemas.microsoft.com/office/drawing/2014/main" id="{1CCBD60F-91B4-C507-ECB3-02540A2C21A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2" name="TextBox 12">
              <a:extLst>
                <a:ext uri="{FF2B5EF4-FFF2-40B4-BE49-F238E27FC236}">
                  <a16:creationId xmlns:a16="http://schemas.microsoft.com/office/drawing/2014/main" id="{78CCC59E-B8A0-1E41-29A8-339A01551038}"/>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3" name="Group 10">
            <a:extLst>
              <a:ext uri="{FF2B5EF4-FFF2-40B4-BE49-F238E27FC236}">
                <a16:creationId xmlns:a16="http://schemas.microsoft.com/office/drawing/2014/main" id="{B2D90CFC-A75A-EE78-101B-A5CBC6DDAB67}"/>
              </a:ext>
            </a:extLst>
          </p:cNvPr>
          <p:cNvGrpSpPr/>
          <p:nvPr/>
        </p:nvGrpSpPr>
        <p:grpSpPr>
          <a:xfrm>
            <a:off x="1032385" y="4609932"/>
            <a:ext cx="365670" cy="365670"/>
            <a:chOff x="0" y="0"/>
            <a:chExt cx="812800" cy="812800"/>
          </a:xfrm>
        </p:grpSpPr>
        <p:sp>
          <p:nvSpPr>
            <p:cNvPr id="44" name="Freeform 11">
              <a:extLst>
                <a:ext uri="{FF2B5EF4-FFF2-40B4-BE49-F238E27FC236}">
                  <a16:creationId xmlns:a16="http://schemas.microsoft.com/office/drawing/2014/main" id="{6791592E-21E0-0FF9-5EAF-DB02F8580F3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5" name="TextBox 12">
              <a:extLst>
                <a:ext uri="{FF2B5EF4-FFF2-40B4-BE49-F238E27FC236}">
                  <a16:creationId xmlns:a16="http://schemas.microsoft.com/office/drawing/2014/main" id="{93AB8A50-F166-3D39-BF56-8AE8CF19B973}"/>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6" name="Group 10">
            <a:extLst>
              <a:ext uri="{FF2B5EF4-FFF2-40B4-BE49-F238E27FC236}">
                <a16:creationId xmlns:a16="http://schemas.microsoft.com/office/drawing/2014/main" id="{BA30A7A7-5593-1A36-ED1B-AC4618F26D52}"/>
              </a:ext>
            </a:extLst>
          </p:cNvPr>
          <p:cNvGrpSpPr/>
          <p:nvPr/>
        </p:nvGrpSpPr>
        <p:grpSpPr>
          <a:xfrm>
            <a:off x="998103" y="5494233"/>
            <a:ext cx="365670" cy="365670"/>
            <a:chOff x="0" y="0"/>
            <a:chExt cx="812800" cy="812800"/>
          </a:xfrm>
        </p:grpSpPr>
        <p:sp>
          <p:nvSpPr>
            <p:cNvPr id="47" name="Freeform 11">
              <a:extLst>
                <a:ext uri="{FF2B5EF4-FFF2-40B4-BE49-F238E27FC236}">
                  <a16:creationId xmlns:a16="http://schemas.microsoft.com/office/drawing/2014/main" id="{F02C05B4-AF6F-38F7-78DD-874259F8EFC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8" name="TextBox 12">
              <a:extLst>
                <a:ext uri="{FF2B5EF4-FFF2-40B4-BE49-F238E27FC236}">
                  <a16:creationId xmlns:a16="http://schemas.microsoft.com/office/drawing/2014/main" id="{40322BE9-F6BD-3513-F780-E62E1FA5C01D}"/>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pic>
        <p:nvPicPr>
          <p:cNvPr id="50" name="Picture 49">
            <a:extLst>
              <a:ext uri="{FF2B5EF4-FFF2-40B4-BE49-F238E27FC236}">
                <a16:creationId xmlns:a16="http://schemas.microsoft.com/office/drawing/2014/main" id="{4C5BD31C-AA23-45C0-9B80-C850E337462A}"/>
              </a:ext>
            </a:extLst>
          </p:cNvPr>
          <p:cNvPicPr>
            <a:picLocks noChangeAspect="1"/>
          </p:cNvPicPr>
          <p:nvPr/>
        </p:nvPicPr>
        <p:blipFill>
          <a:blip r:embed="rId4"/>
          <a:stretch>
            <a:fillRect/>
          </a:stretch>
        </p:blipFill>
        <p:spPr>
          <a:xfrm>
            <a:off x="8417944" y="2861153"/>
            <a:ext cx="9183849" cy="5025544"/>
          </a:xfrm>
          <a:prstGeom prst="rect">
            <a:avLst/>
          </a:prstGeom>
        </p:spPr>
      </p:pic>
      <p:sp>
        <p:nvSpPr>
          <p:cNvPr id="52" name="TextBox 51">
            <a:extLst>
              <a:ext uri="{FF2B5EF4-FFF2-40B4-BE49-F238E27FC236}">
                <a16:creationId xmlns:a16="http://schemas.microsoft.com/office/drawing/2014/main" id="{D430589F-FBBE-2A36-3813-FD1197BF41E0}"/>
              </a:ext>
            </a:extLst>
          </p:cNvPr>
          <p:cNvSpPr txBox="1"/>
          <p:nvPr/>
        </p:nvSpPr>
        <p:spPr>
          <a:xfrm>
            <a:off x="9372600" y="7353300"/>
            <a:ext cx="9144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 Adopted from (Alkan, Cushen-Brewster and Anyanwu, 2024)</a:t>
            </a:r>
          </a:p>
        </p:txBody>
      </p:sp>
      <p:sp>
        <p:nvSpPr>
          <p:cNvPr id="54" name="TextBox 17">
            <a:extLst>
              <a:ext uri="{FF2B5EF4-FFF2-40B4-BE49-F238E27FC236}">
                <a16:creationId xmlns:a16="http://schemas.microsoft.com/office/drawing/2014/main" id="{89365F39-8DAB-D89F-928A-2F843C800C1C}"/>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6" name="AutoShape 6"/>
          <p:cNvSpPr/>
          <p:nvPr/>
        </p:nvSpPr>
        <p:spPr>
          <a:xfrm>
            <a:off x="16948815" y="798199"/>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30" name="TextBox 30"/>
          <p:cNvSpPr txBox="1"/>
          <p:nvPr/>
        </p:nvSpPr>
        <p:spPr>
          <a:xfrm>
            <a:off x="-914400" y="1028700"/>
            <a:ext cx="9629775" cy="830997"/>
          </a:xfrm>
          <a:prstGeom prst="rect">
            <a:avLst/>
          </a:prstGeom>
        </p:spPr>
        <p:txBody>
          <a:bodyPr wrap="square" lIns="0" tIns="0" rIns="0" bIns="0" rtlCol="0" anchor="t">
            <a:spAutoFit/>
          </a:bodyPr>
          <a:lstStyle/>
          <a:p>
            <a:pPr lvl="0" algn="r"/>
            <a:r>
              <a:rPr lang="en-US" sz="5400" b="1" dirty="0">
                <a:latin typeface="Arial" panose="020B0604020202020204" pitchFamily="34" charset="0"/>
                <a:cs typeface="Arial" panose="020B0604020202020204" pitchFamily="34" charset="0"/>
              </a:rPr>
              <a:t>Motivation and rewards</a:t>
            </a:r>
            <a:endParaRPr lang="en-US" sz="5400" b="1" dirty="0">
              <a:solidFill>
                <a:srgbClr val="1B0D6D"/>
              </a:solidFill>
              <a:latin typeface="Arial" panose="020B0604020202020204" pitchFamily="34" charset="0"/>
              <a:ea typeface="Open Sans Ultra-Bold"/>
              <a:cs typeface="Arial" panose="020B0604020202020204" pitchFamily="34" charset="0"/>
              <a:sym typeface="Open Sans Ultra-Bold"/>
            </a:endParaRPr>
          </a:p>
        </p:txBody>
      </p:sp>
      <p:grpSp>
        <p:nvGrpSpPr>
          <p:cNvPr id="34" name="Group 21">
            <a:extLst>
              <a:ext uri="{FF2B5EF4-FFF2-40B4-BE49-F238E27FC236}">
                <a16:creationId xmlns:a16="http://schemas.microsoft.com/office/drawing/2014/main" id="{A3D9BD7E-6634-DB7D-0155-B326BCFDA683}"/>
              </a:ext>
            </a:extLst>
          </p:cNvPr>
          <p:cNvGrpSpPr/>
          <p:nvPr/>
        </p:nvGrpSpPr>
        <p:grpSpPr>
          <a:xfrm>
            <a:off x="1598626" y="3255270"/>
            <a:ext cx="6349612" cy="5698229"/>
            <a:chOff x="0" y="0"/>
            <a:chExt cx="1443842" cy="610702"/>
          </a:xfrm>
          <a:solidFill>
            <a:schemeClr val="accent3">
              <a:lumMod val="60000"/>
              <a:lumOff val="40000"/>
            </a:schemeClr>
          </a:solidFill>
        </p:grpSpPr>
        <p:sp>
          <p:nvSpPr>
            <p:cNvPr id="35" name="Freeform 22">
              <a:extLst>
                <a:ext uri="{FF2B5EF4-FFF2-40B4-BE49-F238E27FC236}">
                  <a16:creationId xmlns:a16="http://schemas.microsoft.com/office/drawing/2014/main" id="{34122DE3-6607-4F61-E380-93214CE02D22}"/>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36" name="TextBox 23">
              <a:extLst>
                <a:ext uri="{FF2B5EF4-FFF2-40B4-BE49-F238E27FC236}">
                  <a16:creationId xmlns:a16="http://schemas.microsoft.com/office/drawing/2014/main" id="{8D3ED723-DC2C-A156-ACB8-20EC39DBA479}"/>
                </a:ext>
              </a:extLst>
            </p:cNvPr>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38" name="TextBox 37">
            <a:extLst>
              <a:ext uri="{FF2B5EF4-FFF2-40B4-BE49-F238E27FC236}">
                <a16:creationId xmlns:a16="http://schemas.microsoft.com/office/drawing/2014/main" id="{0962D079-1C20-E96D-08E8-39F19AB8BDDD}"/>
              </a:ext>
            </a:extLst>
          </p:cNvPr>
          <p:cNvSpPr txBox="1"/>
          <p:nvPr/>
        </p:nvSpPr>
        <p:spPr>
          <a:xfrm>
            <a:off x="1981200" y="3859582"/>
            <a:ext cx="5334000" cy="4370427"/>
          </a:xfrm>
          <a:prstGeom prst="rect">
            <a:avLst/>
          </a:prstGeom>
          <a:noFill/>
        </p:spPr>
        <p:txBody>
          <a:bodyPr wrap="square">
            <a:spAutoFit/>
          </a:bodyPr>
          <a:lstStyle/>
          <a:p>
            <a:pPr lvl="0"/>
            <a:r>
              <a:rPr lang="en-US" sz="2000" b="1" dirty="0">
                <a:latin typeface="Arial" panose="020B0604020202020204" pitchFamily="34" charset="0"/>
                <a:cs typeface="Arial" panose="020B0604020202020204" pitchFamily="34" charset="0"/>
              </a:rPr>
              <a:t>Financial rewards and non-financial recognition</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Recognition, meaningful work and development opportunities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How motivation may affect engagement and turnover</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Limitations of relying on pay alone (</a:t>
            </a:r>
            <a:r>
              <a:rPr lang="en-US" sz="2000" b="1" dirty="0"/>
              <a:t>CIPD (2026) </a:t>
            </a:r>
            <a:endParaRPr lang="en-US" sz="2000" b="1" dirty="0">
              <a:latin typeface="Arial" panose="020B0604020202020204" pitchFamily="34" charset="0"/>
              <a:cs typeface="Arial" panose="020B0604020202020204" pitchFamily="34" charset="0"/>
            </a:endParaRPr>
          </a:p>
        </p:txBody>
      </p:sp>
      <p:grpSp>
        <p:nvGrpSpPr>
          <p:cNvPr id="39" name="Group 10">
            <a:extLst>
              <a:ext uri="{FF2B5EF4-FFF2-40B4-BE49-F238E27FC236}">
                <a16:creationId xmlns:a16="http://schemas.microsoft.com/office/drawing/2014/main" id="{E072D4C4-DA44-C8C5-2FAC-65CBACF65A2F}"/>
              </a:ext>
            </a:extLst>
          </p:cNvPr>
          <p:cNvGrpSpPr/>
          <p:nvPr/>
        </p:nvGrpSpPr>
        <p:grpSpPr>
          <a:xfrm>
            <a:off x="998103" y="5143500"/>
            <a:ext cx="365670" cy="365670"/>
            <a:chOff x="0" y="0"/>
            <a:chExt cx="812800" cy="812800"/>
          </a:xfrm>
        </p:grpSpPr>
        <p:sp>
          <p:nvSpPr>
            <p:cNvPr id="40" name="Freeform 11">
              <a:extLst>
                <a:ext uri="{FF2B5EF4-FFF2-40B4-BE49-F238E27FC236}">
                  <a16:creationId xmlns:a16="http://schemas.microsoft.com/office/drawing/2014/main" id="{52DEB438-5A44-572A-D913-C9E72AC5FA5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1" name="TextBox 12">
              <a:extLst>
                <a:ext uri="{FF2B5EF4-FFF2-40B4-BE49-F238E27FC236}">
                  <a16:creationId xmlns:a16="http://schemas.microsoft.com/office/drawing/2014/main" id="{C99F8B05-040B-14C8-2BFD-4BF2EC334FFC}"/>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2" name="Group 10">
            <a:extLst>
              <a:ext uri="{FF2B5EF4-FFF2-40B4-BE49-F238E27FC236}">
                <a16:creationId xmlns:a16="http://schemas.microsoft.com/office/drawing/2014/main" id="{C5E32022-59D6-9D69-67B0-24896FC2A4FE}"/>
              </a:ext>
            </a:extLst>
          </p:cNvPr>
          <p:cNvGrpSpPr/>
          <p:nvPr/>
        </p:nvGrpSpPr>
        <p:grpSpPr>
          <a:xfrm>
            <a:off x="998103" y="3965976"/>
            <a:ext cx="365670" cy="365670"/>
            <a:chOff x="0" y="0"/>
            <a:chExt cx="812800" cy="812800"/>
          </a:xfrm>
        </p:grpSpPr>
        <p:sp>
          <p:nvSpPr>
            <p:cNvPr id="43" name="Freeform 11">
              <a:extLst>
                <a:ext uri="{FF2B5EF4-FFF2-40B4-BE49-F238E27FC236}">
                  <a16:creationId xmlns:a16="http://schemas.microsoft.com/office/drawing/2014/main" id="{868AAF25-A604-2400-BBA9-7D59E48120D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4" name="TextBox 12">
              <a:extLst>
                <a:ext uri="{FF2B5EF4-FFF2-40B4-BE49-F238E27FC236}">
                  <a16:creationId xmlns:a16="http://schemas.microsoft.com/office/drawing/2014/main" id="{7D21E0C3-C9E2-3A17-B78A-B602DBF4C045}"/>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5" name="Group 10">
            <a:extLst>
              <a:ext uri="{FF2B5EF4-FFF2-40B4-BE49-F238E27FC236}">
                <a16:creationId xmlns:a16="http://schemas.microsoft.com/office/drawing/2014/main" id="{301ABFAF-1F47-6996-ACEF-86FD6C0C14E5}"/>
              </a:ext>
            </a:extLst>
          </p:cNvPr>
          <p:cNvGrpSpPr/>
          <p:nvPr/>
        </p:nvGrpSpPr>
        <p:grpSpPr>
          <a:xfrm>
            <a:off x="998103" y="6434011"/>
            <a:ext cx="365670" cy="365670"/>
            <a:chOff x="0" y="0"/>
            <a:chExt cx="812800" cy="812800"/>
          </a:xfrm>
        </p:grpSpPr>
        <p:sp>
          <p:nvSpPr>
            <p:cNvPr id="46" name="Freeform 11">
              <a:extLst>
                <a:ext uri="{FF2B5EF4-FFF2-40B4-BE49-F238E27FC236}">
                  <a16:creationId xmlns:a16="http://schemas.microsoft.com/office/drawing/2014/main" id="{B4BEAAC8-BB04-27DC-ABF2-6E6435F7E85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7" name="TextBox 12">
              <a:extLst>
                <a:ext uri="{FF2B5EF4-FFF2-40B4-BE49-F238E27FC236}">
                  <a16:creationId xmlns:a16="http://schemas.microsoft.com/office/drawing/2014/main" id="{54FBF47E-2024-21F3-D709-837A25EE219A}"/>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8" name="Group 10">
            <a:extLst>
              <a:ext uri="{FF2B5EF4-FFF2-40B4-BE49-F238E27FC236}">
                <a16:creationId xmlns:a16="http://schemas.microsoft.com/office/drawing/2014/main" id="{EB285648-EE67-80F5-E3A2-9E249A35CF1A}"/>
              </a:ext>
            </a:extLst>
          </p:cNvPr>
          <p:cNvGrpSpPr/>
          <p:nvPr/>
        </p:nvGrpSpPr>
        <p:grpSpPr>
          <a:xfrm>
            <a:off x="998103" y="7541687"/>
            <a:ext cx="365670" cy="365670"/>
            <a:chOff x="0" y="0"/>
            <a:chExt cx="812800" cy="812800"/>
          </a:xfrm>
        </p:grpSpPr>
        <p:sp>
          <p:nvSpPr>
            <p:cNvPr id="49" name="Freeform 11">
              <a:extLst>
                <a:ext uri="{FF2B5EF4-FFF2-40B4-BE49-F238E27FC236}">
                  <a16:creationId xmlns:a16="http://schemas.microsoft.com/office/drawing/2014/main" id="{7A843F3D-F9E8-B1F5-A8E1-BBB94F98FE3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0" name="TextBox 12">
              <a:extLst>
                <a:ext uri="{FF2B5EF4-FFF2-40B4-BE49-F238E27FC236}">
                  <a16:creationId xmlns:a16="http://schemas.microsoft.com/office/drawing/2014/main" id="{2F1A1F0E-5ED0-A3DF-AD04-BC40640F535F}"/>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51" name="Group 17">
            <a:extLst>
              <a:ext uri="{FF2B5EF4-FFF2-40B4-BE49-F238E27FC236}">
                <a16:creationId xmlns:a16="http://schemas.microsoft.com/office/drawing/2014/main" id="{55745788-1BE6-AD30-182E-985B06E6AC9F}"/>
              </a:ext>
            </a:extLst>
          </p:cNvPr>
          <p:cNvGrpSpPr/>
          <p:nvPr/>
        </p:nvGrpSpPr>
        <p:grpSpPr>
          <a:xfrm>
            <a:off x="10765576" y="2308620"/>
            <a:ext cx="5225962" cy="4491061"/>
            <a:chOff x="0" y="0"/>
            <a:chExt cx="812800" cy="698500"/>
          </a:xfrm>
        </p:grpSpPr>
        <p:sp>
          <p:nvSpPr>
            <p:cNvPr id="52" name="Freeform 18">
              <a:extLst>
                <a:ext uri="{FF2B5EF4-FFF2-40B4-BE49-F238E27FC236}">
                  <a16:creationId xmlns:a16="http://schemas.microsoft.com/office/drawing/2014/main" id="{D51BEA8D-DE17-691A-6BEE-A77B1FD2A3AF}"/>
                </a:ext>
              </a:extLst>
            </p:cNvPr>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53" name="TextBox 19">
              <a:extLst>
                <a:ext uri="{FF2B5EF4-FFF2-40B4-BE49-F238E27FC236}">
                  <a16:creationId xmlns:a16="http://schemas.microsoft.com/office/drawing/2014/main" id="{13F906C4-9279-F165-37B0-02AA4978F6C0}"/>
                </a:ext>
              </a:extLst>
            </p:cNvPr>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grpSp>
        <p:nvGrpSpPr>
          <p:cNvPr id="54" name="Group 20">
            <a:extLst>
              <a:ext uri="{FF2B5EF4-FFF2-40B4-BE49-F238E27FC236}">
                <a16:creationId xmlns:a16="http://schemas.microsoft.com/office/drawing/2014/main" id="{ADEA7D23-AF65-67F1-2D43-74BC71C1A1B7}"/>
              </a:ext>
            </a:extLst>
          </p:cNvPr>
          <p:cNvGrpSpPr/>
          <p:nvPr/>
        </p:nvGrpSpPr>
        <p:grpSpPr>
          <a:xfrm>
            <a:off x="10704284" y="4364887"/>
            <a:ext cx="5225962" cy="4491061"/>
            <a:chOff x="0" y="0"/>
            <a:chExt cx="812800" cy="698500"/>
          </a:xfrm>
        </p:grpSpPr>
        <p:sp>
          <p:nvSpPr>
            <p:cNvPr id="55" name="Freeform 21">
              <a:extLst>
                <a:ext uri="{FF2B5EF4-FFF2-40B4-BE49-F238E27FC236}">
                  <a16:creationId xmlns:a16="http://schemas.microsoft.com/office/drawing/2014/main" id="{C8C2720F-2C87-3742-F1E3-7DD3780136FF}"/>
                </a:ext>
              </a:extLst>
            </p:cNvPr>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56" name="TextBox 22">
              <a:extLst>
                <a:ext uri="{FF2B5EF4-FFF2-40B4-BE49-F238E27FC236}">
                  <a16:creationId xmlns:a16="http://schemas.microsoft.com/office/drawing/2014/main" id="{419A4E4B-AB9F-A008-DEB7-D3D305661AD4}"/>
                </a:ext>
              </a:extLst>
            </p:cNvPr>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sp>
        <p:nvSpPr>
          <p:cNvPr id="58" name="TextBox 17">
            <a:extLst>
              <a:ext uri="{FF2B5EF4-FFF2-40B4-BE49-F238E27FC236}">
                <a16:creationId xmlns:a16="http://schemas.microsoft.com/office/drawing/2014/main" id="{D1333875-C87C-FA9A-25D1-3623E06A194B}"/>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sp>
        <p:nvSpPr>
          <p:cNvPr id="7" name="AutoShape 7"/>
          <p:cNvSpPr/>
          <p:nvPr/>
        </p:nvSpPr>
        <p:spPr>
          <a:xfrm>
            <a:off x="16948815" y="923117"/>
            <a:ext cx="408517" cy="0"/>
          </a:xfrm>
          <a:prstGeom prst="line">
            <a:avLst/>
          </a:prstGeom>
          <a:ln w="38100" cap="flat">
            <a:solidFill>
              <a:srgbClr val="FFFFFF"/>
            </a:solidFill>
            <a:prstDash val="solid"/>
            <a:headEnd type="none" w="sm" len="sm"/>
            <a:tailEnd type="none" w="sm" len="sm"/>
          </a:ln>
        </p:spPr>
        <p:txBody>
          <a:bodyPr/>
          <a:lstStyle/>
          <a:p>
            <a:endParaRPr lang="en-US"/>
          </a:p>
        </p:txBody>
      </p:sp>
      <p:sp>
        <p:nvSpPr>
          <p:cNvPr id="28" name="TextBox 28"/>
          <p:cNvSpPr txBox="1"/>
          <p:nvPr/>
        </p:nvSpPr>
        <p:spPr>
          <a:xfrm>
            <a:off x="914400" y="1181100"/>
            <a:ext cx="9912270" cy="830997"/>
          </a:xfrm>
          <a:prstGeom prst="rect">
            <a:avLst/>
          </a:prstGeom>
        </p:spPr>
        <p:txBody>
          <a:bodyPr wrap="square" lIns="0" tIns="0" rIns="0" bIns="0" rtlCol="0" anchor="t">
            <a:spAutoFit/>
          </a:bodyPr>
          <a:lstStyle/>
          <a:p>
            <a:pPr lvl="0"/>
            <a:r>
              <a:rPr lang="en-US" sz="5400" b="1" dirty="0">
                <a:latin typeface="Arial" panose="020B0604020202020204" pitchFamily="34" charset="0"/>
                <a:cs typeface="Arial" panose="020B0604020202020204" pitchFamily="34" charset="0"/>
              </a:rPr>
              <a:t>Leadership and Teamwork</a:t>
            </a:r>
            <a:endParaRPr lang="en-US" sz="4920" b="1" dirty="0">
              <a:solidFill>
                <a:srgbClr val="1B0D6D"/>
              </a:solidFill>
              <a:latin typeface="Arial" panose="020B0604020202020204" pitchFamily="34" charset="0"/>
              <a:ea typeface="Open Sans Ultra-Bold"/>
              <a:cs typeface="Arial" panose="020B0604020202020204" pitchFamily="34" charset="0"/>
              <a:sym typeface="Open Sans Ultra-Bold"/>
            </a:endParaRPr>
          </a:p>
        </p:txBody>
      </p:sp>
      <p:grpSp>
        <p:nvGrpSpPr>
          <p:cNvPr id="37" name="Group 21">
            <a:extLst>
              <a:ext uri="{FF2B5EF4-FFF2-40B4-BE49-F238E27FC236}">
                <a16:creationId xmlns:a16="http://schemas.microsoft.com/office/drawing/2014/main" id="{99FCC207-458F-7BB5-598E-C75C0A3CBD61}"/>
              </a:ext>
            </a:extLst>
          </p:cNvPr>
          <p:cNvGrpSpPr/>
          <p:nvPr/>
        </p:nvGrpSpPr>
        <p:grpSpPr>
          <a:xfrm>
            <a:off x="1598626" y="3255270"/>
            <a:ext cx="6349612" cy="5698229"/>
            <a:chOff x="0" y="0"/>
            <a:chExt cx="1443842" cy="610702"/>
          </a:xfrm>
          <a:solidFill>
            <a:schemeClr val="accent3">
              <a:lumMod val="60000"/>
              <a:lumOff val="40000"/>
            </a:schemeClr>
          </a:solidFill>
        </p:grpSpPr>
        <p:sp>
          <p:nvSpPr>
            <p:cNvPr id="38" name="Freeform 22">
              <a:extLst>
                <a:ext uri="{FF2B5EF4-FFF2-40B4-BE49-F238E27FC236}">
                  <a16:creationId xmlns:a16="http://schemas.microsoft.com/office/drawing/2014/main" id="{EE658844-2722-9177-F1C8-8967FD8C1D4F}"/>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39" name="TextBox 23">
              <a:extLst>
                <a:ext uri="{FF2B5EF4-FFF2-40B4-BE49-F238E27FC236}">
                  <a16:creationId xmlns:a16="http://schemas.microsoft.com/office/drawing/2014/main" id="{3DF8FD14-96C1-D639-1D09-CB0D46EA7E3F}"/>
                </a:ext>
              </a:extLst>
            </p:cNvPr>
            <p:cNvSpPr txBox="1"/>
            <p:nvPr/>
          </p:nvSpPr>
          <p:spPr>
            <a:xfrm>
              <a:off x="0" y="-28575"/>
              <a:ext cx="1443842" cy="639277"/>
            </a:xfrm>
            <a:prstGeom prst="rect">
              <a:avLst/>
            </a:prstGeom>
            <a:grpFill/>
          </p:spPr>
          <p:txBody>
            <a:bodyPr lIns="50800" tIns="50800" rIns="50800" bIns="50800" rtlCol="0" anchor="ctr"/>
            <a:lstStyle/>
            <a:p>
              <a:pPr marL="0" lvl="0" indent="0" algn="ctr">
                <a:lnSpc>
                  <a:spcPts val="2794"/>
                </a:lnSpc>
              </a:pPr>
              <a:endParaRPr/>
            </a:p>
          </p:txBody>
        </p:sp>
      </p:grpSp>
      <p:sp>
        <p:nvSpPr>
          <p:cNvPr id="41" name="TextBox 40">
            <a:extLst>
              <a:ext uri="{FF2B5EF4-FFF2-40B4-BE49-F238E27FC236}">
                <a16:creationId xmlns:a16="http://schemas.microsoft.com/office/drawing/2014/main" id="{77F3707F-3DC0-0BA1-36BF-1DAA4A2F5A72}"/>
              </a:ext>
            </a:extLst>
          </p:cNvPr>
          <p:cNvSpPr txBox="1"/>
          <p:nvPr/>
        </p:nvSpPr>
        <p:spPr>
          <a:xfrm>
            <a:off x="2057400" y="4220170"/>
            <a:ext cx="5257800" cy="3477875"/>
          </a:xfrm>
          <a:prstGeom prst="rect">
            <a:avLst/>
          </a:prstGeom>
          <a:noFill/>
        </p:spPr>
        <p:txBody>
          <a:bodyPr wrap="square">
            <a:spAutoFit/>
          </a:bodyPr>
          <a:lstStyle/>
          <a:p>
            <a:pPr lvl="0"/>
            <a:r>
              <a:rPr lang="en-US" sz="2000" b="1" dirty="0">
                <a:latin typeface="Arial" panose="020B0604020202020204" pitchFamily="34" charset="0"/>
                <a:cs typeface="Arial" panose="020B0604020202020204" pitchFamily="34" charset="0"/>
              </a:rPr>
              <a:t>Consider how managers communicate expectations and support team members.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Discuss collaboration, feedback and shared responsibilities (Weyman et al., 2026).</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Explain how leadership can support learning and effective teamwork.</a:t>
            </a:r>
          </a:p>
        </p:txBody>
      </p:sp>
      <p:grpSp>
        <p:nvGrpSpPr>
          <p:cNvPr id="42" name="Group 10">
            <a:extLst>
              <a:ext uri="{FF2B5EF4-FFF2-40B4-BE49-F238E27FC236}">
                <a16:creationId xmlns:a16="http://schemas.microsoft.com/office/drawing/2014/main" id="{56803651-42F0-0ECA-EC91-7660F580D38A}"/>
              </a:ext>
            </a:extLst>
          </p:cNvPr>
          <p:cNvGrpSpPr/>
          <p:nvPr/>
        </p:nvGrpSpPr>
        <p:grpSpPr>
          <a:xfrm>
            <a:off x="914400" y="4253507"/>
            <a:ext cx="365670" cy="365670"/>
            <a:chOff x="0" y="0"/>
            <a:chExt cx="812800" cy="812800"/>
          </a:xfrm>
        </p:grpSpPr>
        <p:sp>
          <p:nvSpPr>
            <p:cNvPr id="43" name="Freeform 11">
              <a:extLst>
                <a:ext uri="{FF2B5EF4-FFF2-40B4-BE49-F238E27FC236}">
                  <a16:creationId xmlns:a16="http://schemas.microsoft.com/office/drawing/2014/main" id="{4C1A6643-D32F-AB29-227A-77361EBFE0C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4" name="TextBox 12">
              <a:extLst>
                <a:ext uri="{FF2B5EF4-FFF2-40B4-BE49-F238E27FC236}">
                  <a16:creationId xmlns:a16="http://schemas.microsoft.com/office/drawing/2014/main" id="{203B0CBE-DDE9-3906-ED59-14B65D526B6E}"/>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5" name="Group 10">
            <a:extLst>
              <a:ext uri="{FF2B5EF4-FFF2-40B4-BE49-F238E27FC236}">
                <a16:creationId xmlns:a16="http://schemas.microsoft.com/office/drawing/2014/main" id="{FC7E6521-97B1-23E3-9627-6BE351944E11}"/>
              </a:ext>
            </a:extLst>
          </p:cNvPr>
          <p:cNvGrpSpPr/>
          <p:nvPr/>
        </p:nvGrpSpPr>
        <p:grpSpPr>
          <a:xfrm>
            <a:off x="914400" y="5559370"/>
            <a:ext cx="365670" cy="365670"/>
            <a:chOff x="0" y="0"/>
            <a:chExt cx="812800" cy="812800"/>
          </a:xfrm>
        </p:grpSpPr>
        <p:sp>
          <p:nvSpPr>
            <p:cNvPr id="46" name="Freeform 11">
              <a:extLst>
                <a:ext uri="{FF2B5EF4-FFF2-40B4-BE49-F238E27FC236}">
                  <a16:creationId xmlns:a16="http://schemas.microsoft.com/office/drawing/2014/main" id="{5607D9C9-FF17-07D7-5667-FE3D894BCB1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7" name="TextBox 12">
              <a:extLst>
                <a:ext uri="{FF2B5EF4-FFF2-40B4-BE49-F238E27FC236}">
                  <a16:creationId xmlns:a16="http://schemas.microsoft.com/office/drawing/2014/main" id="{A728E080-4CBD-C7E8-EB59-75299C175452}"/>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8" name="Group 10">
            <a:extLst>
              <a:ext uri="{FF2B5EF4-FFF2-40B4-BE49-F238E27FC236}">
                <a16:creationId xmlns:a16="http://schemas.microsoft.com/office/drawing/2014/main" id="{E54E39BD-047A-2585-E17D-71F57980D224}"/>
              </a:ext>
            </a:extLst>
          </p:cNvPr>
          <p:cNvGrpSpPr/>
          <p:nvPr/>
        </p:nvGrpSpPr>
        <p:grpSpPr>
          <a:xfrm>
            <a:off x="914400" y="7195565"/>
            <a:ext cx="365670" cy="365670"/>
            <a:chOff x="0" y="0"/>
            <a:chExt cx="812800" cy="812800"/>
          </a:xfrm>
        </p:grpSpPr>
        <p:sp>
          <p:nvSpPr>
            <p:cNvPr id="49" name="Freeform 11">
              <a:extLst>
                <a:ext uri="{FF2B5EF4-FFF2-40B4-BE49-F238E27FC236}">
                  <a16:creationId xmlns:a16="http://schemas.microsoft.com/office/drawing/2014/main" id="{E4EAF676-210E-06BC-E061-390C6BEBDC3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0" name="TextBox 12">
              <a:extLst>
                <a:ext uri="{FF2B5EF4-FFF2-40B4-BE49-F238E27FC236}">
                  <a16:creationId xmlns:a16="http://schemas.microsoft.com/office/drawing/2014/main" id="{12DC1A51-3C7D-0B2B-EC1D-FC9712B3E436}"/>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pic>
        <p:nvPicPr>
          <p:cNvPr id="52" name="Picture 51">
            <a:extLst>
              <a:ext uri="{FF2B5EF4-FFF2-40B4-BE49-F238E27FC236}">
                <a16:creationId xmlns:a16="http://schemas.microsoft.com/office/drawing/2014/main" id="{1EED3BBD-DC4C-8C03-CF9B-517C5F30F5C0}"/>
              </a:ext>
            </a:extLst>
          </p:cNvPr>
          <p:cNvPicPr>
            <a:picLocks noChangeAspect="1"/>
          </p:cNvPicPr>
          <p:nvPr/>
        </p:nvPicPr>
        <p:blipFill>
          <a:blip r:embed="rId4"/>
          <a:stretch>
            <a:fillRect/>
          </a:stretch>
        </p:blipFill>
        <p:spPr>
          <a:xfrm>
            <a:off x="8379977" y="3346363"/>
            <a:ext cx="9340435" cy="5088790"/>
          </a:xfrm>
          <a:prstGeom prst="rect">
            <a:avLst/>
          </a:prstGeom>
        </p:spPr>
      </p:pic>
      <p:sp>
        <p:nvSpPr>
          <p:cNvPr id="54" name="TextBox 53">
            <a:extLst>
              <a:ext uri="{FF2B5EF4-FFF2-40B4-BE49-F238E27FC236}">
                <a16:creationId xmlns:a16="http://schemas.microsoft.com/office/drawing/2014/main" id="{3554EA8F-9DF3-8308-EB0B-76BD5C989075}"/>
              </a:ext>
            </a:extLst>
          </p:cNvPr>
          <p:cNvSpPr txBox="1"/>
          <p:nvPr/>
        </p:nvSpPr>
        <p:spPr>
          <a:xfrm>
            <a:off x="10515600" y="8584167"/>
            <a:ext cx="9144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 Adapted from Kouzes and Posner (2016).</a:t>
            </a:r>
          </a:p>
        </p:txBody>
      </p:sp>
      <p:sp>
        <p:nvSpPr>
          <p:cNvPr id="56" name="TextBox 17">
            <a:extLst>
              <a:ext uri="{FF2B5EF4-FFF2-40B4-BE49-F238E27FC236}">
                <a16:creationId xmlns:a16="http://schemas.microsoft.com/office/drawing/2014/main" id="{4C27C209-C840-CA1E-24B3-4D938376BC0D}"/>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grpSp>
        <p:nvGrpSpPr>
          <p:cNvPr id="11" name="Group 11"/>
          <p:cNvGrpSpPr/>
          <p:nvPr/>
        </p:nvGrpSpPr>
        <p:grpSpPr>
          <a:xfrm>
            <a:off x="1371600" y="3474639"/>
            <a:ext cx="6819230" cy="5528753"/>
            <a:chOff x="0" y="0"/>
            <a:chExt cx="1443842" cy="610702"/>
          </a:xfrm>
          <a:solidFill>
            <a:schemeClr val="accent3">
              <a:lumMod val="60000"/>
              <a:lumOff val="40000"/>
            </a:schemeClr>
          </a:solidFill>
        </p:grpSpPr>
        <p:sp>
          <p:nvSpPr>
            <p:cNvPr id="12" name="Freeform 12"/>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13" name="TextBox 13"/>
            <p:cNvSpPr txBox="1"/>
            <p:nvPr/>
          </p:nvSpPr>
          <p:spPr>
            <a:xfrm>
              <a:off x="0" y="-28575"/>
              <a:ext cx="1443842" cy="639277"/>
            </a:xfrm>
            <a:prstGeom prst="rect">
              <a:avLst/>
            </a:prstGeom>
            <a:grpFill/>
          </p:spPr>
          <p:txBody>
            <a:bodyPr lIns="50800" tIns="50800" rIns="50800" bIns="50800" rtlCol="0" anchor="ctr"/>
            <a:lstStyle/>
            <a:p>
              <a:pPr marL="285750" lvl="0" indent="-285750" algn="ctr">
                <a:lnSpc>
                  <a:spcPts val="2794"/>
                </a:lnSpc>
                <a:buFont typeface="Arial" panose="020B0604020202020204" pitchFamily="34" charset="0"/>
                <a:buChar char="•"/>
              </a:pPr>
              <a:endParaRPr/>
            </a:p>
          </p:txBody>
        </p:sp>
      </p:grpSp>
      <p:sp>
        <p:nvSpPr>
          <p:cNvPr id="26" name="TextBox 26"/>
          <p:cNvSpPr txBox="1"/>
          <p:nvPr/>
        </p:nvSpPr>
        <p:spPr>
          <a:xfrm>
            <a:off x="1371600" y="1348490"/>
            <a:ext cx="14249400" cy="830997"/>
          </a:xfrm>
          <a:prstGeom prst="rect">
            <a:avLst/>
          </a:prstGeom>
        </p:spPr>
        <p:txBody>
          <a:bodyPr wrap="square" lIns="0" tIns="0" rIns="0" bIns="0" rtlCol="0" anchor="t">
            <a:spAutoFit/>
          </a:bodyPr>
          <a:lstStyle/>
          <a:p>
            <a:pPr lvl="0"/>
            <a:r>
              <a:rPr lang="en-US" sz="5400" b="1" dirty="0">
                <a:latin typeface="Arial" panose="020B0604020202020204" pitchFamily="34" charset="0"/>
                <a:cs typeface="Arial" panose="020B0604020202020204" pitchFamily="34" charset="0"/>
              </a:rPr>
              <a:t>Employee Wellbeing and Retention</a:t>
            </a:r>
            <a:endParaRPr lang="en-US" sz="5400" b="1" dirty="0">
              <a:solidFill>
                <a:srgbClr val="1B0D6D"/>
              </a:solidFill>
              <a:latin typeface="Arial" panose="020B0604020202020204" pitchFamily="34" charset="0"/>
              <a:ea typeface="Open Sans Ultra-Bold"/>
              <a:cs typeface="Arial" panose="020B0604020202020204" pitchFamily="34" charset="0"/>
              <a:sym typeface="Open Sans Ultra-Bold"/>
            </a:endParaRPr>
          </a:p>
        </p:txBody>
      </p:sp>
      <p:sp>
        <p:nvSpPr>
          <p:cNvPr id="30" name="TextBox 29">
            <a:extLst>
              <a:ext uri="{FF2B5EF4-FFF2-40B4-BE49-F238E27FC236}">
                <a16:creationId xmlns:a16="http://schemas.microsoft.com/office/drawing/2014/main" id="{F3EE8C5A-E7B6-7CF1-6347-035A6084E007}"/>
              </a:ext>
            </a:extLst>
          </p:cNvPr>
          <p:cNvSpPr txBox="1"/>
          <p:nvPr/>
        </p:nvSpPr>
        <p:spPr>
          <a:xfrm>
            <a:off x="1600200" y="3390900"/>
            <a:ext cx="6362030" cy="3447098"/>
          </a:xfrm>
          <a:prstGeom prst="rect">
            <a:avLst/>
          </a:prstGeom>
          <a:noFill/>
        </p:spPr>
        <p:txBody>
          <a:bodyPr wrap="square">
            <a:spAutoFit/>
          </a:bodyPr>
          <a:lstStyle/>
          <a:p>
            <a:pPr lvl="0"/>
            <a:r>
              <a:rPr lang="en-US" sz="2000" b="1" dirty="0">
                <a:latin typeface="Arial" panose="020B0604020202020204" pitchFamily="34" charset="0"/>
                <a:cs typeface="Arial" panose="020B0604020202020204" pitchFamily="34" charset="0"/>
              </a:rPr>
              <a:t>Burnout and workload concerns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Work–life balance and employee support (Rahman, Malarvizhi and Khan, 2025)</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Factors contributing to employees leaving</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Ways to monitor turnover and engagement</a:t>
            </a:r>
          </a:p>
        </p:txBody>
      </p:sp>
      <p:sp>
        <p:nvSpPr>
          <p:cNvPr id="32" name="TextBox 31">
            <a:extLst>
              <a:ext uri="{FF2B5EF4-FFF2-40B4-BE49-F238E27FC236}">
                <a16:creationId xmlns:a16="http://schemas.microsoft.com/office/drawing/2014/main" id="{8FDF9DBC-B497-1CF1-AA4B-91EC60713C9F}"/>
              </a:ext>
            </a:extLst>
          </p:cNvPr>
          <p:cNvSpPr txBox="1"/>
          <p:nvPr/>
        </p:nvSpPr>
        <p:spPr>
          <a:xfrm>
            <a:off x="1485900" y="7367420"/>
            <a:ext cx="6590630" cy="707886"/>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Theory to research: Job Demands–Resources (JD-R) Model.</a:t>
            </a:r>
          </a:p>
        </p:txBody>
      </p:sp>
      <p:grpSp>
        <p:nvGrpSpPr>
          <p:cNvPr id="33" name="Group 10">
            <a:extLst>
              <a:ext uri="{FF2B5EF4-FFF2-40B4-BE49-F238E27FC236}">
                <a16:creationId xmlns:a16="http://schemas.microsoft.com/office/drawing/2014/main" id="{9B32740C-23C8-307A-5869-246374C11EAF}"/>
              </a:ext>
            </a:extLst>
          </p:cNvPr>
          <p:cNvGrpSpPr/>
          <p:nvPr/>
        </p:nvGrpSpPr>
        <p:grpSpPr>
          <a:xfrm>
            <a:off x="791617" y="3446064"/>
            <a:ext cx="365670" cy="365670"/>
            <a:chOff x="0" y="0"/>
            <a:chExt cx="812800" cy="812800"/>
          </a:xfrm>
        </p:grpSpPr>
        <p:sp>
          <p:nvSpPr>
            <p:cNvPr id="34" name="Freeform 11">
              <a:extLst>
                <a:ext uri="{FF2B5EF4-FFF2-40B4-BE49-F238E27FC236}">
                  <a16:creationId xmlns:a16="http://schemas.microsoft.com/office/drawing/2014/main" id="{AF6C12F2-5A16-C72F-7118-952D359A8A3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5" name="TextBox 12">
              <a:extLst>
                <a:ext uri="{FF2B5EF4-FFF2-40B4-BE49-F238E27FC236}">
                  <a16:creationId xmlns:a16="http://schemas.microsoft.com/office/drawing/2014/main" id="{B14DD88A-2D78-725E-B1B5-0592DFFC76CF}"/>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6" name="Group 10">
            <a:extLst>
              <a:ext uri="{FF2B5EF4-FFF2-40B4-BE49-F238E27FC236}">
                <a16:creationId xmlns:a16="http://schemas.microsoft.com/office/drawing/2014/main" id="{5D6683F7-1453-4AA0-825A-7F8D5799F4D2}"/>
              </a:ext>
            </a:extLst>
          </p:cNvPr>
          <p:cNvGrpSpPr/>
          <p:nvPr/>
        </p:nvGrpSpPr>
        <p:grpSpPr>
          <a:xfrm>
            <a:off x="784571" y="5143500"/>
            <a:ext cx="365670" cy="365670"/>
            <a:chOff x="0" y="0"/>
            <a:chExt cx="812800" cy="812800"/>
          </a:xfrm>
        </p:grpSpPr>
        <p:sp>
          <p:nvSpPr>
            <p:cNvPr id="37" name="Freeform 11">
              <a:extLst>
                <a:ext uri="{FF2B5EF4-FFF2-40B4-BE49-F238E27FC236}">
                  <a16:creationId xmlns:a16="http://schemas.microsoft.com/office/drawing/2014/main" id="{499FAAA8-6F75-96AA-43C3-3B0F228B42F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8" name="TextBox 12">
              <a:extLst>
                <a:ext uri="{FF2B5EF4-FFF2-40B4-BE49-F238E27FC236}">
                  <a16:creationId xmlns:a16="http://schemas.microsoft.com/office/drawing/2014/main" id="{C8EBE421-29B8-F48B-F2F1-47732C668994}"/>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9" name="Group 10">
            <a:extLst>
              <a:ext uri="{FF2B5EF4-FFF2-40B4-BE49-F238E27FC236}">
                <a16:creationId xmlns:a16="http://schemas.microsoft.com/office/drawing/2014/main" id="{0F3ADDDE-86E1-4AB8-F1C3-87409E25AF50}"/>
              </a:ext>
            </a:extLst>
          </p:cNvPr>
          <p:cNvGrpSpPr/>
          <p:nvPr/>
        </p:nvGrpSpPr>
        <p:grpSpPr>
          <a:xfrm>
            <a:off x="785910" y="4294782"/>
            <a:ext cx="365670" cy="365670"/>
            <a:chOff x="0" y="0"/>
            <a:chExt cx="812800" cy="812800"/>
          </a:xfrm>
        </p:grpSpPr>
        <p:sp>
          <p:nvSpPr>
            <p:cNvPr id="40" name="Freeform 11">
              <a:extLst>
                <a:ext uri="{FF2B5EF4-FFF2-40B4-BE49-F238E27FC236}">
                  <a16:creationId xmlns:a16="http://schemas.microsoft.com/office/drawing/2014/main" id="{82C3808B-1556-2934-56E8-43C5F21EAA2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1" name="TextBox 12">
              <a:extLst>
                <a:ext uri="{FF2B5EF4-FFF2-40B4-BE49-F238E27FC236}">
                  <a16:creationId xmlns:a16="http://schemas.microsoft.com/office/drawing/2014/main" id="{27473A28-4314-756D-4F36-C506941F00B2}"/>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2" name="Group 10">
            <a:extLst>
              <a:ext uri="{FF2B5EF4-FFF2-40B4-BE49-F238E27FC236}">
                <a16:creationId xmlns:a16="http://schemas.microsoft.com/office/drawing/2014/main" id="{E834D061-33C3-EDD5-B436-5FFB407457D5}"/>
              </a:ext>
            </a:extLst>
          </p:cNvPr>
          <p:cNvGrpSpPr/>
          <p:nvPr/>
        </p:nvGrpSpPr>
        <p:grpSpPr>
          <a:xfrm>
            <a:off x="784571" y="6194530"/>
            <a:ext cx="365670" cy="365670"/>
            <a:chOff x="0" y="0"/>
            <a:chExt cx="812800" cy="812800"/>
          </a:xfrm>
        </p:grpSpPr>
        <p:sp>
          <p:nvSpPr>
            <p:cNvPr id="43" name="Freeform 11">
              <a:extLst>
                <a:ext uri="{FF2B5EF4-FFF2-40B4-BE49-F238E27FC236}">
                  <a16:creationId xmlns:a16="http://schemas.microsoft.com/office/drawing/2014/main" id="{11F9FB51-32C8-E6AE-6B1A-97308181EBF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4" name="TextBox 12">
              <a:extLst>
                <a:ext uri="{FF2B5EF4-FFF2-40B4-BE49-F238E27FC236}">
                  <a16:creationId xmlns:a16="http://schemas.microsoft.com/office/drawing/2014/main" id="{FB41739F-4087-0CF5-B8C4-5904C43E7F18}"/>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5" name="Group 10">
            <a:extLst>
              <a:ext uri="{FF2B5EF4-FFF2-40B4-BE49-F238E27FC236}">
                <a16:creationId xmlns:a16="http://schemas.microsoft.com/office/drawing/2014/main" id="{563FE9BF-3B49-8FDC-488C-110350BFC9A2}"/>
              </a:ext>
            </a:extLst>
          </p:cNvPr>
          <p:cNvGrpSpPr/>
          <p:nvPr/>
        </p:nvGrpSpPr>
        <p:grpSpPr>
          <a:xfrm>
            <a:off x="784571" y="7361530"/>
            <a:ext cx="365670" cy="365670"/>
            <a:chOff x="0" y="0"/>
            <a:chExt cx="812800" cy="812800"/>
          </a:xfrm>
        </p:grpSpPr>
        <p:sp>
          <p:nvSpPr>
            <p:cNvPr id="46" name="Freeform 11">
              <a:extLst>
                <a:ext uri="{FF2B5EF4-FFF2-40B4-BE49-F238E27FC236}">
                  <a16:creationId xmlns:a16="http://schemas.microsoft.com/office/drawing/2014/main" id="{2F4E11F7-C2D8-7C4C-CDB4-0A477B4A576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7" name="TextBox 12">
              <a:extLst>
                <a:ext uri="{FF2B5EF4-FFF2-40B4-BE49-F238E27FC236}">
                  <a16:creationId xmlns:a16="http://schemas.microsoft.com/office/drawing/2014/main" id="{62ABF84A-4C02-339A-4CEE-A208C6D0D4A6}"/>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8" name="Group 17">
            <a:extLst>
              <a:ext uri="{FF2B5EF4-FFF2-40B4-BE49-F238E27FC236}">
                <a16:creationId xmlns:a16="http://schemas.microsoft.com/office/drawing/2014/main" id="{BCBBC80B-D0C6-CA04-707F-B00FFBE86CD7}"/>
              </a:ext>
            </a:extLst>
          </p:cNvPr>
          <p:cNvGrpSpPr/>
          <p:nvPr/>
        </p:nvGrpSpPr>
        <p:grpSpPr>
          <a:xfrm>
            <a:off x="10765569" y="2649126"/>
            <a:ext cx="5225962" cy="4491061"/>
            <a:chOff x="0" y="0"/>
            <a:chExt cx="812800" cy="698500"/>
          </a:xfrm>
        </p:grpSpPr>
        <p:sp>
          <p:nvSpPr>
            <p:cNvPr id="49" name="Freeform 18">
              <a:extLst>
                <a:ext uri="{FF2B5EF4-FFF2-40B4-BE49-F238E27FC236}">
                  <a16:creationId xmlns:a16="http://schemas.microsoft.com/office/drawing/2014/main" id="{73F448D8-E8F3-45B2-581A-3CDA35C9C16D}"/>
                </a:ext>
              </a:extLst>
            </p:cNvPr>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50" name="TextBox 19">
              <a:extLst>
                <a:ext uri="{FF2B5EF4-FFF2-40B4-BE49-F238E27FC236}">
                  <a16:creationId xmlns:a16="http://schemas.microsoft.com/office/drawing/2014/main" id="{757FC549-F824-19C8-BE5D-2CC1868F2FD1}"/>
                </a:ext>
              </a:extLst>
            </p:cNvPr>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grpSp>
        <p:nvGrpSpPr>
          <p:cNvPr id="51" name="Group 20">
            <a:extLst>
              <a:ext uri="{FF2B5EF4-FFF2-40B4-BE49-F238E27FC236}">
                <a16:creationId xmlns:a16="http://schemas.microsoft.com/office/drawing/2014/main" id="{991C5D18-1A29-C590-EA63-222785CAF6D1}"/>
              </a:ext>
            </a:extLst>
          </p:cNvPr>
          <p:cNvGrpSpPr/>
          <p:nvPr/>
        </p:nvGrpSpPr>
        <p:grpSpPr>
          <a:xfrm>
            <a:off x="10822098" y="4914900"/>
            <a:ext cx="5225962" cy="4491061"/>
            <a:chOff x="0" y="0"/>
            <a:chExt cx="812800" cy="698500"/>
          </a:xfrm>
        </p:grpSpPr>
        <p:sp>
          <p:nvSpPr>
            <p:cNvPr id="52" name="Freeform 21">
              <a:extLst>
                <a:ext uri="{FF2B5EF4-FFF2-40B4-BE49-F238E27FC236}">
                  <a16:creationId xmlns:a16="http://schemas.microsoft.com/office/drawing/2014/main" id="{6D2657CB-C816-C457-1B62-A477321BA52D}"/>
                </a:ext>
              </a:extLst>
            </p:cNvPr>
            <p:cNvSpPr/>
            <p:nvPr/>
          </p:nvSpPr>
          <p:spPr>
            <a:xfrm>
              <a:off x="8791" y="0"/>
              <a:ext cx="795217" cy="698500"/>
            </a:xfrm>
            <a:custGeom>
              <a:avLst/>
              <a:gdLst/>
              <a:ahLst/>
              <a:cxnLst/>
              <a:rect l="l" t="t" r="r" b="b"/>
              <a:pathLst>
                <a:path w="795217" h="698500">
                  <a:moveTo>
                    <a:pt x="787619" y="377420"/>
                  </a:moveTo>
                  <a:lnTo>
                    <a:pt x="617199" y="670330"/>
                  </a:lnTo>
                  <a:cubicBezTo>
                    <a:pt x="607052" y="687770"/>
                    <a:pt x="588396" y="698500"/>
                    <a:pt x="568217" y="698500"/>
                  </a:cubicBezTo>
                  <a:lnTo>
                    <a:pt x="227001" y="698500"/>
                  </a:lnTo>
                  <a:cubicBezTo>
                    <a:pt x="206822" y="698500"/>
                    <a:pt x="188166" y="687770"/>
                    <a:pt x="178019" y="670330"/>
                  </a:cubicBezTo>
                  <a:lnTo>
                    <a:pt x="7599" y="377420"/>
                  </a:lnTo>
                  <a:cubicBezTo>
                    <a:pt x="-2533" y="360007"/>
                    <a:pt x="-2533" y="338493"/>
                    <a:pt x="7599" y="321080"/>
                  </a:cubicBezTo>
                  <a:lnTo>
                    <a:pt x="178019" y="28170"/>
                  </a:lnTo>
                  <a:cubicBezTo>
                    <a:pt x="188166" y="10730"/>
                    <a:pt x="206822" y="0"/>
                    <a:pt x="227001" y="0"/>
                  </a:cubicBezTo>
                  <a:lnTo>
                    <a:pt x="568217" y="0"/>
                  </a:lnTo>
                  <a:cubicBezTo>
                    <a:pt x="588396" y="0"/>
                    <a:pt x="607052" y="10730"/>
                    <a:pt x="617199" y="28170"/>
                  </a:cubicBezTo>
                  <a:lnTo>
                    <a:pt x="787619" y="321080"/>
                  </a:lnTo>
                  <a:cubicBezTo>
                    <a:pt x="797751" y="338493"/>
                    <a:pt x="797751" y="360007"/>
                    <a:pt x="787619" y="377420"/>
                  </a:cubicBezTo>
                  <a:close/>
                </a:path>
              </a:pathLst>
            </a:custGeom>
            <a:ln w="542925" cap="rnd">
              <a:solidFill>
                <a:srgbClr val="1B0D6D"/>
              </a:solidFill>
              <a:prstDash val="solid"/>
              <a:round/>
            </a:ln>
          </p:spPr>
          <p:txBody>
            <a:bodyPr/>
            <a:lstStyle/>
            <a:p>
              <a:endParaRPr lang="en-US"/>
            </a:p>
          </p:txBody>
        </p:sp>
        <p:sp>
          <p:nvSpPr>
            <p:cNvPr id="53" name="TextBox 22">
              <a:extLst>
                <a:ext uri="{FF2B5EF4-FFF2-40B4-BE49-F238E27FC236}">
                  <a16:creationId xmlns:a16="http://schemas.microsoft.com/office/drawing/2014/main" id="{E98D2AA6-ADFA-06C9-CD18-84D4FE31508F}"/>
                </a:ext>
              </a:extLst>
            </p:cNvPr>
            <p:cNvSpPr txBox="1"/>
            <p:nvPr/>
          </p:nvSpPr>
          <p:spPr>
            <a:xfrm>
              <a:off x="114300" y="-28575"/>
              <a:ext cx="584200" cy="727075"/>
            </a:xfrm>
            <a:prstGeom prst="rect">
              <a:avLst/>
            </a:prstGeom>
          </p:spPr>
          <p:txBody>
            <a:bodyPr lIns="50800" tIns="50800" rIns="50800" bIns="50800" rtlCol="0" anchor="ctr"/>
            <a:lstStyle/>
            <a:p>
              <a:pPr marL="0" lvl="0" indent="0" algn="ctr">
                <a:lnSpc>
                  <a:spcPts val="2794"/>
                </a:lnSpc>
              </a:pPr>
              <a:endParaRPr/>
            </a:p>
          </p:txBody>
        </p:sp>
      </p:grpSp>
      <p:sp>
        <p:nvSpPr>
          <p:cNvPr id="55" name="TextBox 17">
            <a:extLst>
              <a:ext uri="{FF2B5EF4-FFF2-40B4-BE49-F238E27FC236}">
                <a16:creationId xmlns:a16="http://schemas.microsoft.com/office/drawing/2014/main" id="{E7E90D65-95CC-9BE2-BB36-FDD265DD4C6F}"/>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reeform 2">
            <a:extLst>
              <a:ext uri="{FF2B5EF4-FFF2-40B4-BE49-F238E27FC236}">
                <a16:creationId xmlns:a16="http://schemas.microsoft.com/office/drawing/2014/main" id="{60E4D45E-BFBB-4E3F-700E-9654A20B89F4}"/>
              </a:ext>
            </a:extLst>
          </p:cNvPr>
          <p:cNvSpPr/>
          <p:nvPr/>
        </p:nvSpPr>
        <p:spPr>
          <a:xfrm flipH="1">
            <a:off x="0" y="9525"/>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a:p>
        </p:txBody>
      </p:sp>
      <p:grpSp>
        <p:nvGrpSpPr>
          <p:cNvPr id="40" name="Group 11">
            <a:extLst>
              <a:ext uri="{FF2B5EF4-FFF2-40B4-BE49-F238E27FC236}">
                <a16:creationId xmlns:a16="http://schemas.microsoft.com/office/drawing/2014/main" id="{CA545279-ECD8-E22D-7BEA-E5C80E7078A3}"/>
              </a:ext>
            </a:extLst>
          </p:cNvPr>
          <p:cNvGrpSpPr/>
          <p:nvPr/>
        </p:nvGrpSpPr>
        <p:grpSpPr>
          <a:xfrm>
            <a:off x="1237579" y="2574072"/>
            <a:ext cx="6819230" cy="5528753"/>
            <a:chOff x="0" y="0"/>
            <a:chExt cx="1443842" cy="610702"/>
          </a:xfrm>
          <a:solidFill>
            <a:schemeClr val="accent3">
              <a:lumMod val="60000"/>
              <a:lumOff val="40000"/>
            </a:schemeClr>
          </a:solidFill>
        </p:grpSpPr>
        <p:sp>
          <p:nvSpPr>
            <p:cNvPr id="41" name="Freeform 12">
              <a:extLst>
                <a:ext uri="{FF2B5EF4-FFF2-40B4-BE49-F238E27FC236}">
                  <a16:creationId xmlns:a16="http://schemas.microsoft.com/office/drawing/2014/main" id="{C01FFE96-1EEB-5FBB-2411-D91DB08B1103}"/>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42" name="TextBox 13">
              <a:extLst>
                <a:ext uri="{FF2B5EF4-FFF2-40B4-BE49-F238E27FC236}">
                  <a16:creationId xmlns:a16="http://schemas.microsoft.com/office/drawing/2014/main" id="{12DEC94C-F7FA-6665-CE87-7F11A3EA62EA}"/>
                </a:ext>
              </a:extLst>
            </p:cNvPr>
            <p:cNvSpPr txBox="1"/>
            <p:nvPr/>
          </p:nvSpPr>
          <p:spPr>
            <a:xfrm>
              <a:off x="0" y="-28575"/>
              <a:ext cx="1443842" cy="639277"/>
            </a:xfrm>
            <a:prstGeom prst="rect">
              <a:avLst/>
            </a:prstGeom>
            <a:grpFill/>
          </p:spPr>
          <p:txBody>
            <a:bodyPr lIns="50800" tIns="50800" rIns="50800" bIns="50800" rtlCol="0" anchor="ctr"/>
            <a:lstStyle/>
            <a:p>
              <a:pPr marL="285750" lvl="0" indent="-285750" algn="ctr">
                <a:lnSpc>
                  <a:spcPts val="2794"/>
                </a:lnSpc>
                <a:buFont typeface="Arial" panose="020B0604020202020204" pitchFamily="34" charset="0"/>
                <a:buChar char="•"/>
              </a:pPr>
              <a:endParaRPr/>
            </a:p>
          </p:txBody>
        </p:sp>
      </p:grpSp>
      <p:grpSp>
        <p:nvGrpSpPr>
          <p:cNvPr id="46" name="Group 10">
            <a:extLst>
              <a:ext uri="{FF2B5EF4-FFF2-40B4-BE49-F238E27FC236}">
                <a16:creationId xmlns:a16="http://schemas.microsoft.com/office/drawing/2014/main" id="{BCBB1198-5A93-D70F-FFB7-646705CF37AE}"/>
              </a:ext>
            </a:extLst>
          </p:cNvPr>
          <p:cNvGrpSpPr/>
          <p:nvPr/>
        </p:nvGrpSpPr>
        <p:grpSpPr>
          <a:xfrm>
            <a:off x="739601" y="2692166"/>
            <a:ext cx="365670" cy="365670"/>
            <a:chOff x="0" y="0"/>
            <a:chExt cx="812800" cy="812800"/>
          </a:xfrm>
        </p:grpSpPr>
        <p:sp>
          <p:nvSpPr>
            <p:cNvPr id="47" name="Freeform 11">
              <a:extLst>
                <a:ext uri="{FF2B5EF4-FFF2-40B4-BE49-F238E27FC236}">
                  <a16:creationId xmlns:a16="http://schemas.microsoft.com/office/drawing/2014/main" id="{1DE097B4-D01C-57A8-DF80-4E38E58698C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48" name="TextBox 12">
              <a:extLst>
                <a:ext uri="{FF2B5EF4-FFF2-40B4-BE49-F238E27FC236}">
                  <a16:creationId xmlns:a16="http://schemas.microsoft.com/office/drawing/2014/main" id="{523BB701-B171-BB74-BEF9-6547B9E7E546}"/>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49" name="Group 10">
            <a:extLst>
              <a:ext uri="{FF2B5EF4-FFF2-40B4-BE49-F238E27FC236}">
                <a16:creationId xmlns:a16="http://schemas.microsoft.com/office/drawing/2014/main" id="{20045A0F-F4C8-3BFC-3715-146AAD17F31D}"/>
              </a:ext>
            </a:extLst>
          </p:cNvPr>
          <p:cNvGrpSpPr/>
          <p:nvPr/>
        </p:nvGrpSpPr>
        <p:grpSpPr>
          <a:xfrm>
            <a:off x="705320" y="4843331"/>
            <a:ext cx="365670" cy="365670"/>
            <a:chOff x="0" y="0"/>
            <a:chExt cx="812800" cy="812800"/>
          </a:xfrm>
        </p:grpSpPr>
        <p:sp>
          <p:nvSpPr>
            <p:cNvPr id="50" name="Freeform 11">
              <a:extLst>
                <a:ext uri="{FF2B5EF4-FFF2-40B4-BE49-F238E27FC236}">
                  <a16:creationId xmlns:a16="http://schemas.microsoft.com/office/drawing/2014/main" id="{2AF13C03-2BE2-E4C3-17AE-72890A5A12A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1" name="TextBox 12">
              <a:extLst>
                <a:ext uri="{FF2B5EF4-FFF2-40B4-BE49-F238E27FC236}">
                  <a16:creationId xmlns:a16="http://schemas.microsoft.com/office/drawing/2014/main" id="{8EB2F95D-7BF7-DCB0-FD6E-D98AD55C5791}"/>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52" name="Group 10">
            <a:extLst>
              <a:ext uri="{FF2B5EF4-FFF2-40B4-BE49-F238E27FC236}">
                <a16:creationId xmlns:a16="http://schemas.microsoft.com/office/drawing/2014/main" id="{150594E2-F4B1-B07B-8017-8AD82F2BBC76}"/>
              </a:ext>
            </a:extLst>
          </p:cNvPr>
          <p:cNvGrpSpPr/>
          <p:nvPr/>
        </p:nvGrpSpPr>
        <p:grpSpPr>
          <a:xfrm>
            <a:off x="751233" y="3676331"/>
            <a:ext cx="365670" cy="365670"/>
            <a:chOff x="0" y="0"/>
            <a:chExt cx="812800" cy="812800"/>
          </a:xfrm>
        </p:grpSpPr>
        <p:sp>
          <p:nvSpPr>
            <p:cNvPr id="53" name="Freeform 11">
              <a:extLst>
                <a:ext uri="{FF2B5EF4-FFF2-40B4-BE49-F238E27FC236}">
                  <a16:creationId xmlns:a16="http://schemas.microsoft.com/office/drawing/2014/main" id="{E94A8619-D12E-BACC-0A33-E2C1D4C32D8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4" name="TextBox 12">
              <a:extLst>
                <a:ext uri="{FF2B5EF4-FFF2-40B4-BE49-F238E27FC236}">
                  <a16:creationId xmlns:a16="http://schemas.microsoft.com/office/drawing/2014/main" id="{DF2EBC51-11D6-14EC-0480-801EC5182469}"/>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55" name="Group 10">
            <a:extLst>
              <a:ext uri="{FF2B5EF4-FFF2-40B4-BE49-F238E27FC236}">
                <a16:creationId xmlns:a16="http://schemas.microsoft.com/office/drawing/2014/main" id="{D5E36B69-C83E-989B-0810-84BAC4E46C51}"/>
              </a:ext>
            </a:extLst>
          </p:cNvPr>
          <p:cNvGrpSpPr/>
          <p:nvPr/>
        </p:nvGrpSpPr>
        <p:grpSpPr>
          <a:xfrm>
            <a:off x="705320" y="5754315"/>
            <a:ext cx="365670" cy="365670"/>
            <a:chOff x="0" y="0"/>
            <a:chExt cx="812800" cy="812800"/>
          </a:xfrm>
        </p:grpSpPr>
        <p:sp>
          <p:nvSpPr>
            <p:cNvPr id="56" name="Freeform 11">
              <a:extLst>
                <a:ext uri="{FF2B5EF4-FFF2-40B4-BE49-F238E27FC236}">
                  <a16:creationId xmlns:a16="http://schemas.microsoft.com/office/drawing/2014/main" id="{A9832ADB-4CE8-C516-067B-761A42BEA5D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57" name="TextBox 12">
              <a:extLst>
                <a:ext uri="{FF2B5EF4-FFF2-40B4-BE49-F238E27FC236}">
                  <a16:creationId xmlns:a16="http://schemas.microsoft.com/office/drawing/2014/main" id="{9860F04D-203E-1028-57A9-F617F36ED469}"/>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58" name="Group 10">
            <a:extLst>
              <a:ext uri="{FF2B5EF4-FFF2-40B4-BE49-F238E27FC236}">
                <a16:creationId xmlns:a16="http://schemas.microsoft.com/office/drawing/2014/main" id="{85E0FB00-AF8D-FD60-1F6B-9EFD2FC6EA3F}"/>
              </a:ext>
            </a:extLst>
          </p:cNvPr>
          <p:cNvGrpSpPr/>
          <p:nvPr/>
        </p:nvGrpSpPr>
        <p:grpSpPr>
          <a:xfrm>
            <a:off x="739601" y="6643459"/>
            <a:ext cx="365670" cy="365670"/>
            <a:chOff x="0" y="0"/>
            <a:chExt cx="812800" cy="812800"/>
          </a:xfrm>
        </p:grpSpPr>
        <p:sp>
          <p:nvSpPr>
            <p:cNvPr id="59" name="Freeform 11">
              <a:extLst>
                <a:ext uri="{FF2B5EF4-FFF2-40B4-BE49-F238E27FC236}">
                  <a16:creationId xmlns:a16="http://schemas.microsoft.com/office/drawing/2014/main" id="{79C25A90-A6EA-7B85-490A-365DAECE323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60" name="TextBox 12">
              <a:extLst>
                <a:ext uri="{FF2B5EF4-FFF2-40B4-BE49-F238E27FC236}">
                  <a16:creationId xmlns:a16="http://schemas.microsoft.com/office/drawing/2014/main" id="{425A70F5-2B38-CABF-C9F9-9207EC9FBC4B}"/>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sp>
        <p:nvSpPr>
          <p:cNvPr id="62" name="TextBox 9">
            <a:extLst>
              <a:ext uri="{FF2B5EF4-FFF2-40B4-BE49-F238E27FC236}">
                <a16:creationId xmlns:a16="http://schemas.microsoft.com/office/drawing/2014/main" id="{13DDD650-66C3-63DD-3942-6B734E8E6AF5}"/>
              </a:ext>
            </a:extLst>
          </p:cNvPr>
          <p:cNvSpPr txBox="1"/>
          <p:nvPr/>
        </p:nvSpPr>
        <p:spPr>
          <a:xfrm>
            <a:off x="817797" y="876300"/>
            <a:ext cx="14452310" cy="830997"/>
          </a:xfrm>
          <a:prstGeom prst="rect">
            <a:avLst/>
          </a:prstGeom>
        </p:spPr>
        <p:txBody>
          <a:bodyPr wrap="square" lIns="0" tIns="0" rIns="0" bIns="0" rtlCol="0" anchor="t">
            <a:spAutoFit/>
          </a:bodyPr>
          <a:lstStyle/>
          <a:p>
            <a:pPr lvl="0"/>
            <a:r>
              <a:rPr lang="en-US" sz="5400" b="1" dirty="0">
                <a:latin typeface="Arial" panose="020B0604020202020204" pitchFamily="34" charset="0"/>
                <a:cs typeface="Arial" panose="020B0604020202020204" pitchFamily="34" charset="0"/>
              </a:rPr>
              <a:t>Recommendations and Implementation</a:t>
            </a:r>
            <a:endParaRPr lang="en-US" sz="5400" b="1" dirty="0">
              <a:solidFill>
                <a:srgbClr val="1B0D6D"/>
              </a:solidFill>
              <a:latin typeface="Arial" panose="020B0604020202020204" pitchFamily="34" charset="0"/>
              <a:ea typeface="Open Sans Ultra-Bold"/>
              <a:cs typeface="Arial" panose="020B0604020202020204" pitchFamily="34" charset="0"/>
              <a:sym typeface="Open Sans Ultra-Bold"/>
            </a:endParaRPr>
          </a:p>
        </p:txBody>
      </p:sp>
      <p:sp>
        <p:nvSpPr>
          <p:cNvPr id="64" name="TextBox 63">
            <a:extLst>
              <a:ext uri="{FF2B5EF4-FFF2-40B4-BE49-F238E27FC236}">
                <a16:creationId xmlns:a16="http://schemas.microsoft.com/office/drawing/2014/main" id="{BAA03076-686D-F140-6D13-E23DD92C0AE2}"/>
              </a:ext>
            </a:extLst>
          </p:cNvPr>
          <p:cNvSpPr txBox="1"/>
          <p:nvPr/>
        </p:nvSpPr>
        <p:spPr>
          <a:xfrm>
            <a:off x="1636690" y="2644646"/>
            <a:ext cx="6288109" cy="4708981"/>
          </a:xfrm>
          <a:prstGeom prst="rect">
            <a:avLst/>
          </a:prstGeom>
          <a:noFill/>
        </p:spPr>
        <p:txBody>
          <a:bodyPr wrap="square">
            <a:spAutoFit/>
          </a:bodyPr>
          <a:lstStyle/>
          <a:p>
            <a:pPr lvl="0"/>
            <a:r>
              <a:rPr lang="en-US" sz="2000" b="1" dirty="0">
                <a:latin typeface="Arial" panose="020B0604020202020204" pitchFamily="34" charset="0"/>
                <a:cs typeface="Arial" panose="020B0604020202020204" pitchFamily="34" charset="0"/>
              </a:rPr>
              <a:t>Prioritise the most serious workforce problems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Compare internal, external, online and social media recruitment</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Recommend employee training and leadership development (Islam et al., 2022b)</a:t>
            </a: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Propose retention and wellbeing measures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Set responsibilities, timelines and success measures (Islam et al., 2022a)</a:t>
            </a:r>
          </a:p>
        </p:txBody>
      </p:sp>
      <p:sp>
        <p:nvSpPr>
          <p:cNvPr id="66" name="TextBox 17">
            <a:extLst>
              <a:ext uri="{FF2B5EF4-FFF2-40B4-BE49-F238E27FC236}">
                <a16:creationId xmlns:a16="http://schemas.microsoft.com/office/drawing/2014/main" id="{398F5CA3-EF9E-F3C5-8099-6B6708C6C8D6}"/>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11</a:t>
            </a:r>
          </a:p>
        </p:txBody>
      </p:sp>
      <p:pic>
        <p:nvPicPr>
          <p:cNvPr id="68" name="Picture 67">
            <a:extLst>
              <a:ext uri="{FF2B5EF4-FFF2-40B4-BE49-F238E27FC236}">
                <a16:creationId xmlns:a16="http://schemas.microsoft.com/office/drawing/2014/main" id="{25FF168A-806D-BF06-439C-42540D5FE559}"/>
              </a:ext>
            </a:extLst>
          </p:cNvPr>
          <p:cNvPicPr>
            <a:picLocks noChangeAspect="1"/>
          </p:cNvPicPr>
          <p:nvPr/>
        </p:nvPicPr>
        <p:blipFill>
          <a:blip r:embed="rId4"/>
          <a:stretch>
            <a:fillRect/>
          </a:stretch>
        </p:blipFill>
        <p:spPr>
          <a:xfrm>
            <a:off x="8256735" y="2987474"/>
            <a:ext cx="9378332" cy="4701947"/>
          </a:xfrm>
          <a:prstGeom prst="rect">
            <a:avLst/>
          </a:prstGeom>
        </p:spPr>
      </p:pic>
      <p:sp>
        <p:nvSpPr>
          <p:cNvPr id="70" name="TextBox 69">
            <a:extLst>
              <a:ext uri="{FF2B5EF4-FFF2-40B4-BE49-F238E27FC236}">
                <a16:creationId xmlns:a16="http://schemas.microsoft.com/office/drawing/2014/main" id="{E9D3AFE8-1B0C-B02C-9C2C-B5AB4EFDBE1C}"/>
              </a:ext>
            </a:extLst>
          </p:cNvPr>
          <p:cNvSpPr txBox="1"/>
          <p:nvPr/>
        </p:nvSpPr>
        <p:spPr>
          <a:xfrm>
            <a:off x="11734800" y="7504755"/>
            <a:ext cx="9144000" cy="369332"/>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 Self-Made.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2">
            <a:extLst>
              <a:ext uri="{FF2B5EF4-FFF2-40B4-BE49-F238E27FC236}">
                <a16:creationId xmlns:a16="http://schemas.microsoft.com/office/drawing/2014/main" id="{82063FBF-4033-0EF3-56D8-EBBEB5081722}"/>
              </a:ext>
            </a:extLst>
          </p:cNvPr>
          <p:cNvSpPr/>
          <p:nvPr/>
        </p:nvSpPr>
        <p:spPr>
          <a:xfrm flipH="1">
            <a:off x="0" y="9525"/>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777" b="-777"/>
            </a:stretch>
          </a:blipFill>
        </p:spPr>
        <p:txBody>
          <a:bodyPr/>
          <a:lstStyle/>
          <a:p>
            <a:endParaRPr lang="en-US" dirty="0"/>
          </a:p>
        </p:txBody>
      </p:sp>
      <p:grpSp>
        <p:nvGrpSpPr>
          <p:cNvPr id="19" name="Group 11">
            <a:extLst>
              <a:ext uri="{FF2B5EF4-FFF2-40B4-BE49-F238E27FC236}">
                <a16:creationId xmlns:a16="http://schemas.microsoft.com/office/drawing/2014/main" id="{42C28183-D64D-B88B-7126-2E6D0744F53C}"/>
              </a:ext>
            </a:extLst>
          </p:cNvPr>
          <p:cNvGrpSpPr/>
          <p:nvPr/>
        </p:nvGrpSpPr>
        <p:grpSpPr>
          <a:xfrm>
            <a:off x="1237578" y="2574072"/>
            <a:ext cx="14993022" cy="5528753"/>
            <a:chOff x="0" y="0"/>
            <a:chExt cx="1443842" cy="610702"/>
          </a:xfrm>
          <a:solidFill>
            <a:schemeClr val="accent3">
              <a:lumMod val="60000"/>
              <a:lumOff val="40000"/>
            </a:schemeClr>
          </a:solidFill>
        </p:grpSpPr>
        <p:sp>
          <p:nvSpPr>
            <p:cNvPr id="20" name="Freeform 12">
              <a:extLst>
                <a:ext uri="{FF2B5EF4-FFF2-40B4-BE49-F238E27FC236}">
                  <a16:creationId xmlns:a16="http://schemas.microsoft.com/office/drawing/2014/main" id="{596D6B2B-F86D-EDF5-220F-5FE94519AF87}"/>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1" name="TextBox 13">
              <a:extLst>
                <a:ext uri="{FF2B5EF4-FFF2-40B4-BE49-F238E27FC236}">
                  <a16:creationId xmlns:a16="http://schemas.microsoft.com/office/drawing/2014/main" id="{A2B47B69-4C88-3836-8B36-6BF6F6A69146}"/>
                </a:ext>
              </a:extLst>
            </p:cNvPr>
            <p:cNvSpPr txBox="1"/>
            <p:nvPr/>
          </p:nvSpPr>
          <p:spPr>
            <a:xfrm>
              <a:off x="0" y="-28575"/>
              <a:ext cx="1443842" cy="639277"/>
            </a:xfrm>
            <a:prstGeom prst="rect">
              <a:avLst/>
            </a:prstGeom>
            <a:grpFill/>
          </p:spPr>
          <p:txBody>
            <a:bodyPr lIns="50800" tIns="50800" rIns="50800" bIns="50800" rtlCol="0" anchor="ctr"/>
            <a:lstStyle/>
            <a:p>
              <a:pPr marL="285750" lvl="0" indent="-285750" algn="ctr">
                <a:lnSpc>
                  <a:spcPts val="2794"/>
                </a:lnSpc>
                <a:buFont typeface="Arial" panose="020B0604020202020204" pitchFamily="34" charset="0"/>
                <a:buChar char="•"/>
              </a:pPr>
              <a:endParaRPr/>
            </a:p>
          </p:txBody>
        </p:sp>
      </p:grpSp>
      <p:grpSp>
        <p:nvGrpSpPr>
          <p:cNvPr id="22" name="Group 10">
            <a:extLst>
              <a:ext uri="{FF2B5EF4-FFF2-40B4-BE49-F238E27FC236}">
                <a16:creationId xmlns:a16="http://schemas.microsoft.com/office/drawing/2014/main" id="{5C1616BA-4D1F-AEC3-0F0E-F37228EC69C6}"/>
              </a:ext>
            </a:extLst>
          </p:cNvPr>
          <p:cNvGrpSpPr/>
          <p:nvPr/>
        </p:nvGrpSpPr>
        <p:grpSpPr>
          <a:xfrm>
            <a:off x="739601" y="2960822"/>
            <a:ext cx="365670" cy="365670"/>
            <a:chOff x="0" y="0"/>
            <a:chExt cx="812800" cy="812800"/>
          </a:xfrm>
        </p:grpSpPr>
        <p:sp>
          <p:nvSpPr>
            <p:cNvPr id="23" name="Freeform 11">
              <a:extLst>
                <a:ext uri="{FF2B5EF4-FFF2-40B4-BE49-F238E27FC236}">
                  <a16:creationId xmlns:a16="http://schemas.microsoft.com/office/drawing/2014/main" id="{C52C4E00-C423-396E-2EF5-779BB92D8C1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24" name="TextBox 12">
              <a:extLst>
                <a:ext uri="{FF2B5EF4-FFF2-40B4-BE49-F238E27FC236}">
                  <a16:creationId xmlns:a16="http://schemas.microsoft.com/office/drawing/2014/main" id="{BFDA560F-919F-26BC-71E8-FED8C78F3C80}"/>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25" name="Group 10">
            <a:extLst>
              <a:ext uri="{FF2B5EF4-FFF2-40B4-BE49-F238E27FC236}">
                <a16:creationId xmlns:a16="http://schemas.microsoft.com/office/drawing/2014/main" id="{2C50107E-ABB1-BF91-05A4-B7DA264924A8}"/>
              </a:ext>
            </a:extLst>
          </p:cNvPr>
          <p:cNvGrpSpPr/>
          <p:nvPr/>
        </p:nvGrpSpPr>
        <p:grpSpPr>
          <a:xfrm>
            <a:off x="739601" y="4785729"/>
            <a:ext cx="365670" cy="365670"/>
            <a:chOff x="0" y="0"/>
            <a:chExt cx="812800" cy="812800"/>
          </a:xfrm>
        </p:grpSpPr>
        <p:sp>
          <p:nvSpPr>
            <p:cNvPr id="26" name="Freeform 11">
              <a:extLst>
                <a:ext uri="{FF2B5EF4-FFF2-40B4-BE49-F238E27FC236}">
                  <a16:creationId xmlns:a16="http://schemas.microsoft.com/office/drawing/2014/main" id="{A30DDA53-5352-C57B-D546-90A0DDB6537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27" name="TextBox 12">
              <a:extLst>
                <a:ext uri="{FF2B5EF4-FFF2-40B4-BE49-F238E27FC236}">
                  <a16:creationId xmlns:a16="http://schemas.microsoft.com/office/drawing/2014/main" id="{B4D38262-AAB0-4A59-C516-F135B80CBE5B}"/>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28" name="Group 10">
            <a:extLst>
              <a:ext uri="{FF2B5EF4-FFF2-40B4-BE49-F238E27FC236}">
                <a16:creationId xmlns:a16="http://schemas.microsoft.com/office/drawing/2014/main" id="{E3FCB370-FE6A-AC39-886E-DF572A367BFD}"/>
              </a:ext>
            </a:extLst>
          </p:cNvPr>
          <p:cNvGrpSpPr/>
          <p:nvPr/>
        </p:nvGrpSpPr>
        <p:grpSpPr>
          <a:xfrm>
            <a:off x="773883" y="3939550"/>
            <a:ext cx="365670" cy="365670"/>
            <a:chOff x="0" y="0"/>
            <a:chExt cx="812800" cy="812800"/>
          </a:xfrm>
        </p:grpSpPr>
        <p:sp>
          <p:nvSpPr>
            <p:cNvPr id="29" name="Freeform 11">
              <a:extLst>
                <a:ext uri="{FF2B5EF4-FFF2-40B4-BE49-F238E27FC236}">
                  <a16:creationId xmlns:a16="http://schemas.microsoft.com/office/drawing/2014/main" id="{B8995E6E-DE35-06F9-5712-052F974A2CE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0" name="TextBox 12">
              <a:extLst>
                <a:ext uri="{FF2B5EF4-FFF2-40B4-BE49-F238E27FC236}">
                  <a16:creationId xmlns:a16="http://schemas.microsoft.com/office/drawing/2014/main" id="{04A5D6DF-3759-10FD-256F-DF4F8729F461}"/>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1" name="Group 10">
            <a:extLst>
              <a:ext uri="{FF2B5EF4-FFF2-40B4-BE49-F238E27FC236}">
                <a16:creationId xmlns:a16="http://schemas.microsoft.com/office/drawing/2014/main" id="{045FC7F0-ECA1-C8E6-BA41-06D0A7FAE0A5}"/>
              </a:ext>
            </a:extLst>
          </p:cNvPr>
          <p:cNvGrpSpPr/>
          <p:nvPr/>
        </p:nvGrpSpPr>
        <p:grpSpPr>
          <a:xfrm>
            <a:off x="739601" y="5606765"/>
            <a:ext cx="365670" cy="365670"/>
            <a:chOff x="0" y="0"/>
            <a:chExt cx="812800" cy="812800"/>
          </a:xfrm>
        </p:grpSpPr>
        <p:sp>
          <p:nvSpPr>
            <p:cNvPr id="32" name="Freeform 11">
              <a:extLst>
                <a:ext uri="{FF2B5EF4-FFF2-40B4-BE49-F238E27FC236}">
                  <a16:creationId xmlns:a16="http://schemas.microsoft.com/office/drawing/2014/main" id="{50A568BC-E0B0-D3D6-6E8D-585EFBCF2B9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3" name="TextBox 12">
              <a:extLst>
                <a:ext uri="{FF2B5EF4-FFF2-40B4-BE49-F238E27FC236}">
                  <a16:creationId xmlns:a16="http://schemas.microsoft.com/office/drawing/2014/main" id="{36C8B2C5-2249-D815-1768-13255AD81884}"/>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grpSp>
        <p:nvGrpSpPr>
          <p:cNvPr id="34" name="Group 10">
            <a:extLst>
              <a:ext uri="{FF2B5EF4-FFF2-40B4-BE49-F238E27FC236}">
                <a16:creationId xmlns:a16="http://schemas.microsoft.com/office/drawing/2014/main" id="{B1A79FF2-FB3D-931F-CCB2-BB7DF16A4DD6}"/>
              </a:ext>
            </a:extLst>
          </p:cNvPr>
          <p:cNvGrpSpPr/>
          <p:nvPr/>
        </p:nvGrpSpPr>
        <p:grpSpPr>
          <a:xfrm>
            <a:off x="773883" y="6610636"/>
            <a:ext cx="365670" cy="365670"/>
            <a:chOff x="0" y="0"/>
            <a:chExt cx="812800" cy="812800"/>
          </a:xfrm>
        </p:grpSpPr>
        <p:sp>
          <p:nvSpPr>
            <p:cNvPr id="35" name="Freeform 11">
              <a:extLst>
                <a:ext uri="{FF2B5EF4-FFF2-40B4-BE49-F238E27FC236}">
                  <a16:creationId xmlns:a16="http://schemas.microsoft.com/office/drawing/2014/main" id="{20B12BA1-DADC-B4DA-FBF0-772A3EF5711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B0D6D"/>
            </a:solidFill>
          </p:spPr>
          <p:txBody>
            <a:bodyPr/>
            <a:lstStyle/>
            <a:p>
              <a:endParaRPr lang="en-US"/>
            </a:p>
          </p:txBody>
        </p:sp>
        <p:sp>
          <p:nvSpPr>
            <p:cNvPr id="36" name="TextBox 12">
              <a:extLst>
                <a:ext uri="{FF2B5EF4-FFF2-40B4-BE49-F238E27FC236}">
                  <a16:creationId xmlns:a16="http://schemas.microsoft.com/office/drawing/2014/main" id="{7248B498-6C3D-7C85-5281-BABA8853EBC9}"/>
                </a:ext>
              </a:extLst>
            </p:cNvPr>
            <p:cNvSpPr txBox="1"/>
            <p:nvPr/>
          </p:nvSpPr>
          <p:spPr>
            <a:xfrm>
              <a:off x="76200" y="47625"/>
              <a:ext cx="660400" cy="688975"/>
            </a:xfrm>
            <a:prstGeom prst="rect">
              <a:avLst/>
            </a:prstGeom>
          </p:spPr>
          <p:txBody>
            <a:bodyPr lIns="50800" tIns="50800" rIns="50800" bIns="50800" rtlCol="0" anchor="ctr"/>
            <a:lstStyle/>
            <a:p>
              <a:pPr marL="0" lvl="0" indent="0" algn="ctr">
                <a:lnSpc>
                  <a:spcPts val="2794"/>
                </a:lnSpc>
              </a:pPr>
              <a:endParaRPr dirty="0"/>
            </a:p>
          </p:txBody>
        </p:sp>
      </p:grpSp>
      <p:sp>
        <p:nvSpPr>
          <p:cNvPr id="37" name="TextBox 9">
            <a:extLst>
              <a:ext uri="{FF2B5EF4-FFF2-40B4-BE49-F238E27FC236}">
                <a16:creationId xmlns:a16="http://schemas.microsoft.com/office/drawing/2014/main" id="{3598CEC2-7C09-F9F2-9EC0-90A2542D4AB1}"/>
              </a:ext>
            </a:extLst>
          </p:cNvPr>
          <p:cNvSpPr txBox="1"/>
          <p:nvPr/>
        </p:nvSpPr>
        <p:spPr>
          <a:xfrm>
            <a:off x="1622402" y="939537"/>
            <a:ext cx="14452310" cy="830997"/>
          </a:xfrm>
          <a:prstGeom prst="rect">
            <a:avLst/>
          </a:prstGeom>
        </p:spPr>
        <p:txBody>
          <a:bodyPr wrap="square" lIns="0" tIns="0" rIns="0" bIns="0" rtlCol="0" anchor="t">
            <a:spAutoFit/>
          </a:bodyPr>
          <a:lstStyle/>
          <a:p>
            <a:pPr lvl="0"/>
            <a:r>
              <a:rPr lang="en-US" sz="5400" b="1" dirty="0">
                <a:latin typeface="Arial" panose="020B0604020202020204" pitchFamily="34" charset="0"/>
                <a:ea typeface="Open Sans Ultra-Bold"/>
                <a:cs typeface="Arial" panose="020B0604020202020204" pitchFamily="34" charset="0"/>
                <a:sym typeface="Open Sans Ultra-Bold"/>
              </a:rPr>
              <a:t>Conclusion</a:t>
            </a:r>
          </a:p>
        </p:txBody>
      </p:sp>
      <p:sp>
        <p:nvSpPr>
          <p:cNvPr id="38" name="TextBox 37">
            <a:extLst>
              <a:ext uri="{FF2B5EF4-FFF2-40B4-BE49-F238E27FC236}">
                <a16:creationId xmlns:a16="http://schemas.microsoft.com/office/drawing/2014/main" id="{571F98C9-E868-2F0D-9223-4EBB80CA029D}"/>
              </a:ext>
            </a:extLst>
          </p:cNvPr>
          <p:cNvSpPr txBox="1"/>
          <p:nvPr/>
        </p:nvSpPr>
        <p:spPr>
          <a:xfrm>
            <a:off x="1589064" y="2888976"/>
            <a:ext cx="14136710" cy="4093428"/>
          </a:xfrm>
          <a:prstGeom prst="rect">
            <a:avLst/>
          </a:prstGeom>
          <a:noFill/>
        </p:spPr>
        <p:txBody>
          <a:bodyPr wrap="square">
            <a:spAutoFit/>
          </a:bodyPr>
          <a:lstStyle/>
          <a:p>
            <a:pPr lvl="0"/>
            <a:r>
              <a:rPr lang="en-US" sz="2000" b="1" dirty="0">
                <a:latin typeface="Arial" panose="020B0604020202020204" pitchFamily="34" charset="0"/>
                <a:cs typeface="Arial" panose="020B0604020202020204" pitchFamily="34" charset="0"/>
              </a:rPr>
              <a:t>Strategic HR management can align workforce planning with HealthConnect UK’s organisational goals.</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Fair recruitment, performance management and career development can support employee capability.</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Appropriate rewards, effective leadership and teamwork can strengthen motivation and collaboration.</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Employee wellbeing, manageable workloads and work-life balance are important for retention.</a:t>
            </a:r>
          </a:p>
          <a:p>
            <a:pPr lvl="0"/>
            <a:endParaRPr lang="en-US" sz="2000" b="1" dirty="0">
              <a:latin typeface="Arial" panose="020B0604020202020204" pitchFamily="34" charset="0"/>
              <a:cs typeface="Arial" panose="020B0604020202020204" pitchFamily="34" charset="0"/>
            </a:endParaRPr>
          </a:p>
          <a:p>
            <a:pPr lvl="0"/>
            <a:endParaRPr lang="en-US" sz="2000" b="1"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Regular monitoring of turnover, engagement and staff feedback can help evaluate HR practices.</a:t>
            </a:r>
          </a:p>
        </p:txBody>
      </p:sp>
      <p:sp>
        <p:nvSpPr>
          <p:cNvPr id="40" name="TextBox 17">
            <a:extLst>
              <a:ext uri="{FF2B5EF4-FFF2-40B4-BE49-F238E27FC236}">
                <a16:creationId xmlns:a16="http://schemas.microsoft.com/office/drawing/2014/main" id="{6F6E2686-F9DB-0DAD-7C15-D3D5B408E0D0}"/>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18074-044D-48BB-6D78-4B897BB0D1AB}"/>
            </a:ext>
          </a:extLst>
        </p:cNvPr>
        <p:cNvGrpSpPr/>
        <p:nvPr/>
      </p:nvGrpSpPr>
      <p:grpSpPr>
        <a:xfrm>
          <a:off x="0" y="0"/>
          <a:ext cx="0" cy="0"/>
          <a:chOff x="0" y="0"/>
          <a:chExt cx="0" cy="0"/>
        </a:xfrm>
      </p:grpSpPr>
      <p:sp>
        <p:nvSpPr>
          <p:cNvPr id="18" name="Freeform 2">
            <a:extLst>
              <a:ext uri="{FF2B5EF4-FFF2-40B4-BE49-F238E27FC236}">
                <a16:creationId xmlns:a16="http://schemas.microsoft.com/office/drawing/2014/main" id="{E10A5512-47AD-7B7B-AEB3-CC5E8760A0DB}"/>
              </a:ext>
            </a:extLst>
          </p:cNvPr>
          <p:cNvSpPr/>
          <p:nvPr/>
        </p:nvSpPr>
        <p:spPr>
          <a:xfrm flipH="1">
            <a:off x="0" y="9525"/>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777" b="-777"/>
            </a:stretch>
          </a:blipFill>
        </p:spPr>
        <p:txBody>
          <a:bodyPr/>
          <a:lstStyle/>
          <a:p>
            <a:endParaRPr lang="en-US" dirty="0"/>
          </a:p>
        </p:txBody>
      </p:sp>
      <p:grpSp>
        <p:nvGrpSpPr>
          <p:cNvPr id="19" name="Group 11">
            <a:extLst>
              <a:ext uri="{FF2B5EF4-FFF2-40B4-BE49-F238E27FC236}">
                <a16:creationId xmlns:a16="http://schemas.microsoft.com/office/drawing/2014/main" id="{1281DBE8-A1AB-F5F1-15E1-902E7BFFE3A1}"/>
              </a:ext>
            </a:extLst>
          </p:cNvPr>
          <p:cNvGrpSpPr/>
          <p:nvPr/>
        </p:nvGrpSpPr>
        <p:grpSpPr>
          <a:xfrm>
            <a:off x="1237578" y="2324100"/>
            <a:ext cx="16114896" cy="7972425"/>
            <a:chOff x="0" y="0"/>
            <a:chExt cx="1443842" cy="610702"/>
          </a:xfrm>
          <a:solidFill>
            <a:schemeClr val="accent3">
              <a:lumMod val="60000"/>
              <a:lumOff val="40000"/>
            </a:schemeClr>
          </a:solidFill>
        </p:grpSpPr>
        <p:sp>
          <p:nvSpPr>
            <p:cNvPr id="20" name="Freeform 12">
              <a:extLst>
                <a:ext uri="{FF2B5EF4-FFF2-40B4-BE49-F238E27FC236}">
                  <a16:creationId xmlns:a16="http://schemas.microsoft.com/office/drawing/2014/main" id="{A88C0125-05F8-B5D1-54D7-412B889DCB47}"/>
                </a:ext>
              </a:extLst>
            </p:cNvPr>
            <p:cNvSpPr/>
            <p:nvPr/>
          </p:nvSpPr>
          <p:spPr>
            <a:xfrm>
              <a:off x="0" y="0"/>
              <a:ext cx="1443842" cy="610702"/>
            </a:xfrm>
            <a:custGeom>
              <a:avLst/>
              <a:gdLst/>
              <a:ahLst/>
              <a:cxnLst/>
              <a:rect l="l" t="t" r="r" b="b"/>
              <a:pathLst>
                <a:path w="1443842" h="610702">
                  <a:moveTo>
                    <a:pt x="72023" y="0"/>
                  </a:moveTo>
                  <a:lnTo>
                    <a:pt x="1371819" y="0"/>
                  </a:lnTo>
                  <a:cubicBezTo>
                    <a:pt x="1411596" y="0"/>
                    <a:pt x="1443842" y="32246"/>
                    <a:pt x="1443842" y="72023"/>
                  </a:cubicBezTo>
                  <a:lnTo>
                    <a:pt x="1443842" y="538678"/>
                  </a:lnTo>
                  <a:cubicBezTo>
                    <a:pt x="1443842" y="557780"/>
                    <a:pt x="1436254" y="576099"/>
                    <a:pt x="1422747" y="589606"/>
                  </a:cubicBezTo>
                  <a:cubicBezTo>
                    <a:pt x="1409240" y="603113"/>
                    <a:pt x="1390920" y="610702"/>
                    <a:pt x="1371819" y="610702"/>
                  </a:cubicBezTo>
                  <a:lnTo>
                    <a:pt x="72023" y="610702"/>
                  </a:lnTo>
                  <a:cubicBezTo>
                    <a:pt x="32246" y="610702"/>
                    <a:pt x="0" y="578456"/>
                    <a:pt x="0" y="538678"/>
                  </a:cubicBezTo>
                  <a:lnTo>
                    <a:pt x="0" y="72023"/>
                  </a:lnTo>
                  <a:cubicBezTo>
                    <a:pt x="0" y="52922"/>
                    <a:pt x="7588" y="34602"/>
                    <a:pt x="21095" y="21095"/>
                  </a:cubicBezTo>
                  <a:cubicBezTo>
                    <a:pt x="34602" y="7588"/>
                    <a:pt x="52922" y="0"/>
                    <a:pt x="72023" y="0"/>
                  </a:cubicBezTo>
                  <a:close/>
                </a:path>
              </a:pathLst>
            </a:custGeom>
            <a:grpFill/>
          </p:spPr>
          <p:txBody>
            <a:bodyPr/>
            <a:lstStyle/>
            <a:p>
              <a:endParaRPr lang="en-US"/>
            </a:p>
          </p:txBody>
        </p:sp>
        <p:sp>
          <p:nvSpPr>
            <p:cNvPr id="21" name="TextBox 13">
              <a:extLst>
                <a:ext uri="{FF2B5EF4-FFF2-40B4-BE49-F238E27FC236}">
                  <a16:creationId xmlns:a16="http://schemas.microsoft.com/office/drawing/2014/main" id="{3BAA54B5-2C97-4C55-6F52-27484FD15469}"/>
                </a:ext>
              </a:extLst>
            </p:cNvPr>
            <p:cNvSpPr txBox="1"/>
            <p:nvPr/>
          </p:nvSpPr>
          <p:spPr>
            <a:xfrm>
              <a:off x="0" y="-28575"/>
              <a:ext cx="1443842" cy="639277"/>
            </a:xfrm>
            <a:prstGeom prst="rect">
              <a:avLst/>
            </a:prstGeom>
            <a:grpFill/>
          </p:spPr>
          <p:txBody>
            <a:bodyPr lIns="50800" tIns="50800" rIns="50800" bIns="50800" rtlCol="0" anchor="ctr"/>
            <a:lstStyle/>
            <a:p>
              <a:pPr marL="285750" lvl="0" indent="-285750" algn="ctr">
                <a:lnSpc>
                  <a:spcPts val="2794"/>
                </a:lnSpc>
                <a:buFont typeface="Arial" panose="020B0604020202020204" pitchFamily="34" charset="0"/>
                <a:buChar char="•"/>
              </a:pPr>
              <a:endParaRPr/>
            </a:p>
          </p:txBody>
        </p:sp>
      </p:grpSp>
      <p:sp>
        <p:nvSpPr>
          <p:cNvPr id="37" name="TextBox 9">
            <a:extLst>
              <a:ext uri="{FF2B5EF4-FFF2-40B4-BE49-F238E27FC236}">
                <a16:creationId xmlns:a16="http://schemas.microsoft.com/office/drawing/2014/main" id="{0B253905-1972-C4B2-C19B-63CF6C1DD7F5}"/>
              </a:ext>
            </a:extLst>
          </p:cNvPr>
          <p:cNvSpPr txBox="1"/>
          <p:nvPr/>
        </p:nvSpPr>
        <p:spPr>
          <a:xfrm>
            <a:off x="1622402" y="939537"/>
            <a:ext cx="14452310" cy="830997"/>
          </a:xfrm>
          <a:prstGeom prst="rect">
            <a:avLst/>
          </a:prstGeom>
        </p:spPr>
        <p:txBody>
          <a:bodyPr wrap="square" lIns="0" tIns="0" rIns="0" bIns="0" rtlCol="0" anchor="t">
            <a:spAutoFit/>
          </a:bodyPr>
          <a:lstStyle/>
          <a:p>
            <a:pPr lvl="0"/>
            <a:r>
              <a:rPr lang="en-US" sz="5400" b="1" dirty="0">
                <a:latin typeface="Arial" panose="020B0604020202020204" pitchFamily="34" charset="0"/>
                <a:ea typeface="Open Sans Ultra-Bold"/>
                <a:cs typeface="Arial" panose="020B0604020202020204" pitchFamily="34" charset="0"/>
                <a:sym typeface="Open Sans Ultra-Bold"/>
              </a:rPr>
              <a:t>Reference</a:t>
            </a:r>
          </a:p>
        </p:txBody>
      </p:sp>
      <p:sp>
        <p:nvSpPr>
          <p:cNvPr id="40" name="TextBox 17">
            <a:extLst>
              <a:ext uri="{FF2B5EF4-FFF2-40B4-BE49-F238E27FC236}">
                <a16:creationId xmlns:a16="http://schemas.microsoft.com/office/drawing/2014/main" id="{F3061F14-9935-6D0B-746C-738230F93F88}"/>
              </a:ext>
            </a:extLst>
          </p:cNvPr>
          <p:cNvSpPr txBox="1"/>
          <p:nvPr/>
        </p:nvSpPr>
        <p:spPr>
          <a:xfrm>
            <a:off x="935526" y="9563100"/>
            <a:ext cx="4364249" cy="230832"/>
          </a:xfrm>
          <a:prstGeom prst="rect">
            <a:avLst/>
          </a:prstGeom>
        </p:spPr>
        <p:txBody>
          <a:bodyPr lIns="0" tIns="0" rIns="0" bIns="0" rtlCol="0" anchor="t">
            <a:spAutoFit/>
          </a:bodyPr>
          <a:lstStyle/>
          <a:p>
            <a:pPr marL="0" lvl="0" indent="0" algn="l">
              <a:lnSpc>
                <a:spcPts val="1769"/>
              </a:lnSpc>
            </a:pPr>
            <a:r>
              <a:rPr lang="en-US" sz="2000" b="1" dirty="0">
                <a:solidFill>
                  <a:srgbClr val="000000"/>
                </a:solidFill>
                <a:latin typeface="Arial" panose="020B0604020202020204" pitchFamily="34" charset="0"/>
                <a:ea typeface="Poppins Medium"/>
                <a:cs typeface="Arial" panose="020B0604020202020204" pitchFamily="34" charset="0"/>
                <a:sym typeface="Poppins Medium"/>
              </a:rPr>
              <a:t>12</a:t>
            </a:r>
          </a:p>
        </p:txBody>
      </p:sp>
      <p:sp>
        <p:nvSpPr>
          <p:cNvPr id="5" name="TextBox 4">
            <a:extLst>
              <a:ext uri="{FF2B5EF4-FFF2-40B4-BE49-F238E27FC236}">
                <a16:creationId xmlns:a16="http://schemas.microsoft.com/office/drawing/2014/main" id="{5AE0D776-B8AF-9B4C-CBFF-A0D9E4E5ECB5}"/>
              </a:ext>
            </a:extLst>
          </p:cNvPr>
          <p:cNvSpPr txBox="1"/>
          <p:nvPr/>
        </p:nvSpPr>
        <p:spPr>
          <a:xfrm>
            <a:off x="1905000" y="2791822"/>
            <a:ext cx="14478000" cy="6555641"/>
          </a:xfrm>
          <a:prstGeom prst="rect">
            <a:avLst/>
          </a:prstGeom>
          <a:noFill/>
        </p:spPr>
        <p:txBody>
          <a:bodyPr wrap="square">
            <a:spAutoFit/>
          </a:bodyPr>
          <a:lstStyle/>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Brutus, S. and Baronian, N. (2021) </a:t>
            </a:r>
            <a:r>
              <a:rPr lang="en-US" sz="1800" i="1" kern="100" dirty="0">
                <a:effectLst/>
                <a:latin typeface="+mn-lt"/>
                <a:ea typeface="Calibri" panose="020F0502020204030204" pitchFamily="34" charset="0"/>
                <a:cs typeface="Times New Roman" panose="02020603050405020304" pitchFamily="18" charset="0"/>
              </a:rPr>
              <a:t>Human Resources Management – Canadian Edition</a:t>
            </a:r>
            <a:r>
              <a:rPr lang="en-US" sz="1800" kern="100" dirty="0">
                <a:effectLst/>
                <a:latin typeface="+mn-lt"/>
                <a:ea typeface="Calibri" panose="020F0502020204030204" pitchFamily="34" charset="0"/>
                <a:cs typeface="Times New Roman" panose="02020603050405020304" pitchFamily="18" charset="0"/>
              </a:rPr>
              <a:t>. Concordia University Library. Available at: </a:t>
            </a:r>
          </a:p>
          <a:p>
            <a:pPr marL="0" marR="0" algn="just">
              <a:lnSpc>
                <a:spcPct val="100000"/>
              </a:lnSpc>
              <a:spcAft>
                <a:spcPts val="800"/>
              </a:spcAft>
              <a:buNone/>
            </a:pPr>
            <a:r>
              <a:rPr lang="en-US" sz="1800" u="sng" kern="100" dirty="0">
                <a:solidFill>
                  <a:schemeClr val="tx1"/>
                </a:solidFill>
                <a:effectLst/>
                <a:latin typeface="+mn-lt"/>
                <a:ea typeface="Calibri" panose="020F0502020204030204" pitchFamily="34" charset="0"/>
                <a:cs typeface="Times New Roman" panose="02020603050405020304" pitchFamily="18" charset="0"/>
                <a:hlinkClick r:id="rId3"/>
              </a:rPr>
              <a:t>https://opentextbooks.concordia.ca/hrmcanadian/</a:t>
            </a:r>
            <a:r>
              <a:rPr lang="en-US" sz="1800" kern="100" dirty="0">
                <a:effectLst/>
                <a:latin typeface="+mn-lt"/>
                <a:ea typeface="Calibri" panose="020F0502020204030204" pitchFamily="34" charset="0"/>
                <a:cs typeface="Times New Roman" panose="02020603050405020304" pitchFamily="18" charset="0"/>
              </a:rPr>
              <a:t> [Accessed: 11 October 2026].</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University of Minnesota Libraries Publishing (2016) </a:t>
            </a:r>
            <a:r>
              <a:rPr lang="en-US" sz="1800" i="1" kern="100" dirty="0">
                <a:effectLst/>
                <a:latin typeface="+mn-lt"/>
                <a:ea typeface="Calibri" panose="020F0502020204030204" pitchFamily="34" charset="0"/>
                <a:cs typeface="Times New Roman" panose="02020603050405020304" pitchFamily="18" charset="0"/>
              </a:rPr>
              <a:t>Beginning Management of Human Resources</a:t>
            </a:r>
            <a:r>
              <a:rPr lang="en-US" sz="1800" kern="100" dirty="0">
                <a:effectLst/>
                <a:latin typeface="+mn-lt"/>
                <a:ea typeface="Calibri" panose="020F0502020204030204" pitchFamily="34" charset="0"/>
                <a:cs typeface="Times New Roman" panose="02020603050405020304" pitchFamily="18" charset="0"/>
              </a:rPr>
              <a:t>. Minneapolis: University of Minnesota Libraries Publishing. Available at: </a:t>
            </a:r>
            <a:r>
              <a:rPr lang="en-US" sz="1800" u="sng" kern="100" dirty="0">
                <a:solidFill>
                  <a:schemeClr val="tx1"/>
                </a:solidFill>
                <a:effectLst/>
                <a:latin typeface="+mn-lt"/>
                <a:ea typeface="Calibri" panose="020F0502020204030204" pitchFamily="34" charset="0"/>
                <a:cs typeface="Times New Roman" panose="02020603050405020304" pitchFamily="18" charset="0"/>
                <a:hlinkClick r:id="rId4"/>
              </a:rPr>
              <a:t>https://open.umn.edu/opentextbooks/textbooks/71</a:t>
            </a:r>
            <a:r>
              <a:rPr lang="en-US" sz="1800" kern="100" dirty="0">
                <a:effectLst/>
                <a:latin typeface="+mn-lt"/>
                <a:ea typeface="Calibri" panose="020F0502020204030204" pitchFamily="34" charset="0"/>
                <a:cs typeface="Times New Roman" panose="02020603050405020304" pitchFamily="18" charset="0"/>
              </a:rPr>
              <a:t> [Accessed: 11 October 2026].</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Rahman, H.M., Malarvizhi, C.A.N. and Khan, N., 2025. Decoding turnover intention in Malaysia’s ICT industry: the mediating role of employee loyalty in the nexus between exploring the recruitment and selection, training and development, and work-life balance. </a:t>
            </a:r>
            <a:r>
              <a:rPr lang="en-US" sz="1800" i="1" kern="100" dirty="0">
                <a:effectLst/>
                <a:latin typeface="+mn-lt"/>
                <a:ea typeface="Calibri" panose="020F0502020204030204" pitchFamily="34" charset="0"/>
                <a:cs typeface="Times New Roman" panose="02020603050405020304" pitchFamily="18" charset="0"/>
              </a:rPr>
              <a:t>Cogent Business &amp; Management</a:t>
            </a:r>
            <a:r>
              <a:rPr lang="en-US" sz="1800" kern="100" dirty="0">
                <a:effectLst/>
                <a:latin typeface="+mn-lt"/>
                <a:ea typeface="Calibri" panose="020F0502020204030204" pitchFamily="34" charset="0"/>
                <a:cs typeface="Times New Roman" panose="02020603050405020304" pitchFamily="18" charset="0"/>
              </a:rPr>
              <a:t>, </a:t>
            </a:r>
            <a:r>
              <a:rPr lang="en-US" sz="1800" i="1" kern="100" dirty="0">
                <a:effectLst/>
                <a:latin typeface="+mn-lt"/>
                <a:ea typeface="Calibri" panose="020F0502020204030204" pitchFamily="34" charset="0"/>
                <a:cs typeface="Times New Roman" panose="02020603050405020304" pitchFamily="18" charset="0"/>
              </a:rPr>
              <a:t>12</a:t>
            </a:r>
            <a:r>
              <a:rPr lang="en-US" sz="1800" kern="100" dirty="0">
                <a:effectLst/>
                <a:latin typeface="+mn-lt"/>
                <a:ea typeface="Calibri" panose="020F0502020204030204" pitchFamily="34" charset="0"/>
                <a:cs typeface="Times New Roman" panose="02020603050405020304" pitchFamily="18" charset="0"/>
              </a:rPr>
              <a:t>(1), p.2536672.</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Islam, M.A., Mendy, J., Haque, A.A. and Rahman, M., 2022a. Green human resource management practices and millennial employees' retention in small and medium enterprises: The moderating impact of creativity climate from a developing country perspective. </a:t>
            </a:r>
            <a:r>
              <a:rPr lang="en-US" sz="1800" i="1" kern="100" dirty="0">
                <a:effectLst/>
                <a:latin typeface="+mn-lt"/>
                <a:ea typeface="Calibri" panose="020F0502020204030204" pitchFamily="34" charset="0"/>
                <a:cs typeface="Times New Roman" panose="02020603050405020304" pitchFamily="18" charset="0"/>
              </a:rPr>
              <a:t>Business Strategy &amp; Development</a:t>
            </a:r>
            <a:r>
              <a:rPr lang="en-US" sz="1800" kern="100" dirty="0">
                <a:effectLst/>
                <a:latin typeface="+mn-lt"/>
                <a:ea typeface="Calibri" panose="020F0502020204030204" pitchFamily="34" charset="0"/>
                <a:cs typeface="Times New Roman" panose="02020603050405020304" pitchFamily="18" charset="0"/>
              </a:rPr>
              <a:t>, </a:t>
            </a:r>
            <a:r>
              <a:rPr lang="en-US" sz="1800" i="1" kern="100" dirty="0">
                <a:effectLst/>
                <a:latin typeface="+mn-lt"/>
                <a:ea typeface="Calibri" panose="020F0502020204030204" pitchFamily="34" charset="0"/>
                <a:cs typeface="Times New Roman" panose="02020603050405020304" pitchFamily="18" charset="0"/>
              </a:rPr>
              <a:t>5</a:t>
            </a:r>
            <a:r>
              <a:rPr lang="en-US" sz="1800" kern="100" dirty="0">
                <a:effectLst/>
                <a:latin typeface="+mn-lt"/>
                <a:ea typeface="Calibri" panose="020F0502020204030204" pitchFamily="34" charset="0"/>
                <a:cs typeface="Times New Roman" panose="02020603050405020304" pitchFamily="18" charset="0"/>
              </a:rPr>
              <a:t>(4), pp.335-349.</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Islam, M.A., Hack‐Polay, D., Haque, A., Rahman, M. and Hossain, M.S., 2022b. Moderating role of psychological empowerment on the relationship between green HRM practices and millennial employee retention in the hotel industry of Bangladesh. </a:t>
            </a:r>
            <a:r>
              <a:rPr lang="en-US" sz="1800" i="1" kern="100" dirty="0">
                <a:effectLst/>
                <a:latin typeface="+mn-lt"/>
                <a:ea typeface="Calibri" panose="020F0502020204030204" pitchFamily="34" charset="0"/>
                <a:cs typeface="Times New Roman" panose="02020603050405020304" pitchFamily="18" charset="0"/>
              </a:rPr>
              <a:t>Business Strategy &amp; Development</a:t>
            </a:r>
            <a:r>
              <a:rPr lang="en-US" sz="1800" kern="100" dirty="0">
                <a:effectLst/>
                <a:latin typeface="+mn-lt"/>
                <a:ea typeface="Calibri" panose="020F0502020204030204" pitchFamily="34" charset="0"/>
                <a:cs typeface="Times New Roman" panose="02020603050405020304" pitchFamily="18" charset="0"/>
              </a:rPr>
              <a:t>, </a:t>
            </a:r>
            <a:r>
              <a:rPr lang="en-US" sz="1800" i="1" kern="100" dirty="0">
                <a:effectLst/>
                <a:latin typeface="+mn-lt"/>
                <a:ea typeface="Calibri" panose="020F0502020204030204" pitchFamily="34" charset="0"/>
                <a:cs typeface="Times New Roman" panose="02020603050405020304" pitchFamily="18" charset="0"/>
              </a:rPr>
              <a:t>5</a:t>
            </a:r>
            <a:r>
              <a:rPr lang="en-US" sz="1800" kern="100" dirty="0">
                <a:effectLst/>
                <a:latin typeface="+mn-lt"/>
                <a:ea typeface="Calibri" panose="020F0502020204030204" pitchFamily="34" charset="0"/>
                <a:cs typeface="Times New Roman" panose="02020603050405020304" pitchFamily="18" charset="0"/>
              </a:rPr>
              <a:t>(1), pp.17-29.</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Alkan, E., Cushen-Brewster, N. and Anyanwu, P., 2024. Organisational factors associated with healthcare workforce development, recruitment, and retention in the United Kingdom: a systematic review. </a:t>
            </a:r>
            <a:r>
              <a:rPr lang="en-US" sz="1800" i="1" kern="100" dirty="0">
                <a:effectLst/>
                <a:latin typeface="+mn-lt"/>
                <a:ea typeface="Calibri" panose="020F0502020204030204" pitchFamily="34" charset="0"/>
                <a:cs typeface="Times New Roman" panose="02020603050405020304" pitchFamily="18" charset="0"/>
              </a:rPr>
              <a:t>BMC nursing</a:t>
            </a:r>
            <a:r>
              <a:rPr lang="en-US" sz="1800" kern="100" dirty="0">
                <a:effectLst/>
                <a:latin typeface="+mn-lt"/>
                <a:ea typeface="Calibri" panose="020F0502020204030204" pitchFamily="34" charset="0"/>
                <a:cs typeface="Times New Roman" panose="02020603050405020304" pitchFamily="18" charset="0"/>
              </a:rPr>
              <a:t>, </a:t>
            </a:r>
            <a:r>
              <a:rPr lang="en-US" sz="1800" i="1" kern="100" dirty="0">
                <a:effectLst/>
                <a:latin typeface="+mn-lt"/>
                <a:ea typeface="Calibri" panose="020F0502020204030204" pitchFamily="34" charset="0"/>
                <a:cs typeface="Times New Roman" panose="02020603050405020304" pitchFamily="18" charset="0"/>
              </a:rPr>
              <a:t>23</a:t>
            </a:r>
            <a:r>
              <a:rPr lang="en-US" sz="1800" kern="100" dirty="0">
                <a:effectLst/>
                <a:latin typeface="+mn-lt"/>
                <a:ea typeface="Calibri" panose="020F0502020204030204" pitchFamily="34" charset="0"/>
                <a:cs typeface="Times New Roman" panose="02020603050405020304" pitchFamily="18" charset="0"/>
              </a:rPr>
              <a:t>(1), p.604.</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Weyman, A.K., O'Hara, R., Glendinning, R., Roy, D. and Coster, J.E., 2026. Framing effects in factors influencing health professional staff decisions to leave or stay working in the UK National Health Service. </a:t>
            </a:r>
            <a:r>
              <a:rPr lang="en-US" sz="1800" i="1" kern="100" dirty="0">
                <a:effectLst/>
                <a:latin typeface="+mn-lt"/>
                <a:ea typeface="Calibri" panose="020F0502020204030204" pitchFamily="34" charset="0"/>
                <a:cs typeface="Times New Roman" panose="02020603050405020304" pitchFamily="18" charset="0"/>
              </a:rPr>
              <a:t>Journal of Health Organization and Management</a:t>
            </a:r>
            <a:r>
              <a:rPr lang="en-US" sz="1800" kern="100" dirty="0">
                <a:effectLst/>
                <a:latin typeface="+mn-lt"/>
                <a:ea typeface="Calibri" panose="020F0502020204030204" pitchFamily="34" charset="0"/>
                <a:cs typeface="Times New Roman" panose="02020603050405020304" pitchFamily="18" charset="0"/>
              </a:rPr>
              <a:t>, </a:t>
            </a:r>
            <a:r>
              <a:rPr lang="en-US" sz="1800" i="1" kern="100" dirty="0">
                <a:effectLst/>
                <a:latin typeface="+mn-lt"/>
                <a:ea typeface="Calibri" panose="020F0502020204030204" pitchFamily="34" charset="0"/>
                <a:cs typeface="Times New Roman" panose="02020603050405020304" pitchFamily="18" charset="0"/>
              </a:rPr>
              <a:t>40</a:t>
            </a:r>
            <a:r>
              <a:rPr lang="en-US" sz="1800" kern="100" dirty="0">
                <a:effectLst/>
                <a:latin typeface="+mn-lt"/>
                <a:ea typeface="Calibri" panose="020F0502020204030204" pitchFamily="34" charset="0"/>
                <a:cs typeface="Times New Roman" panose="02020603050405020304" pitchFamily="18" charset="0"/>
              </a:rPr>
              <a:t>(9), pp.131-152.</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Chartered Institute of Personnel and Development (CIPD) (2025) </a:t>
            </a:r>
            <a:r>
              <a:rPr lang="en-US" sz="1800" i="1" kern="100" dirty="0">
                <a:effectLst/>
                <a:latin typeface="+mn-lt"/>
                <a:ea typeface="Calibri" panose="020F0502020204030204" pitchFamily="34" charset="0"/>
                <a:cs typeface="Times New Roman" panose="02020603050405020304" pitchFamily="18" charset="0"/>
              </a:rPr>
              <a:t>Workforce planning</a:t>
            </a:r>
            <a:r>
              <a:rPr lang="en-US" sz="1800" kern="100" dirty="0">
                <a:effectLst/>
                <a:latin typeface="+mn-lt"/>
                <a:ea typeface="Calibri" panose="020F0502020204030204" pitchFamily="34" charset="0"/>
                <a:cs typeface="Times New Roman" panose="02020603050405020304" pitchFamily="18" charset="0"/>
              </a:rPr>
              <a:t>. Available at: </a:t>
            </a:r>
            <a:r>
              <a:rPr lang="en-US" sz="1800" u="sng" kern="100" dirty="0">
                <a:solidFill>
                  <a:schemeClr val="tx1"/>
                </a:solidFill>
                <a:effectLst/>
                <a:latin typeface="+mn-lt"/>
                <a:ea typeface="Calibri" panose="020F0502020204030204" pitchFamily="34" charset="0"/>
                <a:cs typeface="Times New Roman" panose="02020603050405020304" pitchFamily="18" charset="0"/>
                <a:hlinkClick r:id="rId5"/>
              </a:rPr>
              <a:t>https://www.cipd.org/uk/knowledge/factsheets/workforce-planning-factsheet/</a:t>
            </a:r>
            <a:r>
              <a:rPr lang="en-US" sz="1800" kern="100" dirty="0">
                <a:effectLst/>
                <a:latin typeface="+mn-lt"/>
                <a:ea typeface="Calibri" panose="020F0502020204030204" pitchFamily="34" charset="0"/>
                <a:cs typeface="Times New Roman" panose="02020603050405020304" pitchFamily="18" charset="0"/>
              </a:rPr>
              <a:t> [Accessed: 11 October 2026].</a:t>
            </a:r>
          </a:p>
          <a:p>
            <a:pPr marL="0" marR="0" algn="just">
              <a:lnSpc>
                <a:spcPct val="100000"/>
              </a:lnSpc>
              <a:spcAft>
                <a:spcPts val="800"/>
              </a:spcAft>
              <a:buNone/>
            </a:pPr>
            <a:r>
              <a:rPr lang="en-US" sz="1800" kern="100" dirty="0">
                <a:effectLst/>
                <a:latin typeface="+mn-lt"/>
                <a:ea typeface="Calibri" panose="020F0502020204030204" pitchFamily="34" charset="0"/>
                <a:cs typeface="Times New Roman" panose="02020603050405020304" pitchFamily="18" charset="0"/>
              </a:rPr>
              <a:t>Chartered Institute of Personnel and Development (CIPD) (2026) </a:t>
            </a:r>
            <a:r>
              <a:rPr lang="en-US" sz="1800" i="1" kern="100" dirty="0">
                <a:effectLst/>
                <a:latin typeface="+mn-lt"/>
                <a:ea typeface="Calibri" panose="020F0502020204030204" pitchFamily="34" charset="0"/>
                <a:cs typeface="Times New Roman" panose="02020603050405020304" pitchFamily="18" charset="0"/>
              </a:rPr>
              <a:t>Employee turnover and retention</a:t>
            </a:r>
            <a:r>
              <a:rPr lang="en-US" sz="1800" kern="100" dirty="0">
                <a:effectLst/>
                <a:latin typeface="+mn-lt"/>
                <a:ea typeface="Calibri" panose="020F0502020204030204" pitchFamily="34" charset="0"/>
                <a:cs typeface="Times New Roman" panose="02020603050405020304" pitchFamily="18" charset="0"/>
              </a:rPr>
              <a:t>. Available at: </a:t>
            </a:r>
            <a:r>
              <a:rPr lang="en-US" sz="1800" u="sng" kern="100" dirty="0">
                <a:solidFill>
                  <a:schemeClr val="tx1"/>
                </a:solidFill>
                <a:effectLst/>
                <a:latin typeface="+mn-lt"/>
                <a:ea typeface="Calibri" panose="020F0502020204030204" pitchFamily="34" charset="0"/>
                <a:cs typeface="Times New Roman" panose="02020603050405020304" pitchFamily="18" charset="0"/>
                <a:hlinkClick r:id="rId6"/>
              </a:rPr>
              <a:t>https://www.cipd.org/en/knowledge/factsheets/turnover-retention-factsheet/</a:t>
            </a:r>
            <a:r>
              <a:rPr lang="en-US" sz="1800" kern="100" dirty="0">
                <a:effectLst/>
                <a:latin typeface="+mn-lt"/>
                <a:ea typeface="Calibri" panose="020F0502020204030204" pitchFamily="34" charset="0"/>
                <a:cs typeface="Times New Roman" panose="02020603050405020304" pitchFamily="18" charset="0"/>
              </a:rPr>
              <a:t> [Accessed: 11 October 2026].</a:t>
            </a:r>
            <a:endParaRPr lang="en-US" sz="11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93873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459</TotalTime>
  <Words>2854</Words>
  <Application>Microsoft Macintosh PowerPoint</Application>
  <PresentationFormat>Custom</PresentationFormat>
  <Paragraphs>220</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Poppins Medium</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Loredana Turner (2242724)</cp:lastModifiedBy>
  <cp:revision>1</cp:revision>
  <dcterms:created xsi:type="dcterms:W3CDTF">2006-08-16T00:00:00Z</dcterms:created>
  <dcterms:modified xsi:type="dcterms:W3CDTF">2026-10-12T08:12:26Z</dcterms:modified>
  <dc:identifier>DAHXvJhSQqU</dc:identifier>
</cp:coreProperties>
</file>