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8"/>
  </p:handoutMasterIdLst>
  <p:sldIdLst>
    <p:sldId id="256" r:id="rId2"/>
    <p:sldId id="257" r:id="rId3"/>
    <p:sldId id="259" r:id="rId4"/>
    <p:sldId id="258" r:id="rId5"/>
    <p:sldId id="260" r:id="rId6"/>
    <p:sldId id="261" r:id="rId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3" d="100"/>
          <a:sy n="53" d="100"/>
        </p:scale>
        <p:origin x="-95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D209BA1-1C82-468F-B41B-788BDEAE8BEB}" type="datetimeFigureOut">
              <a:rPr lang="en-GB" smtClean="0"/>
              <a:t>01/12/2014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27D7605-0C52-4EB5-A311-B9E3FC0C3831}" type="slidenum">
              <a:rPr lang="en-GB" smtClean="0"/>
              <a:t>‹#›</a:t>
            </a:fld>
            <a:endParaRPr lang="en-GB"/>
          </a:p>
        </p:txBody>
      </p:sp>
    </p:spTree>
    <p:extLst>
      <p:ext uri="{BB962C8B-B14F-4D97-AF65-F5344CB8AC3E}">
        <p14:creationId xmlns:p14="http://schemas.microsoft.com/office/powerpoint/2010/main" val="411321883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9C0BB1D-F23D-4DB3-99CB-CB9FE020D0E5}" type="datetimeFigureOut">
              <a:rPr lang="en-GB" smtClean="0"/>
              <a:t>01/12/2014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1631656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C0BB1D-F23D-4DB3-99CB-CB9FE020D0E5}" type="datetimeFigureOut">
              <a:rPr lang="en-GB" smtClean="0"/>
              <a:t>01/12/2014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4245649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9C0BB1D-F23D-4DB3-99CB-CB9FE020D0E5}" type="datetimeFigureOut">
              <a:rPr lang="en-GB" smtClean="0"/>
              <a:t>01/12/2014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3509027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9C0BB1D-F23D-4DB3-99CB-CB9FE020D0E5}" type="datetimeFigureOut">
              <a:rPr lang="en-GB" smtClean="0"/>
              <a:t>01/12/2014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941336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9C0BB1D-F23D-4DB3-99CB-CB9FE020D0E5}" type="datetimeFigureOut">
              <a:rPr lang="en-GB" smtClean="0"/>
              <a:t>01/12/2014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3287076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9C0BB1D-F23D-4DB3-99CB-CB9FE020D0E5}" type="datetimeFigureOut">
              <a:rPr lang="en-GB" smtClean="0"/>
              <a:t>01/12/2014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1688506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C0BB1D-F23D-4DB3-99CB-CB9FE020D0E5}" type="datetimeFigureOut">
              <a:rPr lang="en-GB" smtClean="0"/>
              <a:t>01/12/2014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2095621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C0BB1D-F23D-4DB3-99CB-CB9FE020D0E5}" type="datetimeFigureOut">
              <a:rPr lang="en-GB" smtClean="0"/>
              <a:t>01/12/2014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3976944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C0BB1D-F23D-4DB3-99CB-CB9FE020D0E5}" type="datetimeFigureOut">
              <a:rPr lang="en-GB" smtClean="0"/>
              <a:t>01/12/2014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3640413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C0BB1D-F23D-4DB3-99CB-CB9FE020D0E5}" type="datetimeFigureOut">
              <a:rPr lang="en-GB" smtClean="0"/>
              <a:t>01/12/2014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652483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C0BB1D-F23D-4DB3-99CB-CB9FE020D0E5}" type="datetimeFigureOut">
              <a:rPr lang="en-GB" smtClean="0"/>
              <a:t>01/12/2014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E19710-0470-46B1-A814-9A88C345F5B5}" type="slidenum">
              <a:rPr lang="en-GB" smtClean="0"/>
              <a:t>‹#›</a:t>
            </a:fld>
            <a:endParaRPr lang="en-GB"/>
          </a:p>
        </p:txBody>
      </p:sp>
    </p:spTree>
    <p:extLst>
      <p:ext uri="{BB962C8B-B14F-4D97-AF65-F5344CB8AC3E}">
        <p14:creationId xmlns:p14="http://schemas.microsoft.com/office/powerpoint/2010/main" val="3537807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C0BB1D-F23D-4DB3-99CB-CB9FE020D0E5}" type="datetimeFigureOut">
              <a:rPr lang="en-GB" smtClean="0"/>
              <a:t>01/12/2014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E19710-0470-46B1-A814-9A88C345F5B5}" type="slidenum">
              <a:rPr lang="en-GB" smtClean="0"/>
              <a:t>‹#›</a:t>
            </a:fld>
            <a:endParaRPr lang="en-GB"/>
          </a:p>
        </p:txBody>
      </p:sp>
    </p:spTree>
    <p:extLst>
      <p:ext uri="{BB962C8B-B14F-4D97-AF65-F5344CB8AC3E}">
        <p14:creationId xmlns:p14="http://schemas.microsoft.com/office/powerpoint/2010/main" val="1129204994"/>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AHAN5007</a:t>
            </a:r>
            <a:br>
              <a:rPr lang="en-GB" dirty="0" smtClean="0"/>
            </a:br>
            <a:r>
              <a:rPr lang="en-GB" dirty="0" smtClean="0"/>
              <a:t>The Body, Culture and Society	</a:t>
            </a:r>
            <a:endParaRPr lang="en-GB" dirty="0"/>
          </a:p>
        </p:txBody>
      </p:sp>
      <p:sp>
        <p:nvSpPr>
          <p:cNvPr id="3" name="Subtitle 2"/>
          <p:cNvSpPr>
            <a:spLocks noGrp="1"/>
          </p:cNvSpPr>
          <p:nvPr>
            <p:ph type="subTitle" idx="1"/>
          </p:nvPr>
        </p:nvSpPr>
        <p:spPr/>
        <p:txBody>
          <a:bodyPr/>
          <a:lstStyle/>
          <a:p>
            <a:r>
              <a:rPr lang="en-GB" dirty="0" smtClean="0"/>
              <a:t>Marx: Estranged Labour and the </a:t>
            </a:r>
            <a:r>
              <a:rPr lang="en-GB" dirty="0" smtClean="0"/>
              <a:t>Body</a:t>
            </a:r>
            <a:endParaRPr lang="en-GB" dirty="0" smtClean="0"/>
          </a:p>
        </p:txBody>
      </p:sp>
    </p:spTree>
    <p:extLst>
      <p:ext uri="{BB962C8B-B14F-4D97-AF65-F5344CB8AC3E}">
        <p14:creationId xmlns:p14="http://schemas.microsoft.com/office/powerpoint/2010/main" val="3666528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4 </a:t>
            </a:r>
            <a:r>
              <a:rPr lang="en-GB" dirty="0" smtClean="0"/>
              <a:t>forms of alienated labour</a:t>
            </a:r>
            <a:endParaRPr lang="en-GB" dirty="0"/>
          </a:p>
        </p:txBody>
      </p:sp>
      <p:sp>
        <p:nvSpPr>
          <p:cNvPr id="5" name="Content Placeholder 4"/>
          <p:cNvSpPr>
            <a:spLocks noGrp="1"/>
          </p:cNvSpPr>
          <p:nvPr>
            <p:ph sz="half" idx="1"/>
          </p:nvPr>
        </p:nvSpPr>
        <p:spPr/>
        <p:txBody>
          <a:bodyPr>
            <a:normAutofit lnSpcReduction="10000"/>
          </a:bodyPr>
          <a:lstStyle/>
          <a:p>
            <a:r>
              <a:rPr lang="en-GB" dirty="0" smtClean="0"/>
              <a:t>Alienation from the product of labour</a:t>
            </a:r>
          </a:p>
          <a:p>
            <a:r>
              <a:rPr lang="en-GB" dirty="0" smtClean="0"/>
              <a:t>Alienation from the labour itself</a:t>
            </a:r>
          </a:p>
          <a:p>
            <a:r>
              <a:rPr lang="en-GB" dirty="0" smtClean="0"/>
              <a:t>Alienation from the body and human nature</a:t>
            </a:r>
          </a:p>
          <a:p>
            <a:r>
              <a:rPr lang="en-GB" dirty="0" smtClean="0"/>
              <a:t>Alienation from one’s fellow workers</a:t>
            </a:r>
          </a:p>
          <a:p>
            <a:r>
              <a:rPr lang="en-GB" i="1" dirty="0" smtClean="0"/>
              <a:t>Let’s look at a few examples now.</a:t>
            </a:r>
            <a:endParaRPr lang="en-GB" i="1" dirty="0"/>
          </a:p>
        </p:txBody>
      </p:sp>
      <p:pic>
        <p:nvPicPr>
          <p:cNvPr id="1032" name="Picture 8" descr="http://ts1.mm.bing.net/th?&amp;id=HN.608020588741002515&amp;w=300&amp;h=300&amp;c=0&amp;pid=1.9&amp;rs=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96699" y="2420888"/>
            <a:ext cx="3756937"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17276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dirty="0" smtClean="0"/>
              <a:t>Factory women in Malaysia (</a:t>
            </a:r>
            <a:r>
              <a:rPr lang="en-GB" sz="4000" dirty="0" err="1" smtClean="0"/>
              <a:t>Ong</a:t>
            </a:r>
            <a:r>
              <a:rPr lang="en-GB" sz="4000" dirty="0" smtClean="0"/>
              <a:t>, 1987)</a:t>
            </a:r>
            <a:r>
              <a:rPr lang="en-GB" dirty="0" smtClean="0"/>
              <a:t/>
            </a:r>
            <a:br>
              <a:rPr lang="en-GB" dirty="0" smtClean="0"/>
            </a:br>
            <a:endParaRPr lang="en-GB" dirty="0"/>
          </a:p>
        </p:txBody>
      </p:sp>
      <p:sp>
        <p:nvSpPr>
          <p:cNvPr id="5" name="Content Placeholder 4"/>
          <p:cNvSpPr>
            <a:spLocks noGrp="1"/>
          </p:cNvSpPr>
          <p:nvPr>
            <p:ph idx="1"/>
          </p:nvPr>
        </p:nvSpPr>
        <p:spPr/>
        <p:txBody>
          <a:bodyPr>
            <a:normAutofit fontScale="77500" lnSpcReduction="20000"/>
          </a:bodyPr>
          <a:lstStyle/>
          <a:p>
            <a:r>
              <a:rPr lang="en-GB" dirty="0" smtClean="0"/>
              <a:t>“</a:t>
            </a:r>
            <a:r>
              <a:rPr lang="en-GB" dirty="0"/>
              <a:t>The theme of entrapment extends to </a:t>
            </a:r>
            <a:r>
              <a:rPr lang="en-GB" dirty="0" smtClean="0"/>
              <a:t>their experience </a:t>
            </a:r>
            <a:r>
              <a:rPr lang="en-GB" dirty="0"/>
              <a:t>of work discipline. Malay women rejected corporate </a:t>
            </a:r>
            <a:r>
              <a:rPr lang="en-GB" dirty="0" smtClean="0"/>
              <a:t>expressions of </a:t>
            </a:r>
            <a:r>
              <a:rPr lang="en-GB" dirty="0"/>
              <a:t>welfare </a:t>
            </a:r>
            <a:r>
              <a:rPr lang="en-GB" dirty="0" smtClean="0"/>
              <a:t>concern, </a:t>
            </a:r>
            <a:r>
              <a:rPr lang="en-GB" dirty="0"/>
              <a:t>claiming that the management treated them as things, </a:t>
            </a:r>
            <a:r>
              <a:rPr lang="en-GB" dirty="0" smtClean="0"/>
              <a:t>not human beings. </a:t>
            </a:r>
            <a:r>
              <a:rPr lang="en-GB" dirty="0"/>
              <a:t>Many found the relentless drive for higher </a:t>
            </a:r>
            <a:r>
              <a:rPr lang="en-GB" dirty="0" smtClean="0"/>
              <a:t>productivity and </a:t>
            </a:r>
            <a:r>
              <a:rPr lang="en-GB" dirty="0"/>
              <a:t>disregard for worker fatigue intolerable. They also complained </a:t>
            </a:r>
            <a:r>
              <a:rPr lang="en-GB" dirty="0" smtClean="0"/>
              <a:t>of bodily </a:t>
            </a:r>
            <a:r>
              <a:rPr lang="en-GB" dirty="0"/>
              <a:t>deprivations (aches and bums, insufficient sleep, skipped </a:t>
            </a:r>
            <a:r>
              <a:rPr lang="en-GB" dirty="0" smtClean="0"/>
              <a:t>menstruation) that </a:t>
            </a:r>
            <a:r>
              <a:rPr lang="en-GB" dirty="0"/>
              <a:t>registered the grip of industrial discipline. More assertive </a:t>
            </a:r>
            <a:r>
              <a:rPr lang="en-GB" dirty="0" smtClean="0"/>
              <a:t>workers tried </a:t>
            </a:r>
            <a:r>
              <a:rPr lang="en-GB" dirty="0"/>
              <a:t>to enforce traditional morality, demanding human empathy </a:t>
            </a:r>
            <a:r>
              <a:rPr lang="en-GB" i="1" dirty="0"/>
              <a:t>(</a:t>
            </a:r>
            <a:r>
              <a:rPr lang="en-GB" i="1" dirty="0" err="1" smtClean="0"/>
              <a:t>timbang</a:t>
            </a:r>
            <a:r>
              <a:rPr lang="en-GB" i="1" dirty="0" smtClean="0"/>
              <a:t> rasa</a:t>
            </a:r>
            <a:r>
              <a:rPr lang="en-GB" i="1" dirty="0"/>
              <a:t>) </a:t>
            </a:r>
            <a:r>
              <a:rPr lang="en-GB" dirty="0"/>
              <a:t>and justice from their </a:t>
            </a:r>
            <a:r>
              <a:rPr lang="en-GB" dirty="0" smtClean="0"/>
              <a:t>foremen. They </a:t>
            </a:r>
            <a:r>
              <a:rPr lang="en-GB" dirty="0"/>
              <a:t>sold their </a:t>
            </a:r>
            <a:r>
              <a:rPr lang="en-GB" dirty="0" err="1" smtClean="0"/>
              <a:t>labor</a:t>
            </a:r>
            <a:r>
              <a:rPr lang="en-GB" dirty="0" smtClean="0"/>
              <a:t> but </a:t>
            </a:r>
            <a:r>
              <a:rPr lang="en-GB" dirty="0"/>
              <a:t>not their right to human consideration</a:t>
            </a:r>
            <a:r>
              <a:rPr lang="en-GB" dirty="0" smtClean="0"/>
              <a:t>.”</a:t>
            </a:r>
            <a:endParaRPr lang="en-GB" dirty="0"/>
          </a:p>
        </p:txBody>
      </p:sp>
    </p:spTree>
    <p:extLst>
      <p:ext uri="{BB962C8B-B14F-4D97-AF65-F5344CB8AC3E}">
        <p14:creationId xmlns:p14="http://schemas.microsoft.com/office/powerpoint/2010/main" val="1652369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Australian </a:t>
            </a:r>
            <a:r>
              <a:rPr lang="en-GB" dirty="0"/>
              <a:t>nurses and control over workload (Willis et al, 2009</a:t>
            </a:r>
            <a:r>
              <a:rPr lang="en-GB" dirty="0" smtClean="0"/>
              <a:t>)</a:t>
            </a:r>
            <a:endParaRPr lang="en-GB" dirty="0"/>
          </a:p>
        </p:txBody>
      </p:sp>
      <p:sp>
        <p:nvSpPr>
          <p:cNvPr id="3" name="Content Placeholder 2"/>
          <p:cNvSpPr>
            <a:spLocks noGrp="1"/>
          </p:cNvSpPr>
          <p:nvPr>
            <p:ph sz="half" idx="1"/>
          </p:nvPr>
        </p:nvSpPr>
        <p:spPr>
          <a:xfrm>
            <a:off x="457200" y="1600200"/>
            <a:ext cx="8219256" cy="4525963"/>
          </a:xfrm>
        </p:spPr>
        <p:txBody>
          <a:bodyPr/>
          <a:lstStyle/>
          <a:p>
            <a:r>
              <a:rPr lang="en-GB" dirty="0" smtClean="0"/>
              <a:t>Intensification of working time is a barrier to recruitment and retention of nurses</a:t>
            </a:r>
          </a:p>
          <a:p>
            <a:r>
              <a:rPr lang="en-GB" dirty="0" smtClean="0"/>
              <a:t>Two strategies negotiated by Australian unions:</a:t>
            </a:r>
          </a:p>
          <a:p>
            <a:pPr lvl="1"/>
            <a:r>
              <a:rPr lang="en-GB" dirty="0" smtClean="0"/>
              <a:t>Public sector hospitals – reduction in working hours but less control over their work</a:t>
            </a:r>
          </a:p>
          <a:p>
            <a:pPr lvl="1"/>
            <a:r>
              <a:rPr lang="en-GB" dirty="0" smtClean="0"/>
              <a:t>Community sector providing long term care – long work hours but more direct control over work</a:t>
            </a:r>
          </a:p>
          <a:p>
            <a:pPr lvl="1"/>
            <a:r>
              <a:rPr lang="en-GB" dirty="0" smtClean="0"/>
              <a:t>A contradiction?</a:t>
            </a:r>
          </a:p>
          <a:p>
            <a:endParaRPr lang="en-GB" dirty="0"/>
          </a:p>
        </p:txBody>
      </p:sp>
    </p:spTree>
    <p:extLst>
      <p:ext uri="{BB962C8B-B14F-4D97-AF65-F5344CB8AC3E}">
        <p14:creationId xmlns:p14="http://schemas.microsoft.com/office/powerpoint/2010/main" val="365792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
            </a:r>
            <a:br>
              <a:rPr lang="en-GB" sz="3200" dirty="0" smtClean="0"/>
            </a:br>
            <a:r>
              <a:rPr lang="en-GB" sz="3200" dirty="0" smtClean="0"/>
              <a:t>Sex work as alienated labour (nothingbutahuman.wordpress.com)</a:t>
            </a:r>
            <a:r>
              <a:rPr lang="en-GB" sz="4000" dirty="0" smtClean="0"/>
              <a:t> </a:t>
            </a:r>
            <a:r>
              <a:rPr lang="en-GB" sz="3200" dirty="0" smtClean="0"/>
              <a:t/>
            </a:r>
            <a:br>
              <a:rPr lang="en-GB" sz="3200" dirty="0" smtClean="0"/>
            </a:br>
            <a:endParaRPr lang="en-GB" sz="3200" dirty="0"/>
          </a:p>
        </p:txBody>
      </p:sp>
      <p:sp>
        <p:nvSpPr>
          <p:cNvPr id="5" name="Content Placeholder 4"/>
          <p:cNvSpPr>
            <a:spLocks noGrp="1"/>
          </p:cNvSpPr>
          <p:nvPr>
            <p:ph idx="1"/>
          </p:nvPr>
        </p:nvSpPr>
        <p:spPr>
          <a:xfrm>
            <a:off x="467544" y="1484784"/>
            <a:ext cx="8229600" cy="4525963"/>
          </a:xfrm>
        </p:spPr>
        <p:txBody>
          <a:bodyPr>
            <a:normAutofit fontScale="70000" lnSpcReduction="20000"/>
          </a:bodyPr>
          <a:lstStyle/>
          <a:p>
            <a:r>
              <a:rPr lang="en-GB" dirty="0"/>
              <a:t>“The argument that sex workers sell their bodies rather than their </a:t>
            </a:r>
            <a:r>
              <a:rPr lang="en-GB" dirty="0" err="1"/>
              <a:t>labor</a:t>
            </a:r>
            <a:r>
              <a:rPr lang="en-GB" dirty="0"/>
              <a:t> power obscures the source of the problem of sex work and, thereby, its resolution. Selling one’s body implies giving all of oneself to someone else in exchange for money; giving all of oneself implies a physical, psychological, emotional and spiritual sacrifice that is not present in other forms of </a:t>
            </a:r>
            <a:r>
              <a:rPr lang="en-GB" dirty="0" err="1"/>
              <a:t>labor</a:t>
            </a:r>
            <a:r>
              <a:rPr lang="en-GB" dirty="0"/>
              <a:t> where one does not sell one’s body (i.e. factory work, call </a:t>
            </a:r>
            <a:r>
              <a:rPr lang="en-GB" dirty="0" err="1"/>
              <a:t>center</a:t>
            </a:r>
            <a:r>
              <a:rPr lang="en-GB" dirty="0"/>
              <a:t> work, etc.). You are supposed to give all of yourself in “love”, not in an economic transaction. The sexual act becomes conflated with the psychological/etc. loss of self and so this form of degradation appears to only occur in sex work. But the degradation, emotional or otherwise, that goes along with sex work is not due solely to its sexual character but to its exploited, and thus alienated, character</a:t>
            </a:r>
            <a:r>
              <a:rPr lang="en-GB" dirty="0" smtClean="0"/>
              <a:t>.”</a:t>
            </a:r>
            <a:endParaRPr lang="en-GB" dirty="0"/>
          </a:p>
        </p:txBody>
      </p:sp>
    </p:spTree>
    <p:extLst>
      <p:ext uri="{BB962C8B-B14F-4D97-AF65-F5344CB8AC3E}">
        <p14:creationId xmlns:p14="http://schemas.microsoft.com/office/powerpoint/2010/main" val="2561301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additional considerations</a:t>
            </a:r>
            <a:endParaRPr lang="en-GB" dirty="0"/>
          </a:p>
        </p:txBody>
      </p:sp>
      <p:sp>
        <p:nvSpPr>
          <p:cNvPr id="3" name="Content Placeholder 2"/>
          <p:cNvSpPr>
            <a:spLocks noGrp="1"/>
          </p:cNvSpPr>
          <p:nvPr>
            <p:ph idx="1"/>
          </p:nvPr>
        </p:nvSpPr>
        <p:spPr/>
        <p:txBody>
          <a:bodyPr/>
          <a:lstStyle/>
          <a:p>
            <a:r>
              <a:rPr lang="en-GB" dirty="0" smtClean="0"/>
              <a:t>Gender – contrast ‘man’ in Marx with female examples presented here</a:t>
            </a:r>
          </a:p>
          <a:p>
            <a:r>
              <a:rPr lang="en-GB" dirty="0" smtClean="0"/>
              <a:t>Are we living now in a post-capitalist society?</a:t>
            </a:r>
            <a:endParaRPr lang="en-GB" dirty="0"/>
          </a:p>
        </p:txBody>
      </p:sp>
    </p:spTree>
    <p:extLst>
      <p:ext uri="{BB962C8B-B14F-4D97-AF65-F5344CB8AC3E}">
        <p14:creationId xmlns:p14="http://schemas.microsoft.com/office/powerpoint/2010/main" val="42022269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1832</TotalTime>
  <Words>418</Words>
  <Application>Microsoft Office PowerPoint</Application>
  <PresentationFormat>On-screen Show (4:3)</PresentationFormat>
  <Paragraphs>21</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AHAN5007 The Body, Culture and Society </vt:lpstr>
      <vt:lpstr>4 forms of alienated labour</vt:lpstr>
      <vt:lpstr>Factory women in Malaysia (Ong, 1987) </vt:lpstr>
      <vt:lpstr>Australian nurses and control over workload (Willis et al, 2009)</vt:lpstr>
      <vt:lpstr> Sex work as alienated labour (nothingbutahuman.wordpress.com)  </vt:lpstr>
      <vt:lpstr>Some additional considerations</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AHAN5007 The Body, Culture and Society</dc:title>
  <dc:creator>Rachel Casiday</dc:creator>
  <cp:lastModifiedBy>Rachel Casiday</cp:lastModifiedBy>
  <cp:revision>8</cp:revision>
  <cp:lastPrinted>2014-12-01T13:34:00Z</cp:lastPrinted>
  <dcterms:created xsi:type="dcterms:W3CDTF">2014-05-01T09:06:42Z</dcterms:created>
  <dcterms:modified xsi:type="dcterms:W3CDTF">2014-12-01T13:34:08Z</dcterms:modified>
</cp:coreProperties>
</file>