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65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718" autoAdjust="0"/>
  </p:normalViewPr>
  <p:slideViewPr>
    <p:cSldViewPr snapToGrid="0">
      <p:cViewPr varScale="1">
        <p:scale>
          <a:sx n="52" d="100"/>
          <a:sy n="52" d="100"/>
        </p:scale>
        <p:origin x="1222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image" Target="../media/image8.png"/><Relationship Id="rId4" Type="http://schemas.openxmlformats.org/officeDocument/2006/relationships/image" Target="../media/image11.jpeg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image" Target="../media/image8.png"/><Relationship Id="rId4" Type="http://schemas.openxmlformats.org/officeDocument/2006/relationships/image" Target="../media/image11.jpe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7233B5-248E-4913-9240-F0080AA66E3B}" type="doc">
      <dgm:prSet loTypeId="urn:microsoft.com/office/officeart/2005/8/layout/matrix3" loCatId="matrix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5D5F5702-E20B-4568-9824-6E658D87A97F}">
      <dgm:prSet/>
      <dgm:spPr/>
      <dgm:t>
        <a:bodyPr/>
        <a:lstStyle/>
        <a:p>
          <a:pPr rtl="0"/>
          <a:r>
            <a:rPr lang="en-US" b="1" dirty="0"/>
            <a:t>Role Overview</a:t>
          </a:r>
          <a:r>
            <a:rPr lang="en-US" dirty="0"/>
            <a:t>: As Director of International Strategic Development at Rolls-Royce Holdings </a:t>
          </a:r>
          <a:r>
            <a:rPr lang="en-US" dirty="0" err="1"/>
            <a:t>plc</a:t>
          </a:r>
          <a:r>
            <a:rPr lang="en-US" dirty="0"/>
            <a:t>, I oversee global partnerships and international deals to maintain competitiveness (Ivanova-Gongne et al., 2024).</a:t>
          </a:r>
        </a:p>
      </dgm:t>
    </dgm:pt>
    <dgm:pt modelId="{BEC087D2-E776-4F5D-BCF6-FE2269DB83FB}" type="parTrans" cxnId="{874A90DA-023F-417A-A930-401702AC2122}">
      <dgm:prSet/>
      <dgm:spPr/>
      <dgm:t>
        <a:bodyPr/>
        <a:lstStyle/>
        <a:p>
          <a:endParaRPr lang="en-US"/>
        </a:p>
      </dgm:t>
    </dgm:pt>
    <dgm:pt modelId="{D47F706F-A6CD-4C18-BE0F-2752493AE4E9}" type="sibTrans" cxnId="{874A90DA-023F-417A-A930-401702AC2122}">
      <dgm:prSet/>
      <dgm:spPr/>
      <dgm:t>
        <a:bodyPr/>
        <a:lstStyle/>
        <a:p>
          <a:endParaRPr lang="en-US"/>
        </a:p>
      </dgm:t>
    </dgm:pt>
    <dgm:pt modelId="{9D7501CE-5341-4E5C-9C98-F75319EF4189}">
      <dgm:prSet/>
      <dgm:spPr/>
      <dgm:t>
        <a:bodyPr/>
        <a:lstStyle/>
        <a:p>
          <a:pPr rtl="0"/>
          <a:r>
            <a:rPr lang="en-US" b="1"/>
            <a:t>Company Profile</a:t>
          </a:r>
          <a:r>
            <a:rPr lang="en-US"/>
            <a:t>: Rolls-Royce is a leading UK engineering firm specializing in aerospace engines and power systems.</a:t>
          </a:r>
        </a:p>
      </dgm:t>
    </dgm:pt>
    <dgm:pt modelId="{E6E37E23-B706-4BCA-BD53-5CA758249EC6}" type="parTrans" cxnId="{D5F21DAD-DE71-4FC0-B8E0-C1B7F1D65413}">
      <dgm:prSet/>
      <dgm:spPr/>
      <dgm:t>
        <a:bodyPr/>
        <a:lstStyle/>
        <a:p>
          <a:endParaRPr lang="en-US"/>
        </a:p>
      </dgm:t>
    </dgm:pt>
    <dgm:pt modelId="{9AF7290D-5B95-4CA2-9DC0-B7AE9DA2C997}" type="sibTrans" cxnId="{D5F21DAD-DE71-4FC0-B8E0-C1B7F1D65413}">
      <dgm:prSet/>
      <dgm:spPr/>
      <dgm:t>
        <a:bodyPr/>
        <a:lstStyle/>
        <a:p>
          <a:endParaRPr lang="en-US"/>
        </a:p>
      </dgm:t>
    </dgm:pt>
    <dgm:pt modelId="{2CDF543F-35BA-4EA5-B745-F6879C705094}">
      <dgm:prSet/>
      <dgm:spPr/>
      <dgm:t>
        <a:bodyPr/>
        <a:lstStyle/>
        <a:p>
          <a:pPr rtl="0"/>
          <a:r>
            <a:rPr lang="en-US" b="1"/>
            <a:t>Presentation Objective</a:t>
          </a:r>
          <a:r>
            <a:rPr lang="en-US"/>
            <a:t>: To secure a strategic alliance with a Chinese aerospace corporation to enhance R&amp;D and production operations in China.</a:t>
          </a:r>
        </a:p>
      </dgm:t>
    </dgm:pt>
    <dgm:pt modelId="{3F69DFE0-5F2B-4BD5-9981-617C4B094228}" type="parTrans" cxnId="{9E7ACB62-024C-4FC6-B96A-A68046E0E0BA}">
      <dgm:prSet/>
      <dgm:spPr/>
      <dgm:t>
        <a:bodyPr/>
        <a:lstStyle/>
        <a:p>
          <a:endParaRPr lang="en-US"/>
        </a:p>
      </dgm:t>
    </dgm:pt>
    <dgm:pt modelId="{CDB2DF35-F394-4C36-8FE4-0A7A7611698E}" type="sibTrans" cxnId="{9E7ACB62-024C-4FC6-B96A-A68046E0E0BA}">
      <dgm:prSet/>
      <dgm:spPr/>
      <dgm:t>
        <a:bodyPr/>
        <a:lstStyle/>
        <a:p>
          <a:endParaRPr lang="en-US"/>
        </a:p>
      </dgm:t>
    </dgm:pt>
    <dgm:pt modelId="{3467368E-E9CE-43A9-8B9C-2AF5CAEF2992}">
      <dgm:prSet/>
      <dgm:spPr/>
      <dgm:t>
        <a:bodyPr/>
        <a:lstStyle/>
        <a:p>
          <a:pPr rtl="0"/>
          <a:r>
            <a:rPr lang="en-US" b="1"/>
            <a:t>Strategic Benefits</a:t>
          </a:r>
          <a:r>
            <a:rPr lang="en-US"/>
            <a:t>: The partnership will expand market access, reduce operational costs, and boost innovation capabilities (Ash et al., 2020).</a:t>
          </a:r>
        </a:p>
      </dgm:t>
    </dgm:pt>
    <dgm:pt modelId="{77C63BE3-CA92-4442-9197-03A4B08E942E}" type="parTrans" cxnId="{05DD6440-4168-4E5E-871D-406A1E634AE0}">
      <dgm:prSet/>
      <dgm:spPr/>
      <dgm:t>
        <a:bodyPr/>
        <a:lstStyle/>
        <a:p>
          <a:endParaRPr lang="en-US"/>
        </a:p>
      </dgm:t>
    </dgm:pt>
    <dgm:pt modelId="{D12BD63E-D71E-411E-87B4-C63E301D64BE}" type="sibTrans" cxnId="{05DD6440-4168-4E5E-871D-406A1E634AE0}">
      <dgm:prSet/>
      <dgm:spPr/>
      <dgm:t>
        <a:bodyPr/>
        <a:lstStyle/>
        <a:p>
          <a:endParaRPr lang="en-US"/>
        </a:p>
      </dgm:t>
    </dgm:pt>
    <dgm:pt modelId="{AED7C2E6-00E8-49D0-99E0-C9BE30DA44BB}">
      <dgm:prSet/>
      <dgm:spPr/>
      <dgm:t>
        <a:bodyPr/>
        <a:lstStyle/>
        <a:p>
          <a:endParaRPr lang="en-US"/>
        </a:p>
      </dgm:t>
    </dgm:pt>
    <dgm:pt modelId="{DE6E71DF-2AC6-463D-BA95-23C81C57F4D7}" type="parTrans" cxnId="{24F2A9FF-2922-488B-B920-309CCAF86D1B}">
      <dgm:prSet/>
      <dgm:spPr/>
      <dgm:t>
        <a:bodyPr/>
        <a:lstStyle/>
        <a:p>
          <a:endParaRPr lang="en-US"/>
        </a:p>
      </dgm:t>
    </dgm:pt>
    <dgm:pt modelId="{7D4BA6CB-A414-4935-8698-535B61DD578F}" type="sibTrans" cxnId="{24F2A9FF-2922-488B-B920-309CCAF86D1B}">
      <dgm:prSet/>
      <dgm:spPr/>
      <dgm:t>
        <a:bodyPr/>
        <a:lstStyle/>
        <a:p>
          <a:endParaRPr lang="en-US"/>
        </a:p>
      </dgm:t>
    </dgm:pt>
    <dgm:pt modelId="{21A69D4C-9357-486E-B6F6-6723298170AF}" type="pres">
      <dgm:prSet presAssocID="{677233B5-248E-4913-9240-F0080AA66E3B}" presName="matrix" presStyleCnt="0">
        <dgm:presLayoutVars>
          <dgm:chMax val="1"/>
          <dgm:dir/>
          <dgm:resizeHandles val="exact"/>
        </dgm:presLayoutVars>
      </dgm:prSet>
      <dgm:spPr/>
    </dgm:pt>
    <dgm:pt modelId="{5922351D-8D20-48EA-8415-3788B775BF44}" type="pres">
      <dgm:prSet presAssocID="{677233B5-248E-4913-9240-F0080AA66E3B}" presName="diamond" presStyleLbl="bgShp" presStyleIdx="0" presStyleCnt="1"/>
      <dgm:spPr/>
    </dgm:pt>
    <dgm:pt modelId="{9C8667C6-B69B-45DE-AA55-1954E625DDF9}" type="pres">
      <dgm:prSet presAssocID="{677233B5-248E-4913-9240-F0080AA66E3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B6BC2B7-FF49-49C0-BDF5-44DA53D57088}" type="pres">
      <dgm:prSet presAssocID="{677233B5-248E-4913-9240-F0080AA66E3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184A39F-8E0D-44CD-9BAF-B4E96C749FBE}" type="pres">
      <dgm:prSet presAssocID="{677233B5-248E-4913-9240-F0080AA66E3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351CFE1-C3C9-41B1-AF2A-E2C8261A0136}" type="pres">
      <dgm:prSet presAssocID="{677233B5-248E-4913-9240-F0080AA66E3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5DD6440-4168-4E5E-871D-406A1E634AE0}" srcId="{677233B5-248E-4913-9240-F0080AA66E3B}" destId="{3467368E-E9CE-43A9-8B9C-2AF5CAEF2992}" srcOrd="3" destOrd="0" parTransId="{77C63BE3-CA92-4442-9197-03A4B08E942E}" sibTransId="{D12BD63E-D71E-411E-87B4-C63E301D64BE}"/>
    <dgm:cxn modelId="{9E7ACB62-024C-4FC6-B96A-A68046E0E0BA}" srcId="{677233B5-248E-4913-9240-F0080AA66E3B}" destId="{2CDF543F-35BA-4EA5-B745-F6879C705094}" srcOrd="2" destOrd="0" parTransId="{3F69DFE0-5F2B-4BD5-9981-617C4B094228}" sibTransId="{CDB2DF35-F394-4C36-8FE4-0A7A7611698E}"/>
    <dgm:cxn modelId="{C457EC63-BF40-473D-AFC5-559178C6EB84}" type="presOf" srcId="{5D5F5702-E20B-4568-9824-6E658D87A97F}" destId="{9C8667C6-B69B-45DE-AA55-1954E625DDF9}" srcOrd="0" destOrd="0" presId="urn:microsoft.com/office/officeart/2005/8/layout/matrix3"/>
    <dgm:cxn modelId="{1EE05B4F-9152-4105-93A0-7B5000C51A42}" type="presOf" srcId="{9D7501CE-5341-4E5C-9C98-F75319EF4189}" destId="{5B6BC2B7-FF49-49C0-BDF5-44DA53D57088}" srcOrd="0" destOrd="0" presId="urn:microsoft.com/office/officeart/2005/8/layout/matrix3"/>
    <dgm:cxn modelId="{7D235157-82B1-4C9B-B824-1A27B51435D3}" type="presOf" srcId="{677233B5-248E-4913-9240-F0080AA66E3B}" destId="{21A69D4C-9357-486E-B6F6-6723298170AF}" srcOrd="0" destOrd="0" presId="urn:microsoft.com/office/officeart/2005/8/layout/matrix3"/>
    <dgm:cxn modelId="{D5F21DAD-DE71-4FC0-B8E0-C1B7F1D65413}" srcId="{677233B5-248E-4913-9240-F0080AA66E3B}" destId="{9D7501CE-5341-4E5C-9C98-F75319EF4189}" srcOrd="1" destOrd="0" parTransId="{E6E37E23-B706-4BCA-BD53-5CA758249EC6}" sibTransId="{9AF7290D-5B95-4CA2-9DC0-B7AE9DA2C997}"/>
    <dgm:cxn modelId="{874A90DA-023F-417A-A930-401702AC2122}" srcId="{677233B5-248E-4913-9240-F0080AA66E3B}" destId="{5D5F5702-E20B-4568-9824-6E658D87A97F}" srcOrd="0" destOrd="0" parTransId="{BEC087D2-E776-4F5D-BCF6-FE2269DB83FB}" sibTransId="{D47F706F-A6CD-4C18-BE0F-2752493AE4E9}"/>
    <dgm:cxn modelId="{675824EA-D3C1-420D-9C15-7F411C9DDA0E}" type="presOf" srcId="{2CDF543F-35BA-4EA5-B745-F6879C705094}" destId="{8184A39F-8E0D-44CD-9BAF-B4E96C749FBE}" srcOrd="0" destOrd="0" presId="urn:microsoft.com/office/officeart/2005/8/layout/matrix3"/>
    <dgm:cxn modelId="{CFF201EE-5A26-45CD-86E2-4F1B04FE55C5}" type="presOf" srcId="{3467368E-E9CE-43A9-8B9C-2AF5CAEF2992}" destId="{F351CFE1-C3C9-41B1-AF2A-E2C8261A0136}" srcOrd="0" destOrd="0" presId="urn:microsoft.com/office/officeart/2005/8/layout/matrix3"/>
    <dgm:cxn modelId="{24F2A9FF-2922-488B-B920-309CCAF86D1B}" srcId="{677233B5-248E-4913-9240-F0080AA66E3B}" destId="{AED7C2E6-00E8-49D0-99E0-C9BE30DA44BB}" srcOrd="4" destOrd="0" parTransId="{DE6E71DF-2AC6-463D-BA95-23C81C57F4D7}" sibTransId="{7D4BA6CB-A414-4935-8698-535B61DD578F}"/>
    <dgm:cxn modelId="{E8152AFF-156A-4DD8-B615-31F942799C6C}" type="presParOf" srcId="{21A69D4C-9357-486E-B6F6-6723298170AF}" destId="{5922351D-8D20-48EA-8415-3788B775BF44}" srcOrd="0" destOrd="0" presId="urn:microsoft.com/office/officeart/2005/8/layout/matrix3"/>
    <dgm:cxn modelId="{F06DEF8D-61E0-4DA5-9D2B-AB3791EC56CC}" type="presParOf" srcId="{21A69D4C-9357-486E-B6F6-6723298170AF}" destId="{9C8667C6-B69B-45DE-AA55-1954E625DDF9}" srcOrd="1" destOrd="0" presId="urn:microsoft.com/office/officeart/2005/8/layout/matrix3"/>
    <dgm:cxn modelId="{83C726BE-2BF4-4620-97A1-0BF1F69E844E}" type="presParOf" srcId="{21A69D4C-9357-486E-B6F6-6723298170AF}" destId="{5B6BC2B7-FF49-49C0-BDF5-44DA53D57088}" srcOrd="2" destOrd="0" presId="urn:microsoft.com/office/officeart/2005/8/layout/matrix3"/>
    <dgm:cxn modelId="{3F8A808F-7E9C-4E3B-9716-8E9543373256}" type="presParOf" srcId="{21A69D4C-9357-486E-B6F6-6723298170AF}" destId="{8184A39F-8E0D-44CD-9BAF-B4E96C749FBE}" srcOrd="3" destOrd="0" presId="urn:microsoft.com/office/officeart/2005/8/layout/matrix3"/>
    <dgm:cxn modelId="{75167657-F353-4DF0-8A90-E9491126653D}" type="presParOf" srcId="{21A69D4C-9357-486E-B6F6-6723298170AF}" destId="{F351CFE1-C3C9-41B1-AF2A-E2C8261A0136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6D032A-AC57-49FB-B93B-BAF417E6B36A}" type="doc">
      <dgm:prSet loTypeId="urn:microsoft.com/office/officeart/2005/8/layout/venn1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0E3496AB-D23B-4651-A881-66322DC211BF}">
      <dgm:prSet/>
      <dgm:spPr/>
      <dgm:t>
        <a:bodyPr/>
        <a:lstStyle/>
        <a:p>
          <a:pPr rtl="0"/>
          <a:r>
            <a:rPr lang="en-US" b="1" dirty="0"/>
            <a:t>Definition of Culture in Business</a:t>
          </a:r>
          <a:r>
            <a:rPr lang="en-US" dirty="0"/>
            <a:t>: Culture in business refers to shared values, beliefs, and behaviors that influence decision-making, meetings, and problem-solving in the workplace (de Pillis and Reardon, 2019).</a:t>
          </a:r>
        </a:p>
      </dgm:t>
    </dgm:pt>
    <dgm:pt modelId="{CE333D61-FF2B-439C-BE40-3135E7C2F1BB}" type="parTrans" cxnId="{FC762283-ED78-4E77-A340-5D2D6412B771}">
      <dgm:prSet/>
      <dgm:spPr/>
      <dgm:t>
        <a:bodyPr/>
        <a:lstStyle/>
        <a:p>
          <a:endParaRPr lang="en-US"/>
        </a:p>
      </dgm:t>
    </dgm:pt>
    <dgm:pt modelId="{428D810C-8FCF-428D-B649-B3EC336A74F6}" type="sibTrans" cxnId="{FC762283-ED78-4E77-A340-5D2D6412B771}">
      <dgm:prSet/>
      <dgm:spPr/>
      <dgm:t>
        <a:bodyPr/>
        <a:lstStyle/>
        <a:p>
          <a:endParaRPr lang="en-US"/>
        </a:p>
      </dgm:t>
    </dgm:pt>
    <dgm:pt modelId="{20001956-3785-4F0D-A991-5F659C0E394B}">
      <dgm:prSet/>
      <dgm:spPr/>
      <dgm:t>
        <a:bodyPr/>
        <a:lstStyle/>
        <a:p>
          <a:pPr rtl="0"/>
          <a:r>
            <a:rPr lang="en-US" b="1" dirty="0"/>
            <a:t>Theoretical Insights</a:t>
          </a:r>
          <a:r>
            <a:rPr lang="en-US" dirty="0"/>
            <a:t>: Hofstede emphasized national differences in power, time, and relationships; Trompenaars focused on how cultures approach change, teamwork, and leadership.</a:t>
          </a:r>
        </a:p>
      </dgm:t>
    </dgm:pt>
    <dgm:pt modelId="{9453204F-41C8-479F-89DD-2934E958D70C}" type="parTrans" cxnId="{D28E2AEE-8DD0-4DE9-A988-36B11860CBF7}">
      <dgm:prSet/>
      <dgm:spPr/>
      <dgm:t>
        <a:bodyPr/>
        <a:lstStyle/>
        <a:p>
          <a:endParaRPr lang="en-US"/>
        </a:p>
      </dgm:t>
    </dgm:pt>
    <dgm:pt modelId="{E902E9FB-1356-44D8-A367-3BCADAC3C701}" type="sibTrans" cxnId="{D28E2AEE-8DD0-4DE9-A988-36B11860CBF7}">
      <dgm:prSet/>
      <dgm:spPr/>
      <dgm:t>
        <a:bodyPr/>
        <a:lstStyle/>
        <a:p>
          <a:endParaRPr lang="en-US"/>
        </a:p>
      </dgm:t>
    </dgm:pt>
    <dgm:pt modelId="{D547B8DE-7AE0-4BED-A2B5-1B734E699FB1}">
      <dgm:prSet/>
      <dgm:spPr/>
      <dgm:t>
        <a:bodyPr/>
        <a:lstStyle/>
        <a:p>
          <a:pPr rtl="0"/>
          <a:r>
            <a:rPr lang="en-US" b="1" dirty="0"/>
            <a:t>Core Elements of Culture</a:t>
          </a:r>
          <a:r>
            <a:rPr lang="en-US" dirty="0"/>
            <a:t>: Values (e.g., honesty), norms (common behaviors), and beliefs (what is seen as right) shape business practices and teamwork preferences.</a:t>
          </a:r>
        </a:p>
      </dgm:t>
    </dgm:pt>
    <dgm:pt modelId="{C4EAA048-AE6E-418D-92F7-D5DDD73B10C4}" type="parTrans" cxnId="{FDA0962E-3936-4E9F-838A-A892D8330640}">
      <dgm:prSet/>
      <dgm:spPr/>
      <dgm:t>
        <a:bodyPr/>
        <a:lstStyle/>
        <a:p>
          <a:endParaRPr lang="en-US"/>
        </a:p>
      </dgm:t>
    </dgm:pt>
    <dgm:pt modelId="{41256A1C-A573-4913-A71B-05E275B70C68}" type="sibTrans" cxnId="{FDA0962E-3936-4E9F-838A-A892D8330640}">
      <dgm:prSet/>
      <dgm:spPr/>
      <dgm:t>
        <a:bodyPr/>
        <a:lstStyle/>
        <a:p>
          <a:endParaRPr lang="en-US"/>
        </a:p>
      </dgm:t>
    </dgm:pt>
    <dgm:pt modelId="{BEFA9FD7-2830-4480-89B5-DF0AA8874B16}">
      <dgm:prSet/>
      <dgm:spPr/>
      <dgm:t>
        <a:bodyPr/>
        <a:lstStyle/>
        <a:p>
          <a:pPr rtl="0"/>
          <a:r>
            <a:rPr lang="en-US" b="1" dirty="0"/>
            <a:t>Communication Styles</a:t>
          </a:r>
          <a:r>
            <a:rPr lang="en-US" dirty="0"/>
            <a:t>: Some cultures communicate directly (e.g., UK), while others like China use indirect communication to preserve harmony and avoid confrontation.</a:t>
          </a:r>
        </a:p>
      </dgm:t>
    </dgm:pt>
    <dgm:pt modelId="{16795D24-0091-41D9-8D0E-9715F83CF992}" type="parTrans" cxnId="{5303531E-C4E0-4E4E-9EC1-7A6DAA498394}">
      <dgm:prSet/>
      <dgm:spPr/>
      <dgm:t>
        <a:bodyPr/>
        <a:lstStyle/>
        <a:p>
          <a:endParaRPr lang="en-US"/>
        </a:p>
      </dgm:t>
    </dgm:pt>
    <dgm:pt modelId="{03A395F3-B3D5-4B5A-B060-E91301D00ED9}" type="sibTrans" cxnId="{5303531E-C4E0-4E4E-9EC1-7A6DAA498394}">
      <dgm:prSet/>
      <dgm:spPr/>
      <dgm:t>
        <a:bodyPr/>
        <a:lstStyle/>
        <a:p>
          <a:endParaRPr lang="en-US"/>
        </a:p>
      </dgm:t>
    </dgm:pt>
    <dgm:pt modelId="{ED7D6C33-4BC9-4AC7-8B68-A01DC9B3C590}">
      <dgm:prSet/>
      <dgm:spPr/>
      <dgm:t>
        <a:bodyPr/>
        <a:lstStyle/>
        <a:p>
          <a:pPr rtl="0"/>
          <a:r>
            <a:rPr lang="en-US" b="1" dirty="0"/>
            <a:t>Time and Hierarchy Differences</a:t>
          </a:r>
          <a:r>
            <a:rPr lang="en-US" dirty="0"/>
            <a:t>: Western cultures value punctuality and flat hierarchies; Asian cultures may be more flexible with time and place higher importance on hierarchy and respect for authority (Eisenhardt and Martin, 2017).</a:t>
          </a:r>
        </a:p>
      </dgm:t>
    </dgm:pt>
    <dgm:pt modelId="{985ADCB3-9D40-425D-A32D-01AA59D512C7}" type="parTrans" cxnId="{375AB990-A902-482F-9EE2-981A5E30634F}">
      <dgm:prSet/>
      <dgm:spPr/>
      <dgm:t>
        <a:bodyPr/>
        <a:lstStyle/>
        <a:p>
          <a:endParaRPr lang="en-US"/>
        </a:p>
      </dgm:t>
    </dgm:pt>
    <dgm:pt modelId="{DA1EC3EE-E852-4405-B46C-0953E120D503}" type="sibTrans" cxnId="{375AB990-A902-482F-9EE2-981A5E30634F}">
      <dgm:prSet/>
      <dgm:spPr/>
      <dgm:t>
        <a:bodyPr/>
        <a:lstStyle/>
        <a:p>
          <a:endParaRPr lang="en-US"/>
        </a:p>
      </dgm:t>
    </dgm:pt>
    <dgm:pt modelId="{7ED737F6-5DEE-4247-902E-297BB6280725}" type="pres">
      <dgm:prSet presAssocID="{CF6D032A-AC57-49FB-B93B-BAF417E6B36A}" presName="compositeShape" presStyleCnt="0">
        <dgm:presLayoutVars>
          <dgm:chMax val="7"/>
          <dgm:dir/>
          <dgm:resizeHandles val="exact"/>
        </dgm:presLayoutVars>
      </dgm:prSet>
      <dgm:spPr/>
    </dgm:pt>
    <dgm:pt modelId="{BB4066F2-8032-42A2-B633-5CF0BBD39E9B}" type="pres">
      <dgm:prSet presAssocID="{0E3496AB-D23B-4651-A881-66322DC211BF}" presName="circ1" presStyleLbl="vennNode1" presStyleIdx="0" presStyleCnt="5"/>
      <dgm:spPr/>
    </dgm:pt>
    <dgm:pt modelId="{197A6892-EC7C-46A3-9AAB-C837DD9A5416}" type="pres">
      <dgm:prSet presAssocID="{0E3496AB-D23B-4651-A881-66322DC211BF}" presName="circ1Tx" presStyleLbl="revTx" presStyleIdx="0" presStyleCnt="0" custScaleX="172093" custScaleY="168376">
        <dgm:presLayoutVars>
          <dgm:chMax val="0"/>
          <dgm:chPref val="0"/>
          <dgm:bulletEnabled val="1"/>
        </dgm:presLayoutVars>
      </dgm:prSet>
      <dgm:spPr/>
    </dgm:pt>
    <dgm:pt modelId="{34DF9B9A-7B33-48D0-9462-EA18D68B6C0C}" type="pres">
      <dgm:prSet presAssocID="{20001956-3785-4F0D-A991-5F659C0E394B}" presName="circ2" presStyleLbl="vennNode1" presStyleIdx="1" presStyleCnt="5"/>
      <dgm:spPr/>
    </dgm:pt>
    <dgm:pt modelId="{7B385FA0-0B56-47A4-8C91-C75ACCCAEE0E}" type="pres">
      <dgm:prSet presAssocID="{20001956-3785-4F0D-A991-5F659C0E394B}" presName="circ2Tx" presStyleLbl="revTx" presStyleIdx="0" presStyleCnt="0" custScaleX="174239" custScaleY="181112">
        <dgm:presLayoutVars>
          <dgm:chMax val="0"/>
          <dgm:chPref val="0"/>
          <dgm:bulletEnabled val="1"/>
        </dgm:presLayoutVars>
      </dgm:prSet>
      <dgm:spPr/>
    </dgm:pt>
    <dgm:pt modelId="{F1825FD4-9EB0-42F1-9D0C-F5658A124B31}" type="pres">
      <dgm:prSet presAssocID="{D547B8DE-7AE0-4BED-A2B5-1B734E699FB1}" presName="circ3" presStyleLbl="vennNode1" presStyleIdx="2" presStyleCnt="5"/>
      <dgm:spPr/>
    </dgm:pt>
    <dgm:pt modelId="{04921B83-7BF0-40CB-BFD9-CC86AF2A4B15}" type="pres">
      <dgm:prSet presAssocID="{D547B8DE-7AE0-4BED-A2B5-1B734E699FB1}" presName="circ3Tx" presStyleLbl="revTx" presStyleIdx="0" presStyleCnt="0" custScaleX="145725" custScaleY="137820" custLinFactNeighborX="29136" custLinFactNeighborY="-35943">
        <dgm:presLayoutVars>
          <dgm:chMax val="0"/>
          <dgm:chPref val="0"/>
          <dgm:bulletEnabled val="1"/>
        </dgm:presLayoutVars>
      </dgm:prSet>
      <dgm:spPr/>
    </dgm:pt>
    <dgm:pt modelId="{1B3BFD27-1A73-4EE2-BC4C-218ECB072A5B}" type="pres">
      <dgm:prSet presAssocID="{BEFA9FD7-2830-4480-89B5-DF0AA8874B16}" presName="circ4" presStyleLbl="vennNode1" presStyleIdx="3" presStyleCnt="5"/>
      <dgm:spPr/>
    </dgm:pt>
    <dgm:pt modelId="{97A30591-99B3-4931-80D4-EAC791B7E334}" type="pres">
      <dgm:prSet presAssocID="{BEFA9FD7-2830-4480-89B5-DF0AA8874B16}" presName="circ4Tx" presStyleLbl="revTx" presStyleIdx="0" presStyleCnt="0" custScaleX="185795" custScaleY="157934" custLinFactNeighborX="-42622" custLinFactNeighborY="-34377">
        <dgm:presLayoutVars>
          <dgm:chMax val="0"/>
          <dgm:chPref val="0"/>
          <dgm:bulletEnabled val="1"/>
        </dgm:presLayoutVars>
      </dgm:prSet>
      <dgm:spPr/>
    </dgm:pt>
    <dgm:pt modelId="{26F863C6-E742-4BF7-955B-89EBDFC948B4}" type="pres">
      <dgm:prSet presAssocID="{ED7D6C33-4BC9-4AC7-8B68-A01DC9B3C590}" presName="circ5" presStyleLbl="vennNode1" presStyleIdx="4" presStyleCnt="5"/>
      <dgm:spPr/>
    </dgm:pt>
    <dgm:pt modelId="{2CAEEE11-DD25-45F3-AA02-DEB724CE294D}" type="pres">
      <dgm:prSet presAssocID="{ED7D6C33-4BC9-4AC7-8B68-A01DC9B3C590}" presName="circ5Tx" presStyleLbl="revTx" presStyleIdx="0" presStyleCnt="0" custScaleX="176876" custScaleY="154346" custLinFactNeighborX="-19784" custLinFactNeighborY="-5648">
        <dgm:presLayoutVars>
          <dgm:chMax val="0"/>
          <dgm:chPref val="0"/>
          <dgm:bulletEnabled val="1"/>
        </dgm:presLayoutVars>
      </dgm:prSet>
      <dgm:spPr/>
    </dgm:pt>
  </dgm:ptLst>
  <dgm:cxnLst>
    <dgm:cxn modelId="{5303531E-C4E0-4E4E-9EC1-7A6DAA498394}" srcId="{CF6D032A-AC57-49FB-B93B-BAF417E6B36A}" destId="{BEFA9FD7-2830-4480-89B5-DF0AA8874B16}" srcOrd="3" destOrd="0" parTransId="{16795D24-0091-41D9-8D0E-9715F83CF992}" sibTransId="{03A395F3-B3D5-4B5A-B060-E91301D00ED9}"/>
    <dgm:cxn modelId="{FDA0962E-3936-4E9F-838A-A892D8330640}" srcId="{CF6D032A-AC57-49FB-B93B-BAF417E6B36A}" destId="{D547B8DE-7AE0-4BED-A2B5-1B734E699FB1}" srcOrd="2" destOrd="0" parTransId="{C4EAA048-AE6E-418D-92F7-D5DDD73B10C4}" sibTransId="{41256A1C-A573-4913-A71B-05E275B70C68}"/>
    <dgm:cxn modelId="{ECED803D-C84D-4A57-B180-0FE155BF21F5}" type="presOf" srcId="{0E3496AB-D23B-4651-A881-66322DC211BF}" destId="{197A6892-EC7C-46A3-9AAB-C837DD9A5416}" srcOrd="0" destOrd="0" presId="urn:microsoft.com/office/officeart/2005/8/layout/venn1"/>
    <dgm:cxn modelId="{0EB39F48-78D3-4A71-A0EE-E385A63FBF20}" type="presOf" srcId="{CF6D032A-AC57-49FB-B93B-BAF417E6B36A}" destId="{7ED737F6-5DEE-4247-902E-297BB6280725}" srcOrd="0" destOrd="0" presId="urn:microsoft.com/office/officeart/2005/8/layout/venn1"/>
    <dgm:cxn modelId="{FC762283-ED78-4E77-A340-5D2D6412B771}" srcId="{CF6D032A-AC57-49FB-B93B-BAF417E6B36A}" destId="{0E3496AB-D23B-4651-A881-66322DC211BF}" srcOrd="0" destOrd="0" parTransId="{CE333D61-FF2B-439C-BE40-3135E7C2F1BB}" sibTransId="{428D810C-8FCF-428D-B649-B3EC336A74F6}"/>
    <dgm:cxn modelId="{375AB990-A902-482F-9EE2-981A5E30634F}" srcId="{CF6D032A-AC57-49FB-B93B-BAF417E6B36A}" destId="{ED7D6C33-4BC9-4AC7-8B68-A01DC9B3C590}" srcOrd="4" destOrd="0" parTransId="{985ADCB3-9D40-425D-A32D-01AA59D512C7}" sibTransId="{DA1EC3EE-E852-4405-B46C-0953E120D503}"/>
    <dgm:cxn modelId="{7D9F5A92-E119-43C1-90F4-D2CEE258C3F4}" type="presOf" srcId="{20001956-3785-4F0D-A991-5F659C0E394B}" destId="{7B385FA0-0B56-47A4-8C91-C75ACCCAEE0E}" srcOrd="0" destOrd="0" presId="urn:microsoft.com/office/officeart/2005/8/layout/venn1"/>
    <dgm:cxn modelId="{79C03596-EADA-4D3C-98B0-B4A48544ADC7}" type="presOf" srcId="{ED7D6C33-4BC9-4AC7-8B68-A01DC9B3C590}" destId="{2CAEEE11-DD25-45F3-AA02-DEB724CE294D}" srcOrd="0" destOrd="0" presId="urn:microsoft.com/office/officeart/2005/8/layout/venn1"/>
    <dgm:cxn modelId="{95F98A96-4DA8-405C-BBA5-085AEC945BF3}" type="presOf" srcId="{BEFA9FD7-2830-4480-89B5-DF0AA8874B16}" destId="{97A30591-99B3-4931-80D4-EAC791B7E334}" srcOrd="0" destOrd="0" presId="urn:microsoft.com/office/officeart/2005/8/layout/venn1"/>
    <dgm:cxn modelId="{AB8F1BCC-7DA8-4BA5-A75A-CE0F2E723869}" type="presOf" srcId="{D547B8DE-7AE0-4BED-A2B5-1B734E699FB1}" destId="{04921B83-7BF0-40CB-BFD9-CC86AF2A4B15}" srcOrd="0" destOrd="0" presId="urn:microsoft.com/office/officeart/2005/8/layout/venn1"/>
    <dgm:cxn modelId="{D28E2AEE-8DD0-4DE9-A988-36B11860CBF7}" srcId="{CF6D032A-AC57-49FB-B93B-BAF417E6B36A}" destId="{20001956-3785-4F0D-A991-5F659C0E394B}" srcOrd="1" destOrd="0" parTransId="{9453204F-41C8-479F-89DD-2934E958D70C}" sibTransId="{E902E9FB-1356-44D8-A367-3BCADAC3C701}"/>
    <dgm:cxn modelId="{F3DC79DE-895D-43DC-8CE1-779DC79A34F7}" type="presParOf" srcId="{7ED737F6-5DEE-4247-902E-297BB6280725}" destId="{BB4066F2-8032-42A2-B633-5CF0BBD39E9B}" srcOrd="0" destOrd="0" presId="urn:microsoft.com/office/officeart/2005/8/layout/venn1"/>
    <dgm:cxn modelId="{D8037773-B778-40B5-B38A-3C2D1CDD031F}" type="presParOf" srcId="{7ED737F6-5DEE-4247-902E-297BB6280725}" destId="{197A6892-EC7C-46A3-9AAB-C837DD9A5416}" srcOrd="1" destOrd="0" presId="urn:microsoft.com/office/officeart/2005/8/layout/venn1"/>
    <dgm:cxn modelId="{1641B68A-AC83-4699-BD0A-B167463565A8}" type="presParOf" srcId="{7ED737F6-5DEE-4247-902E-297BB6280725}" destId="{34DF9B9A-7B33-48D0-9462-EA18D68B6C0C}" srcOrd="2" destOrd="0" presId="urn:microsoft.com/office/officeart/2005/8/layout/venn1"/>
    <dgm:cxn modelId="{2A0A8970-41EF-4342-A9AF-2FA3687CCD45}" type="presParOf" srcId="{7ED737F6-5DEE-4247-902E-297BB6280725}" destId="{7B385FA0-0B56-47A4-8C91-C75ACCCAEE0E}" srcOrd="3" destOrd="0" presId="urn:microsoft.com/office/officeart/2005/8/layout/venn1"/>
    <dgm:cxn modelId="{5DC794A3-022C-45CD-991C-0A2912ED7424}" type="presParOf" srcId="{7ED737F6-5DEE-4247-902E-297BB6280725}" destId="{F1825FD4-9EB0-42F1-9D0C-F5658A124B31}" srcOrd="4" destOrd="0" presId="urn:microsoft.com/office/officeart/2005/8/layout/venn1"/>
    <dgm:cxn modelId="{A2394330-162C-4194-860B-34F74D7858E9}" type="presParOf" srcId="{7ED737F6-5DEE-4247-902E-297BB6280725}" destId="{04921B83-7BF0-40CB-BFD9-CC86AF2A4B15}" srcOrd="5" destOrd="0" presId="urn:microsoft.com/office/officeart/2005/8/layout/venn1"/>
    <dgm:cxn modelId="{473C76D9-D4AA-463A-99B0-96C30634FED2}" type="presParOf" srcId="{7ED737F6-5DEE-4247-902E-297BB6280725}" destId="{1B3BFD27-1A73-4EE2-BC4C-218ECB072A5B}" srcOrd="6" destOrd="0" presId="urn:microsoft.com/office/officeart/2005/8/layout/venn1"/>
    <dgm:cxn modelId="{5596EEFB-57E0-4868-95DA-CCBDAB93A2E1}" type="presParOf" srcId="{7ED737F6-5DEE-4247-902E-297BB6280725}" destId="{97A30591-99B3-4931-80D4-EAC791B7E334}" srcOrd="7" destOrd="0" presId="urn:microsoft.com/office/officeart/2005/8/layout/venn1"/>
    <dgm:cxn modelId="{913D760A-B16E-401B-912A-F49BF159C7FD}" type="presParOf" srcId="{7ED737F6-5DEE-4247-902E-297BB6280725}" destId="{26F863C6-E742-4BF7-955B-89EBDFC948B4}" srcOrd="8" destOrd="0" presId="urn:microsoft.com/office/officeart/2005/8/layout/venn1"/>
    <dgm:cxn modelId="{16557878-1F20-47CD-9FE3-C81354D48405}" type="presParOf" srcId="{7ED737F6-5DEE-4247-902E-297BB6280725}" destId="{2CAEEE11-DD25-45F3-AA02-DEB724CE294D}" srcOrd="9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8E3B30B-0B85-4EE4-8A38-87B75C6D4D7E}" type="doc">
      <dgm:prSet loTypeId="urn:microsoft.com/office/officeart/2005/8/layout/chart3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5DB7259E-EEE5-4D40-A4D3-ADEF8CCD474B}">
      <dgm:prSet/>
      <dgm:spPr/>
      <dgm:t>
        <a:bodyPr/>
        <a:lstStyle/>
        <a:p>
          <a:pPr rtl="0"/>
          <a:r>
            <a:rPr lang="en-US" b="1" dirty="0"/>
            <a:t>Individualism vs. Collectivism</a:t>
          </a:r>
          <a:r>
            <a:rPr lang="en-US" dirty="0"/>
            <a:t>: The UK emphasizes personal goals and independence, while China values group harmony and collective decision-making in business.</a:t>
          </a:r>
        </a:p>
      </dgm:t>
    </dgm:pt>
    <dgm:pt modelId="{98E4220A-9A00-4E2A-B603-81000BE12AAF}" type="parTrans" cxnId="{ED437F45-14D4-45B8-863C-4616296EF848}">
      <dgm:prSet/>
      <dgm:spPr/>
      <dgm:t>
        <a:bodyPr/>
        <a:lstStyle/>
        <a:p>
          <a:endParaRPr lang="en-US"/>
        </a:p>
      </dgm:t>
    </dgm:pt>
    <dgm:pt modelId="{B1B0BBE3-9C9D-45F3-8671-8B76245DE803}" type="sibTrans" cxnId="{ED437F45-14D4-45B8-863C-4616296EF848}">
      <dgm:prSet/>
      <dgm:spPr/>
      <dgm:t>
        <a:bodyPr/>
        <a:lstStyle/>
        <a:p>
          <a:endParaRPr lang="en-US"/>
        </a:p>
      </dgm:t>
    </dgm:pt>
    <dgm:pt modelId="{E57F807C-C7B1-4579-BC36-CD306A86D04E}">
      <dgm:prSet/>
      <dgm:spPr/>
      <dgm:t>
        <a:bodyPr/>
        <a:lstStyle/>
        <a:p>
          <a:pPr rtl="0"/>
          <a:r>
            <a:rPr lang="en-US" b="1" dirty="0"/>
            <a:t>Power Distance</a:t>
          </a:r>
          <a:r>
            <a:rPr lang="en-US" dirty="0"/>
            <a:t>: China has a high power distance culture, where authority is respected and rarely challenged; the UK promotes equality and open communication between ranks (Hanzlick, 2015).</a:t>
          </a:r>
        </a:p>
      </dgm:t>
    </dgm:pt>
    <dgm:pt modelId="{D04A21A5-7DF3-42C9-B632-3E5BB3BC2129}" type="parTrans" cxnId="{64D117DB-DBC5-4751-8CB3-0CB0707940EC}">
      <dgm:prSet/>
      <dgm:spPr/>
      <dgm:t>
        <a:bodyPr/>
        <a:lstStyle/>
        <a:p>
          <a:endParaRPr lang="en-US"/>
        </a:p>
      </dgm:t>
    </dgm:pt>
    <dgm:pt modelId="{37083167-878A-4348-A3E9-1D74A3D6A07E}" type="sibTrans" cxnId="{64D117DB-DBC5-4751-8CB3-0CB0707940EC}">
      <dgm:prSet/>
      <dgm:spPr/>
      <dgm:t>
        <a:bodyPr/>
        <a:lstStyle/>
        <a:p>
          <a:endParaRPr lang="en-US"/>
        </a:p>
      </dgm:t>
    </dgm:pt>
    <dgm:pt modelId="{04D9D349-504B-4963-84A4-91CB20F26411}">
      <dgm:prSet/>
      <dgm:spPr/>
      <dgm:t>
        <a:bodyPr/>
        <a:lstStyle/>
        <a:p>
          <a:pPr rtl="0"/>
          <a:r>
            <a:rPr lang="en-US" b="1" dirty="0"/>
            <a:t>Uncertainty Avoidance</a:t>
          </a:r>
          <a:r>
            <a:rPr lang="en-US" dirty="0"/>
            <a:t>: The UK is comfortable with change and flexible planning, whereas China prefers clear rules, risk avoidance, and structured processes.</a:t>
          </a:r>
        </a:p>
      </dgm:t>
    </dgm:pt>
    <dgm:pt modelId="{98580EA1-A683-4A35-8B32-5A32BAC8F214}" type="parTrans" cxnId="{EBFAEBF6-E53C-4B20-9931-33F847E9D841}">
      <dgm:prSet/>
      <dgm:spPr/>
      <dgm:t>
        <a:bodyPr/>
        <a:lstStyle/>
        <a:p>
          <a:endParaRPr lang="en-US"/>
        </a:p>
      </dgm:t>
    </dgm:pt>
    <dgm:pt modelId="{8E4935BF-50CE-4971-AB29-F4617AB65404}" type="sibTrans" cxnId="{EBFAEBF6-E53C-4B20-9931-33F847E9D841}">
      <dgm:prSet/>
      <dgm:spPr/>
      <dgm:t>
        <a:bodyPr/>
        <a:lstStyle/>
        <a:p>
          <a:endParaRPr lang="en-US"/>
        </a:p>
      </dgm:t>
    </dgm:pt>
    <dgm:pt modelId="{FAF2FB7B-89D2-4994-9415-F6C7A03A4FC4}">
      <dgm:prSet/>
      <dgm:spPr/>
      <dgm:t>
        <a:bodyPr/>
        <a:lstStyle/>
        <a:p>
          <a:pPr rtl="0"/>
          <a:r>
            <a:rPr lang="en-US" b="1" dirty="0"/>
            <a:t>Long-Term Orientation</a:t>
          </a:r>
          <a:r>
            <a:rPr lang="en-US" dirty="0"/>
            <a:t>: China focuses on future growth, perseverance, and long-term goals; the UK tends to prioritize short-term results and quick returns.</a:t>
          </a:r>
        </a:p>
      </dgm:t>
    </dgm:pt>
    <dgm:pt modelId="{E66911BA-B0E2-4768-8BC4-EB1EB103C202}" type="parTrans" cxnId="{88BF8917-3CB7-4011-89FA-2B3CE57BF3C1}">
      <dgm:prSet/>
      <dgm:spPr/>
      <dgm:t>
        <a:bodyPr/>
        <a:lstStyle/>
        <a:p>
          <a:endParaRPr lang="en-US"/>
        </a:p>
      </dgm:t>
    </dgm:pt>
    <dgm:pt modelId="{592D1620-5B96-4156-95BF-F6C5AA6F9AB8}" type="sibTrans" cxnId="{88BF8917-3CB7-4011-89FA-2B3CE57BF3C1}">
      <dgm:prSet/>
      <dgm:spPr/>
      <dgm:t>
        <a:bodyPr/>
        <a:lstStyle/>
        <a:p>
          <a:endParaRPr lang="en-US"/>
        </a:p>
      </dgm:t>
    </dgm:pt>
    <dgm:pt modelId="{F46B894E-D473-460D-8D3F-D397B46635CF}">
      <dgm:prSet/>
      <dgm:spPr/>
      <dgm:t>
        <a:bodyPr/>
        <a:lstStyle/>
        <a:p>
          <a:pPr rtl="0"/>
          <a:r>
            <a:rPr lang="en-US" b="1" dirty="0"/>
            <a:t>Masculinity vs. Femininity</a:t>
          </a:r>
          <a:r>
            <a:rPr lang="en-US" dirty="0"/>
            <a:t>: Both the UK and China lean toward masculine traits, favoring achievement and competitiveness, though these may be expressed in culturally distinct ways.</a:t>
          </a:r>
        </a:p>
      </dgm:t>
    </dgm:pt>
    <dgm:pt modelId="{47A806D0-6C79-40FD-91FA-215B3EAF21E4}" type="parTrans" cxnId="{F2DC771E-4E4F-4EA7-B953-77EF1D0487F2}">
      <dgm:prSet/>
      <dgm:spPr/>
      <dgm:t>
        <a:bodyPr/>
        <a:lstStyle/>
        <a:p>
          <a:endParaRPr lang="en-US"/>
        </a:p>
      </dgm:t>
    </dgm:pt>
    <dgm:pt modelId="{90066E56-903E-4F1D-AFF8-B7178CF06C34}" type="sibTrans" cxnId="{F2DC771E-4E4F-4EA7-B953-77EF1D0487F2}">
      <dgm:prSet/>
      <dgm:spPr/>
      <dgm:t>
        <a:bodyPr/>
        <a:lstStyle/>
        <a:p>
          <a:endParaRPr lang="en-US"/>
        </a:p>
      </dgm:t>
    </dgm:pt>
    <dgm:pt modelId="{6DB39CA0-54DA-4D61-9389-87CC9DE0EED6}" type="pres">
      <dgm:prSet presAssocID="{08E3B30B-0B85-4EE4-8A38-87B75C6D4D7E}" presName="compositeShape" presStyleCnt="0">
        <dgm:presLayoutVars>
          <dgm:chMax val="7"/>
          <dgm:dir/>
          <dgm:resizeHandles val="exact"/>
        </dgm:presLayoutVars>
      </dgm:prSet>
      <dgm:spPr/>
    </dgm:pt>
    <dgm:pt modelId="{93BCCE93-0C0C-45C5-8A0D-8F31AEF8FECF}" type="pres">
      <dgm:prSet presAssocID="{08E3B30B-0B85-4EE4-8A38-87B75C6D4D7E}" presName="wedge1" presStyleLbl="node1" presStyleIdx="0" presStyleCnt="5"/>
      <dgm:spPr/>
    </dgm:pt>
    <dgm:pt modelId="{60917F4B-9373-4A38-B42A-7ABB2D0C0D99}" type="pres">
      <dgm:prSet presAssocID="{08E3B30B-0B85-4EE4-8A38-87B75C6D4D7E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A3E34B19-7ABA-4629-87DA-BB36877E3116}" type="pres">
      <dgm:prSet presAssocID="{08E3B30B-0B85-4EE4-8A38-87B75C6D4D7E}" presName="wedge2" presStyleLbl="node1" presStyleIdx="1" presStyleCnt="5"/>
      <dgm:spPr/>
    </dgm:pt>
    <dgm:pt modelId="{696738C7-D2D7-47F4-9DC5-9F8F108DBC20}" type="pres">
      <dgm:prSet presAssocID="{08E3B30B-0B85-4EE4-8A38-87B75C6D4D7E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ED971424-9026-4CCF-A2D0-A78B25510DFE}" type="pres">
      <dgm:prSet presAssocID="{08E3B30B-0B85-4EE4-8A38-87B75C6D4D7E}" presName="wedge3" presStyleLbl="node1" presStyleIdx="2" presStyleCnt="5" custScaleX="106136" custScaleY="96468"/>
      <dgm:spPr/>
    </dgm:pt>
    <dgm:pt modelId="{E42C9DF2-7111-4B43-87A4-18EEA49F834E}" type="pres">
      <dgm:prSet presAssocID="{08E3B30B-0B85-4EE4-8A38-87B75C6D4D7E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84EACD1D-E998-4E25-8FC7-1E420A6CF723}" type="pres">
      <dgm:prSet presAssocID="{08E3B30B-0B85-4EE4-8A38-87B75C6D4D7E}" presName="wedge4" presStyleLbl="node1" presStyleIdx="3" presStyleCnt="5"/>
      <dgm:spPr/>
    </dgm:pt>
    <dgm:pt modelId="{7512DF8D-5171-4103-A7BA-A91D9CEBE6C4}" type="pres">
      <dgm:prSet presAssocID="{08E3B30B-0B85-4EE4-8A38-87B75C6D4D7E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CA755210-0F31-43DB-9082-656885710F3A}" type="pres">
      <dgm:prSet presAssocID="{08E3B30B-0B85-4EE4-8A38-87B75C6D4D7E}" presName="wedge5" presStyleLbl="node1" presStyleIdx="4" presStyleCnt="5"/>
      <dgm:spPr/>
    </dgm:pt>
    <dgm:pt modelId="{7B1E166E-D548-40FC-A996-2D62FE20E9E8}" type="pres">
      <dgm:prSet presAssocID="{08E3B30B-0B85-4EE4-8A38-87B75C6D4D7E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DAA53704-D370-440C-8FAD-340248D4B839}" type="presOf" srcId="{08E3B30B-0B85-4EE4-8A38-87B75C6D4D7E}" destId="{6DB39CA0-54DA-4D61-9389-87CC9DE0EED6}" srcOrd="0" destOrd="0" presId="urn:microsoft.com/office/officeart/2005/8/layout/chart3"/>
    <dgm:cxn modelId="{DA8B550A-7FCC-40BC-9187-628835E4D90D}" type="presOf" srcId="{04D9D349-504B-4963-84A4-91CB20F26411}" destId="{ED971424-9026-4CCF-A2D0-A78B25510DFE}" srcOrd="0" destOrd="0" presId="urn:microsoft.com/office/officeart/2005/8/layout/chart3"/>
    <dgm:cxn modelId="{88BF8917-3CB7-4011-89FA-2B3CE57BF3C1}" srcId="{08E3B30B-0B85-4EE4-8A38-87B75C6D4D7E}" destId="{FAF2FB7B-89D2-4994-9415-F6C7A03A4FC4}" srcOrd="3" destOrd="0" parTransId="{E66911BA-B0E2-4768-8BC4-EB1EB103C202}" sibTransId="{592D1620-5B96-4156-95BF-F6C5AA6F9AB8}"/>
    <dgm:cxn modelId="{F4B3C51A-4B1C-4BED-81A4-90E0E12E21C0}" type="presOf" srcId="{F46B894E-D473-460D-8D3F-D397B46635CF}" destId="{7B1E166E-D548-40FC-A996-2D62FE20E9E8}" srcOrd="1" destOrd="0" presId="urn:microsoft.com/office/officeart/2005/8/layout/chart3"/>
    <dgm:cxn modelId="{F2DC771E-4E4F-4EA7-B953-77EF1D0487F2}" srcId="{08E3B30B-0B85-4EE4-8A38-87B75C6D4D7E}" destId="{F46B894E-D473-460D-8D3F-D397B46635CF}" srcOrd="4" destOrd="0" parTransId="{47A806D0-6C79-40FD-91FA-215B3EAF21E4}" sibTransId="{90066E56-903E-4F1D-AFF8-B7178CF06C34}"/>
    <dgm:cxn modelId="{35FEAB1F-6C19-47CE-9500-8A6455AC51DB}" type="presOf" srcId="{E57F807C-C7B1-4579-BC36-CD306A86D04E}" destId="{A3E34B19-7ABA-4629-87DA-BB36877E3116}" srcOrd="0" destOrd="0" presId="urn:microsoft.com/office/officeart/2005/8/layout/chart3"/>
    <dgm:cxn modelId="{ED437F45-14D4-45B8-863C-4616296EF848}" srcId="{08E3B30B-0B85-4EE4-8A38-87B75C6D4D7E}" destId="{5DB7259E-EEE5-4D40-A4D3-ADEF8CCD474B}" srcOrd="0" destOrd="0" parTransId="{98E4220A-9A00-4E2A-B603-81000BE12AAF}" sibTransId="{B1B0BBE3-9C9D-45F3-8671-8B76245DE803}"/>
    <dgm:cxn modelId="{A95E1E82-0DE6-4B80-B0B8-A425551674F6}" type="presOf" srcId="{FAF2FB7B-89D2-4994-9415-F6C7A03A4FC4}" destId="{7512DF8D-5171-4103-A7BA-A91D9CEBE6C4}" srcOrd="1" destOrd="0" presId="urn:microsoft.com/office/officeart/2005/8/layout/chart3"/>
    <dgm:cxn modelId="{E5387F8C-097C-4A2B-BC28-B3F9D73B2924}" type="presOf" srcId="{E57F807C-C7B1-4579-BC36-CD306A86D04E}" destId="{696738C7-D2D7-47F4-9DC5-9F8F108DBC20}" srcOrd="1" destOrd="0" presId="urn:microsoft.com/office/officeart/2005/8/layout/chart3"/>
    <dgm:cxn modelId="{69608FA5-081D-4E3B-9F7A-D08B9FBB87E5}" type="presOf" srcId="{FAF2FB7B-89D2-4994-9415-F6C7A03A4FC4}" destId="{84EACD1D-E998-4E25-8FC7-1E420A6CF723}" srcOrd="0" destOrd="0" presId="urn:microsoft.com/office/officeart/2005/8/layout/chart3"/>
    <dgm:cxn modelId="{D43552CB-BE9D-4A72-A3CC-4E948D374903}" type="presOf" srcId="{5DB7259E-EEE5-4D40-A4D3-ADEF8CCD474B}" destId="{60917F4B-9373-4A38-B42A-7ABB2D0C0D99}" srcOrd="1" destOrd="0" presId="urn:microsoft.com/office/officeart/2005/8/layout/chart3"/>
    <dgm:cxn modelId="{64D117DB-DBC5-4751-8CB3-0CB0707940EC}" srcId="{08E3B30B-0B85-4EE4-8A38-87B75C6D4D7E}" destId="{E57F807C-C7B1-4579-BC36-CD306A86D04E}" srcOrd="1" destOrd="0" parTransId="{D04A21A5-7DF3-42C9-B632-3E5BB3BC2129}" sibTransId="{37083167-878A-4348-A3E9-1D74A3D6A07E}"/>
    <dgm:cxn modelId="{009536DF-0762-4171-B6FD-DA8212F275CB}" type="presOf" srcId="{5DB7259E-EEE5-4D40-A4D3-ADEF8CCD474B}" destId="{93BCCE93-0C0C-45C5-8A0D-8F31AEF8FECF}" srcOrd="0" destOrd="0" presId="urn:microsoft.com/office/officeart/2005/8/layout/chart3"/>
    <dgm:cxn modelId="{CEB83CE2-3890-473E-B52B-B012CD8C86EC}" type="presOf" srcId="{04D9D349-504B-4963-84A4-91CB20F26411}" destId="{E42C9DF2-7111-4B43-87A4-18EEA49F834E}" srcOrd="1" destOrd="0" presId="urn:microsoft.com/office/officeart/2005/8/layout/chart3"/>
    <dgm:cxn modelId="{DC5ACAEF-7F6F-4119-B555-273305DD0103}" type="presOf" srcId="{F46B894E-D473-460D-8D3F-D397B46635CF}" destId="{CA755210-0F31-43DB-9082-656885710F3A}" srcOrd="0" destOrd="0" presId="urn:microsoft.com/office/officeart/2005/8/layout/chart3"/>
    <dgm:cxn modelId="{EBFAEBF6-E53C-4B20-9931-33F847E9D841}" srcId="{08E3B30B-0B85-4EE4-8A38-87B75C6D4D7E}" destId="{04D9D349-504B-4963-84A4-91CB20F26411}" srcOrd="2" destOrd="0" parTransId="{98580EA1-A683-4A35-8B32-5A32BAC8F214}" sibTransId="{8E4935BF-50CE-4971-AB29-F4617AB65404}"/>
    <dgm:cxn modelId="{6D77A7A1-7CBA-4D91-8F44-5CA19D844615}" type="presParOf" srcId="{6DB39CA0-54DA-4D61-9389-87CC9DE0EED6}" destId="{93BCCE93-0C0C-45C5-8A0D-8F31AEF8FECF}" srcOrd="0" destOrd="0" presId="urn:microsoft.com/office/officeart/2005/8/layout/chart3"/>
    <dgm:cxn modelId="{104783E4-D4CC-4C6F-8BD2-400E851B79C4}" type="presParOf" srcId="{6DB39CA0-54DA-4D61-9389-87CC9DE0EED6}" destId="{60917F4B-9373-4A38-B42A-7ABB2D0C0D99}" srcOrd="1" destOrd="0" presId="urn:microsoft.com/office/officeart/2005/8/layout/chart3"/>
    <dgm:cxn modelId="{B1721EA0-A5A6-4E12-81D9-44AEF5B4AB05}" type="presParOf" srcId="{6DB39CA0-54DA-4D61-9389-87CC9DE0EED6}" destId="{A3E34B19-7ABA-4629-87DA-BB36877E3116}" srcOrd="2" destOrd="0" presId="urn:microsoft.com/office/officeart/2005/8/layout/chart3"/>
    <dgm:cxn modelId="{AC2C8305-8F1C-4082-916A-8803BD6D3DAE}" type="presParOf" srcId="{6DB39CA0-54DA-4D61-9389-87CC9DE0EED6}" destId="{696738C7-D2D7-47F4-9DC5-9F8F108DBC20}" srcOrd="3" destOrd="0" presId="urn:microsoft.com/office/officeart/2005/8/layout/chart3"/>
    <dgm:cxn modelId="{35BE5F7C-199D-47FA-A7D0-517AF9061752}" type="presParOf" srcId="{6DB39CA0-54DA-4D61-9389-87CC9DE0EED6}" destId="{ED971424-9026-4CCF-A2D0-A78B25510DFE}" srcOrd="4" destOrd="0" presId="urn:microsoft.com/office/officeart/2005/8/layout/chart3"/>
    <dgm:cxn modelId="{0B881AE1-A639-463B-B35D-223BBCA753B1}" type="presParOf" srcId="{6DB39CA0-54DA-4D61-9389-87CC9DE0EED6}" destId="{E42C9DF2-7111-4B43-87A4-18EEA49F834E}" srcOrd="5" destOrd="0" presId="urn:microsoft.com/office/officeart/2005/8/layout/chart3"/>
    <dgm:cxn modelId="{43440CD6-0AEE-4BEF-AE1E-E22AA8C8F393}" type="presParOf" srcId="{6DB39CA0-54DA-4D61-9389-87CC9DE0EED6}" destId="{84EACD1D-E998-4E25-8FC7-1E420A6CF723}" srcOrd="6" destOrd="0" presId="urn:microsoft.com/office/officeart/2005/8/layout/chart3"/>
    <dgm:cxn modelId="{3502945F-739F-4EBB-A8DB-A63666169CB2}" type="presParOf" srcId="{6DB39CA0-54DA-4D61-9389-87CC9DE0EED6}" destId="{7512DF8D-5171-4103-A7BA-A91D9CEBE6C4}" srcOrd="7" destOrd="0" presId="urn:microsoft.com/office/officeart/2005/8/layout/chart3"/>
    <dgm:cxn modelId="{D1B02ABA-A516-4A89-8808-2558787979E8}" type="presParOf" srcId="{6DB39CA0-54DA-4D61-9389-87CC9DE0EED6}" destId="{CA755210-0F31-43DB-9082-656885710F3A}" srcOrd="8" destOrd="0" presId="urn:microsoft.com/office/officeart/2005/8/layout/chart3"/>
    <dgm:cxn modelId="{D93BDA57-1774-4253-8B88-92E572A5B8EA}" type="presParOf" srcId="{6DB39CA0-54DA-4D61-9389-87CC9DE0EED6}" destId="{7B1E166E-D548-40FC-A996-2D62FE20E9E8}" srcOrd="9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3CD3FDB-4535-4E83-A749-F5AF4D365A9F}" type="doc">
      <dgm:prSet loTypeId="urn:microsoft.com/office/officeart/2005/8/layout/hProcess9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C852BCC6-C60B-4322-9733-3591B6A9509C}">
      <dgm:prSet/>
      <dgm:spPr/>
      <dgm:t>
        <a:bodyPr/>
        <a:lstStyle/>
        <a:p>
          <a:pPr rtl="0"/>
          <a:r>
            <a:rPr lang="en-US" b="1" dirty="0"/>
            <a:t>Respect for Hierarchy (High Power Distance)</a:t>
          </a:r>
          <a:r>
            <a:rPr lang="en-US" dirty="0"/>
            <a:t>: In China, seniority is highly respected, and employees do not openly challenge authority, unlike the UK. Acknowledging this hierarchy builds trust and prevents misunderstandings (Fund., 2016).</a:t>
          </a:r>
        </a:p>
      </dgm:t>
    </dgm:pt>
    <dgm:pt modelId="{1B63121D-59F0-4A78-96C6-963B88C2127A}" type="parTrans" cxnId="{F95775F5-38DA-4611-83D4-2F27F7A65663}">
      <dgm:prSet/>
      <dgm:spPr/>
      <dgm:t>
        <a:bodyPr/>
        <a:lstStyle/>
        <a:p>
          <a:endParaRPr lang="en-US"/>
        </a:p>
      </dgm:t>
    </dgm:pt>
    <dgm:pt modelId="{F599F0C7-0CFA-4A77-A15B-486068931ED9}" type="sibTrans" cxnId="{F95775F5-38DA-4611-83D4-2F27F7A65663}">
      <dgm:prSet/>
      <dgm:spPr/>
      <dgm:t>
        <a:bodyPr/>
        <a:lstStyle/>
        <a:p>
          <a:endParaRPr lang="en-US"/>
        </a:p>
      </dgm:t>
    </dgm:pt>
    <dgm:pt modelId="{169CB4F7-0757-43EB-8D33-6E1DDC3D32E0}">
      <dgm:prSet/>
      <dgm:spPr/>
      <dgm:t>
        <a:bodyPr/>
        <a:lstStyle/>
        <a:p>
          <a:pPr rtl="0"/>
          <a:r>
            <a:rPr lang="en-US" b="1" dirty="0"/>
            <a:t>Collectivism over Individualism</a:t>
          </a:r>
          <a:r>
            <a:rPr lang="en-US" dirty="0"/>
            <a:t>: Chinese culture values group harmony and collective decision-making, which may slow negotiations. UK negotiators should prioritize group interests and avoid pushing for individual opinions.</a:t>
          </a:r>
        </a:p>
      </dgm:t>
    </dgm:pt>
    <dgm:pt modelId="{32C0253B-4F75-4D9F-8277-264D414F4A52}" type="parTrans" cxnId="{A7BAFBAE-6744-4813-A8FB-68C6A0BA1468}">
      <dgm:prSet/>
      <dgm:spPr/>
      <dgm:t>
        <a:bodyPr/>
        <a:lstStyle/>
        <a:p>
          <a:endParaRPr lang="en-US"/>
        </a:p>
      </dgm:t>
    </dgm:pt>
    <dgm:pt modelId="{08B0031E-7A2F-4FF1-915F-CED038984298}" type="sibTrans" cxnId="{A7BAFBAE-6744-4813-A8FB-68C6A0BA1468}">
      <dgm:prSet/>
      <dgm:spPr/>
      <dgm:t>
        <a:bodyPr/>
        <a:lstStyle/>
        <a:p>
          <a:endParaRPr lang="en-US"/>
        </a:p>
      </dgm:t>
    </dgm:pt>
    <dgm:pt modelId="{1BF985D1-CA55-4BAE-9800-7F90070A91A6}">
      <dgm:prSet/>
      <dgm:spPr/>
      <dgm:t>
        <a:bodyPr/>
        <a:lstStyle/>
        <a:p>
          <a:pPr rtl="0"/>
          <a:r>
            <a:rPr lang="en-US" b="1" dirty="0"/>
            <a:t>Indirect Communication</a:t>
          </a:r>
          <a:r>
            <a:rPr lang="en-US" dirty="0"/>
            <a:t>: Chinese partners often avoid confrontation, relying on subtle cues and non-verbal signals. It's important to interpret messages carefully and avoid overly direct questioning.</a:t>
          </a:r>
        </a:p>
      </dgm:t>
    </dgm:pt>
    <dgm:pt modelId="{65FC4521-DC45-413E-9A67-4DFBC8D4898A}" type="parTrans" cxnId="{7715A310-D27C-4FDE-8C76-A0838CE20A3E}">
      <dgm:prSet/>
      <dgm:spPr/>
      <dgm:t>
        <a:bodyPr/>
        <a:lstStyle/>
        <a:p>
          <a:endParaRPr lang="en-US"/>
        </a:p>
      </dgm:t>
    </dgm:pt>
    <dgm:pt modelId="{6FB504E5-3911-4228-A908-AA0A2DEF4296}" type="sibTrans" cxnId="{7715A310-D27C-4FDE-8C76-A0838CE20A3E}">
      <dgm:prSet/>
      <dgm:spPr/>
      <dgm:t>
        <a:bodyPr/>
        <a:lstStyle/>
        <a:p>
          <a:endParaRPr lang="en-US"/>
        </a:p>
      </dgm:t>
    </dgm:pt>
    <dgm:pt modelId="{4AEF3C40-1415-46CC-964C-DD868165EFF6}">
      <dgm:prSet/>
      <dgm:spPr/>
      <dgm:t>
        <a:bodyPr/>
        <a:lstStyle/>
        <a:p>
          <a:pPr rtl="0"/>
          <a:r>
            <a:rPr lang="en-US" b="1" dirty="0"/>
            <a:t>Building Guanxi (Relationships)</a:t>
          </a:r>
          <a:r>
            <a:rPr lang="en-US" dirty="0"/>
            <a:t>: Strong personal relationships based on trust and reciprocity are essential for doing business in China. Investing time in social bonding helps foster long-term cooperation.</a:t>
          </a:r>
        </a:p>
      </dgm:t>
    </dgm:pt>
    <dgm:pt modelId="{B1AF0674-FDAA-42F8-9271-8A6CDCC10DA1}" type="parTrans" cxnId="{4288CCB2-5419-4AAE-9E99-57A5F8FC2455}">
      <dgm:prSet/>
      <dgm:spPr/>
      <dgm:t>
        <a:bodyPr/>
        <a:lstStyle/>
        <a:p>
          <a:endParaRPr lang="en-US"/>
        </a:p>
      </dgm:t>
    </dgm:pt>
    <dgm:pt modelId="{2E336E03-A87E-4129-9125-690AAFDA6986}" type="sibTrans" cxnId="{4288CCB2-5419-4AAE-9E99-57A5F8FC2455}">
      <dgm:prSet/>
      <dgm:spPr/>
      <dgm:t>
        <a:bodyPr/>
        <a:lstStyle/>
        <a:p>
          <a:endParaRPr lang="en-US"/>
        </a:p>
      </dgm:t>
    </dgm:pt>
    <dgm:pt modelId="{4B214333-B8E4-4A1D-9DF0-61184E8AD128}">
      <dgm:prSet/>
      <dgm:spPr/>
      <dgm:t>
        <a:bodyPr/>
        <a:lstStyle/>
        <a:p>
          <a:pPr rtl="0"/>
          <a:r>
            <a:rPr lang="en-US" b="1" dirty="0"/>
            <a:t>Maintaining Face (</a:t>
          </a:r>
          <a:r>
            <a:rPr lang="en-US" b="1" dirty="0" err="1"/>
            <a:t>Mianzi</a:t>
          </a:r>
          <a:r>
            <a:rPr lang="en-US" b="1" dirty="0"/>
            <a:t>)</a:t>
          </a:r>
          <a:r>
            <a:rPr lang="en-US" dirty="0"/>
            <a:t>: Preserving dignity and avoiding public embarrassment are vital in Chinese culture. Criticism should be given privately and diplomatically to maintain respect and trust (Chance, 2022).</a:t>
          </a:r>
        </a:p>
      </dgm:t>
    </dgm:pt>
    <dgm:pt modelId="{955AFF3A-CD7B-4C5F-96F8-C1F4DD2EFEED}" type="parTrans" cxnId="{1E0B9E2F-A788-4437-B10D-7C23104A6908}">
      <dgm:prSet/>
      <dgm:spPr/>
      <dgm:t>
        <a:bodyPr/>
        <a:lstStyle/>
        <a:p>
          <a:endParaRPr lang="en-US"/>
        </a:p>
      </dgm:t>
    </dgm:pt>
    <dgm:pt modelId="{DC3C82D8-7CCB-43C8-8D54-982A90AF60E0}" type="sibTrans" cxnId="{1E0B9E2F-A788-4437-B10D-7C23104A6908}">
      <dgm:prSet/>
      <dgm:spPr/>
      <dgm:t>
        <a:bodyPr/>
        <a:lstStyle/>
        <a:p>
          <a:endParaRPr lang="en-US"/>
        </a:p>
      </dgm:t>
    </dgm:pt>
    <dgm:pt modelId="{E705BD4B-A42D-46EB-AA0C-048294243081}" type="pres">
      <dgm:prSet presAssocID="{63CD3FDB-4535-4E83-A749-F5AF4D365A9F}" presName="CompostProcess" presStyleCnt="0">
        <dgm:presLayoutVars>
          <dgm:dir/>
          <dgm:resizeHandles val="exact"/>
        </dgm:presLayoutVars>
      </dgm:prSet>
      <dgm:spPr/>
    </dgm:pt>
    <dgm:pt modelId="{1B9F336D-8E85-4ADD-A0D2-52ADD91D6C7F}" type="pres">
      <dgm:prSet presAssocID="{63CD3FDB-4535-4E83-A749-F5AF4D365A9F}" presName="arrow" presStyleLbl="bgShp" presStyleIdx="0" presStyleCnt="1"/>
      <dgm:spPr/>
    </dgm:pt>
    <dgm:pt modelId="{5446014F-F500-4A61-BDE8-2F0EE5E08C15}" type="pres">
      <dgm:prSet presAssocID="{63CD3FDB-4535-4E83-A749-F5AF4D365A9F}" presName="linearProcess" presStyleCnt="0"/>
      <dgm:spPr/>
    </dgm:pt>
    <dgm:pt modelId="{3661F4F7-5A20-4E63-8A61-D51D7D49B662}" type="pres">
      <dgm:prSet presAssocID="{C852BCC6-C60B-4322-9733-3591B6A9509C}" presName="textNode" presStyleLbl="node1" presStyleIdx="0" presStyleCnt="5">
        <dgm:presLayoutVars>
          <dgm:bulletEnabled val="1"/>
        </dgm:presLayoutVars>
      </dgm:prSet>
      <dgm:spPr/>
    </dgm:pt>
    <dgm:pt modelId="{AE345E70-3072-4F55-9BA8-82AD822B3747}" type="pres">
      <dgm:prSet presAssocID="{F599F0C7-0CFA-4A77-A15B-486068931ED9}" presName="sibTrans" presStyleCnt="0"/>
      <dgm:spPr/>
    </dgm:pt>
    <dgm:pt modelId="{C1680306-25CC-4220-8C49-B05D14153CF1}" type="pres">
      <dgm:prSet presAssocID="{169CB4F7-0757-43EB-8D33-6E1DDC3D32E0}" presName="textNode" presStyleLbl="node1" presStyleIdx="1" presStyleCnt="5">
        <dgm:presLayoutVars>
          <dgm:bulletEnabled val="1"/>
        </dgm:presLayoutVars>
      </dgm:prSet>
      <dgm:spPr/>
    </dgm:pt>
    <dgm:pt modelId="{8267905E-394B-4820-A394-4B7ED0528F71}" type="pres">
      <dgm:prSet presAssocID="{08B0031E-7A2F-4FF1-915F-CED038984298}" presName="sibTrans" presStyleCnt="0"/>
      <dgm:spPr/>
    </dgm:pt>
    <dgm:pt modelId="{CFB993C6-0031-49DE-ABF9-F75C12BB686F}" type="pres">
      <dgm:prSet presAssocID="{1BF985D1-CA55-4BAE-9800-7F90070A91A6}" presName="textNode" presStyleLbl="node1" presStyleIdx="2" presStyleCnt="5" custLinFactNeighborX="6563" custLinFactNeighborY="2147">
        <dgm:presLayoutVars>
          <dgm:bulletEnabled val="1"/>
        </dgm:presLayoutVars>
      </dgm:prSet>
      <dgm:spPr/>
    </dgm:pt>
    <dgm:pt modelId="{476FC837-318D-44C2-A9F6-1BA0072CC28F}" type="pres">
      <dgm:prSet presAssocID="{6FB504E5-3911-4228-A908-AA0A2DEF4296}" presName="sibTrans" presStyleCnt="0"/>
      <dgm:spPr/>
    </dgm:pt>
    <dgm:pt modelId="{5DF68BB2-5C95-4109-9B8C-73686116AD29}" type="pres">
      <dgm:prSet presAssocID="{4AEF3C40-1415-46CC-964C-DD868165EFF6}" presName="textNode" presStyleLbl="node1" presStyleIdx="3" presStyleCnt="5">
        <dgm:presLayoutVars>
          <dgm:bulletEnabled val="1"/>
        </dgm:presLayoutVars>
      </dgm:prSet>
      <dgm:spPr/>
    </dgm:pt>
    <dgm:pt modelId="{1BDA4D86-1BA1-4CD3-89F3-9CBB3D234BC9}" type="pres">
      <dgm:prSet presAssocID="{2E336E03-A87E-4129-9125-690AAFDA6986}" presName="sibTrans" presStyleCnt="0"/>
      <dgm:spPr/>
    </dgm:pt>
    <dgm:pt modelId="{E665B255-6BED-41ED-937E-229BFE05D8D6}" type="pres">
      <dgm:prSet presAssocID="{4B214333-B8E4-4A1D-9DF0-61184E8AD128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7715A310-D27C-4FDE-8C76-A0838CE20A3E}" srcId="{63CD3FDB-4535-4E83-A749-F5AF4D365A9F}" destId="{1BF985D1-CA55-4BAE-9800-7F90070A91A6}" srcOrd="2" destOrd="0" parTransId="{65FC4521-DC45-413E-9A67-4DFBC8D4898A}" sibTransId="{6FB504E5-3911-4228-A908-AA0A2DEF4296}"/>
    <dgm:cxn modelId="{62C83A17-BA66-4B7B-A5A4-ECBDB953781C}" type="presOf" srcId="{4B214333-B8E4-4A1D-9DF0-61184E8AD128}" destId="{E665B255-6BED-41ED-937E-229BFE05D8D6}" srcOrd="0" destOrd="0" presId="urn:microsoft.com/office/officeart/2005/8/layout/hProcess9"/>
    <dgm:cxn modelId="{1E0B9E2F-A788-4437-B10D-7C23104A6908}" srcId="{63CD3FDB-4535-4E83-A749-F5AF4D365A9F}" destId="{4B214333-B8E4-4A1D-9DF0-61184E8AD128}" srcOrd="4" destOrd="0" parTransId="{955AFF3A-CD7B-4C5F-96F8-C1F4DD2EFEED}" sibTransId="{DC3C82D8-7CCB-43C8-8D54-982A90AF60E0}"/>
    <dgm:cxn modelId="{DEF4FF38-1EC1-4D25-8A6C-37922401D791}" type="presOf" srcId="{1BF985D1-CA55-4BAE-9800-7F90070A91A6}" destId="{CFB993C6-0031-49DE-ABF9-F75C12BB686F}" srcOrd="0" destOrd="0" presId="urn:microsoft.com/office/officeart/2005/8/layout/hProcess9"/>
    <dgm:cxn modelId="{448F8D6F-139C-42D8-A280-836E1154BE42}" type="presOf" srcId="{C852BCC6-C60B-4322-9733-3591B6A9509C}" destId="{3661F4F7-5A20-4E63-8A61-D51D7D49B662}" srcOrd="0" destOrd="0" presId="urn:microsoft.com/office/officeart/2005/8/layout/hProcess9"/>
    <dgm:cxn modelId="{BDF9AD5A-CD18-491E-B27A-E0609BD7D84C}" type="presOf" srcId="{169CB4F7-0757-43EB-8D33-6E1DDC3D32E0}" destId="{C1680306-25CC-4220-8C49-B05D14153CF1}" srcOrd="0" destOrd="0" presId="urn:microsoft.com/office/officeart/2005/8/layout/hProcess9"/>
    <dgm:cxn modelId="{0BCF417E-1457-4D3E-AA1F-2B045ECFBDB5}" type="presOf" srcId="{4AEF3C40-1415-46CC-964C-DD868165EFF6}" destId="{5DF68BB2-5C95-4109-9B8C-73686116AD29}" srcOrd="0" destOrd="0" presId="urn:microsoft.com/office/officeart/2005/8/layout/hProcess9"/>
    <dgm:cxn modelId="{A7BAFBAE-6744-4813-A8FB-68C6A0BA1468}" srcId="{63CD3FDB-4535-4E83-A749-F5AF4D365A9F}" destId="{169CB4F7-0757-43EB-8D33-6E1DDC3D32E0}" srcOrd="1" destOrd="0" parTransId="{32C0253B-4F75-4D9F-8277-264D414F4A52}" sibTransId="{08B0031E-7A2F-4FF1-915F-CED038984298}"/>
    <dgm:cxn modelId="{269E7BAF-8396-462E-BBD5-1D41E5D2F455}" type="presOf" srcId="{63CD3FDB-4535-4E83-A749-F5AF4D365A9F}" destId="{E705BD4B-A42D-46EB-AA0C-048294243081}" srcOrd="0" destOrd="0" presId="urn:microsoft.com/office/officeart/2005/8/layout/hProcess9"/>
    <dgm:cxn modelId="{4288CCB2-5419-4AAE-9E99-57A5F8FC2455}" srcId="{63CD3FDB-4535-4E83-A749-F5AF4D365A9F}" destId="{4AEF3C40-1415-46CC-964C-DD868165EFF6}" srcOrd="3" destOrd="0" parTransId="{B1AF0674-FDAA-42F8-9271-8A6CDCC10DA1}" sibTransId="{2E336E03-A87E-4129-9125-690AAFDA6986}"/>
    <dgm:cxn modelId="{F95775F5-38DA-4611-83D4-2F27F7A65663}" srcId="{63CD3FDB-4535-4E83-A749-F5AF4D365A9F}" destId="{C852BCC6-C60B-4322-9733-3591B6A9509C}" srcOrd="0" destOrd="0" parTransId="{1B63121D-59F0-4A78-96C6-963B88C2127A}" sibTransId="{F599F0C7-0CFA-4A77-A15B-486068931ED9}"/>
    <dgm:cxn modelId="{B6A958C1-FF99-4252-B4FA-ED56D84FD6FA}" type="presParOf" srcId="{E705BD4B-A42D-46EB-AA0C-048294243081}" destId="{1B9F336D-8E85-4ADD-A0D2-52ADD91D6C7F}" srcOrd="0" destOrd="0" presId="urn:microsoft.com/office/officeart/2005/8/layout/hProcess9"/>
    <dgm:cxn modelId="{737D6525-4496-4A93-85D9-EF3D7AA773D1}" type="presParOf" srcId="{E705BD4B-A42D-46EB-AA0C-048294243081}" destId="{5446014F-F500-4A61-BDE8-2F0EE5E08C15}" srcOrd="1" destOrd="0" presId="urn:microsoft.com/office/officeart/2005/8/layout/hProcess9"/>
    <dgm:cxn modelId="{1766B837-459E-4567-A3EC-C7C96E2D2E61}" type="presParOf" srcId="{5446014F-F500-4A61-BDE8-2F0EE5E08C15}" destId="{3661F4F7-5A20-4E63-8A61-D51D7D49B662}" srcOrd="0" destOrd="0" presId="urn:microsoft.com/office/officeart/2005/8/layout/hProcess9"/>
    <dgm:cxn modelId="{7357CA1F-DB02-4633-A5C2-A1248BDC2BF9}" type="presParOf" srcId="{5446014F-F500-4A61-BDE8-2F0EE5E08C15}" destId="{AE345E70-3072-4F55-9BA8-82AD822B3747}" srcOrd="1" destOrd="0" presId="urn:microsoft.com/office/officeart/2005/8/layout/hProcess9"/>
    <dgm:cxn modelId="{9C34D586-94A0-4AFA-85C8-E7C47EBFA983}" type="presParOf" srcId="{5446014F-F500-4A61-BDE8-2F0EE5E08C15}" destId="{C1680306-25CC-4220-8C49-B05D14153CF1}" srcOrd="2" destOrd="0" presId="urn:microsoft.com/office/officeart/2005/8/layout/hProcess9"/>
    <dgm:cxn modelId="{DD4FF8CA-7E83-4F58-ADB9-4BB2E1E5D712}" type="presParOf" srcId="{5446014F-F500-4A61-BDE8-2F0EE5E08C15}" destId="{8267905E-394B-4820-A394-4B7ED0528F71}" srcOrd="3" destOrd="0" presId="urn:microsoft.com/office/officeart/2005/8/layout/hProcess9"/>
    <dgm:cxn modelId="{62A1ADA7-C97E-4FD5-AAB7-573CD2A659BB}" type="presParOf" srcId="{5446014F-F500-4A61-BDE8-2F0EE5E08C15}" destId="{CFB993C6-0031-49DE-ABF9-F75C12BB686F}" srcOrd="4" destOrd="0" presId="urn:microsoft.com/office/officeart/2005/8/layout/hProcess9"/>
    <dgm:cxn modelId="{17FC64E1-A588-489D-BE1F-6E0E32D665CD}" type="presParOf" srcId="{5446014F-F500-4A61-BDE8-2F0EE5E08C15}" destId="{476FC837-318D-44C2-A9F6-1BA0072CC28F}" srcOrd="5" destOrd="0" presId="urn:microsoft.com/office/officeart/2005/8/layout/hProcess9"/>
    <dgm:cxn modelId="{54B4AC75-7427-4E8E-8009-856748772EC8}" type="presParOf" srcId="{5446014F-F500-4A61-BDE8-2F0EE5E08C15}" destId="{5DF68BB2-5C95-4109-9B8C-73686116AD29}" srcOrd="6" destOrd="0" presId="urn:microsoft.com/office/officeart/2005/8/layout/hProcess9"/>
    <dgm:cxn modelId="{A58DC6CE-EDB4-4F9A-9F69-65422D897487}" type="presParOf" srcId="{5446014F-F500-4A61-BDE8-2F0EE5E08C15}" destId="{1BDA4D86-1BA1-4CD3-89F3-9CBB3D234BC9}" srcOrd="7" destOrd="0" presId="urn:microsoft.com/office/officeart/2005/8/layout/hProcess9"/>
    <dgm:cxn modelId="{F129D0AD-9E9D-490F-B719-95600CAF63FC}" type="presParOf" srcId="{5446014F-F500-4A61-BDE8-2F0EE5E08C15}" destId="{E665B255-6BED-41ED-937E-229BFE05D8D6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C4566F6-9956-48AC-A88C-6D69E8774671}" type="doc">
      <dgm:prSet loTypeId="urn:microsoft.com/office/officeart/2005/8/layout/pyramid2" loCatId="pyramid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1321D7EA-92AE-46B8-8C6A-7CB889FCA04E}">
      <dgm:prSet/>
      <dgm:spPr/>
      <dgm:t>
        <a:bodyPr/>
        <a:lstStyle/>
        <a:p>
          <a:pPr rtl="0"/>
          <a:r>
            <a:rPr lang="en-US" b="1" dirty="0"/>
            <a:t>Respect Hierarchy</a:t>
          </a:r>
          <a:r>
            <a:rPr lang="en-US" dirty="0"/>
            <a:t>: Acknowledge and respect the authority of senior Chinese leaders during negotiations to build credibility (Klueh and Nelson, 2021).</a:t>
          </a:r>
        </a:p>
      </dgm:t>
    </dgm:pt>
    <dgm:pt modelId="{FACAA2D8-3DFF-44BF-AA4F-A32B0AB9403B}" type="parTrans" cxnId="{AA015262-9FA1-437B-9FD8-E2DD5258E510}">
      <dgm:prSet/>
      <dgm:spPr/>
      <dgm:t>
        <a:bodyPr/>
        <a:lstStyle/>
        <a:p>
          <a:endParaRPr lang="en-US"/>
        </a:p>
      </dgm:t>
    </dgm:pt>
    <dgm:pt modelId="{98F1B5E7-8B43-4EF0-9CD9-19F712E3C29E}" type="sibTrans" cxnId="{AA015262-9FA1-437B-9FD8-E2DD5258E510}">
      <dgm:prSet/>
      <dgm:spPr/>
      <dgm:t>
        <a:bodyPr/>
        <a:lstStyle/>
        <a:p>
          <a:endParaRPr lang="en-US"/>
        </a:p>
      </dgm:t>
    </dgm:pt>
    <dgm:pt modelId="{698E2262-C719-4E3F-8985-801AD870296C}">
      <dgm:prSet/>
      <dgm:spPr/>
      <dgm:t>
        <a:bodyPr/>
        <a:lstStyle/>
        <a:p>
          <a:pPr rtl="0"/>
          <a:r>
            <a:rPr lang="en-US" b="1"/>
            <a:t>Build Guanxi</a:t>
          </a:r>
          <a:r>
            <a:rPr lang="en-US"/>
            <a:t>: Focus on long-term personal relationships to foster trust and successful cooperation.</a:t>
          </a:r>
        </a:p>
      </dgm:t>
    </dgm:pt>
    <dgm:pt modelId="{B6D8B832-BCC5-4431-9BB9-C4907C07C89B}" type="parTrans" cxnId="{19074974-8E75-4170-942A-883563AE7933}">
      <dgm:prSet/>
      <dgm:spPr/>
      <dgm:t>
        <a:bodyPr/>
        <a:lstStyle/>
        <a:p>
          <a:endParaRPr lang="en-US"/>
        </a:p>
      </dgm:t>
    </dgm:pt>
    <dgm:pt modelId="{53DF2B75-0393-4DD8-94B1-D894680D7267}" type="sibTrans" cxnId="{19074974-8E75-4170-942A-883563AE7933}">
      <dgm:prSet/>
      <dgm:spPr/>
      <dgm:t>
        <a:bodyPr/>
        <a:lstStyle/>
        <a:p>
          <a:endParaRPr lang="en-US"/>
        </a:p>
      </dgm:t>
    </dgm:pt>
    <dgm:pt modelId="{1755106F-5863-4DD9-8458-F6C38FCFBE4E}">
      <dgm:prSet/>
      <dgm:spPr/>
      <dgm:t>
        <a:bodyPr/>
        <a:lstStyle/>
        <a:p>
          <a:pPr rtl="0"/>
          <a:r>
            <a:rPr lang="en-US" b="1"/>
            <a:t>Be Patient and Indirect</a:t>
          </a:r>
          <a:r>
            <a:rPr lang="en-US"/>
            <a:t>: Use subtle communication and allow negotiations to unfold at a natural pace without rushing.</a:t>
          </a:r>
        </a:p>
      </dgm:t>
    </dgm:pt>
    <dgm:pt modelId="{A22BC499-8DE3-4053-8475-2F5DEBABDFBE}" type="parTrans" cxnId="{1CD8370A-E695-4B02-8C7F-65C527D9A80C}">
      <dgm:prSet/>
      <dgm:spPr/>
      <dgm:t>
        <a:bodyPr/>
        <a:lstStyle/>
        <a:p>
          <a:endParaRPr lang="en-US"/>
        </a:p>
      </dgm:t>
    </dgm:pt>
    <dgm:pt modelId="{F8EEC663-B96B-4994-8286-52CA988A843F}" type="sibTrans" cxnId="{1CD8370A-E695-4B02-8C7F-65C527D9A80C}">
      <dgm:prSet/>
      <dgm:spPr/>
      <dgm:t>
        <a:bodyPr/>
        <a:lstStyle/>
        <a:p>
          <a:endParaRPr lang="en-US"/>
        </a:p>
      </dgm:t>
    </dgm:pt>
    <dgm:pt modelId="{75899979-889B-4CC2-A26C-1F2A366376A4}">
      <dgm:prSet/>
      <dgm:spPr/>
      <dgm:t>
        <a:bodyPr/>
        <a:lstStyle/>
        <a:p>
          <a:pPr rtl="0"/>
          <a:r>
            <a:rPr lang="en-US" b="1"/>
            <a:t>Offer Win-Win Solutions</a:t>
          </a:r>
          <a:r>
            <a:rPr lang="en-US"/>
            <a:t>: Ensure both sides benefit from the deal and include face-saving options to preserve mutual respect.</a:t>
          </a:r>
        </a:p>
      </dgm:t>
    </dgm:pt>
    <dgm:pt modelId="{B6B30C9C-BD9A-4117-A4B0-14B8363A6BB5}" type="parTrans" cxnId="{A8439008-63A0-4265-A08C-319154623D8F}">
      <dgm:prSet/>
      <dgm:spPr/>
      <dgm:t>
        <a:bodyPr/>
        <a:lstStyle/>
        <a:p>
          <a:endParaRPr lang="en-US"/>
        </a:p>
      </dgm:t>
    </dgm:pt>
    <dgm:pt modelId="{555D0C95-CE74-4CB7-8802-FCDDF46C8D45}" type="sibTrans" cxnId="{A8439008-63A0-4265-A08C-319154623D8F}">
      <dgm:prSet/>
      <dgm:spPr/>
      <dgm:t>
        <a:bodyPr/>
        <a:lstStyle/>
        <a:p>
          <a:endParaRPr lang="en-US"/>
        </a:p>
      </dgm:t>
    </dgm:pt>
    <dgm:pt modelId="{6A8CEACF-965B-4742-8035-CB80AB7645D8}">
      <dgm:prSet/>
      <dgm:spPr/>
      <dgm:t>
        <a:bodyPr/>
        <a:lstStyle/>
        <a:p>
          <a:pPr rtl="0"/>
          <a:r>
            <a:rPr lang="en-US" b="1"/>
            <a:t>Avoid Cultural Missteps</a:t>
          </a:r>
          <a:r>
            <a:rPr lang="en-US"/>
            <a:t>: Do not pressure for quick decisions, skip social formalities, or challenge authority, as these can damage relationships.</a:t>
          </a:r>
        </a:p>
      </dgm:t>
    </dgm:pt>
    <dgm:pt modelId="{FF5CB19E-891D-491C-916F-1763C02D0BB9}" type="parTrans" cxnId="{1CAFE2E2-EA51-4D87-A0AF-48594CCA2A5A}">
      <dgm:prSet/>
      <dgm:spPr/>
      <dgm:t>
        <a:bodyPr/>
        <a:lstStyle/>
        <a:p>
          <a:endParaRPr lang="en-US"/>
        </a:p>
      </dgm:t>
    </dgm:pt>
    <dgm:pt modelId="{9658E696-30BF-4728-B49F-69773245FC68}" type="sibTrans" cxnId="{1CAFE2E2-EA51-4D87-A0AF-48594CCA2A5A}">
      <dgm:prSet/>
      <dgm:spPr/>
      <dgm:t>
        <a:bodyPr/>
        <a:lstStyle/>
        <a:p>
          <a:endParaRPr lang="en-US"/>
        </a:p>
      </dgm:t>
    </dgm:pt>
    <dgm:pt modelId="{18AED151-5A6E-4B87-9EB5-F441908A9998}" type="pres">
      <dgm:prSet presAssocID="{3C4566F6-9956-48AC-A88C-6D69E8774671}" presName="compositeShape" presStyleCnt="0">
        <dgm:presLayoutVars>
          <dgm:dir/>
          <dgm:resizeHandles/>
        </dgm:presLayoutVars>
      </dgm:prSet>
      <dgm:spPr/>
    </dgm:pt>
    <dgm:pt modelId="{4F26EF22-5FBA-4258-BA22-296FDF5487F4}" type="pres">
      <dgm:prSet presAssocID="{3C4566F6-9956-48AC-A88C-6D69E8774671}" presName="pyramid" presStyleLbl="node1" presStyleIdx="0" presStyleCnt="1" custLinFactNeighborX="524" custLinFactNeighborY="-6416"/>
      <dgm:spPr/>
    </dgm:pt>
    <dgm:pt modelId="{5CF33534-AD5F-4207-9335-2433FFE6D99E}" type="pres">
      <dgm:prSet presAssocID="{3C4566F6-9956-48AC-A88C-6D69E8774671}" presName="theList" presStyleCnt="0"/>
      <dgm:spPr/>
    </dgm:pt>
    <dgm:pt modelId="{7FF4EB1C-64CF-43A6-B14B-5F04A59A9389}" type="pres">
      <dgm:prSet presAssocID="{1321D7EA-92AE-46B8-8C6A-7CB889FCA04E}" presName="aNode" presStyleLbl="fgAcc1" presStyleIdx="0" presStyleCnt="5">
        <dgm:presLayoutVars>
          <dgm:bulletEnabled val="1"/>
        </dgm:presLayoutVars>
      </dgm:prSet>
      <dgm:spPr/>
    </dgm:pt>
    <dgm:pt modelId="{76A293B0-78C0-4E0D-8384-865CE1DE3AE3}" type="pres">
      <dgm:prSet presAssocID="{1321D7EA-92AE-46B8-8C6A-7CB889FCA04E}" presName="aSpace" presStyleCnt="0"/>
      <dgm:spPr/>
    </dgm:pt>
    <dgm:pt modelId="{E8ADF6D0-1F5D-4A7E-9753-722CCD94BD3F}" type="pres">
      <dgm:prSet presAssocID="{698E2262-C719-4E3F-8985-801AD870296C}" presName="aNode" presStyleLbl="fgAcc1" presStyleIdx="1" presStyleCnt="5">
        <dgm:presLayoutVars>
          <dgm:bulletEnabled val="1"/>
        </dgm:presLayoutVars>
      </dgm:prSet>
      <dgm:spPr/>
    </dgm:pt>
    <dgm:pt modelId="{B9E5C87E-1018-4430-BDA2-FC9FA2736E59}" type="pres">
      <dgm:prSet presAssocID="{698E2262-C719-4E3F-8985-801AD870296C}" presName="aSpace" presStyleCnt="0"/>
      <dgm:spPr/>
    </dgm:pt>
    <dgm:pt modelId="{70AD1738-657A-4433-A06A-3A76639C7583}" type="pres">
      <dgm:prSet presAssocID="{1755106F-5863-4DD9-8458-F6C38FCFBE4E}" presName="aNode" presStyleLbl="fgAcc1" presStyleIdx="2" presStyleCnt="5">
        <dgm:presLayoutVars>
          <dgm:bulletEnabled val="1"/>
        </dgm:presLayoutVars>
      </dgm:prSet>
      <dgm:spPr/>
    </dgm:pt>
    <dgm:pt modelId="{2B3B6985-6195-441C-9935-5069D0533003}" type="pres">
      <dgm:prSet presAssocID="{1755106F-5863-4DD9-8458-F6C38FCFBE4E}" presName="aSpace" presStyleCnt="0"/>
      <dgm:spPr/>
    </dgm:pt>
    <dgm:pt modelId="{AD10B62B-3661-4252-A467-E0933D2DDD75}" type="pres">
      <dgm:prSet presAssocID="{75899979-889B-4CC2-A26C-1F2A366376A4}" presName="aNode" presStyleLbl="fgAcc1" presStyleIdx="3" presStyleCnt="5">
        <dgm:presLayoutVars>
          <dgm:bulletEnabled val="1"/>
        </dgm:presLayoutVars>
      </dgm:prSet>
      <dgm:spPr/>
    </dgm:pt>
    <dgm:pt modelId="{F4A41999-6823-4BB0-BD37-464636C18830}" type="pres">
      <dgm:prSet presAssocID="{75899979-889B-4CC2-A26C-1F2A366376A4}" presName="aSpace" presStyleCnt="0"/>
      <dgm:spPr/>
    </dgm:pt>
    <dgm:pt modelId="{084F3366-7B68-4DD2-B8BF-D3ABE32A4AA9}" type="pres">
      <dgm:prSet presAssocID="{6A8CEACF-965B-4742-8035-CB80AB7645D8}" presName="aNode" presStyleLbl="fgAcc1" presStyleIdx="4" presStyleCnt="5">
        <dgm:presLayoutVars>
          <dgm:bulletEnabled val="1"/>
        </dgm:presLayoutVars>
      </dgm:prSet>
      <dgm:spPr/>
    </dgm:pt>
    <dgm:pt modelId="{034962A9-BED3-44D3-8CEA-515FBA5A00EE}" type="pres">
      <dgm:prSet presAssocID="{6A8CEACF-965B-4742-8035-CB80AB7645D8}" presName="aSpace" presStyleCnt="0"/>
      <dgm:spPr/>
    </dgm:pt>
  </dgm:ptLst>
  <dgm:cxnLst>
    <dgm:cxn modelId="{A8439008-63A0-4265-A08C-319154623D8F}" srcId="{3C4566F6-9956-48AC-A88C-6D69E8774671}" destId="{75899979-889B-4CC2-A26C-1F2A366376A4}" srcOrd="3" destOrd="0" parTransId="{B6B30C9C-BD9A-4117-A4B0-14B8363A6BB5}" sibTransId="{555D0C95-CE74-4CB7-8802-FCDDF46C8D45}"/>
    <dgm:cxn modelId="{1CD8370A-E695-4B02-8C7F-65C527D9A80C}" srcId="{3C4566F6-9956-48AC-A88C-6D69E8774671}" destId="{1755106F-5863-4DD9-8458-F6C38FCFBE4E}" srcOrd="2" destOrd="0" parTransId="{A22BC499-8DE3-4053-8475-2F5DEBABDFBE}" sibTransId="{F8EEC663-B96B-4994-8286-52CA988A843F}"/>
    <dgm:cxn modelId="{66647D1B-FCAC-420F-9219-E27F5E979B04}" type="presOf" srcId="{3C4566F6-9956-48AC-A88C-6D69E8774671}" destId="{18AED151-5A6E-4B87-9EB5-F441908A9998}" srcOrd="0" destOrd="0" presId="urn:microsoft.com/office/officeart/2005/8/layout/pyramid2"/>
    <dgm:cxn modelId="{D0DA9927-4D1B-4999-9E07-275CAC08D1B2}" type="presOf" srcId="{6A8CEACF-965B-4742-8035-CB80AB7645D8}" destId="{084F3366-7B68-4DD2-B8BF-D3ABE32A4AA9}" srcOrd="0" destOrd="0" presId="urn:microsoft.com/office/officeart/2005/8/layout/pyramid2"/>
    <dgm:cxn modelId="{AA015262-9FA1-437B-9FD8-E2DD5258E510}" srcId="{3C4566F6-9956-48AC-A88C-6D69E8774671}" destId="{1321D7EA-92AE-46B8-8C6A-7CB889FCA04E}" srcOrd="0" destOrd="0" parTransId="{FACAA2D8-3DFF-44BF-AA4F-A32B0AB9403B}" sibTransId="{98F1B5E7-8B43-4EF0-9CD9-19F712E3C29E}"/>
    <dgm:cxn modelId="{19074974-8E75-4170-942A-883563AE7933}" srcId="{3C4566F6-9956-48AC-A88C-6D69E8774671}" destId="{698E2262-C719-4E3F-8985-801AD870296C}" srcOrd="1" destOrd="0" parTransId="{B6D8B832-BCC5-4431-9BB9-C4907C07C89B}" sibTransId="{53DF2B75-0393-4DD8-94B1-D894680D7267}"/>
    <dgm:cxn modelId="{B9E3CEB2-06BE-4B2B-BA6B-CD593883F959}" type="presOf" srcId="{698E2262-C719-4E3F-8985-801AD870296C}" destId="{E8ADF6D0-1F5D-4A7E-9753-722CCD94BD3F}" srcOrd="0" destOrd="0" presId="urn:microsoft.com/office/officeart/2005/8/layout/pyramid2"/>
    <dgm:cxn modelId="{B45C78B9-83C3-4542-A672-C44DB2B6DA05}" type="presOf" srcId="{1755106F-5863-4DD9-8458-F6C38FCFBE4E}" destId="{70AD1738-657A-4433-A06A-3A76639C7583}" srcOrd="0" destOrd="0" presId="urn:microsoft.com/office/officeart/2005/8/layout/pyramid2"/>
    <dgm:cxn modelId="{8C8043C8-941B-448E-942E-7FEBC775AAE9}" type="presOf" srcId="{75899979-889B-4CC2-A26C-1F2A366376A4}" destId="{AD10B62B-3661-4252-A467-E0933D2DDD75}" srcOrd="0" destOrd="0" presId="urn:microsoft.com/office/officeart/2005/8/layout/pyramid2"/>
    <dgm:cxn modelId="{1CAFE2E2-EA51-4D87-A0AF-48594CCA2A5A}" srcId="{3C4566F6-9956-48AC-A88C-6D69E8774671}" destId="{6A8CEACF-965B-4742-8035-CB80AB7645D8}" srcOrd="4" destOrd="0" parTransId="{FF5CB19E-891D-491C-916F-1763C02D0BB9}" sibTransId="{9658E696-30BF-4728-B49F-69773245FC68}"/>
    <dgm:cxn modelId="{621A68FD-811E-45FA-A119-8C0CF5A23FD1}" type="presOf" srcId="{1321D7EA-92AE-46B8-8C6A-7CB889FCA04E}" destId="{7FF4EB1C-64CF-43A6-B14B-5F04A59A9389}" srcOrd="0" destOrd="0" presId="urn:microsoft.com/office/officeart/2005/8/layout/pyramid2"/>
    <dgm:cxn modelId="{41500A54-8245-4B33-A0F4-6529ADE0A8FC}" type="presParOf" srcId="{18AED151-5A6E-4B87-9EB5-F441908A9998}" destId="{4F26EF22-5FBA-4258-BA22-296FDF5487F4}" srcOrd="0" destOrd="0" presId="urn:microsoft.com/office/officeart/2005/8/layout/pyramid2"/>
    <dgm:cxn modelId="{B8EB1B05-DB71-4B11-A001-368BD18869B6}" type="presParOf" srcId="{18AED151-5A6E-4B87-9EB5-F441908A9998}" destId="{5CF33534-AD5F-4207-9335-2433FFE6D99E}" srcOrd="1" destOrd="0" presId="urn:microsoft.com/office/officeart/2005/8/layout/pyramid2"/>
    <dgm:cxn modelId="{74BA1C32-A955-4093-830E-86DA8CD1297A}" type="presParOf" srcId="{5CF33534-AD5F-4207-9335-2433FFE6D99E}" destId="{7FF4EB1C-64CF-43A6-B14B-5F04A59A9389}" srcOrd="0" destOrd="0" presId="urn:microsoft.com/office/officeart/2005/8/layout/pyramid2"/>
    <dgm:cxn modelId="{A1A582E0-1735-479C-BBD9-5B06DE51EE89}" type="presParOf" srcId="{5CF33534-AD5F-4207-9335-2433FFE6D99E}" destId="{76A293B0-78C0-4E0D-8384-865CE1DE3AE3}" srcOrd="1" destOrd="0" presId="urn:microsoft.com/office/officeart/2005/8/layout/pyramid2"/>
    <dgm:cxn modelId="{7E6CFB0E-8ABC-47A7-B974-2B41AA9B2B02}" type="presParOf" srcId="{5CF33534-AD5F-4207-9335-2433FFE6D99E}" destId="{E8ADF6D0-1F5D-4A7E-9753-722CCD94BD3F}" srcOrd="2" destOrd="0" presId="urn:microsoft.com/office/officeart/2005/8/layout/pyramid2"/>
    <dgm:cxn modelId="{E06ED76D-8C44-4C52-8168-1C1B870623A8}" type="presParOf" srcId="{5CF33534-AD5F-4207-9335-2433FFE6D99E}" destId="{B9E5C87E-1018-4430-BDA2-FC9FA2736E59}" srcOrd="3" destOrd="0" presId="urn:microsoft.com/office/officeart/2005/8/layout/pyramid2"/>
    <dgm:cxn modelId="{1EC1708E-75DC-40D4-9386-82D923F07007}" type="presParOf" srcId="{5CF33534-AD5F-4207-9335-2433FFE6D99E}" destId="{70AD1738-657A-4433-A06A-3A76639C7583}" srcOrd="4" destOrd="0" presId="urn:microsoft.com/office/officeart/2005/8/layout/pyramid2"/>
    <dgm:cxn modelId="{5B0FF9D2-8570-494F-8272-7E3D07AEB0E7}" type="presParOf" srcId="{5CF33534-AD5F-4207-9335-2433FFE6D99E}" destId="{2B3B6985-6195-441C-9935-5069D0533003}" srcOrd="5" destOrd="0" presId="urn:microsoft.com/office/officeart/2005/8/layout/pyramid2"/>
    <dgm:cxn modelId="{D9285F0B-3372-43FD-9F8B-4DCB95B99F37}" type="presParOf" srcId="{5CF33534-AD5F-4207-9335-2433FFE6D99E}" destId="{AD10B62B-3661-4252-A467-E0933D2DDD75}" srcOrd="6" destOrd="0" presId="urn:microsoft.com/office/officeart/2005/8/layout/pyramid2"/>
    <dgm:cxn modelId="{1D190D9F-BF22-44ED-AA52-B41B6854D0C6}" type="presParOf" srcId="{5CF33534-AD5F-4207-9335-2433FFE6D99E}" destId="{F4A41999-6823-4BB0-BD37-464636C18830}" srcOrd="7" destOrd="0" presId="urn:microsoft.com/office/officeart/2005/8/layout/pyramid2"/>
    <dgm:cxn modelId="{83996E39-7C1C-4975-8E93-47908B544FAA}" type="presParOf" srcId="{5CF33534-AD5F-4207-9335-2433FFE6D99E}" destId="{084F3366-7B68-4DD2-B8BF-D3ABE32A4AA9}" srcOrd="8" destOrd="0" presId="urn:microsoft.com/office/officeart/2005/8/layout/pyramid2"/>
    <dgm:cxn modelId="{256FEC84-C8AF-4F5A-9A11-287E40F21171}" type="presParOf" srcId="{5CF33534-AD5F-4207-9335-2433FFE6D99E}" destId="{034962A9-BED3-44D3-8CEA-515FBA5A00EE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35E2CBF-9C27-4AED-9117-EEED194CF47D}" type="doc">
      <dgm:prSet loTypeId="urn:microsoft.com/office/officeart/2005/8/layout/hList7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0A466483-5F38-447E-B00C-8DE60715DBFD}">
      <dgm:prSet/>
      <dgm:spPr/>
      <dgm:t>
        <a:bodyPr/>
        <a:lstStyle/>
        <a:p>
          <a:pPr rtl="0"/>
          <a:r>
            <a:rPr lang="en-US" b="1"/>
            <a:t>Builds Trust</a:t>
          </a:r>
          <a:r>
            <a:rPr lang="en-US"/>
            <a:t>: Cultural awareness helps establish mutual respect and understanding between international partners.</a:t>
          </a:r>
        </a:p>
      </dgm:t>
    </dgm:pt>
    <dgm:pt modelId="{E1426E35-D887-4581-9315-EE9BA4C061D2}" type="parTrans" cxnId="{6E6F1A4A-B75A-4CD3-8CE3-99266748BD7A}">
      <dgm:prSet/>
      <dgm:spPr/>
      <dgm:t>
        <a:bodyPr/>
        <a:lstStyle/>
        <a:p>
          <a:endParaRPr lang="en-US"/>
        </a:p>
      </dgm:t>
    </dgm:pt>
    <dgm:pt modelId="{D9FEA582-52B0-4358-89B4-6FFA5074EFDA}" type="sibTrans" cxnId="{6E6F1A4A-B75A-4CD3-8CE3-99266748BD7A}">
      <dgm:prSet/>
      <dgm:spPr/>
      <dgm:t>
        <a:bodyPr/>
        <a:lstStyle/>
        <a:p>
          <a:endParaRPr lang="en-US"/>
        </a:p>
      </dgm:t>
    </dgm:pt>
    <dgm:pt modelId="{D860BAB9-09F8-46BE-B1B2-DA1B83CD0AB0}">
      <dgm:prSet/>
      <dgm:spPr/>
      <dgm:t>
        <a:bodyPr/>
        <a:lstStyle/>
        <a:p>
          <a:pPr rtl="0"/>
          <a:r>
            <a:rPr lang="en-US" b="1" dirty="0"/>
            <a:t>Reduces Conflict</a:t>
          </a:r>
          <a:r>
            <a:rPr lang="en-US" dirty="0"/>
            <a:t>: Understanding each other’s cultural norms minimizes the risk of misunderstandings and disputes (Hair et al., 2019).</a:t>
          </a:r>
        </a:p>
      </dgm:t>
    </dgm:pt>
    <dgm:pt modelId="{5A6BDCDE-CFB5-4751-AB40-DADB20BBA81F}" type="parTrans" cxnId="{EB883B10-EF42-46E0-97FB-06A2CDE29E13}">
      <dgm:prSet/>
      <dgm:spPr/>
      <dgm:t>
        <a:bodyPr/>
        <a:lstStyle/>
        <a:p>
          <a:endParaRPr lang="en-US"/>
        </a:p>
      </dgm:t>
    </dgm:pt>
    <dgm:pt modelId="{CB9C745E-71CA-481A-9AD1-523198A9634A}" type="sibTrans" cxnId="{EB883B10-EF42-46E0-97FB-06A2CDE29E13}">
      <dgm:prSet/>
      <dgm:spPr/>
      <dgm:t>
        <a:bodyPr/>
        <a:lstStyle/>
        <a:p>
          <a:endParaRPr lang="en-US"/>
        </a:p>
      </dgm:t>
    </dgm:pt>
    <dgm:pt modelId="{97B161D3-5B9D-41C2-A56C-6CC6BB5CF4F6}">
      <dgm:prSet/>
      <dgm:spPr/>
      <dgm:t>
        <a:bodyPr/>
        <a:lstStyle/>
        <a:p>
          <a:pPr rtl="0"/>
          <a:r>
            <a:rPr lang="en-US" b="1"/>
            <a:t>Improves Communication</a:t>
          </a:r>
          <a:r>
            <a:rPr lang="en-US"/>
            <a:t>: It enables smoother and more effective dialogue during negotiations.</a:t>
          </a:r>
        </a:p>
      </dgm:t>
    </dgm:pt>
    <dgm:pt modelId="{86ACAFB2-0315-4207-A57E-B9465FE2354E}" type="parTrans" cxnId="{502C9C53-2802-4079-8F0D-5EB15563B68E}">
      <dgm:prSet/>
      <dgm:spPr/>
      <dgm:t>
        <a:bodyPr/>
        <a:lstStyle/>
        <a:p>
          <a:endParaRPr lang="en-US"/>
        </a:p>
      </dgm:t>
    </dgm:pt>
    <dgm:pt modelId="{D6E322FF-1518-4AA9-82E3-5523BB76AC35}" type="sibTrans" cxnId="{502C9C53-2802-4079-8F0D-5EB15563B68E}">
      <dgm:prSet/>
      <dgm:spPr/>
      <dgm:t>
        <a:bodyPr/>
        <a:lstStyle/>
        <a:p>
          <a:endParaRPr lang="en-US"/>
        </a:p>
      </dgm:t>
    </dgm:pt>
    <dgm:pt modelId="{33F98FCB-9CA7-4A73-883B-35FD813459E6}">
      <dgm:prSet/>
      <dgm:spPr/>
      <dgm:t>
        <a:bodyPr/>
        <a:lstStyle/>
        <a:p>
          <a:pPr rtl="0"/>
          <a:r>
            <a:rPr lang="en-US" b="1"/>
            <a:t>Supports Better Decision-Making</a:t>
          </a:r>
          <a:r>
            <a:rPr lang="en-US"/>
            <a:t>: Awareness of cultural values helps teams collaborate and make decisions more effectively.</a:t>
          </a:r>
        </a:p>
      </dgm:t>
    </dgm:pt>
    <dgm:pt modelId="{B6215636-B0AE-40BC-93E9-0BCE2D76435E}" type="parTrans" cxnId="{30C270E9-E5F9-406B-86A5-02E0D5D64ABF}">
      <dgm:prSet/>
      <dgm:spPr/>
      <dgm:t>
        <a:bodyPr/>
        <a:lstStyle/>
        <a:p>
          <a:endParaRPr lang="en-US"/>
        </a:p>
      </dgm:t>
    </dgm:pt>
    <dgm:pt modelId="{B9B4989D-1260-4FF9-B5BE-80FC844538B9}" type="sibTrans" cxnId="{30C270E9-E5F9-406B-86A5-02E0D5D64ABF}">
      <dgm:prSet/>
      <dgm:spPr/>
      <dgm:t>
        <a:bodyPr/>
        <a:lstStyle/>
        <a:p>
          <a:endParaRPr lang="en-US"/>
        </a:p>
      </dgm:t>
    </dgm:pt>
    <dgm:pt modelId="{7DCA51CB-9C71-4E53-89D3-4AF9061F8EDD}">
      <dgm:prSet/>
      <dgm:spPr/>
      <dgm:t>
        <a:bodyPr/>
        <a:lstStyle/>
        <a:p>
          <a:pPr rtl="0"/>
          <a:r>
            <a:rPr lang="en-US" b="1"/>
            <a:t>Adapts Negotiation Style</a:t>
          </a:r>
          <a:r>
            <a:rPr lang="en-US"/>
            <a:t>: Adjusting communication approaches, such as being patient or indirect, makes it easier to engage with partners like those in China.</a:t>
          </a:r>
        </a:p>
      </dgm:t>
    </dgm:pt>
    <dgm:pt modelId="{B66BED38-2EDB-4686-96BC-354B9F59E73A}" type="parTrans" cxnId="{8315752F-EABD-4707-B19A-284BD626CAAF}">
      <dgm:prSet/>
      <dgm:spPr/>
      <dgm:t>
        <a:bodyPr/>
        <a:lstStyle/>
        <a:p>
          <a:endParaRPr lang="en-US"/>
        </a:p>
      </dgm:t>
    </dgm:pt>
    <dgm:pt modelId="{3836B39F-361D-4CFA-B263-F2D299E18511}" type="sibTrans" cxnId="{8315752F-EABD-4707-B19A-284BD626CAAF}">
      <dgm:prSet/>
      <dgm:spPr/>
      <dgm:t>
        <a:bodyPr/>
        <a:lstStyle/>
        <a:p>
          <a:endParaRPr lang="en-US"/>
        </a:p>
      </dgm:t>
    </dgm:pt>
    <dgm:pt modelId="{2DB41E03-1F68-453A-834A-692146333C9E}" type="pres">
      <dgm:prSet presAssocID="{D35E2CBF-9C27-4AED-9117-EEED194CF47D}" presName="Name0" presStyleCnt="0">
        <dgm:presLayoutVars>
          <dgm:dir/>
          <dgm:resizeHandles val="exact"/>
        </dgm:presLayoutVars>
      </dgm:prSet>
      <dgm:spPr/>
    </dgm:pt>
    <dgm:pt modelId="{17DD79FD-8FD7-403A-A275-89414B4EFCEA}" type="pres">
      <dgm:prSet presAssocID="{D35E2CBF-9C27-4AED-9117-EEED194CF47D}" presName="fgShape" presStyleLbl="fgShp" presStyleIdx="0" presStyleCnt="1"/>
      <dgm:spPr/>
    </dgm:pt>
    <dgm:pt modelId="{0B1EFA1D-F56A-427C-9296-5ED82BE6636F}" type="pres">
      <dgm:prSet presAssocID="{D35E2CBF-9C27-4AED-9117-EEED194CF47D}" presName="linComp" presStyleCnt="0"/>
      <dgm:spPr/>
    </dgm:pt>
    <dgm:pt modelId="{13ACC5AB-E0F4-4167-BD45-A4A31FC32B46}" type="pres">
      <dgm:prSet presAssocID="{0A466483-5F38-447E-B00C-8DE60715DBFD}" presName="compNode" presStyleCnt="0"/>
      <dgm:spPr/>
    </dgm:pt>
    <dgm:pt modelId="{05ACCC66-5F50-465F-9D98-504DCA3422AA}" type="pres">
      <dgm:prSet presAssocID="{0A466483-5F38-447E-B00C-8DE60715DBFD}" presName="bkgdShape" presStyleLbl="node1" presStyleIdx="0" presStyleCnt="5"/>
      <dgm:spPr/>
    </dgm:pt>
    <dgm:pt modelId="{BAAAD306-D539-4E91-8431-459045F10E8C}" type="pres">
      <dgm:prSet presAssocID="{0A466483-5F38-447E-B00C-8DE60715DBFD}" presName="nodeTx" presStyleLbl="node1" presStyleIdx="0" presStyleCnt="5">
        <dgm:presLayoutVars>
          <dgm:bulletEnabled val="1"/>
        </dgm:presLayoutVars>
      </dgm:prSet>
      <dgm:spPr/>
    </dgm:pt>
    <dgm:pt modelId="{4806CD63-9275-4850-94C3-4778AC2C6088}" type="pres">
      <dgm:prSet presAssocID="{0A466483-5F38-447E-B00C-8DE60715DBFD}" presName="invisiNode" presStyleLbl="node1" presStyleIdx="0" presStyleCnt="5"/>
      <dgm:spPr/>
    </dgm:pt>
    <dgm:pt modelId="{A8C9E52B-2D5D-480A-BCF2-ECCD3810D9BC}" type="pres">
      <dgm:prSet presAssocID="{0A466483-5F38-447E-B00C-8DE60715DBFD}" presName="imagNode" presStyleLbl="fgImgPlace1" presStyleIdx="0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4000" r="-34000"/>
          </a:stretch>
        </a:blipFill>
      </dgm:spPr>
    </dgm:pt>
    <dgm:pt modelId="{90CB27C4-877B-4D54-99C3-369E5471E5C3}" type="pres">
      <dgm:prSet presAssocID="{D9FEA582-52B0-4358-89B4-6FFA5074EFDA}" presName="sibTrans" presStyleLbl="sibTrans2D1" presStyleIdx="0" presStyleCnt="0"/>
      <dgm:spPr/>
    </dgm:pt>
    <dgm:pt modelId="{9C501424-39ED-46D5-92C8-8AFDF7B678F5}" type="pres">
      <dgm:prSet presAssocID="{D860BAB9-09F8-46BE-B1B2-DA1B83CD0AB0}" presName="compNode" presStyleCnt="0"/>
      <dgm:spPr/>
    </dgm:pt>
    <dgm:pt modelId="{5DC409D3-9F94-46FD-AE76-449A6BA66395}" type="pres">
      <dgm:prSet presAssocID="{D860BAB9-09F8-46BE-B1B2-DA1B83CD0AB0}" presName="bkgdShape" presStyleLbl="node1" presStyleIdx="1" presStyleCnt="5"/>
      <dgm:spPr/>
    </dgm:pt>
    <dgm:pt modelId="{30D7CA79-0C8C-476B-B93A-59E2BB8DEAC9}" type="pres">
      <dgm:prSet presAssocID="{D860BAB9-09F8-46BE-B1B2-DA1B83CD0AB0}" presName="nodeTx" presStyleLbl="node1" presStyleIdx="1" presStyleCnt="5">
        <dgm:presLayoutVars>
          <dgm:bulletEnabled val="1"/>
        </dgm:presLayoutVars>
      </dgm:prSet>
      <dgm:spPr/>
    </dgm:pt>
    <dgm:pt modelId="{8E1B20CF-3624-4836-ACF3-C65E24CFB591}" type="pres">
      <dgm:prSet presAssocID="{D860BAB9-09F8-46BE-B1B2-DA1B83CD0AB0}" presName="invisiNode" presStyleLbl="node1" presStyleIdx="1" presStyleCnt="5"/>
      <dgm:spPr/>
    </dgm:pt>
    <dgm:pt modelId="{E7CF9AF1-5BDE-4ECE-9DCB-4C88A64A5C34}" type="pres">
      <dgm:prSet presAssocID="{D860BAB9-09F8-46BE-B1B2-DA1B83CD0AB0}" presName="imagNode" presStyleLbl="fgImgPlace1" presStyleIdx="1" presStyleCnt="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6000" r="-46000"/>
          </a:stretch>
        </a:blipFill>
      </dgm:spPr>
    </dgm:pt>
    <dgm:pt modelId="{450B44F2-4264-47FC-BA9B-151841D94A93}" type="pres">
      <dgm:prSet presAssocID="{CB9C745E-71CA-481A-9AD1-523198A9634A}" presName="sibTrans" presStyleLbl="sibTrans2D1" presStyleIdx="0" presStyleCnt="0"/>
      <dgm:spPr/>
    </dgm:pt>
    <dgm:pt modelId="{27A45E86-490F-4491-A4AE-1B0089D64A6B}" type="pres">
      <dgm:prSet presAssocID="{97B161D3-5B9D-41C2-A56C-6CC6BB5CF4F6}" presName="compNode" presStyleCnt="0"/>
      <dgm:spPr/>
    </dgm:pt>
    <dgm:pt modelId="{A11FC109-2BE0-40BF-8B6B-952E693E2AEA}" type="pres">
      <dgm:prSet presAssocID="{97B161D3-5B9D-41C2-A56C-6CC6BB5CF4F6}" presName="bkgdShape" presStyleLbl="node1" presStyleIdx="2" presStyleCnt="5"/>
      <dgm:spPr/>
    </dgm:pt>
    <dgm:pt modelId="{544A5F77-AF5E-44F5-90DC-947771665F58}" type="pres">
      <dgm:prSet presAssocID="{97B161D3-5B9D-41C2-A56C-6CC6BB5CF4F6}" presName="nodeTx" presStyleLbl="node1" presStyleIdx="2" presStyleCnt="5">
        <dgm:presLayoutVars>
          <dgm:bulletEnabled val="1"/>
        </dgm:presLayoutVars>
      </dgm:prSet>
      <dgm:spPr/>
    </dgm:pt>
    <dgm:pt modelId="{BA1FFE0D-5520-4DBA-B304-CCFE7DA4A895}" type="pres">
      <dgm:prSet presAssocID="{97B161D3-5B9D-41C2-A56C-6CC6BB5CF4F6}" presName="invisiNode" presStyleLbl="node1" presStyleIdx="2" presStyleCnt="5"/>
      <dgm:spPr/>
    </dgm:pt>
    <dgm:pt modelId="{2AFBE119-3512-432E-AA64-BF79E0E36189}" type="pres">
      <dgm:prSet presAssocID="{97B161D3-5B9D-41C2-A56C-6CC6BB5CF4F6}" presName="imagNode" presStyleLbl="fgImgPlace1" presStyleIdx="2" presStyleCnt="5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6000" r="-46000"/>
          </a:stretch>
        </a:blipFill>
      </dgm:spPr>
    </dgm:pt>
    <dgm:pt modelId="{B8FBA922-E372-467C-A719-5D88EED05C8F}" type="pres">
      <dgm:prSet presAssocID="{D6E322FF-1518-4AA9-82E3-5523BB76AC35}" presName="sibTrans" presStyleLbl="sibTrans2D1" presStyleIdx="0" presStyleCnt="0"/>
      <dgm:spPr/>
    </dgm:pt>
    <dgm:pt modelId="{10A53A28-6485-4405-9AEC-4B069BA7273B}" type="pres">
      <dgm:prSet presAssocID="{33F98FCB-9CA7-4A73-883B-35FD813459E6}" presName="compNode" presStyleCnt="0"/>
      <dgm:spPr/>
    </dgm:pt>
    <dgm:pt modelId="{6E243045-B11E-4BA8-9513-280D0DB445C2}" type="pres">
      <dgm:prSet presAssocID="{33F98FCB-9CA7-4A73-883B-35FD813459E6}" presName="bkgdShape" presStyleLbl="node1" presStyleIdx="3" presStyleCnt="5"/>
      <dgm:spPr/>
    </dgm:pt>
    <dgm:pt modelId="{E9A287D8-B173-4016-A507-9C12CC67CB58}" type="pres">
      <dgm:prSet presAssocID="{33F98FCB-9CA7-4A73-883B-35FD813459E6}" presName="nodeTx" presStyleLbl="node1" presStyleIdx="3" presStyleCnt="5">
        <dgm:presLayoutVars>
          <dgm:bulletEnabled val="1"/>
        </dgm:presLayoutVars>
      </dgm:prSet>
      <dgm:spPr/>
    </dgm:pt>
    <dgm:pt modelId="{EE522E9A-ED0C-41B0-8B8C-1B6CDA4D116D}" type="pres">
      <dgm:prSet presAssocID="{33F98FCB-9CA7-4A73-883B-35FD813459E6}" presName="invisiNode" presStyleLbl="node1" presStyleIdx="3" presStyleCnt="5"/>
      <dgm:spPr/>
    </dgm:pt>
    <dgm:pt modelId="{45F721AB-7E19-4B37-A76D-A2F27CCE1550}" type="pres">
      <dgm:prSet presAssocID="{33F98FCB-9CA7-4A73-883B-35FD813459E6}" presName="imagNode" presStyleLbl="fgImgPlace1" presStyleIdx="3" presStyleCnt="5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000" r="-4000"/>
          </a:stretch>
        </a:blipFill>
      </dgm:spPr>
    </dgm:pt>
    <dgm:pt modelId="{C0B0D9D9-F15F-4002-97AC-7A3DC36B52C8}" type="pres">
      <dgm:prSet presAssocID="{B9B4989D-1260-4FF9-B5BE-80FC844538B9}" presName="sibTrans" presStyleLbl="sibTrans2D1" presStyleIdx="0" presStyleCnt="0"/>
      <dgm:spPr/>
    </dgm:pt>
    <dgm:pt modelId="{30B0E6E6-50DA-42AA-AF2C-400C16DC2A7E}" type="pres">
      <dgm:prSet presAssocID="{7DCA51CB-9C71-4E53-89D3-4AF9061F8EDD}" presName="compNode" presStyleCnt="0"/>
      <dgm:spPr/>
    </dgm:pt>
    <dgm:pt modelId="{71847622-9C15-442E-88BA-1CA2B501D9C9}" type="pres">
      <dgm:prSet presAssocID="{7DCA51CB-9C71-4E53-89D3-4AF9061F8EDD}" presName="bkgdShape" presStyleLbl="node1" presStyleIdx="4" presStyleCnt="5"/>
      <dgm:spPr/>
    </dgm:pt>
    <dgm:pt modelId="{EED4B27B-A0EC-4C0D-BD23-0D720690ADEB}" type="pres">
      <dgm:prSet presAssocID="{7DCA51CB-9C71-4E53-89D3-4AF9061F8EDD}" presName="nodeTx" presStyleLbl="node1" presStyleIdx="4" presStyleCnt="5">
        <dgm:presLayoutVars>
          <dgm:bulletEnabled val="1"/>
        </dgm:presLayoutVars>
      </dgm:prSet>
      <dgm:spPr/>
    </dgm:pt>
    <dgm:pt modelId="{B180F00E-35BD-46E2-BE67-7798FD411F97}" type="pres">
      <dgm:prSet presAssocID="{7DCA51CB-9C71-4E53-89D3-4AF9061F8EDD}" presName="invisiNode" presStyleLbl="node1" presStyleIdx="4" presStyleCnt="5"/>
      <dgm:spPr/>
    </dgm:pt>
    <dgm:pt modelId="{148CA745-CBD3-431D-928B-6012F24AB79D}" type="pres">
      <dgm:prSet presAssocID="{7DCA51CB-9C71-4E53-89D3-4AF9061F8EDD}" presName="imagNode" presStyleLbl="fgImgPlace1" presStyleIdx="4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4000" r="-34000"/>
          </a:stretch>
        </a:blipFill>
      </dgm:spPr>
    </dgm:pt>
  </dgm:ptLst>
  <dgm:cxnLst>
    <dgm:cxn modelId="{EB883B10-EF42-46E0-97FB-06A2CDE29E13}" srcId="{D35E2CBF-9C27-4AED-9117-EEED194CF47D}" destId="{D860BAB9-09F8-46BE-B1B2-DA1B83CD0AB0}" srcOrd="1" destOrd="0" parTransId="{5A6BDCDE-CFB5-4751-AB40-DADB20BBA81F}" sibTransId="{CB9C745E-71CA-481A-9AD1-523198A9634A}"/>
    <dgm:cxn modelId="{50328111-B838-4FFA-9114-7F255B8D19A5}" type="presOf" srcId="{7DCA51CB-9C71-4E53-89D3-4AF9061F8EDD}" destId="{71847622-9C15-442E-88BA-1CA2B501D9C9}" srcOrd="0" destOrd="0" presId="urn:microsoft.com/office/officeart/2005/8/layout/hList7"/>
    <dgm:cxn modelId="{0F30F416-F4E4-432E-907C-2F8F64F141E1}" type="presOf" srcId="{0A466483-5F38-447E-B00C-8DE60715DBFD}" destId="{05ACCC66-5F50-465F-9D98-504DCA3422AA}" srcOrd="0" destOrd="0" presId="urn:microsoft.com/office/officeart/2005/8/layout/hList7"/>
    <dgm:cxn modelId="{ED0CD31F-ED26-4ECA-9B4B-150AEE1D4AD8}" type="presOf" srcId="{0A466483-5F38-447E-B00C-8DE60715DBFD}" destId="{BAAAD306-D539-4E91-8431-459045F10E8C}" srcOrd="1" destOrd="0" presId="urn:microsoft.com/office/officeart/2005/8/layout/hList7"/>
    <dgm:cxn modelId="{8315752F-EABD-4707-B19A-284BD626CAAF}" srcId="{D35E2CBF-9C27-4AED-9117-EEED194CF47D}" destId="{7DCA51CB-9C71-4E53-89D3-4AF9061F8EDD}" srcOrd="4" destOrd="0" parTransId="{B66BED38-2EDB-4686-96BC-354B9F59E73A}" sibTransId="{3836B39F-361D-4CFA-B263-F2D299E18511}"/>
    <dgm:cxn modelId="{DBD3D42F-BF11-4474-A7E4-0DFF7E0F9BB2}" type="presOf" srcId="{D6E322FF-1518-4AA9-82E3-5523BB76AC35}" destId="{B8FBA922-E372-467C-A719-5D88EED05C8F}" srcOrd="0" destOrd="0" presId="urn:microsoft.com/office/officeart/2005/8/layout/hList7"/>
    <dgm:cxn modelId="{3BB92834-026A-4238-A4BC-A7C5EF600B0A}" type="presOf" srcId="{33F98FCB-9CA7-4A73-883B-35FD813459E6}" destId="{E9A287D8-B173-4016-A507-9C12CC67CB58}" srcOrd="1" destOrd="0" presId="urn:microsoft.com/office/officeart/2005/8/layout/hList7"/>
    <dgm:cxn modelId="{5240995E-BA35-48FD-9B0B-8AD12FC95BF8}" type="presOf" srcId="{33F98FCB-9CA7-4A73-883B-35FD813459E6}" destId="{6E243045-B11E-4BA8-9513-280D0DB445C2}" srcOrd="0" destOrd="0" presId="urn:microsoft.com/office/officeart/2005/8/layout/hList7"/>
    <dgm:cxn modelId="{5A69EA64-E4C7-4948-9F83-AACE5107D5C9}" type="presOf" srcId="{D35E2CBF-9C27-4AED-9117-EEED194CF47D}" destId="{2DB41E03-1F68-453A-834A-692146333C9E}" srcOrd="0" destOrd="0" presId="urn:microsoft.com/office/officeart/2005/8/layout/hList7"/>
    <dgm:cxn modelId="{6E6F1A4A-B75A-4CD3-8CE3-99266748BD7A}" srcId="{D35E2CBF-9C27-4AED-9117-EEED194CF47D}" destId="{0A466483-5F38-447E-B00C-8DE60715DBFD}" srcOrd="0" destOrd="0" parTransId="{E1426E35-D887-4581-9315-EE9BA4C061D2}" sibTransId="{D9FEA582-52B0-4358-89B4-6FFA5074EFDA}"/>
    <dgm:cxn modelId="{B45FB86D-7681-4152-A5B0-AA9A7C75F522}" type="presOf" srcId="{97B161D3-5B9D-41C2-A56C-6CC6BB5CF4F6}" destId="{A11FC109-2BE0-40BF-8B6B-952E693E2AEA}" srcOrd="0" destOrd="0" presId="urn:microsoft.com/office/officeart/2005/8/layout/hList7"/>
    <dgm:cxn modelId="{502C9C53-2802-4079-8F0D-5EB15563B68E}" srcId="{D35E2CBF-9C27-4AED-9117-EEED194CF47D}" destId="{97B161D3-5B9D-41C2-A56C-6CC6BB5CF4F6}" srcOrd="2" destOrd="0" parTransId="{86ACAFB2-0315-4207-A57E-B9465FE2354E}" sibTransId="{D6E322FF-1518-4AA9-82E3-5523BB76AC35}"/>
    <dgm:cxn modelId="{AA8E5974-02B1-4FD4-9AFF-FD39307D1229}" type="presOf" srcId="{D860BAB9-09F8-46BE-B1B2-DA1B83CD0AB0}" destId="{5DC409D3-9F94-46FD-AE76-449A6BA66395}" srcOrd="0" destOrd="0" presId="urn:microsoft.com/office/officeart/2005/8/layout/hList7"/>
    <dgm:cxn modelId="{267D9D87-EBCC-4884-A8CA-0D1CEF5CA6F9}" type="presOf" srcId="{D9FEA582-52B0-4358-89B4-6FFA5074EFDA}" destId="{90CB27C4-877B-4D54-99C3-369E5471E5C3}" srcOrd="0" destOrd="0" presId="urn:microsoft.com/office/officeart/2005/8/layout/hList7"/>
    <dgm:cxn modelId="{9406289F-A91F-46AA-9C27-67106320A7AF}" type="presOf" srcId="{CB9C745E-71CA-481A-9AD1-523198A9634A}" destId="{450B44F2-4264-47FC-BA9B-151841D94A93}" srcOrd="0" destOrd="0" presId="urn:microsoft.com/office/officeart/2005/8/layout/hList7"/>
    <dgm:cxn modelId="{E435BEA6-54A5-434B-9E50-74F8411FE3DE}" type="presOf" srcId="{D860BAB9-09F8-46BE-B1B2-DA1B83CD0AB0}" destId="{30D7CA79-0C8C-476B-B93A-59E2BB8DEAC9}" srcOrd="1" destOrd="0" presId="urn:microsoft.com/office/officeart/2005/8/layout/hList7"/>
    <dgm:cxn modelId="{034497D1-0179-4DE4-9B56-B53D7E1CE8E2}" type="presOf" srcId="{97B161D3-5B9D-41C2-A56C-6CC6BB5CF4F6}" destId="{544A5F77-AF5E-44F5-90DC-947771665F58}" srcOrd="1" destOrd="0" presId="urn:microsoft.com/office/officeart/2005/8/layout/hList7"/>
    <dgm:cxn modelId="{D3F2BFDF-9502-456F-B857-65472D8699D2}" type="presOf" srcId="{7DCA51CB-9C71-4E53-89D3-4AF9061F8EDD}" destId="{EED4B27B-A0EC-4C0D-BD23-0D720690ADEB}" srcOrd="1" destOrd="0" presId="urn:microsoft.com/office/officeart/2005/8/layout/hList7"/>
    <dgm:cxn modelId="{30C270E9-E5F9-406B-86A5-02E0D5D64ABF}" srcId="{D35E2CBF-9C27-4AED-9117-EEED194CF47D}" destId="{33F98FCB-9CA7-4A73-883B-35FD813459E6}" srcOrd="3" destOrd="0" parTransId="{B6215636-B0AE-40BC-93E9-0BCE2D76435E}" sibTransId="{B9B4989D-1260-4FF9-B5BE-80FC844538B9}"/>
    <dgm:cxn modelId="{EF4B08EA-DA74-4C1A-940F-5583E5DB6187}" type="presOf" srcId="{B9B4989D-1260-4FF9-B5BE-80FC844538B9}" destId="{C0B0D9D9-F15F-4002-97AC-7A3DC36B52C8}" srcOrd="0" destOrd="0" presId="urn:microsoft.com/office/officeart/2005/8/layout/hList7"/>
    <dgm:cxn modelId="{238B5634-7CE2-4750-9AD3-B90FE3F91595}" type="presParOf" srcId="{2DB41E03-1F68-453A-834A-692146333C9E}" destId="{17DD79FD-8FD7-403A-A275-89414B4EFCEA}" srcOrd="0" destOrd="0" presId="urn:microsoft.com/office/officeart/2005/8/layout/hList7"/>
    <dgm:cxn modelId="{219BB642-0A64-4C5E-B111-BDA5699FBDE2}" type="presParOf" srcId="{2DB41E03-1F68-453A-834A-692146333C9E}" destId="{0B1EFA1D-F56A-427C-9296-5ED82BE6636F}" srcOrd="1" destOrd="0" presId="urn:microsoft.com/office/officeart/2005/8/layout/hList7"/>
    <dgm:cxn modelId="{F285BFF2-B8F3-4A9C-8C63-6133A0C9FD1E}" type="presParOf" srcId="{0B1EFA1D-F56A-427C-9296-5ED82BE6636F}" destId="{13ACC5AB-E0F4-4167-BD45-A4A31FC32B46}" srcOrd="0" destOrd="0" presId="urn:microsoft.com/office/officeart/2005/8/layout/hList7"/>
    <dgm:cxn modelId="{2B7759DE-0EB6-4D7D-B732-9E98EF426BA6}" type="presParOf" srcId="{13ACC5AB-E0F4-4167-BD45-A4A31FC32B46}" destId="{05ACCC66-5F50-465F-9D98-504DCA3422AA}" srcOrd="0" destOrd="0" presId="urn:microsoft.com/office/officeart/2005/8/layout/hList7"/>
    <dgm:cxn modelId="{70CD58AF-9EC0-4464-B5E5-A0D2ADB77464}" type="presParOf" srcId="{13ACC5AB-E0F4-4167-BD45-A4A31FC32B46}" destId="{BAAAD306-D539-4E91-8431-459045F10E8C}" srcOrd="1" destOrd="0" presId="urn:microsoft.com/office/officeart/2005/8/layout/hList7"/>
    <dgm:cxn modelId="{6D9CE29B-4F2B-4C2A-822E-79E7B7E9923F}" type="presParOf" srcId="{13ACC5AB-E0F4-4167-BD45-A4A31FC32B46}" destId="{4806CD63-9275-4850-94C3-4778AC2C6088}" srcOrd="2" destOrd="0" presId="urn:microsoft.com/office/officeart/2005/8/layout/hList7"/>
    <dgm:cxn modelId="{51CB4809-2C0A-4F3B-8AD0-E0A1FDFBB23B}" type="presParOf" srcId="{13ACC5AB-E0F4-4167-BD45-A4A31FC32B46}" destId="{A8C9E52B-2D5D-480A-BCF2-ECCD3810D9BC}" srcOrd="3" destOrd="0" presId="urn:microsoft.com/office/officeart/2005/8/layout/hList7"/>
    <dgm:cxn modelId="{2693208F-BD8D-43EA-A379-D1FF7EFC2394}" type="presParOf" srcId="{0B1EFA1D-F56A-427C-9296-5ED82BE6636F}" destId="{90CB27C4-877B-4D54-99C3-369E5471E5C3}" srcOrd="1" destOrd="0" presId="urn:microsoft.com/office/officeart/2005/8/layout/hList7"/>
    <dgm:cxn modelId="{8F3556C3-AC12-4EDE-8B55-3BE892F36ACA}" type="presParOf" srcId="{0B1EFA1D-F56A-427C-9296-5ED82BE6636F}" destId="{9C501424-39ED-46D5-92C8-8AFDF7B678F5}" srcOrd="2" destOrd="0" presId="urn:microsoft.com/office/officeart/2005/8/layout/hList7"/>
    <dgm:cxn modelId="{33C1A250-3767-4F14-95F0-E481E5008662}" type="presParOf" srcId="{9C501424-39ED-46D5-92C8-8AFDF7B678F5}" destId="{5DC409D3-9F94-46FD-AE76-449A6BA66395}" srcOrd="0" destOrd="0" presId="urn:microsoft.com/office/officeart/2005/8/layout/hList7"/>
    <dgm:cxn modelId="{2050B30A-762A-4721-B757-144A161CAFD2}" type="presParOf" srcId="{9C501424-39ED-46D5-92C8-8AFDF7B678F5}" destId="{30D7CA79-0C8C-476B-B93A-59E2BB8DEAC9}" srcOrd="1" destOrd="0" presId="urn:microsoft.com/office/officeart/2005/8/layout/hList7"/>
    <dgm:cxn modelId="{D8F8ABA9-FCE9-4FCC-AD49-8449FB7A5DD9}" type="presParOf" srcId="{9C501424-39ED-46D5-92C8-8AFDF7B678F5}" destId="{8E1B20CF-3624-4836-ACF3-C65E24CFB591}" srcOrd="2" destOrd="0" presId="urn:microsoft.com/office/officeart/2005/8/layout/hList7"/>
    <dgm:cxn modelId="{CBB80042-C0F7-4179-9D1D-E7095CD07916}" type="presParOf" srcId="{9C501424-39ED-46D5-92C8-8AFDF7B678F5}" destId="{E7CF9AF1-5BDE-4ECE-9DCB-4C88A64A5C34}" srcOrd="3" destOrd="0" presId="urn:microsoft.com/office/officeart/2005/8/layout/hList7"/>
    <dgm:cxn modelId="{C3FC86A8-4EFE-46A2-9346-CB1545475850}" type="presParOf" srcId="{0B1EFA1D-F56A-427C-9296-5ED82BE6636F}" destId="{450B44F2-4264-47FC-BA9B-151841D94A93}" srcOrd="3" destOrd="0" presId="urn:microsoft.com/office/officeart/2005/8/layout/hList7"/>
    <dgm:cxn modelId="{DC6D5BA0-163C-41F9-876C-B96561B67DA7}" type="presParOf" srcId="{0B1EFA1D-F56A-427C-9296-5ED82BE6636F}" destId="{27A45E86-490F-4491-A4AE-1B0089D64A6B}" srcOrd="4" destOrd="0" presId="urn:microsoft.com/office/officeart/2005/8/layout/hList7"/>
    <dgm:cxn modelId="{3F2B23C5-0BE3-430E-BEEA-F2B2A8F18C8B}" type="presParOf" srcId="{27A45E86-490F-4491-A4AE-1B0089D64A6B}" destId="{A11FC109-2BE0-40BF-8B6B-952E693E2AEA}" srcOrd="0" destOrd="0" presId="urn:microsoft.com/office/officeart/2005/8/layout/hList7"/>
    <dgm:cxn modelId="{F2541F22-6927-495E-952A-05EF59999A59}" type="presParOf" srcId="{27A45E86-490F-4491-A4AE-1B0089D64A6B}" destId="{544A5F77-AF5E-44F5-90DC-947771665F58}" srcOrd="1" destOrd="0" presId="urn:microsoft.com/office/officeart/2005/8/layout/hList7"/>
    <dgm:cxn modelId="{B1596079-6A5C-4B2B-A707-3B1276C6CE77}" type="presParOf" srcId="{27A45E86-490F-4491-A4AE-1B0089D64A6B}" destId="{BA1FFE0D-5520-4DBA-B304-CCFE7DA4A895}" srcOrd="2" destOrd="0" presId="urn:microsoft.com/office/officeart/2005/8/layout/hList7"/>
    <dgm:cxn modelId="{35D55F67-56CA-4007-9AAF-DAD8262B4445}" type="presParOf" srcId="{27A45E86-490F-4491-A4AE-1B0089D64A6B}" destId="{2AFBE119-3512-432E-AA64-BF79E0E36189}" srcOrd="3" destOrd="0" presId="urn:microsoft.com/office/officeart/2005/8/layout/hList7"/>
    <dgm:cxn modelId="{7ADFF238-22B4-40DA-B682-9492BAFCBE6B}" type="presParOf" srcId="{0B1EFA1D-F56A-427C-9296-5ED82BE6636F}" destId="{B8FBA922-E372-467C-A719-5D88EED05C8F}" srcOrd="5" destOrd="0" presId="urn:microsoft.com/office/officeart/2005/8/layout/hList7"/>
    <dgm:cxn modelId="{BD1DCC2F-1713-444D-8CBE-74EA25BBAD69}" type="presParOf" srcId="{0B1EFA1D-F56A-427C-9296-5ED82BE6636F}" destId="{10A53A28-6485-4405-9AEC-4B069BA7273B}" srcOrd="6" destOrd="0" presId="urn:microsoft.com/office/officeart/2005/8/layout/hList7"/>
    <dgm:cxn modelId="{EBD03654-D01F-4FD0-8BBF-60C5EB4F8599}" type="presParOf" srcId="{10A53A28-6485-4405-9AEC-4B069BA7273B}" destId="{6E243045-B11E-4BA8-9513-280D0DB445C2}" srcOrd="0" destOrd="0" presId="urn:microsoft.com/office/officeart/2005/8/layout/hList7"/>
    <dgm:cxn modelId="{68994029-03D2-462B-89F8-00E15E90117B}" type="presParOf" srcId="{10A53A28-6485-4405-9AEC-4B069BA7273B}" destId="{E9A287D8-B173-4016-A507-9C12CC67CB58}" srcOrd="1" destOrd="0" presId="urn:microsoft.com/office/officeart/2005/8/layout/hList7"/>
    <dgm:cxn modelId="{0627DAA2-DADB-41CE-A57A-AB0AD909A2F7}" type="presParOf" srcId="{10A53A28-6485-4405-9AEC-4B069BA7273B}" destId="{EE522E9A-ED0C-41B0-8B8C-1B6CDA4D116D}" srcOrd="2" destOrd="0" presId="urn:microsoft.com/office/officeart/2005/8/layout/hList7"/>
    <dgm:cxn modelId="{700121B5-7284-4C0D-8725-9738488C8CF4}" type="presParOf" srcId="{10A53A28-6485-4405-9AEC-4B069BA7273B}" destId="{45F721AB-7E19-4B37-A76D-A2F27CCE1550}" srcOrd="3" destOrd="0" presId="urn:microsoft.com/office/officeart/2005/8/layout/hList7"/>
    <dgm:cxn modelId="{2DEBE9B2-6127-4C44-9589-CBAB99CB7B32}" type="presParOf" srcId="{0B1EFA1D-F56A-427C-9296-5ED82BE6636F}" destId="{C0B0D9D9-F15F-4002-97AC-7A3DC36B52C8}" srcOrd="7" destOrd="0" presId="urn:microsoft.com/office/officeart/2005/8/layout/hList7"/>
    <dgm:cxn modelId="{6ECF4372-8D56-4BA2-AC7B-4E5A31936452}" type="presParOf" srcId="{0B1EFA1D-F56A-427C-9296-5ED82BE6636F}" destId="{30B0E6E6-50DA-42AA-AF2C-400C16DC2A7E}" srcOrd="8" destOrd="0" presId="urn:microsoft.com/office/officeart/2005/8/layout/hList7"/>
    <dgm:cxn modelId="{CC97A39E-D62E-48F0-9016-B3BFC1796EC6}" type="presParOf" srcId="{30B0E6E6-50DA-42AA-AF2C-400C16DC2A7E}" destId="{71847622-9C15-442E-88BA-1CA2B501D9C9}" srcOrd="0" destOrd="0" presId="urn:microsoft.com/office/officeart/2005/8/layout/hList7"/>
    <dgm:cxn modelId="{CFC64971-CF66-4FC9-BC7D-B3E365E5FDC1}" type="presParOf" srcId="{30B0E6E6-50DA-42AA-AF2C-400C16DC2A7E}" destId="{EED4B27B-A0EC-4C0D-BD23-0D720690ADEB}" srcOrd="1" destOrd="0" presId="urn:microsoft.com/office/officeart/2005/8/layout/hList7"/>
    <dgm:cxn modelId="{12532DD3-27DB-4E76-BAC5-B1B8BDBFECDD}" type="presParOf" srcId="{30B0E6E6-50DA-42AA-AF2C-400C16DC2A7E}" destId="{B180F00E-35BD-46E2-BE67-7798FD411F97}" srcOrd="2" destOrd="0" presId="urn:microsoft.com/office/officeart/2005/8/layout/hList7"/>
    <dgm:cxn modelId="{C027C826-2FAD-437E-959C-063DC297B31E}" type="presParOf" srcId="{30B0E6E6-50DA-42AA-AF2C-400C16DC2A7E}" destId="{148CA745-CBD3-431D-928B-6012F24AB79D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D5DFB9E-CFE5-46C2-BE78-B296FBC8CDD5}" type="doc">
      <dgm:prSet loTypeId="urn:microsoft.com/office/officeart/2005/8/layout/vList3" loCatId="pictur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50596D45-AB87-49A0-9411-12A089A08145}">
      <dgm:prSet/>
      <dgm:spPr/>
      <dgm:t>
        <a:bodyPr/>
        <a:lstStyle/>
        <a:p>
          <a:pPr rtl="0"/>
          <a:r>
            <a:rPr lang="en-US" dirty="0"/>
            <a:t>To build a successful partnership with the Chinese aerospace company, Rolls-Royce must prioritize cultural awareness. This includes developing </a:t>
          </a:r>
          <a:r>
            <a:rPr lang="en-US" dirty="0" err="1"/>
            <a:t>guanxi</a:t>
          </a:r>
          <a:r>
            <a:rPr lang="en-US" dirty="0"/>
            <a:t>, using polite and indirect communication, respecting hierarchy, and offering mutually beneficial solutions. These steps will foster trust and support long-term growth in China (Rolls Royce Magazine, 2018).</a:t>
          </a:r>
        </a:p>
      </dgm:t>
    </dgm:pt>
    <dgm:pt modelId="{FEE2A531-D1D8-4F6A-8E08-9F62F0613ACF}" type="parTrans" cxnId="{DD40DBC0-A3E1-4C2F-A8B6-2AC74F86486A}">
      <dgm:prSet/>
      <dgm:spPr/>
      <dgm:t>
        <a:bodyPr/>
        <a:lstStyle/>
        <a:p>
          <a:endParaRPr lang="en-US"/>
        </a:p>
      </dgm:t>
    </dgm:pt>
    <dgm:pt modelId="{4F0BFDCF-D6D4-490B-B156-5A9D7EE1E7E8}" type="sibTrans" cxnId="{DD40DBC0-A3E1-4C2F-A8B6-2AC74F86486A}">
      <dgm:prSet/>
      <dgm:spPr/>
      <dgm:t>
        <a:bodyPr/>
        <a:lstStyle/>
        <a:p>
          <a:endParaRPr lang="en-US"/>
        </a:p>
      </dgm:t>
    </dgm:pt>
    <dgm:pt modelId="{71E12E74-D142-4B8D-AE3A-4D5FB103E2E1}" type="pres">
      <dgm:prSet presAssocID="{3D5DFB9E-CFE5-46C2-BE78-B296FBC8CDD5}" presName="linearFlow" presStyleCnt="0">
        <dgm:presLayoutVars>
          <dgm:dir/>
          <dgm:resizeHandles val="exact"/>
        </dgm:presLayoutVars>
      </dgm:prSet>
      <dgm:spPr/>
    </dgm:pt>
    <dgm:pt modelId="{DF4CFEFC-D02D-4403-A81C-D123C35D1B60}" type="pres">
      <dgm:prSet presAssocID="{50596D45-AB87-49A0-9411-12A089A08145}" presName="composite" presStyleCnt="0"/>
      <dgm:spPr/>
    </dgm:pt>
    <dgm:pt modelId="{EC95A8B2-7AD3-425C-94D7-F162DBEE8D14}" type="pres">
      <dgm:prSet presAssocID="{50596D45-AB87-49A0-9411-12A089A08145}" presName="imgShp" presStyleLbl="fgImgPlace1" presStyleIdx="0" presStyleCnt="1" custScaleX="99223" custScaleY="95039" custLinFactNeighborX="-16907" custLinFactNeighborY="953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</dgm:spPr>
    </dgm:pt>
    <dgm:pt modelId="{A3B424B9-14C0-401B-8B7C-5CA1E726982D}" type="pres">
      <dgm:prSet presAssocID="{50596D45-AB87-49A0-9411-12A089A08145}" presName="txShp" presStyleLbl="node1" presStyleIdx="0" presStyleCnt="1" custScaleX="115784" custScaleY="80774" custLinFactNeighborX="30772" custLinFactNeighborY="5074">
        <dgm:presLayoutVars>
          <dgm:bulletEnabled val="1"/>
        </dgm:presLayoutVars>
      </dgm:prSet>
      <dgm:spPr/>
    </dgm:pt>
  </dgm:ptLst>
  <dgm:cxnLst>
    <dgm:cxn modelId="{D6EC640C-57D7-468F-8988-6D6D7A2524F9}" type="presOf" srcId="{50596D45-AB87-49A0-9411-12A089A08145}" destId="{A3B424B9-14C0-401B-8B7C-5CA1E726982D}" srcOrd="0" destOrd="0" presId="urn:microsoft.com/office/officeart/2005/8/layout/vList3"/>
    <dgm:cxn modelId="{EFDE2F3A-9001-4797-AD33-E77ED250FA8C}" type="presOf" srcId="{3D5DFB9E-CFE5-46C2-BE78-B296FBC8CDD5}" destId="{71E12E74-D142-4B8D-AE3A-4D5FB103E2E1}" srcOrd="0" destOrd="0" presId="urn:microsoft.com/office/officeart/2005/8/layout/vList3"/>
    <dgm:cxn modelId="{DD40DBC0-A3E1-4C2F-A8B6-2AC74F86486A}" srcId="{3D5DFB9E-CFE5-46C2-BE78-B296FBC8CDD5}" destId="{50596D45-AB87-49A0-9411-12A089A08145}" srcOrd="0" destOrd="0" parTransId="{FEE2A531-D1D8-4F6A-8E08-9F62F0613ACF}" sibTransId="{4F0BFDCF-D6D4-490B-B156-5A9D7EE1E7E8}"/>
    <dgm:cxn modelId="{987A9E02-4723-49D6-A4D1-F0E682A7FDB1}" type="presParOf" srcId="{71E12E74-D142-4B8D-AE3A-4D5FB103E2E1}" destId="{DF4CFEFC-D02D-4403-A81C-D123C35D1B60}" srcOrd="0" destOrd="0" presId="urn:microsoft.com/office/officeart/2005/8/layout/vList3"/>
    <dgm:cxn modelId="{B6927D04-9811-46F0-B30F-95FD1E0896A1}" type="presParOf" srcId="{DF4CFEFC-D02D-4403-A81C-D123C35D1B60}" destId="{EC95A8B2-7AD3-425C-94D7-F162DBEE8D14}" srcOrd="0" destOrd="0" presId="urn:microsoft.com/office/officeart/2005/8/layout/vList3"/>
    <dgm:cxn modelId="{CBC903C9-B37D-43F0-B7A3-F78B928767A9}" type="presParOf" srcId="{DF4CFEFC-D02D-4403-A81C-D123C35D1B60}" destId="{A3B424B9-14C0-401B-8B7C-5CA1E726982D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22351D-8D20-48EA-8415-3788B775BF44}">
      <dsp:nvSpPr>
        <dsp:cNvPr id="0" name=""/>
        <dsp:cNvSpPr/>
      </dsp:nvSpPr>
      <dsp:spPr>
        <a:xfrm>
          <a:off x="416943" y="0"/>
          <a:ext cx="4687019" cy="4687019"/>
        </a:xfrm>
        <a:prstGeom prst="diamond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8667C6-B69B-45DE-AA55-1954E625DDF9}">
      <dsp:nvSpPr>
        <dsp:cNvPr id="0" name=""/>
        <dsp:cNvSpPr/>
      </dsp:nvSpPr>
      <dsp:spPr>
        <a:xfrm>
          <a:off x="862209" y="445266"/>
          <a:ext cx="1827937" cy="182793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Role Overview</a:t>
          </a:r>
          <a:r>
            <a:rPr lang="en-US" sz="1200" kern="1200" dirty="0"/>
            <a:t>: As Director of International Strategic Development at Rolls-Royce Holdings </a:t>
          </a:r>
          <a:r>
            <a:rPr lang="en-US" sz="1200" kern="1200" dirty="0" err="1"/>
            <a:t>plc</a:t>
          </a:r>
          <a:r>
            <a:rPr lang="en-US" sz="1200" kern="1200" dirty="0"/>
            <a:t>, I oversee global partnerships and international deals to maintain competitiveness (Ivanova-Gongne et al., 2024).</a:t>
          </a:r>
        </a:p>
      </dsp:txBody>
      <dsp:txXfrm>
        <a:off x="951442" y="534499"/>
        <a:ext cx="1649471" cy="1649471"/>
      </dsp:txXfrm>
    </dsp:sp>
    <dsp:sp modelId="{5B6BC2B7-FF49-49C0-BDF5-44DA53D57088}">
      <dsp:nvSpPr>
        <dsp:cNvPr id="0" name=""/>
        <dsp:cNvSpPr/>
      </dsp:nvSpPr>
      <dsp:spPr>
        <a:xfrm>
          <a:off x="2830757" y="445266"/>
          <a:ext cx="1827937" cy="1827937"/>
        </a:xfrm>
        <a:prstGeom prst="roundRect">
          <a:avLst/>
        </a:prstGeom>
        <a:solidFill>
          <a:schemeClr val="accent4">
            <a:hueOff val="445005"/>
            <a:satOff val="5948"/>
            <a:lumOff val="287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Company Profile</a:t>
          </a:r>
          <a:r>
            <a:rPr lang="en-US" sz="1200" kern="1200"/>
            <a:t>: Rolls-Royce is a leading UK engineering firm specializing in aerospace engines and power systems.</a:t>
          </a:r>
        </a:p>
      </dsp:txBody>
      <dsp:txXfrm>
        <a:off x="2919990" y="534499"/>
        <a:ext cx="1649471" cy="1649471"/>
      </dsp:txXfrm>
    </dsp:sp>
    <dsp:sp modelId="{8184A39F-8E0D-44CD-9BAF-B4E96C749FBE}">
      <dsp:nvSpPr>
        <dsp:cNvPr id="0" name=""/>
        <dsp:cNvSpPr/>
      </dsp:nvSpPr>
      <dsp:spPr>
        <a:xfrm>
          <a:off x="862209" y="2413814"/>
          <a:ext cx="1827937" cy="1827937"/>
        </a:xfrm>
        <a:prstGeom prst="roundRect">
          <a:avLst/>
        </a:prstGeom>
        <a:solidFill>
          <a:schemeClr val="accent4">
            <a:hueOff val="890010"/>
            <a:satOff val="11896"/>
            <a:lumOff val="575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Presentation Objective</a:t>
          </a:r>
          <a:r>
            <a:rPr lang="en-US" sz="1200" kern="1200"/>
            <a:t>: To secure a strategic alliance with a Chinese aerospace corporation to enhance R&amp;D and production operations in China.</a:t>
          </a:r>
        </a:p>
      </dsp:txBody>
      <dsp:txXfrm>
        <a:off x="951442" y="2503047"/>
        <a:ext cx="1649471" cy="1649471"/>
      </dsp:txXfrm>
    </dsp:sp>
    <dsp:sp modelId="{F351CFE1-C3C9-41B1-AF2A-E2C8261A0136}">
      <dsp:nvSpPr>
        <dsp:cNvPr id="0" name=""/>
        <dsp:cNvSpPr/>
      </dsp:nvSpPr>
      <dsp:spPr>
        <a:xfrm>
          <a:off x="2830757" y="2413814"/>
          <a:ext cx="1827937" cy="1827937"/>
        </a:xfrm>
        <a:prstGeom prst="roundRect">
          <a:avLst/>
        </a:prstGeom>
        <a:solidFill>
          <a:schemeClr val="accent4">
            <a:hueOff val="1335015"/>
            <a:satOff val="17844"/>
            <a:lumOff val="862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Strategic Benefits</a:t>
          </a:r>
          <a:r>
            <a:rPr lang="en-US" sz="1200" kern="1200"/>
            <a:t>: The partnership will expand market access, reduce operational costs, and boost innovation capabilities (Ash et al., 2020).</a:t>
          </a:r>
        </a:p>
      </dsp:txBody>
      <dsp:txXfrm>
        <a:off x="2919990" y="2503047"/>
        <a:ext cx="1649471" cy="16494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4066F2-8032-42A2-B633-5CF0BBD39E9B}">
      <dsp:nvSpPr>
        <dsp:cNvPr id="0" name=""/>
        <dsp:cNvSpPr/>
      </dsp:nvSpPr>
      <dsp:spPr>
        <a:xfrm>
          <a:off x="3381082" y="1350976"/>
          <a:ext cx="1640456" cy="1640456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197A6892-EC7C-46A3-9AAB-C837DD9A5416}">
      <dsp:nvSpPr>
        <dsp:cNvPr id="0" name=""/>
        <dsp:cNvSpPr/>
      </dsp:nvSpPr>
      <dsp:spPr>
        <a:xfrm>
          <a:off x="2563906" y="-361387"/>
          <a:ext cx="3274808" cy="1854576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Definition of Culture in Business</a:t>
          </a:r>
          <a:r>
            <a:rPr lang="en-US" sz="1500" kern="1200" dirty="0"/>
            <a:t>: Culture in business refers to shared values, beliefs, and behaviors that influence decision-making, meetings, and problem-solving in the workplace (de Pillis and Reardon, 2019).</a:t>
          </a:r>
        </a:p>
      </dsp:txBody>
      <dsp:txXfrm>
        <a:off x="2563906" y="-361387"/>
        <a:ext cx="3274808" cy="1854576"/>
      </dsp:txXfrm>
    </dsp:sp>
    <dsp:sp modelId="{34DF9B9A-7B33-48D0-9462-EA18D68B6C0C}">
      <dsp:nvSpPr>
        <dsp:cNvPr id="0" name=""/>
        <dsp:cNvSpPr/>
      </dsp:nvSpPr>
      <dsp:spPr>
        <a:xfrm>
          <a:off x="4005112" y="1804211"/>
          <a:ext cx="1640456" cy="1640456"/>
        </a:xfrm>
        <a:prstGeom prst="ellipse">
          <a:avLst/>
        </a:prstGeom>
        <a:solidFill>
          <a:schemeClr val="accent4">
            <a:alpha val="50000"/>
            <a:hueOff val="333754"/>
            <a:satOff val="4461"/>
            <a:lumOff val="215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7B385FA0-0B56-47A4-8C91-C75ACCCAEE0E}">
      <dsp:nvSpPr>
        <dsp:cNvPr id="0" name=""/>
        <dsp:cNvSpPr/>
      </dsp:nvSpPr>
      <dsp:spPr>
        <a:xfrm>
          <a:off x="5142862" y="983431"/>
          <a:ext cx="2972647" cy="2164632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Theoretical Insights</a:t>
          </a:r>
          <a:r>
            <a:rPr lang="en-US" sz="1500" kern="1200" dirty="0"/>
            <a:t>: Hofstede emphasized national differences in power, time, and relationships; Trompenaars focused on how cultures approach change, teamwork, and leadership.</a:t>
          </a:r>
        </a:p>
      </dsp:txBody>
      <dsp:txXfrm>
        <a:off x="5142862" y="983431"/>
        <a:ext cx="2972647" cy="2164632"/>
      </dsp:txXfrm>
    </dsp:sp>
    <dsp:sp modelId="{F1825FD4-9EB0-42F1-9D0C-F5658A124B31}">
      <dsp:nvSpPr>
        <dsp:cNvPr id="0" name=""/>
        <dsp:cNvSpPr/>
      </dsp:nvSpPr>
      <dsp:spPr>
        <a:xfrm>
          <a:off x="3766917" y="2538198"/>
          <a:ext cx="1640456" cy="1640456"/>
        </a:xfrm>
        <a:prstGeom prst="ellipse">
          <a:avLst/>
        </a:prstGeom>
        <a:solidFill>
          <a:schemeClr val="accent4">
            <a:alpha val="50000"/>
            <a:hueOff val="667507"/>
            <a:satOff val="8922"/>
            <a:lumOff val="431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04921B83-7BF0-40CB-BFD9-CC86AF2A4B15}">
      <dsp:nvSpPr>
        <dsp:cNvPr id="0" name=""/>
        <dsp:cNvSpPr/>
      </dsp:nvSpPr>
      <dsp:spPr>
        <a:xfrm>
          <a:off x="5620706" y="2851408"/>
          <a:ext cx="2486177" cy="164721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Core Elements of Culture</a:t>
          </a:r>
          <a:r>
            <a:rPr lang="en-US" sz="1400" kern="1200" dirty="0"/>
            <a:t>: Values (e.g., honesty), norms (common behaviors), and beliefs (what is seen as right) shape business practices and teamwork preferences.</a:t>
          </a:r>
        </a:p>
      </dsp:txBody>
      <dsp:txXfrm>
        <a:off x="5620706" y="2851408"/>
        <a:ext cx="2486177" cy="1647210"/>
      </dsp:txXfrm>
    </dsp:sp>
    <dsp:sp modelId="{1B3BFD27-1A73-4EE2-BC4C-218ECB072A5B}">
      <dsp:nvSpPr>
        <dsp:cNvPr id="0" name=""/>
        <dsp:cNvSpPr/>
      </dsp:nvSpPr>
      <dsp:spPr>
        <a:xfrm>
          <a:off x="2995247" y="2538198"/>
          <a:ext cx="1640456" cy="1640456"/>
        </a:xfrm>
        <a:prstGeom prst="ellipse">
          <a:avLst/>
        </a:prstGeom>
        <a:solidFill>
          <a:schemeClr val="accent4">
            <a:alpha val="50000"/>
            <a:hueOff val="1001261"/>
            <a:satOff val="13383"/>
            <a:lumOff val="647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97A30591-99B3-4931-80D4-EAC791B7E334}">
      <dsp:nvSpPr>
        <dsp:cNvPr id="0" name=""/>
        <dsp:cNvSpPr/>
      </dsp:nvSpPr>
      <dsp:spPr>
        <a:xfrm>
          <a:off x="0" y="2749924"/>
          <a:ext cx="3169801" cy="188761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Communication Styles</a:t>
          </a:r>
          <a:r>
            <a:rPr lang="en-US" sz="1300" kern="1200" dirty="0"/>
            <a:t>: Some cultures communicate directly (e.g., UK), while others like China use indirect communication to preserve harmony and avoid confrontation.</a:t>
          </a:r>
        </a:p>
      </dsp:txBody>
      <dsp:txXfrm>
        <a:off x="0" y="2749924"/>
        <a:ext cx="3169801" cy="1887611"/>
      </dsp:txXfrm>
    </dsp:sp>
    <dsp:sp modelId="{26F863C6-E742-4BF7-955B-89EBDFC948B4}">
      <dsp:nvSpPr>
        <dsp:cNvPr id="0" name=""/>
        <dsp:cNvSpPr/>
      </dsp:nvSpPr>
      <dsp:spPr>
        <a:xfrm>
          <a:off x="2757052" y="1804211"/>
          <a:ext cx="1640456" cy="1640456"/>
        </a:xfrm>
        <a:prstGeom prst="ellipse">
          <a:avLst/>
        </a:prstGeom>
        <a:solidFill>
          <a:schemeClr val="accent4">
            <a:alpha val="50000"/>
            <a:hueOff val="1335015"/>
            <a:satOff val="17844"/>
            <a:lumOff val="862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2CAEEE11-DD25-45F3-AA02-DEB724CE294D}">
      <dsp:nvSpPr>
        <dsp:cNvPr id="0" name=""/>
        <dsp:cNvSpPr/>
      </dsp:nvSpPr>
      <dsp:spPr>
        <a:xfrm>
          <a:off x="0" y="1075879"/>
          <a:ext cx="3017637" cy="1844727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Time and Hierarchy Differences</a:t>
          </a:r>
          <a:r>
            <a:rPr lang="en-US" sz="1300" kern="1200" dirty="0"/>
            <a:t>: Western cultures value punctuality and flat hierarchies; Asian cultures may be more flexible with time and place higher importance on hierarchy and respect for authority (Eisenhardt and Martin, 2017).</a:t>
          </a:r>
        </a:p>
      </dsp:txBody>
      <dsp:txXfrm>
        <a:off x="0" y="1075879"/>
        <a:ext cx="3017637" cy="18447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BCCE93-0C0C-45C5-8A0D-8F31AEF8FECF}">
      <dsp:nvSpPr>
        <dsp:cNvPr id="0" name=""/>
        <dsp:cNvSpPr/>
      </dsp:nvSpPr>
      <dsp:spPr>
        <a:xfrm>
          <a:off x="3364831" y="324485"/>
          <a:ext cx="4561809" cy="4561809"/>
        </a:xfrm>
        <a:prstGeom prst="pie">
          <a:avLst>
            <a:gd name="adj1" fmla="val 16200000"/>
            <a:gd name="adj2" fmla="val 2052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 dirty="0"/>
            <a:t>Individualism vs. Collectivism</a:t>
          </a:r>
          <a:r>
            <a:rPr lang="en-US" sz="900" kern="1200" dirty="0"/>
            <a:t>: The UK emphasizes personal goals and independence, while China values group harmony and collective decision-making in business.</a:t>
          </a:r>
        </a:p>
      </dsp:txBody>
      <dsp:txXfrm>
        <a:off x="5703301" y="1006041"/>
        <a:ext cx="1547756" cy="1058991"/>
      </dsp:txXfrm>
    </dsp:sp>
    <dsp:sp modelId="{A3E34B19-7ABA-4629-87DA-BB36877E3116}">
      <dsp:nvSpPr>
        <dsp:cNvPr id="0" name=""/>
        <dsp:cNvSpPr/>
      </dsp:nvSpPr>
      <dsp:spPr>
        <a:xfrm>
          <a:off x="3205167" y="544430"/>
          <a:ext cx="4561809" cy="4561809"/>
        </a:xfrm>
        <a:prstGeom prst="pie">
          <a:avLst>
            <a:gd name="adj1" fmla="val 20520000"/>
            <a:gd name="adj2" fmla="val 3240000"/>
          </a:avLst>
        </a:prstGeom>
        <a:solidFill>
          <a:schemeClr val="accent4">
            <a:hueOff val="333754"/>
            <a:satOff val="4461"/>
            <a:lumOff val="215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 dirty="0"/>
            <a:t>Power Distance</a:t>
          </a:r>
          <a:r>
            <a:rPr lang="en-US" sz="900" kern="1200" dirty="0"/>
            <a:t>: China has a high power distance culture, where authority is respected and rarely challenged; the UK promotes equality and open communication between ranks (Hanzlick, 2015).</a:t>
          </a:r>
        </a:p>
      </dsp:txBody>
      <dsp:txXfrm>
        <a:off x="6186636" y="2608105"/>
        <a:ext cx="1357681" cy="1145882"/>
      </dsp:txXfrm>
    </dsp:sp>
    <dsp:sp modelId="{ED971424-9026-4CCF-A2D0-A78B25510DFE}">
      <dsp:nvSpPr>
        <dsp:cNvPr id="0" name=""/>
        <dsp:cNvSpPr/>
      </dsp:nvSpPr>
      <dsp:spPr>
        <a:xfrm>
          <a:off x="3065211" y="624991"/>
          <a:ext cx="4841721" cy="4400685"/>
        </a:xfrm>
        <a:prstGeom prst="pie">
          <a:avLst>
            <a:gd name="adj1" fmla="val 3240000"/>
            <a:gd name="adj2" fmla="val 7560000"/>
          </a:avLst>
        </a:prstGeom>
        <a:solidFill>
          <a:schemeClr val="accent4">
            <a:hueOff val="667507"/>
            <a:satOff val="8922"/>
            <a:lumOff val="431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 dirty="0"/>
            <a:t>Uncertainty Avoidance</a:t>
          </a:r>
          <a:r>
            <a:rPr lang="en-US" sz="900" kern="1200" dirty="0"/>
            <a:t>: The UK is comfortable with change and flexible planning, whereas China prefers clear rules, risk avoidance, and structured processes.</a:t>
          </a:r>
        </a:p>
      </dsp:txBody>
      <dsp:txXfrm>
        <a:off x="4621479" y="3925506"/>
        <a:ext cx="1729186" cy="943004"/>
      </dsp:txXfrm>
    </dsp:sp>
    <dsp:sp modelId="{84EACD1D-E998-4E25-8FC7-1E420A6CF723}">
      <dsp:nvSpPr>
        <dsp:cNvPr id="0" name=""/>
        <dsp:cNvSpPr/>
      </dsp:nvSpPr>
      <dsp:spPr>
        <a:xfrm>
          <a:off x="3205167" y="544430"/>
          <a:ext cx="4561809" cy="4561809"/>
        </a:xfrm>
        <a:prstGeom prst="pie">
          <a:avLst>
            <a:gd name="adj1" fmla="val 7560000"/>
            <a:gd name="adj2" fmla="val 11880000"/>
          </a:avLst>
        </a:prstGeom>
        <a:solidFill>
          <a:schemeClr val="accent4">
            <a:hueOff val="1001261"/>
            <a:satOff val="13383"/>
            <a:lumOff val="647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 dirty="0"/>
            <a:t>Long-Term Orientation</a:t>
          </a:r>
          <a:r>
            <a:rPr lang="en-US" sz="900" kern="1200" dirty="0"/>
            <a:t>: China focuses on future growth, perseverance, and long-term goals; the UK tends to prioritize short-term results and quick returns.</a:t>
          </a:r>
        </a:p>
      </dsp:txBody>
      <dsp:txXfrm>
        <a:off x="3422396" y="2608105"/>
        <a:ext cx="1357681" cy="1145882"/>
      </dsp:txXfrm>
    </dsp:sp>
    <dsp:sp modelId="{CA755210-0F31-43DB-9082-656885710F3A}">
      <dsp:nvSpPr>
        <dsp:cNvPr id="0" name=""/>
        <dsp:cNvSpPr/>
      </dsp:nvSpPr>
      <dsp:spPr>
        <a:xfrm>
          <a:off x="3205167" y="544430"/>
          <a:ext cx="4561809" cy="4561809"/>
        </a:xfrm>
        <a:prstGeom prst="pie">
          <a:avLst>
            <a:gd name="adj1" fmla="val 11880000"/>
            <a:gd name="adj2" fmla="val 16200000"/>
          </a:avLst>
        </a:prstGeom>
        <a:solidFill>
          <a:schemeClr val="accent4">
            <a:hueOff val="1335015"/>
            <a:satOff val="17844"/>
            <a:lumOff val="862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 dirty="0"/>
            <a:t>Masculinity vs. Femininity</a:t>
          </a:r>
          <a:r>
            <a:rPr lang="en-US" sz="900" kern="1200" dirty="0"/>
            <a:t>: Both the UK and China lean toward masculine traits, favoring achievement and competitiveness, though these may be expressed in culturally distinct ways.</a:t>
          </a:r>
        </a:p>
      </dsp:txBody>
      <dsp:txXfrm>
        <a:off x="3870431" y="1239562"/>
        <a:ext cx="1547756" cy="10589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9F336D-8E85-4ADD-A0D2-52ADD91D6C7F}">
      <dsp:nvSpPr>
        <dsp:cNvPr id="0" name=""/>
        <dsp:cNvSpPr/>
      </dsp:nvSpPr>
      <dsp:spPr>
        <a:xfrm>
          <a:off x="668115" y="0"/>
          <a:ext cx="7571979" cy="4687019"/>
        </a:xfrm>
        <a:prstGeom prst="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61F4F7-5A20-4E63-8A61-D51D7D49B662}">
      <dsp:nvSpPr>
        <dsp:cNvPr id="0" name=""/>
        <dsp:cNvSpPr/>
      </dsp:nvSpPr>
      <dsp:spPr>
        <a:xfrm>
          <a:off x="3914" y="1406105"/>
          <a:ext cx="1711611" cy="187480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Respect for Hierarchy (High Power Distance)</a:t>
          </a:r>
          <a:r>
            <a:rPr lang="en-US" sz="1100" kern="1200" dirty="0"/>
            <a:t>: In China, seniority is highly respected, and employees do not openly challenge authority, unlike the UK. Acknowledging this hierarchy builds trust and prevents misunderstandings (Fund., 2016).</a:t>
          </a:r>
        </a:p>
      </dsp:txBody>
      <dsp:txXfrm>
        <a:off x="87468" y="1489659"/>
        <a:ext cx="1544503" cy="1707699"/>
      </dsp:txXfrm>
    </dsp:sp>
    <dsp:sp modelId="{C1680306-25CC-4220-8C49-B05D14153CF1}">
      <dsp:nvSpPr>
        <dsp:cNvPr id="0" name=""/>
        <dsp:cNvSpPr/>
      </dsp:nvSpPr>
      <dsp:spPr>
        <a:xfrm>
          <a:off x="1801107" y="1406105"/>
          <a:ext cx="1711611" cy="1874807"/>
        </a:xfrm>
        <a:prstGeom prst="roundRect">
          <a:avLst/>
        </a:prstGeom>
        <a:solidFill>
          <a:schemeClr val="accent4">
            <a:hueOff val="333754"/>
            <a:satOff val="4461"/>
            <a:lumOff val="215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Collectivism over Individualism</a:t>
          </a:r>
          <a:r>
            <a:rPr lang="en-US" sz="1100" kern="1200" dirty="0"/>
            <a:t>: Chinese culture values group harmony and collective decision-making, which may slow negotiations. UK negotiators should prioritize group interests and avoid pushing for individual opinions.</a:t>
          </a:r>
        </a:p>
      </dsp:txBody>
      <dsp:txXfrm>
        <a:off x="1884661" y="1489659"/>
        <a:ext cx="1544503" cy="1707699"/>
      </dsp:txXfrm>
    </dsp:sp>
    <dsp:sp modelId="{CFB993C6-0031-49DE-ABF9-F75C12BB686F}">
      <dsp:nvSpPr>
        <dsp:cNvPr id="0" name=""/>
        <dsp:cNvSpPr/>
      </dsp:nvSpPr>
      <dsp:spPr>
        <a:xfrm>
          <a:off x="3603916" y="1446357"/>
          <a:ext cx="1711611" cy="1874807"/>
        </a:xfrm>
        <a:prstGeom prst="roundRect">
          <a:avLst/>
        </a:prstGeom>
        <a:solidFill>
          <a:schemeClr val="accent4">
            <a:hueOff val="667507"/>
            <a:satOff val="8922"/>
            <a:lumOff val="431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Indirect Communication</a:t>
          </a:r>
          <a:r>
            <a:rPr lang="en-US" sz="1100" kern="1200" dirty="0"/>
            <a:t>: Chinese partners often avoid confrontation, relying on subtle cues and non-verbal signals. It's important to interpret messages carefully and avoid overly direct questioning.</a:t>
          </a:r>
        </a:p>
      </dsp:txBody>
      <dsp:txXfrm>
        <a:off x="3687470" y="1529911"/>
        <a:ext cx="1544503" cy="1707699"/>
      </dsp:txXfrm>
    </dsp:sp>
    <dsp:sp modelId="{5DF68BB2-5C95-4109-9B8C-73686116AD29}">
      <dsp:nvSpPr>
        <dsp:cNvPr id="0" name=""/>
        <dsp:cNvSpPr/>
      </dsp:nvSpPr>
      <dsp:spPr>
        <a:xfrm>
          <a:off x="5395492" y="1406105"/>
          <a:ext cx="1711611" cy="1874807"/>
        </a:xfrm>
        <a:prstGeom prst="roundRect">
          <a:avLst/>
        </a:prstGeom>
        <a:solidFill>
          <a:schemeClr val="accent4">
            <a:hueOff val="1001261"/>
            <a:satOff val="13383"/>
            <a:lumOff val="647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Building Guanxi (Relationships)</a:t>
          </a:r>
          <a:r>
            <a:rPr lang="en-US" sz="1100" kern="1200" dirty="0"/>
            <a:t>: Strong personal relationships based on trust and reciprocity are essential for doing business in China. Investing time in social bonding helps foster long-term cooperation.</a:t>
          </a:r>
        </a:p>
      </dsp:txBody>
      <dsp:txXfrm>
        <a:off x="5479046" y="1489659"/>
        <a:ext cx="1544503" cy="1707699"/>
      </dsp:txXfrm>
    </dsp:sp>
    <dsp:sp modelId="{E665B255-6BED-41ED-937E-229BFE05D8D6}">
      <dsp:nvSpPr>
        <dsp:cNvPr id="0" name=""/>
        <dsp:cNvSpPr/>
      </dsp:nvSpPr>
      <dsp:spPr>
        <a:xfrm>
          <a:off x="7192684" y="1406105"/>
          <a:ext cx="1711611" cy="1874807"/>
        </a:xfrm>
        <a:prstGeom prst="roundRect">
          <a:avLst/>
        </a:prstGeom>
        <a:solidFill>
          <a:schemeClr val="accent4">
            <a:hueOff val="1335015"/>
            <a:satOff val="17844"/>
            <a:lumOff val="862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Maintaining Face (</a:t>
          </a:r>
          <a:r>
            <a:rPr lang="en-US" sz="1100" b="1" kern="1200" dirty="0" err="1"/>
            <a:t>Mianzi</a:t>
          </a:r>
          <a:r>
            <a:rPr lang="en-US" sz="1100" b="1" kern="1200" dirty="0"/>
            <a:t>)</a:t>
          </a:r>
          <a:r>
            <a:rPr lang="en-US" sz="1100" kern="1200" dirty="0"/>
            <a:t>: Preserving dignity and avoiding public embarrassment are vital in Chinese culture. Criticism should be given privately and diplomatically to maintain respect and trust (Chance, 2022).</a:t>
          </a:r>
        </a:p>
      </dsp:txBody>
      <dsp:txXfrm>
        <a:off x="7276238" y="1489659"/>
        <a:ext cx="1544503" cy="170769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26EF22-5FBA-4258-BA22-296FDF5487F4}">
      <dsp:nvSpPr>
        <dsp:cNvPr id="0" name=""/>
        <dsp:cNvSpPr/>
      </dsp:nvSpPr>
      <dsp:spPr>
        <a:xfrm>
          <a:off x="89976" y="0"/>
          <a:ext cx="4687019" cy="4687019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F4EB1C-64CF-43A6-B14B-5F04A59A9389}">
      <dsp:nvSpPr>
        <dsp:cNvPr id="0" name=""/>
        <dsp:cNvSpPr/>
      </dsp:nvSpPr>
      <dsp:spPr>
        <a:xfrm>
          <a:off x="2408926" y="469159"/>
          <a:ext cx="3046562" cy="66643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/>
            <a:t>Respect Hierarchy</a:t>
          </a:r>
          <a:r>
            <a:rPr lang="en-US" sz="1000" kern="1200" dirty="0"/>
            <a:t>: Acknowledge and respect the authority of senior Chinese leaders during negotiations to build credibility (Klueh and Nelson, 2021).</a:t>
          </a:r>
        </a:p>
      </dsp:txBody>
      <dsp:txXfrm>
        <a:off x="2441459" y="501692"/>
        <a:ext cx="2981496" cy="601369"/>
      </dsp:txXfrm>
    </dsp:sp>
    <dsp:sp modelId="{E8ADF6D0-1F5D-4A7E-9753-722CCD94BD3F}">
      <dsp:nvSpPr>
        <dsp:cNvPr id="0" name=""/>
        <dsp:cNvSpPr/>
      </dsp:nvSpPr>
      <dsp:spPr>
        <a:xfrm>
          <a:off x="2408926" y="1218899"/>
          <a:ext cx="3046562" cy="66643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333754"/>
              <a:satOff val="4461"/>
              <a:lumOff val="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Build Guanxi</a:t>
          </a:r>
          <a:r>
            <a:rPr lang="en-US" sz="1000" kern="1200"/>
            <a:t>: Focus on long-term personal relationships to foster trust and successful cooperation.</a:t>
          </a:r>
        </a:p>
      </dsp:txBody>
      <dsp:txXfrm>
        <a:off x="2441459" y="1251432"/>
        <a:ext cx="2981496" cy="601369"/>
      </dsp:txXfrm>
    </dsp:sp>
    <dsp:sp modelId="{70AD1738-657A-4433-A06A-3A76639C7583}">
      <dsp:nvSpPr>
        <dsp:cNvPr id="0" name=""/>
        <dsp:cNvSpPr/>
      </dsp:nvSpPr>
      <dsp:spPr>
        <a:xfrm>
          <a:off x="2408926" y="1968639"/>
          <a:ext cx="3046562" cy="66643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667507"/>
              <a:satOff val="8922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Be Patient and Indirect</a:t>
          </a:r>
          <a:r>
            <a:rPr lang="en-US" sz="1000" kern="1200"/>
            <a:t>: Use subtle communication and allow negotiations to unfold at a natural pace without rushing.</a:t>
          </a:r>
        </a:p>
      </dsp:txBody>
      <dsp:txXfrm>
        <a:off x="2441459" y="2001172"/>
        <a:ext cx="2981496" cy="601369"/>
      </dsp:txXfrm>
    </dsp:sp>
    <dsp:sp modelId="{AD10B62B-3661-4252-A467-E0933D2DDD75}">
      <dsp:nvSpPr>
        <dsp:cNvPr id="0" name=""/>
        <dsp:cNvSpPr/>
      </dsp:nvSpPr>
      <dsp:spPr>
        <a:xfrm>
          <a:off x="2408926" y="2718379"/>
          <a:ext cx="3046562" cy="66643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1001261"/>
              <a:satOff val="13383"/>
              <a:lumOff val="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Offer Win-Win Solutions</a:t>
          </a:r>
          <a:r>
            <a:rPr lang="en-US" sz="1000" kern="1200"/>
            <a:t>: Ensure both sides benefit from the deal and include face-saving options to preserve mutual respect.</a:t>
          </a:r>
        </a:p>
      </dsp:txBody>
      <dsp:txXfrm>
        <a:off x="2441459" y="2750912"/>
        <a:ext cx="2981496" cy="601369"/>
      </dsp:txXfrm>
    </dsp:sp>
    <dsp:sp modelId="{084F3366-7B68-4DD2-B8BF-D3ABE32A4AA9}">
      <dsp:nvSpPr>
        <dsp:cNvPr id="0" name=""/>
        <dsp:cNvSpPr/>
      </dsp:nvSpPr>
      <dsp:spPr>
        <a:xfrm>
          <a:off x="2408926" y="3468119"/>
          <a:ext cx="3046562" cy="66643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1335015"/>
              <a:satOff val="17844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Avoid Cultural Missteps</a:t>
          </a:r>
          <a:r>
            <a:rPr lang="en-US" sz="1000" kern="1200"/>
            <a:t>: Do not pressure for quick decisions, skip social formalities, or challenge authority, as these can damage relationships.</a:t>
          </a:r>
        </a:p>
      </dsp:txBody>
      <dsp:txXfrm>
        <a:off x="2441459" y="3500652"/>
        <a:ext cx="2981496" cy="60136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ACCC66-5F50-465F-9D98-504DCA3422AA}">
      <dsp:nvSpPr>
        <dsp:cNvPr id="0" name=""/>
        <dsp:cNvSpPr/>
      </dsp:nvSpPr>
      <dsp:spPr>
        <a:xfrm>
          <a:off x="0" y="0"/>
          <a:ext cx="1532909" cy="468701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Builds Trust</a:t>
          </a:r>
          <a:r>
            <a:rPr lang="en-US" sz="1300" kern="1200"/>
            <a:t>: Cultural awareness helps establish mutual respect and understanding between international partners.</a:t>
          </a:r>
        </a:p>
      </dsp:txBody>
      <dsp:txXfrm>
        <a:off x="0" y="1874807"/>
        <a:ext cx="1532909" cy="1874807"/>
      </dsp:txXfrm>
    </dsp:sp>
    <dsp:sp modelId="{A8C9E52B-2D5D-480A-BCF2-ECCD3810D9BC}">
      <dsp:nvSpPr>
        <dsp:cNvPr id="0" name=""/>
        <dsp:cNvSpPr/>
      </dsp:nvSpPr>
      <dsp:spPr>
        <a:xfrm>
          <a:off x="45987" y="281221"/>
          <a:ext cx="1440935" cy="1560777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4000" r="-34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C409D3-9F94-46FD-AE76-449A6BA66395}">
      <dsp:nvSpPr>
        <dsp:cNvPr id="0" name=""/>
        <dsp:cNvSpPr/>
      </dsp:nvSpPr>
      <dsp:spPr>
        <a:xfrm>
          <a:off x="1578897" y="0"/>
          <a:ext cx="1532909" cy="4687019"/>
        </a:xfrm>
        <a:prstGeom prst="roundRect">
          <a:avLst>
            <a:gd name="adj" fmla="val 10000"/>
          </a:avLst>
        </a:prstGeom>
        <a:solidFill>
          <a:schemeClr val="accent4">
            <a:hueOff val="333754"/>
            <a:satOff val="4461"/>
            <a:lumOff val="215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Reduces Conflict</a:t>
          </a:r>
          <a:r>
            <a:rPr lang="en-US" sz="1300" kern="1200" dirty="0"/>
            <a:t>: Understanding each other’s cultural norms minimizes the risk of misunderstandings and disputes (Hair et al., 2019).</a:t>
          </a:r>
        </a:p>
      </dsp:txBody>
      <dsp:txXfrm>
        <a:off x="1578897" y="1874807"/>
        <a:ext cx="1532909" cy="1874807"/>
      </dsp:txXfrm>
    </dsp:sp>
    <dsp:sp modelId="{E7CF9AF1-5BDE-4ECE-9DCB-4C88A64A5C34}">
      <dsp:nvSpPr>
        <dsp:cNvPr id="0" name=""/>
        <dsp:cNvSpPr/>
      </dsp:nvSpPr>
      <dsp:spPr>
        <a:xfrm>
          <a:off x="1624884" y="281221"/>
          <a:ext cx="1440935" cy="156077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6000" r="-46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1FC109-2BE0-40BF-8B6B-952E693E2AEA}">
      <dsp:nvSpPr>
        <dsp:cNvPr id="0" name=""/>
        <dsp:cNvSpPr/>
      </dsp:nvSpPr>
      <dsp:spPr>
        <a:xfrm>
          <a:off x="3157794" y="0"/>
          <a:ext cx="1532909" cy="4687019"/>
        </a:xfrm>
        <a:prstGeom prst="roundRect">
          <a:avLst>
            <a:gd name="adj" fmla="val 10000"/>
          </a:avLst>
        </a:prstGeom>
        <a:solidFill>
          <a:schemeClr val="accent4">
            <a:hueOff val="667507"/>
            <a:satOff val="8922"/>
            <a:lumOff val="431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Improves Communication</a:t>
          </a:r>
          <a:r>
            <a:rPr lang="en-US" sz="1300" kern="1200"/>
            <a:t>: It enables smoother and more effective dialogue during negotiations.</a:t>
          </a:r>
        </a:p>
      </dsp:txBody>
      <dsp:txXfrm>
        <a:off x="3157794" y="1874807"/>
        <a:ext cx="1532909" cy="1874807"/>
      </dsp:txXfrm>
    </dsp:sp>
    <dsp:sp modelId="{2AFBE119-3512-432E-AA64-BF79E0E36189}">
      <dsp:nvSpPr>
        <dsp:cNvPr id="0" name=""/>
        <dsp:cNvSpPr/>
      </dsp:nvSpPr>
      <dsp:spPr>
        <a:xfrm>
          <a:off x="3203781" y="281221"/>
          <a:ext cx="1440935" cy="1560777"/>
        </a:xfrm>
        <a:prstGeom prst="ellipse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6000" r="-46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243045-B11E-4BA8-9513-280D0DB445C2}">
      <dsp:nvSpPr>
        <dsp:cNvPr id="0" name=""/>
        <dsp:cNvSpPr/>
      </dsp:nvSpPr>
      <dsp:spPr>
        <a:xfrm>
          <a:off x="4736691" y="0"/>
          <a:ext cx="1532909" cy="4687019"/>
        </a:xfrm>
        <a:prstGeom prst="roundRect">
          <a:avLst>
            <a:gd name="adj" fmla="val 10000"/>
          </a:avLst>
        </a:prstGeom>
        <a:solidFill>
          <a:schemeClr val="accent4">
            <a:hueOff val="1001261"/>
            <a:satOff val="13383"/>
            <a:lumOff val="647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Supports Better Decision-Making</a:t>
          </a:r>
          <a:r>
            <a:rPr lang="en-US" sz="1300" kern="1200"/>
            <a:t>: Awareness of cultural values helps teams collaborate and make decisions more effectively.</a:t>
          </a:r>
        </a:p>
      </dsp:txBody>
      <dsp:txXfrm>
        <a:off x="4736691" y="1874807"/>
        <a:ext cx="1532909" cy="1874807"/>
      </dsp:txXfrm>
    </dsp:sp>
    <dsp:sp modelId="{45F721AB-7E19-4B37-A76D-A2F27CCE1550}">
      <dsp:nvSpPr>
        <dsp:cNvPr id="0" name=""/>
        <dsp:cNvSpPr/>
      </dsp:nvSpPr>
      <dsp:spPr>
        <a:xfrm>
          <a:off x="4782679" y="281221"/>
          <a:ext cx="1440935" cy="1560777"/>
        </a:xfrm>
        <a:prstGeom prst="ellipse">
          <a:avLst/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000" r="-4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847622-9C15-442E-88BA-1CA2B501D9C9}">
      <dsp:nvSpPr>
        <dsp:cNvPr id="0" name=""/>
        <dsp:cNvSpPr/>
      </dsp:nvSpPr>
      <dsp:spPr>
        <a:xfrm>
          <a:off x="6315589" y="0"/>
          <a:ext cx="1532909" cy="4687019"/>
        </a:xfrm>
        <a:prstGeom prst="roundRect">
          <a:avLst>
            <a:gd name="adj" fmla="val 10000"/>
          </a:avLst>
        </a:prstGeom>
        <a:solidFill>
          <a:schemeClr val="accent4">
            <a:hueOff val="1335015"/>
            <a:satOff val="17844"/>
            <a:lumOff val="862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Adapts Negotiation Style</a:t>
          </a:r>
          <a:r>
            <a:rPr lang="en-US" sz="1300" kern="1200"/>
            <a:t>: Adjusting communication approaches, such as being patient or indirect, makes it easier to engage with partners like those in China.</a:t>
          </a:r>
        </a:p>
      </dsp:txBody>
      <dsp:txXfrm>
        <a:off x="6315589" y="1874807"/>
        <a:ext cx="1532909" cy="1874807"/>
      </dsp:txXfrm>
    </dsp:sp>
    <dsp:sp modelId="{148CA745-CBD3-431D-928B-6012F24AB79D}">
      <dsp:nvSpPr>
        <dsp:cNvPr id="0" name=""/>
        <dsp:cNvSpPr/>
      </dsp:nvSpPr>
      <dsp:spPr>
        <a:xfrm>
          <a:off x="6361576" y="281221"/>
          <a:ext cx="1440935" cy="1560777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4000" r="-34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D79FD-8FD7-403A-A275-89414B4EFCEA}">
      <dsp:nvSpPr>
        <dsp:cNvPr id="0" name=""/>
        <dsp:cNvSpPr/>
      </dsp:nvSpPr>
      <dsp:spPr>
        <a:xfrm>
          <a:off x="313939" y="3749615"/>
          <a:ext cx="7220619" cy="703052"/>
        </a:xfrm>
        <a:prstGeom prst="left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B424B9-14C0-401B-8B7C-5CA1E726982D}">
      <dsp:nvSpPr>
        <dsp:cNvPr id="0" name=""/>
        <dsp:cNvSpPr/>
      </dsp:nvSpPr>
      <dsp:spPr>
        <a:xfrm rot="10800000">
          <a:off x="1855736" y="1374663"/>
          <a:ext cx="6211407" cy="2182911"/>
        </a:xfrm>
        <a:prstGeom prst="homePlat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1724" tIns="68580" rIns="128016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To build a successful partnership with the Chinese aerospace company, Rolls-Royce must prioritize cultural awareness. This includes developing </a:t>
          </a:r>
          <a:r>
            <a:rPr lang="en-US" sz="1800" kern="1200" dirty="0" err="1"/>
            <a:t>guanxi</a:t>
          </a:r>
          <a:r>
            <a:rPr lang="en-US" sz="1800" kern="1200" dirty="0"/>
            <a:t>, using polite and indirect communication, respecting hierarchy, and offering mutually beneficial solutions. These steps will foster trust and support long-term growth in China (Rolls Royce Magazine, 2018).</a:t>
          </a:r>
        </a:p>
      </dsp:txBody>
      <dsp:txXfrm rot="10800000">
        <a:off x="2401464" y="1374663"/>
        <a:ext cx="5665679" cy="2182911"/>
      </dsp:txXfrm>
    </dsp:sp>
    <dsp:sp modelId="{EC95A8B2-7AD3-425C-94D7-F162DBEE8D14}">
      <dsp:nvSpPr>
        <dsp:cNvPr id="0" name=""/>
        <dsp:cNvSpPr/>
      </dsp:nvSpPr>
      <dsp:spPr>
        <a:xfrm>
          <a:off x="12273" y="1302547"/>
          <a:ext cx="2681494" cy="2568422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6CE5-924B-4F44-86D9-86AA44CF21C8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C0C80B-F4B6-40A0-B849-16D22823DE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22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C0C80B-F4B6-40A0-B849-16D22823DE6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4265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C0C80B-F4B6-40A0-B849-16D22823DE6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6121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C0C80B-F4B6-40A0-B849-16D22823DE6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3553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C0C80B-F4B6-40A0-B849-16D22823DE6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0314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C0C80B-F4B6-40A0-B849-16D22823DE6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228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C0C80B-F4B6-40A0-B849-16D22823DE6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7651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C0C80B-F4B6-40A0-B849-16D22823DE6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0351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C0C80B-F4B6-40A0-B849-16D22823DE6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9779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C0C80B-F4B6-40A0-B849-16D22823DE6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0662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4553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374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0853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862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5030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1292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7363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1643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548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990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13332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58566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2955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77305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0262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26286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9763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E5AAE3D-9334-4EDB-966B-C35FCC2744B0}" type="datetimeFigureOut">
              <a:rPr lang="en-US" smtClean="0"/>
              <a:t>8/7/2025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3460A80-8BD8-40AA-82D7-34AE245F48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014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8/13620430710756762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sms.onlinelibrary.wiley.com/doi/abs/10.1002/1097-0266%28200010/11%2921%3A10/11%3C1105%3A%3AAID-SMJ133%3E3.0.CO%3B2-E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5787/20-4-354" TargetMode="External"/><Relationship Id="rId2" Type="http://schemas.openxmlformats.org/officeDocument/2006/relationships/hyperlink" Target="https://doi.org/10.1016/j.jnucmat.2007.05.005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13.jp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372" y="720366"/>
            <a:ext cx="3067478" cy="115268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786864" y="3429000"/>
            <a:ext cx="8618272" cy="327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International Business Communications </a:t>
            </a:r>
            <a:endParaRPr lang="en-US" sz="2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code: LCBB6001</a:t>
            </a:r>
            <a:endParaRPr lang="en-US" sz="2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2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Component 2: Individual Presentation</a:t>
            </a:r>
            <a:endParaRPr lang="en-US" sz="2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Diana Veronica Negru</a:t>
            </a:r>
          </a:p>
          <a:p>
            <a:pPr algn="ctr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: 2233646</a:t>
            </a:r>
          </a:p>
          <a:p>
            <a:pPr algn="ctr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 Name: Dr. Alfred Mensah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US" sz="1200" dirty="0">
              <a:latin typeface="Arial" panose="020B060402020202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62F97D2-CE87-1094-1240-C7D6FC2145BF}"/>
              </a:ext>
            </a:extLst>
          </p:cNvPr>
          <p:cNvSpPr/>
          <p:nvPr/>
        </p:nvSpPr>
        <p:spPr>
          <a:xfrm rot="10800000" flipV="1">
            <a:off x="2898926" y="1234342"/>
            <a:ext cx="6760574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Cross-Cultural Negotiations: Strategies for a UK-China Partnership.</a:t>
            </a:r>
            <a:endParaRPr lang="en-GB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33609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B68C0-82EB-8013-484F-3D6D5C211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8AFA7-F86A-7D2B-B730-A3007755B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464878"/>
            <a:ext cx="9601196" cy="3318936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/>
              <a:t>Introduction &amp; Role Clarification</a:t>
            </a:r>
          </a:p>
          <a:p>
            <a:r>
              <a:rPr lang="en-US" b="1" dirty="0"/>
              <a:t>What is Culture?</a:t>
            </a:r>
          </a:p>
          <a:p>
            <a:r>
              <a:rPr lang="en-US" b="1" dirty="0"/>
              <a:t>Theoretical Framework: Hofstede’s Cultural Dimensions</a:t>
            </a:r>
          </a:p>
          <a:p>
            <a:r>
              <a:rPr lang="en-US" b="1" dirty="0"/>
              <a:t>Cultural Elements to Overcome (Chinese Context)</a:t>
            </a:r>
          </a:p>
          <a:p>
            <a:r>
              <a:rPr lang="en-US" b="1" dirty="0"/>
              <a:t>Strategies for Negotiation Success</a:t>
            </a:r>
          </a:p>
          <a:p>
            <a:r>
              <a:rPr lang="en-US" b="1" dirty="0"/>
              <a:t>The significance of Cultural Awareness</a:t>
            </a:r>
            <a:endParaRPr lang="en-US" dirty="0"/>
          </a:p>
          <a:p>
            <a:r>
              <a:rPr lang="en-US" b="1" dirty="0"/>
              <a:t>Conclusion</a:t>
            </a:r>
            <a:endParaRPr lang="en-US" dirty="0"/>
          </a:p>
          <a:p>
            <a:r>
              <a:rPr lang="en-US" b="1" dirty="0"/>
              <a:t>Reference list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1586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56196" y="487828"/>
            <a:ext cx="5520905" cy="13716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Introduction &amp; Role Clarification, My Role: Director of a UK-based company</a:t>
            </a: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030140325"/>
              </p:ext>
            </p:extLst>
          </p:nvPr>
        </p:nvGraphicFramePr>
        <p:xfrm>
          <a:off x="3156197" y="1859428"/>
          <a:ext cx="5520905" cy="46870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50689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41608" y="396816"/>
            <a:ext cx="5520905" cy="13716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What is Culture?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08857598"/>
              </p:ext>
            </p:extLst>
          </p:nvPr>
        </p:nvGraphicFramePr>
        <p:xfrm>
          <a:off x="1816495" y="1768416"/>
          <a:ext cx="8380127" cy="46870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7463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41608" y="396816"/>
            <a:ext cx="5520905" cy="13716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Theoretical Framework: Hofstede’s Cultural Dimensions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57833978"/>
              </p:ext>
            </p:extLst>
          </p:nvPr>
        </p:nvGraphicFramePr>
        <p:xfrm>
          <a:off x="374353" y="1356258"/>
          <a:ext cx="10991852" cy="5430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9270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41608" y="396816"/>
            <a:ext cx="5520905" cy="13716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Cultural Elements to Overcome (Chinese Context)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84424542"/>
              </p:ext>
            </p:extLst>
          </p:nvPr>
        </p:nvGraphicFramePr>
        <p:xfrm>
          <a:off x="1242338" y="1768416"/>
          <a:ext cx="8908211" cy="46870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25114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21808" y="611608"/>
            <a:ext cx="5140706" cy="1247877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Strategies for Negotiation Success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20530813"/>
              </p:ext>
            </p:extLst>
          </p:nvPr>
        </p:nvGraphicFramePr>
        <p:xfrm>
          <a:off x="3283789" y="1955120"/>
          <a:ext cx="5520905" cy="46870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961621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98031" y="623882"/>
            <a:ext cx="5195938" cy="1051495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The significance of Cultural Awareness</a:t>
            </a:r>
            <a:endParaRPr lang="en-US" sz="24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18161138"/>
              </p:ext>
            </p:extLst>
          </p:nvPr>
        </p:nvGraphicFramePr>
        <p:xfrm>
          <a:off x="2067423" y="1675377"/>
          <a:ext cx="7848499" cy="46870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345523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41608" y="396816"/>
            <a:ext cx="5520905" cy="13716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Conclusion</a:t>
            </a:r>
            <a:endParaRPr lang="en-US" sz="28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85155660"/>
              </p:ext>
            </p:extLst>
          </p:nvPr>
        </p:nvGraphicFramePr>
        <p:xfrm>
          <a:off x="2062428" y="1411490"/>
          <a:ext cx="8067144" cy="46579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650516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83466" y="642292"/>
            <a:ext cx="5195938" cy="1364477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Reference list</a:t>
            </a:r>
            <a:endParaRPr lang="en-US" sz="2800" dirty="0"/>
          </a:p>
        </p:txBody>
      </p:sp>
      <p:sp>
        <p:nvSpPr>
          <p:cNvPr id="4" name="Rectangle 3"/>
          <p:cNvSpPr/>
          <p:nvPr/>
        </p:nvSpPr>
        <p:spPr>
          <a:xfrm>
            <a:off x="1023836" y="2393395"/>
            <a:ext cx="10144328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/>
              <a:t>Ash, R., Howe, C., Kueh, Y.Y. and Kueh, Y.Y. (2020). </a:t>
            </a:r>
            <a:r>
              <a:rPr lang="en-US" sz="2000" i="1" dirty="0"/>
              <a:t>China’s Economic Reform</a:t>
            </a:r>
            <a:r>
              <a:rPr lang="en-US" sz="2000" dirty="0"/>
              <a:t>. Routledge.</a:t>
            </a:r>
            <a:endParaRPr lang="en-GB" sz="2000" dirty="0"/>
          </a:p>
          <a:p>
            <a:r>
              <a:rPr lang="en-US" sz="2000" dirty="0"/>
              <a:t>Chance, G. (2022). </a:t>
            </a:r>
            <a:r>
              <a:rPr lang="en-US" sz="2000" i="1" dirty="0"/>
              <a:t>Doing Business in China</a:t>
            </a:r>
            <a:r>
              <a:rPr lang="en-US" sz="2000" dirty="0"/>
              <a:t>. Taylor &amp; Francis.</a:t>
            </a:r>
            <a:endParaRPr lang="en-GB" sz="2000" dirty="0"/>
          </a:p>
          <a:p>
            <a:r>
              <a:rPr lang="en-US" sz="2000" dirty="0"/>
              <a:t>de Pillis, E. and Reardon, K.K. (2019). The influence of personality traits and persuasive messages on entrepreneurial intention. </a:t>
            </a:r>
            <a:r>
              <a:rPr lang="en-US" sz="2000" i="1" dirty="0"/>
              <a:t>Career Development International</a:t>
            </a:r>
            <a:r>
              <a:rPr lang="en-US" sz="2000" dirty="0"/>
              <a:t>, 12(4), pp.382–396. Available at : </a:t>
            </a:r>
            <a:r>
              <a:rPr lang="en-US" sz="2000" u="sng" dirty="0">
                <a:hlinkClick r:id="rId3"/>
              </a:rPr>
              <a:t>https://doi.org/10.1108/13620430710756762</a:t>
            </a:r>
            <a:r>
              <a:rPr lang="en-US" sz="2000" dirty="0"/>
              <a:t> .( Accessed 25</a:t>
            </a:r>
            <a:r>
              <a:rPr lang="en-US" sz="2000" baseline="30000" dirty="0"/>
              <a:t>th</a:t>
            </a:r>
            <a:r>
              <a:rPr lang="en-US" sz="2000" dirty="0"/>
              <a:t> July 2025). </a:t>
            </a:r>
            <a:endParaRPr lang="en-GB" sz="2000" dirty="0"/>
          </a:p>
          <a:p>
            <a:r>
              <a:rPr lang="en-US" sz="2000" dirty="0"/>
              <a:t>Eisenhardt, K.M. and Martin, J.A. (2000). Dynamic capabilities: What Are they? </a:t>
            </a:r>
            <a:r>
              <a:rPr lang="en-US" sz="2000" i="1" dirty="0"/>
              <a:t>Strategic Management Journal</a:t>
            </a:r>
            <a:r>
              <a:rPr lang="en-US" sz="2000" dirty="0"/>
              <a:t>, 21(10-11), pp.1105–1121. Available at : </a:t>
            </a:r>
            <a:r>
              <a:rPr lang="en-US" sz="2000" u="sng" dirty="0">
                <a:hlinkClick r:id="rId4"/>
              </a:rPr>
              <a:t>Dynamic capabilities: what are they? - Eisenhardt - 2000 - Strategic Management Journal - Wiley Online Library</a:t>
            </a:r>
            <a:r>
              <a:rPr lang="en-US" sz="2000" dirty="0"/>
              <a:t> .( Accessed 27</a:t>
            </a:r>
            <a:r>
              <a:rPr lang="en-US" sz="2000" baseline="30000" dirty="0"/>
              <a:t>th</a:t>
            </a:r>
            <a:r>
              <a:rPr lang="en-US" sz="2000" dirty="0"/>
              <a:t> July 2025).</a:t>
            </a:r>
            <a:endParaRPr lang="en-GB" sz="2000" dirty="0"/>
          </a:p>
          <a:p>
            <a:r>
              <a:rPr lang="en-US" sz="2000" dirty="0"/>
              <a:t>Fund., M. (2016). </a:t>
            </a:r>
            <a:r>
              <a:rPr lang="en-US" sz="2000" i="1" dirty="0"/>
              <a:t>United Kingdom</a:t>
            </a:r>
            <a:r>
              <a:rPr lang="en-US" sz="2000" dirty="0"/>
              <a:t>. International Monetary Fund.</a:t>
            </a:r>
            <a:endParaRPr lang="en-GB" sz="2000" dirty="0"/>
          </a:p>
          <a:p>
            <a:r>
              <a:rPr lang="en-US" sz="2000" dirty="0"/>
              <a:t>Hair, J., Sarstedt, M., Hopkins, L. and G. </a:t>
            </a:r>
            <a:r>
              <a:rPr lang="en-US" sz="2000" dirty="0" err="1"/>
              <a:t>Kuppelwieser</a:t>
            </a:r>
            <a:r>
              <a:rPr lang="en-US" sz="2000" dirty="0"/>
              <a:t>, V. (2019). Partial Least Squares Structural Equation Modeling (PLS-SEM). </a:t>
            </a:r>
            <a:r>
              <a:rPr lang="en-US" sz="2000" i="1" dirty="0"/>
              <a:t>European Business Review</a:t>
            </a:r>
            <a:r>
              <a:rPr lang="en-US" sz="2000" dirty="0"/>
              <a:t>, 26(2), pp.106–121.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286952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3CA93A-76AB-86D8-C7BD-CBF63EB5062C}"/>
              </a:ext>
            </a:extLst>
          </p:cNvPr>
          <p:cNvSpPr txBox="1"/>
          <p:nvPr/>
        </p:nvSpPr>
        <p:spPr>
          <a:xfrm>
            <a:off x="963493" y="1595597"/>
            <a:ext cx="10113633" cy="4414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Hanzlick, M. (2015). </a:t>
            </a:r>
            <a:r>
              <a:rPr lang="en-US" sz="2400" i="1" dirty="0"/>
              <a:t>Management control systems and cross-cultural research : empirical evidence on performance measurement, performance evaluation and rewards in a cross-cultural comparison</a:t>
            </a:r>
            <a:r>
              <a:rPr lang="en-US" sz="2400" dirty="0"/>
              <a:t>. Lohmar: Eul, Cop.</a:t>
            </a:r>
            <a:endParaRPr lang="en-GB" sz="2400" dirty="0"/>
          </a:p>
          <a:p>
            <a:r>
              <a:rPr lang="en-US" sz="2400" dirty="0"/>
              <a:t>Ivanova-</a:t>
            </a:r>
            <a:r>
              <a:rPr lang="en-US" sz="2400" dirty="0" err="1"/>
              <a:t>Gongne</a:t>
            </a:r>
            <a:r>
              <a:rPr lang="en-US" sz="2400" dirty="0"/>
              <a:t>, M., Lasse </a:t>
            </a:r>
            <a:r>
              <a:rPr lang="en-US" sz="2400" dirty="0" err="1"/>
              <a:t>Torkkeli</a:t>
            </a:r>
            <a:r>
              <a:rPr lang="en-US" sz="2400" dirty="0"/>
              <a:t>, Nikolina </a:t>
            </a:r>
            <a:r>
              <a:rPr lang="en-US" sz="2400" dirty="0" err="1"/>
              <a:t>Koporcic</a:t>
            </a:r>
            <a:r>
              <a:rPr lang="en-US" sz="2400" dirty="0"/>
              <a:t> and Wilhelm Barner-</a:t>
            </a:r>
            <a:r>
              <a:rPr lang="en-US" sz="2400" dirty="0" err="1"/>
              <a:t>Rаsmussen</a:t>
            </a:r>
            <a:r>
              <a:rPr lang="en-US" sz="2400" dirty="0"/>
              <a:t> (2024). </a:t>
            </a:r>
            <a:r>
              <a:rPr lang="en-US" sz="2400" i="1" dirty="0"/>
              <a:t>Individuals in B2B Marketing</a:t>
            </a:r>
            <a:r>
              <a:rPr lang="en-US" sz="2400" dirty="0"/>
              <a:t>. Taylor &amp; Francis.</a:t>
            </a:r>
            <a:endParaRPr lang="en-GB" sz="2400" dirty="0"/>
          </a:p>
          <a:p>
            <a:r>
              <a:rPr lang="en-US" sz="2400" dirty="0"/>
              <a:t>Klueh, R.L. and Nelson, A.T. (2021). Ferritic/martensitic steels for next-generation reactors. </a:t>
            </a:r>
            <a:r>
              <a:rPr lang="en-US" sz="2400" i="1" dirty="0"/>
              <a:t>Journal of Nuclear Materials</a:t>
            </a:r>
            <a:r>
              <a:rPr lang="en-US" sz="2400" dirty="0"/>
              <a:t>, 371(1-3), pp.37–52. Available at : </a:t>
            </a:r>
            <a:r>
              <a:rPr lang="en-US" sz="2400" u="sng" dirty="0">
                <a:hlinkClick r:id="rId2"/>
              </a:rPr>
              <a:t>https://doi.org/10.1016/j.jnucmat.2007.05.005</a:t>
            </a:r>
            <a:r>
              <a:rPr lang="en-US" sz="2400" dirty="0"/>
              <a:t> .(Accessed 2</a:t>
            </a:r>
            <a:r>
              <a:rPr lang="en-US" sz="2400" baseline="30000" dirty="0"/>
              <a:t>nd</a:t>
            </a:r>
            <a:r>
              <a:rPr lang="en-US" sz="2400" dirty="0"/>
              <a:t> august 2025).</a:t>
            </a:r>
            <a:endParaRPr lang="en-GB" sz="2400" dirty="0"/>
          </a:p>
          <a:p>
            <a:r>
              <a:rPr lang="en-US" sz="2400" dirty="0"/>
              <a:t>Rolls Royce Magazine, R.R. (2018). THE BATTLE OF BRITAIN AS IT REALLY WAS. </a:t>
            </a:r>
            <a:r>
              <a:rPr lang="en-US" sz="2400" i="1" dirty="0"/>
              <a:t>Scientia Militaria - South African Journal of Military Studies</a:t>
            </a:r>
            <a:r>
              <a:rPr lang="en-US" sz="2400" dirty="0"/>
              <a:t>, 20(4). Available at : </a:t>
            </a:r>
            <a:r>
              <a:rPr lang="en-US" sz="2400" u="sng" dirty="0">
                <a:hlinkClick r:id="rId3"/>
              </a:rPr>
              <a:t>https://doi.org/10.5787/20-4-354</a:t>
            </a:r>
            <a:r>
              <a:rPr lang="en-US" sz="2400" dirty="0"/>
              <a:t> . (Accessed 4</a:t>
            </a:r>
            <a:r>
              <a:rPr lang="en-US" sz="2400" baseline="30000" dirty="0"/>
              <a:t>th </a:t>
            </a:r>
            <a:r>
              <a:rPr lang="en-GB" sz="2400" dirty="0"/>
              <a:t>august 2025).</a:t>
            </a:r>
          </a:p>
          <a:p>
            <a:pPr algn="just">
              <a:lnSpc>
                <a:spcPct val="200000"/>
              </a:lnSpc>
            </a:pP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4096364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D75FD42-C156-41A4-B68A-6C71A47E7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D704A7BF-21E3-4BDF-9BE8-BEC32066E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736" y="28937"/>
            <a:ext cx="12188825" cy="6856214"/>
          </a:xfrm>
          <a:prstGeom prst="rect">
            <a:avLst/>
          </a:prstGeom>
        </p:spPr>
      </p:pic>
      <p:pic>
        <p:nvPicPr>
          <p:cNvPr id="5" name="Picture 4" descr="A thank you message on a brown background">
            <a:extLst>
              <a:ext uri="{FF2B5EF4-FFF2-40B4-BE49-F238E27FC236}">
                <a16:creationId xmlns:a16="http://schemas.microsoft.com/office/drawing/2014/main" id="{FD98B97F-D354-B421-E99D-AB13F82D2DD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01" r="-1" b="15066"/>
          <a:stretch>
            <a:fillRect/>
          </a:stretch>
        </p:blipFill>
        <p:spPr>
          <a:xfrm>
            <a:off x="628034" y="673313"/>
            <a:ext cx="10901284" cy="5567463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50180162-DDE5-43C8-B0DC-645F4CA9D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8956"/>
            <a:ext cx="12234672" cy="658368"/>
            <a:chOff x="-18288" y="3128956"/>
            <a:chExt cx="12234672" cy="658368"/>
          </a:xfrm>
        </p:grpSpPr>
        <p:sp useBgFill="1">
          <p:nvSpPr>
            <p:cNvPr id="26" name="Rounded Rectangle 21">
              <a:extLst>
                <a:ext uri="{FF2B5EF4-FFF2-40B4-BE49-F238E27FC236}">
                  <a16:creationId xmlns:a16="http://schemas.microsoft.com/office/drawing/2014/main" id="{16C9EE30-D91E-4DE1-8EEC-6A3AD1DD0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A8E1E1CD-6653-4129-A465-3CFB3A1CC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28" name="Rounded Rectangle 27">
              <a:extLst>
                <a:ext uri="{FF2B5EF4-FFF2-40B4-BE49-F238E27FC236}">
                  <a16:creationId xmlns:a16="http://schemas.microsoft.com/office/drawing/2014/main" id="{5424F715-2587-4418-AB8A-9B4218F34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srgbClr val="171717">
                  <a:alpha val="82745"/>
                </a:srgb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1F8A0F16-00E1-4B0A-9B6E-8906A111B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951979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1331</Words>
  <Application>Microsoft Office PowerPoint</Application>
  <PresentationFormat>Widescreen</PresentationFormat>
  <Paragraphs>74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Garamond</vt:lpstr>
      <vt:lpstr>Times New Roman</vt:lpstr>
      <vt:lpstr>Organic</vt:lpstr>
      <vt:lpstr>PowerPoint Presentation</vt:lpstr>
      <vt:lpstr>Table of 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Diana si Catalin Negru</cp:lastModifiedBy>
  <cp:revision>11</cp:revision>
  <dcterms:created xsi:type="dcterms:W3CDTF">2025-07-22T09:44:30Z</dcterms:created>
  <dcterms:modified xsi:type="dcterms:W3CDTF">2025-08-07T08:41:34Z</dcterms:modified>
</cp:coreProperties>
</file>