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3" r:id="rId5"/>
    <p:sldMasterId id="2147483660" r:id="rId6"/>
    <p:sldMasterId id="2147483667" r:id="rId7"/>
    <p:sldMasterId id="2147483688" r:id="rId8"/>
  </p:sldMasterIdLst>
  <p:notesMasterIdLst>
    <p:notesMasterId r:id="rId27"/>
  </p:notesMasterIdLst>
  <p:handoutMasterIdLst>
    <p:handoutMasterId r:id="rId28"/>
  </p:handoutMasterIdLst>
  <p:sldIdLst>
    <p:sldId id="256" r:id="rId9"/>
    <p:sldId id="279" r:id="rId10"/>
    <p:sldId id="280" r:id="rId11"/>
    <p:sldId id="298" r:id="rId12"/>
    <p:sldId id="299" r:id="rId13"/>
    <p:sldId id="302" r:id="rId14"/>
    <p:sldId id="297" r:id="rId15"/>
    <p:sldId id="281" r:id="rId16"/>
    <p:sldId id="301" r:id="rId17"/>
    <p:sldId id="282" r:id="rId18"/>
    <p:sldId id="283" r:id="rId19"/>
    <p:sldId id="285" r:id="rId20"/>
    <p:sldId id="300" r:id="rId21"/>
    <p:sldId id="286" r:id="rId22"/>
    <p:sldId id="291" r:id="rId23"/>
    <p:sldId id="303" r:id="rId24"/>
    <p:sldId id="296" r:id="rId25"/>
    <p:sldId id="30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p:cViewPr varScale="1">
        <p:scale>
          <a:sx n="112" d="100"/>
          <a:sy n="112" d="100"/>
        </p:scale>
        <p:origin x="492" y="108"/>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handoutMaster" Target="handoutMasters/handout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0226E-B032-490F-9DF2-6B94DA59621C}" type="datetimeFigureOut">
              <a:rPr lang="en-GB" smtClean="0"/>
              <a:t>21/10/2024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CD6B4B-3924-4C67-8552-FD7DCBFAD92C}" type="slidenum">
              <a:rPr lang="en-GB" smtClean="0"/>
              <a:t>‹#›</a:t>
            </a:fld>
            <a:endParaRPr lang="en-GB"/>
          </a:p>
        </p:txBody>
      </p:sp>
    </p:spTree>
    <p:extLst>
      <p:ext uri="{BB962C8B-B14F-4D97-AF65-F5344CB8AC3E}">
        <p14:creationId xmlns:p14="http://schemas.microsoft.com/office/powerpoint/2010/main" val="478225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026164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887165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149994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525934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463584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297231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998006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55339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108720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6345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7829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21929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85424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250872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503672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2526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01467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6616216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717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8040759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2651744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942876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51298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1.png"/><Relationship Id="rId5" Type="http://schemas.openxmlformats.org/officeDocument/2006/relationships/theme" Target="../theme/theme3.xml"/><Relationship Id="rId4"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2.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4.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7.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theme" Target="../theme/theme5.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01" r:id="rId12"/>
    <p:sldLayoutId id="214748370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6470960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4F3F4-CE19-49F8-9EF4-FF4EE52031C2}" type="datetimeFigureOut">
              <a:rPr lang="en-GB" smtClean="0"/>
              <a:pPr/>
              <a:t>21/10/2024</a:t>
            </a:fld>
            <a:endParaRPr lang="en-GB"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974092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4" r:id="rId3"/>
    <p:sldLayoutId id="214748366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6465005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9739552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703" r:id="rId4"/>
    <p:sldLayoutId id="214748370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3" Type="http://schemas.openxmlformats.org/officeDocument/2006/relationships/hyperlink" Target="https://pmc.ncbi.nlm.nih.gov/articles/PMC9404636/" TargetMode="External"/><Relationship Id="rId2" Type="http://schemas.openxmlformats.org/officeDocument/2006/relationships/hyperlink" Target="https://www.bbc.co.uk/news/world-us-canada-61928898" TargetMode="External"/><Relationship Id="rId1" Type="http://schemas.openxmlformats.org/officeDocument/2006/relationships/slideLayout" Target="../slideLayouts/slideLayout34.xml"/><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mental-health/conditions/borderline-personality-disorder/symptoms/" TargetMode="External"/><Relationship Id="rId2" Type="http://schemas.openxmlformats.org/officeDocument/2006/relationships/hyperlink" Target="https://research-ebsco-com.ezproxy.uwtsd.ac.uk/c/onvpsy/viewer/pdf/dpl2axdu35?route=details" TargetMode="External"/><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uidance/vat-on-womens-sanitary-products-notice-70118" TargetMode="Externa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3" Type="http://schemas.openxmlformats.org/officeDocument/2006/relationships/hyperlink" Target="https://www.bbc.co.uk/news/world-us-canada-61928898" TargetMode="External"/><Relationship Id="rId2" Type="http://schemas.openxmlformats.org/officeDocument/2006/relationships/hyperlink" Target="https://www.jstor.org/stable/j.ctvndv4xh" TargetMode="External"/><Relationship Id="rId1" Type="http://schemas.openxmlformats.org/officeDocument/2006/relationships/slideLayout" Target="../slideLayouts/slideLayout30.xml"/><Relationship Id="rId6" Type="http://schemas.openxmlformats.org/officeDocument/2006/relationships/hyperlink" Target="https://pmc.ncbi.nlm.nih.gov/articles/PMC9404636/" TargetMode="External"/><Relationship Id="rId5" Type="http://schemas.openxmlformats.org/officeDocument/2006/relationships/hyperlink" Target="https://www.theguardian.com/society/2019/nov/29/private-firms-handed-15bn-in-nhs-contracts-over-past-five-years" TargetMode="External"/><Relationship Id="rId4" Type="http://schemas.openxmlformats.org/officeDocument/2006/relationships/hyperlink" Target="https://research-ebsco-com.ezproxy.uwtsd.ac.uk/c/onvpsy/viewer/pdf/dpl2axdu35?route=detail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globalfundforwomen.org/infographic-global-gag-rule/" TargetMode="External"/><Relationship Id="rId2" Type="http://schemas.openxmlformats.org/officeDocument/2006/relationships/hyperlink" Target="https://www.globalfundforwomen.org/sexual-reproductive-health-rights/#:~:text=Women%20and%20girls%20around%20the%20world,%20especially%20those,stigma,%20restrictive%20laws%20and%20policies,%20and%20entrenched%20traditions" TargetMode="External"/><Relationship Id="rId1" Type="http://schemas.openxmlformats.org/officeDocument/2006/relationships/slideLayout" Target="../slideLayouts/slideLayout30.xml"/><Relationship Id="rId5" Type="http://schemas.openxmlformats.org/officeDocument/2006/relationships/hyperlink" Target="https://www.mentalhealth.org.uk/a-to-z/s/stigma-and-discrimination" TargetMode="External"/><Relationship Id="rId4" Type="http://schemas.openxmlformats.org/officeDocument/2006/relationships/hyperlink" Target="https://www.bmj.com/content/384/bmj.q227"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ao.org.uk/reports/investigation-into-the-management-of-ppe-contracts/" TargetMode="External"/><Relationship Id="rId2" Type="http://schemas.openxmlformats.org/officeDocument/2006/relationships/hyperlink" Target="https://www.taylorfrancis.com/books/edit/10.4324/9781315227832/corporate-transformation-health-care-warren-salmon" TargetMode="External"/><Relationship Id="rId1" Type="http://schemas.openxmlformats.org/officeDocument/2006/relationships/slideLayout" Target="../slideLayouts/slideLayout30.xml"/><Relationship Id="rId6" Type="http://schemas.openxmlformats.org/officeDocument/2006/relationships/hyperlink" Target="https://www.ons.gov.uk/peoplepopulationandcommunity/healthandsocialcare/healthinequalities/bulletins/inequalitiesinmortalityinvolvingcommonphysicalhealthconditionsengland/21march2021to31january2023" TargetMode="External"/><Relationship Id="rId5" Type="http://schemas.openxmlformats.org/officeDocument/2006/relationships/hyperlink" Target="https://www-jstor-org.ezproxy.uwtsd.ac.uk/stable/45130045" TargetMode="External"/><Relationship Id="rId4" Type="http://schemas.openxmlformats.org/officeDocument/2006/relationships/hyperlink" Target="https://www.nhs.uk/mental-health/conditions/borderline-personality-disorder/symptom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cn.org.uk/clinical-topics/womens-health/promoting-menstrual-wellbeing/period-poverty#:~:text=Period%20poverty%20is%20the%20lack%20of%20access%20to,in%20her%20life%20.%E2%80%9D%20What%20is%20period%20poverty" TargetMode="External"/><Relationship Id="rId2" Type="http://schemas.openxmlformats.org/officeDocument/2006/relationships/hyperlink" Target="https://plan-uk.org/media-centre/plan-international-uks-research-on-period-poverty-and-stigma" TargetMode="External"/><Relationship Id="rId1" Type="http://schemas.openxmlformats.org/officeDocument/2006/relationships/slideLayout" Target="../slideLayouts/slideLayout30.xml"/><Relationship Id="rId5" Type="http://schemas.openxmlformats.org/officeDocument/2006/relationships/hyperlink" Target="https://wimd.gov.wales/" TargetMode="External"/><Relationship Id="rId4" Type="http://schemas.openxmlformats.org/officeDocument/2006/relationships/hyperlink" Target="https://www.gov.uk/guidance/vat-on-womens-sanitary-products-notice-70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D6633EE4-4108-CB0B-37E4-FED9544815FB}"/>
              </a:ext>
            </a:extLst>
          </p:cNvPr>
          <p:cNvSpPr/>
          <p:nvPr/>
        </p:nvSpPr>
        <p:spPr>
          <a:xfrm>
            <a:off x="1055440" y="1484784"/>
            <a:ext cx="9865096" cy="4248472"/>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p:txBody>
          <a:bodyPr>
            <a:normAutofit fontScale="90000"/>
          </a:bodyPr>
          <a:lstStyle/>
          <a:p>
            <a:r>
              <a:rPr lang="en-GB" dirty="0"/>
              <a:t>ECAY5006</a:t>
            </a:r>
            <a:br>
              <a:rPr lang="en-GB" dirty="0"/>
            </a:br>
            <a:r>
              <a:rPr lang="en-GB" dirty="0"/>
              <a:t>Health and Social Care: Disability and Wellbeing </a:t>
            </a:r>
          </a:p>
        </p:txBody>
      </p:sp>
      <p:sp>
        <p:nvSpPr>
          <p:cNvPr id="3" name="Subtitle 2"/>
          <p:cNvSpPr>
            <a:spLocks noGrp="1"/>
          </p:cNvSpPr>
          <p:nvPr>
            <p:ph type="subTitle" idx="1"/>
          </p:nvPr>
        </p:nvSpPr>
        <p:spPr/>
        <p:txBody>
          <a:bodyPr>
            <a:normAutofit/>
          </a:bodyPr>
          <a:lstStyle/>
          <a:p>
            <a:r>
              <a:rPr lang="en-GB" sz="2800" dirty="0">
                <a:solidFill>
                  <a:schemeClr val="tx1"/>
                </a:solidFill>
              </a:rPr>
              <a:t>Theme 3: Sociological Perspectives on Health &amp; Wellbeing</a:t>
            </a:r>
          </a:p>
          <a:p>
            <a:r>
              <a:rPr lang="en-GB" sz="2800" dirty="0">
                <a:solidFill>
                  <a:schemeClr val="tx1"/>
                </a:solidFill>
              </a:rPr>
              <a:t>Part 2: Feminist Perspectives on Health</a:t>
            </a:r>
          </a:p>
        </p:txBody>
      </p:sp>
    </p:spTree>
    <p:extLst>
      <p:ext uri="{BB962C8B-B14F-4D97-AF65-F5344CB8AC3E}">
        <p14:creationId xmlns:p14="http://schemas.microsoft.com/office/powerpoint/2010/main" val="1950010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C16B2-A118-42C8-8E0B-77DD66599CCE}"/>
              </a:ext>
            </a:extLst>
          </p:cNvPr>
          <p:cNvSpPr>
            <a:spLocks noGrp="1"/>
          </p:cNvSpPr>
          <p:nvPr>
            <p:ph type="title"/>
          </p:nvPr>
        </p:nvSpPr>
        <p:spPr>
          <a:xfrm>
            <a:off x="767408" y="1667450"/>
            <a:ext cx="2880828" cy="3071906"/>
          </a:xfrm>
          <a:solidFill>
            <a:srgbClr val="0070C0"/>
          </a:solidFill>
        </p:spPr>
        <p:txBody>
          <a:bodyPr vert="horz" lIns="91440" tIns="45720" rIns="91440" bIns="45720" rtlCol="0" anchor="t">
            <a:normAutofit/>
          </a:bodyPr>
          <a:lstStyle/>
          <a:p>
            <a:r>
              <a:rPr lang="en-US" sz="4000" kern="1200" dirty="0">
                <a:solidFill>
                  <a:srgbClr val="FFFFFF"/>
                </a:solidFill>
                <a:latin typeface="+mj-lt"/>
                <a:ea typeface="+mj-ea"/>
                <a:cs typeface="+mj-cs"/>
              </a:rPr>
              <a:t>(Conflict Theory)</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Feminism</a:t>
            </a:r>
          </a:p>
        </p:txBody>
      </p:sp>
      <p:pic>
        <p:nvPicPr>
          <p:cNvPr id="12290" name="Picture 2" descr="Is There A Place For Black Women In White Feminism?">
            <a:extLst>
              <a:ext uri="{FF2B5EF4-FFF2-40B4-BE49-F238E27FC236}">
                <a16:creationId xmlns:a16="http://schemas.microsoft.com/office/drawing/2014/main" id="{A66E24A6-FDE7-15E5-FF6E-C28532EDC9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963" b="18557"/>
          <a:stretch/>
        </p:blipFill>
        <p:spPr bwMode="auto">
          <a:xfrm>
            <a:off x="4502428" y="2139280"/>
            <a:ext cx="7225748" cy="2579440"/>
          </a:xfrm>
          <a:prstGeom prst="rect">
            <a:avLst/>
          </a:prstGeom>
          <a:solidFill>
            <a:srgbClr val="FFFFFF"/>
          </a:solidFill>
        </p:spPr>
      </p:pic>
    </p:spTree>
    <p:extLst>
      <p:ext uri="{BB962C8B-B14F-4D97-AF65-F5344CB8AC3E}">
        <p14:creationId xmlns:p14="http://schemas.microsoft.com/office/powerpoint/2010/main" val="1666197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81A-E58C-4152-A5DD-44F9DC4DBC7E}"/>
              </a:ext>
            </a:extLst>
          </p:cNvPr>
          <p:cNvSpPr>
            <a:spLocks noGrp="1"/>
          </p:cNvSpPr>
          <p:nvPr>
            <p:ph type="title"/>
          </p:nvPr>
        </p:nvSpPr>
        <p:spPr>
          <a:xfrm>
            <a:off x="3503712" y="134064"/>
            <a:ext cx="5323715" cy="694732"/>
          </a:xfrm>
        </p:spPr>
        <p:txBody>
          <a:bodyPr vert="horz" lIns="91440" tIns="45720" rIns="91440" bIns="45720" rtlCol="0" anchor="b">
            <a:normAutofit fontScale="90000"/>
          </a:bodyPr>
          <a:lstStyle/>
          <a:p>
            <a:r>
              <a:rPr lang="en-US" sz="4000" b="1" kern="1200" dirty="0">
                <a:solidFill>
                  <a:schemeClr val="tx1"/>
                </a:solidFill>
                <a:latin typeface="+mj-lt"/>
                <a:ea typeface="+mj-ea"/>
                <a:cs typeface="+mj-cs"/>
              </a:rPr>
              <a:t>Feminist Theory and Health</a:t>
            </a:r>
          </a:p>
        </p:txBody>
      </p:sp>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271464" y="1196752"/>
            <a:ext cx="10513168" cy="5256584"/>
          </a:xfrm>
        </p:spPr>
        <p:txBody>
          <a:bodyPr vert="horz" lIns="91440" tIns="45720" rIns="91440" bIns="45720" rtlCol="0" anchor="t">
            <a:normAutofit/>
          </a:bodyPr>
          <a:lstStyle/>
          <a:p>
            <a:r>
              <a:rPr lang="en-US" dirty="0"/>
              <a:t>Elinor Cleghorn in her study of medical attitudes towards women throughout history, </a:t>
            </a:r>
            <a:r>
              <a:rPr lang="en-US" i="1" dirty="0"/>
              <a:t>Unwell Women,</a:t>
            </a:r>
            <a:r>
              <a:rPr lang="en-US" dirty="0"/>
              <a:t> argues that the male body has always been privileged in medicine</a:t>
            </a:r>
          </a:p>
          <a:p>
            <a:r>
              <a:rPr lang="en-US" dirty="0"/>
              <a:t>She points out that Aristotle (384-322 B.C.E.) ‘described the female body as the </a:t>
            </a:r>
            <a:r>
              <a:rPr lang="en-US" b="1" dirty="0"/>
              <a:t>inverse</a:t>
            </a:r>
            <a:r>
              <a:rPr lang="en-US" dirty="0"/>
              <a:t> of the male with its genitalia turned </a:t>
            </a:r>
            <a:r>
              <a:rPr lang="en-US" i="1" dirty="0"/>
              <a:t>outside in’ </a:t>
            </a:r>
            <a:r>
              <a:rPr lang="en-US" dirty="0"/>
              <a:t>(Cleghorn, 2021 p. 2)</a:t>
            </a:r>
          </a:p>
          <a:p>
            <a:r>
              <a:rPr lang="en-US" dirty="0"/>
              <a:t>She goes on to describe the various ways in which ‘male’ medicine defined and constrained ‘female health’</a:t>
            </a:r>
          </a:p>
          <a:p>
            <a:r>
              <a:rPr lang="en-US" dirty="0"/>
              <a:t>For example, the Ancient Greeks believed that the uterus moved around the body and caused ‘hysteria’ when it influenced the brain</a:t>
            </a:r>
          </a:p>
          <a:p>
            <a:r>
              <a:rPr lang="en-US" dirty="0"/>
              <a:t>Although his definition of hysteria was different, Sigmund Freud was still using the term to describe female mental health</a:t>
            </a:r>
          </a:p>
        </p:txBody>
      </p:sp>
    </p:spTree>
    <p:extLst>
      <p:ext uri="{BB962C8B-B14F-4D97-AF65-F5344CB8AC3E}">
        <p14:creationId xmlns:p14="http://schemas.microsoft.com/office/powerpoint/2010/main" val="84607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81A-E58C-4152-A5DD-44F9DC4DBC7E}"/>
              </a:ext>
            </a:extLst>
          </p:cNvPr>
          <p:cNvSpPr>
            <a:spLocks noGrp="1"/>
          </p:cNvSpPr>
          <p:nvPr>
            <p:ph type="title"/>
          </p:nvPr>
        </p:nvSpPr>
        <p:spPr>
          <a:xfrm>
            <a:off x="3503712" y="134064"/>
            <a:ext cx="5323715" cy="694732"/>
          </a:xfrm>
        </p:spPr>
        <p:txBody>
          <a:bodyPr vert="horz" lIns="91440" tIns="45720" rIns="91440" bIns="45720" rtlCol="0" anchor="b">
            <a:normAutofit fontScale="90000"/>
          </a:bodyPr>
          <a:lstStyle/>
          <a:p>
            <a:r>
              <a:rPr lang="en-US" sz="4000" b="1" kern="1200" dirty="0">
                <a:solidFill>
                  <a:schemeClr val="tx1"/>
                </a:solidFill>
                <a:latin typeface="+mj-lt"/>
                <a:ea typeface="+mj-ea"/>
                <a:cs typeface="+mj-cs"/>
              </a:rPr>
              <a:t>Feminist Theory and Health</a:t>
            </a:r>
          </a:p>
        </p:txBody>
      </p:sp>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271464" y="1196752"/>
            <a:ext cx="10585176" cy="5256584"/>
          </a:xfrm>
        </p:spPr>
        <p:txBody>
          <a:bodyPr vert="horz" lIns="91440" tIns="45720" rIns="91440" bIns="45720" rtlCol="0" anchor="t">
            <a:noAutofit/>
          </a:bodyPr>
          <a:lstStyle/>
          <a:p>
            <a:r>
              <a:rPr lang="en-GB" dirty="0"/>
              <a:t>Feminist approaches to health focus on addressing systemic inequalities and power imbalances that affect health outcomes, particularly for women and marginalized groups. These include:</a:t>
            </a:r>
          </a:p>
          <a:p>
            <a:r>
              <a:rPr lang="en-GB" b="1" dirty="0"/>
              <a:t>Empowerment and Knowledge</a:t>
            </a:r>
            <a:r>
              <a:rPr lang="en-GB" dirty="0"/>
              <a:t>: Feminist health movements have historically aimed to empower women by increasing their knowledge about their own health and challenging paternalistic practices in healthcare. This includes advocating for reproductive rights and fighting against the medicalization of women’s bodies.</a:t>
            </a:r>
          </a:p>
          <a:p>
            <a:r>
              <a:rPr lang="en-GB" b="1" dirty="0"/>
              <a:t>Intersectionality</a:t>
            </a:r>
            <a:r>
              <a:rPr lang="en-GB" dirty="0"/>
              <a:t>: Feminist approaches recognize that health is influenced by a variety of intersecting factors, including gender, race, class, and sexuality. This perspective emphasizes the need for healthcare systems to address these multiple dimensions to improve health equity.</a:t>
            </a:r>
          </a:p>
        </p:txBody>
      </p:sp>
    </p:spTree>
    <p:extLst>
      <p:ext uri="{BB962C8B-B14F-4D97-AF65-F5344CB8AC3E}">
        <p14:creationId xmlns:p14="http://schemas.microsoft.com/office/powerpoint/2010/main" val="161029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81A-E58C-4152-A5DD-44F9DC4DBC7E}"/>
              </a:ext>
            </a:extLst>
          </p:cNvPr>
          <p:cNvSpPr>
            <a:spLocks noGrp="1"/>
          </p:cNvSpPr>
          <p:nvPr>
            <p:ph type="title"/>
          </p:nvPr>
        </p:nvSpPr>
        <p:spPr>
          <a:xfrm>
            <a:off x="3503712" y="134064"/>
            <a:ext cx="5323715" cy="694732"/>
          </a:xfrm>
        </p:spPr>
        <p:txBody>
          <a:bodyPr vert="horz" lIns="91440" tIns="45720" rIns="91440" bIns="45720" rtlCol="0" anchor="b">
            <a:normAutofit fontScale="90000"/>
          </a:bodyPr>
          <a:lstStyle/>
          <a:p>
            <a:r>
              <a:rPr lang="en-US" sz="4000" b="1" kern="1200" dirty="0">
                <a:solidFill>
                  <a:schemeClr val="tx1"/>
                </a:solidFill>
                <a:latin typeface="+mj-lt"/>
                <a:ea typeface="+mj-ea"/>
                <a:cs typeface="+mj-cs"/>
              </a:rPr>
              <a:t>Feminist Theory and Health</a:t>
            </a:r>
          </a:p>
        </p:txBody>
      </p:sp>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271464" y="1196752"/>
            <a:ext cx="10585176" cy="5256584"/>
          </a:xfrm>
        </p:spPr>
        <p:txBody>
          <a:bodyPr vert="horz" lIns="91440" tIns="45720" rIns="91440" bIns="45720" rtlCol="0" anchor="t">
            <a:noAutofit/>
          </a:bodyPr>
          <a:lstStyle/>
          <a:p>
            <a:r>
              <a:rPr lang="en-GB" sz="2600" b="1" dirty="0"/>
              <a:t>Holistic and Inclusive Care</a:t>
            </a:r>
            <a:r>
              <a:rPr lang="en-GB" sz="2600" dirty="0"/>
              <a:t>: Feminist principles align with holistic healthcare, which considers the interconnectedness of social, economic, and environmental factors in determining health outcomes. This approach advocates for inclusive care that prioritizes the voices and experiences of marginalized groups.</a:t>
            </a:r>
          </a:p>
          <a:p>
            <a:r>
              <a:rPr lang="en-GB" sz="2600" b="1" dirty="0"/>
              <a:t>Challenging Power Structures</a:t>
            </a:r>
            <a:r>
              <a:rPr lang="en-GB" sz="2600" dirty="0"/>
              <a:t>: Feminist health frameworks aim to transform oppressive power structures within healthcare systems. This includes addressing issues like gender-based violence, discrimination, and inequities in the health workforce.</a:t>
            </a:r>
          </a:p>
          <a:p>
            <a:r>
              <a:rPr lang="en-GB" sz="2600" b="1" dirty="0"/>
              <a:t>Policy and Practice Integration</a:t>
            </a:r>
            <a:r>
              <a:rPr lang="en-GB" sz="2600" dirty="0"/>
              <a:t>: Integrating feminist thinking into medical science, practice, and policies can lead to significant improvements in women’s health worldwide. This involves not only recognizing biological differences but also understanding the societal impacts on health.</a:t>
            </a:r>
          </a:p>
        </p:txBody>
      </p:sp>
    </p:spTree>
    <p:extLst>
      <p:ext uri="{BB962C8B-B14F-4D97-AF65-F5344CB8AC3E}">
        <p14:creationId xmlns:p14="http://schemas.microsoft.com/office/powerpoint/2010/main" val="238700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81A-E58C-4152-A5DD-44F9DC4DBC7E}"/>
              </a:ext>
            </a:extLst>
          </p:cNvPr>
          <p:cNvSpPr>
            <a:spLocks noGrp="1"/>
          </p:cNvSpPr>
          <p:nvPr>
            <p:ph type="title"/>
          </p:nvPr>
        </p:nvSpPr>
        <p:spPr>
          <a:xfrm>
            <a:off x="3503712" y="134064"/>
            <a:ext cx="5976664" cy="694732"/>
          </a:xfrm>
        </p:spPr>
        <p:txBody>
          <a:bodyPr vert="horz" lIns="91440" tIns="45720" rIns="91440" bIns="45720" rtlCol="0" anchor="b">
            <a:normAutofit/>
          </a:bodyPr>
          <a:lstStyle/>
          <a:p>
            <a:r>
              <a:rPr lang="en-US" sz="4000" b="1" kern="1200" dirty="0">
                <a:solidFill>
                  <a:schemeClr val="tx1"/>
                </a:solidFill>
                <a:latin typeface="+mj-lt"/>
                <a:ea typeface="+mj-ea"/>
                <a:cs typeface="+mj-cs"/>
              </a:rPr>
              <a:t>Reproductive Rights</a:t>
            </a:r>
          </a:p>
        </p:txBody>
      </p:sp>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271464" y="1196752"/>
            <a:ext cx="7776864" cy="5256584"/>
          </a:xfrm>
        </p:spPr>
        <p:txBody>
          <a:bodyPr vert="horz" lIns="91440" tIns="45720" rIns="91440" bIns="45720" rtlCol="0" anchor="t">
            <a:normAutofit/>
          </a:bodyPr>
          <a:lstStyle/>
          <a:p>
            <a:r>
              <a:rPr lang="en-US" dirty="0"/>
              <a:t>Bodily autonomy was a significant part of the ‘second wave’ of feminism (1960s-1980s) </a:t>
            </a:r>
          </a:p>
          <a:p>
            <a:r>
              <a:rPr lang="en-US" dirty="0"/>
              <a:t>Feminists fought for reproductive rights</a:t>
            </a:r>
          </a:p>
          <a:p>
            <a:r>
              <a:rPr lang="en-US" dirty="0"/>
              <a:t>E.g., Roe vs. Wade in America,</a:t>
            </a:r>
            <a:r>
              <a:rPr lang="en-GB" dirty="0"/>
              <a:t> a 1973 U.S. Supreme Court decision establishing a constitutional right to abortion in the United States</a:t>
            </a:r>
            <a:endParaRPr lang="en-US" dirty="0"/>
          </a:p>
          <a:p>
            <a:r>
              <a:rPr lang="en-US" dirty="0"/>
              <a:t>Proponents of the decision argued that women’s emancipation comes from control over their sexuality (including reproductive choice)</a:t>
            </a:r>
          </a:p>
        </p:txBody>
      </p:sp>
      <p:pic>
        <p:nvPicPr>
          <p:cNvPr id="7" name="Picture 2" descr="What is Roe v. Wade? Everything you need to know">
            <a:extLst>
              <a:ext uri="{FF2B5EF4-FFF2-40B4-BE49-F238E27FC236}">
                <a16:creationId xmlns:a16="http://schemas.microsoft.com/office/drawing/2014/main" id="{03D78295-A4B8-2E03-551C-ECF978C2DE15}"/>
              </a:ext>
            </a:extLst>
          </p:cNvPr>
          <p:cNvPicPr>
            <a:picLocks noGrp="1" noChangeAspect="1" noChangeArrowheads="1"/>
          </p:cNvPicPr>
          <p:nvPr>
            <p:ph sz="half" idx="2"/>
          </p:nvPr>
        </p:nvPicPr>
        <p:blipFill rotWithShape="1">
          <a:blip r:embed="rId2" cstate="print">
            <a:extLst>
              <a:ext uri="{28A0092B-C50C-407E-A947-70E740481C1C}">
                <a14:useLocalDpi xmlns:a14="http://schemas.microsoft.com/office/drawing/2010/main" val="0"/>
              </a:ext>
            </a:extLst>
          </a:blip>
          <a:stretch/>
        </p:blipFill>
        <p:spPr bwMode="auto">
          <a:xfrm>
            <a:off x="9336360" y="1268760"/>
            <a:ext cx="2449978" cy="39199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205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271464" y="1196752"/>
            <a:ext cx="7704856" cy="5256584"/>
          </a:xfrm>
        </p:spPr>
        <p:txBody>
          <a:bodyPr vert="horz" lIns="91440" tIns="45720" rIns="91440" bIns="45720" rtlCol="0" anchor="t">
            <a:normAutofit lnSpcReduction="10000"/>
          </a:bodyPr>
          <a:lstStyle/>
          <a:p>
            <a:r>
              <a:rPr lang="en-US" dirty="0"/>
              <a:t>However, in 2022, the US Supreme Court published a draft decision that </a:t>
            </a:r>
            <a:r>
              <a:rPr lang="en-US" dirty="0">
                <a:hlinkClick r:id="rId2"/>
              </a:rPr>
              <a:t>reversed this ruling</a:t>
            </a:r>
            <a:endParaRPr lang="en-US" dirty="0"/>
          </a:p>
          <a:p>
            <a:r>
              <a:rPr lang="en-US" dirty="0"/>
              <a:t>States are now free to pass Laws which make abortion illegal</a:t>
            </a:r>
          </a:p>
          <a:p>
            <a:r>
              <a:rPr lang="en-US" dirty="0"/>
              <a:t>Feminist activists, such as Barbara Smith, have argued that this was possible because the right was not written into the Constitution</a:t>
            </a:r>
          </a:p>
          <a:p>
            <a:r>
              <a:rPr lang="en-US" dirty="0">
                <a:hlinkClick r:id="rId3"/>
              </a:rPr>
              <a:t>Cohen-Sanchez </a:t>
            </a:r>
            <a:r>
              <a:rPr lang="en-US" i="1" dirty="0">
                <a:hlinkClick r:id="rId3"/>
              </a:rPr>
              <a:t>et al</a:t>
            </a:r>
            <a:r>
              <a:rPr lang="en-US" dirty="0">
                <a:hlinkClick r:id="rId3"/>
              </a:rPr>
              <a:t> </a:t>
            </a:r>
            <a:r>
              <a:rPr lang="en-US" dirty="0"/>
              <a:t>(2022) argue that this is a clear example of women’s rights to health control being removed by a male dominated ‘biopolitical’ system</a:t>
            </a:r>
          </a:p>
          <a:p>
            <a:r>
              <a:rPr lang="en-US" dirty="0"/>
              <a:t>We will look at the concept of biopolitics in the section on post-modernism</a:t>
            </a:r>
          </a:p>
        </p:txBody>
      </p:sp>
      <p:pic>
        <p:nvPicPr>
          <p:cNvPr id="7" name="Picture 2" descr="What is Roe v. Wade? Everything you need to know">
            <a:extLst>
              <a:ext uri="{FF2B5EF4-FFF2-40B4-BE49-F238E27FC236}">
                <a16:creationId xmlns:a16="http://schemas.microsoft.com/office/drawing/2014/main" id="{03D78295-A4B8-2E03-551C-ECF978C2DE15}"/>
              </a:ext>
            </a:extLst>
          </p:cNvPr>
          <p:cNvPicPr>
            <a:picLocks noGrp="1" noChangeAspect="1" noChangeArrowheads="1"/>
          </p:cNvPicPr>
          <p:nvPr>
            <p:ph sz="half" idx="2"/>
          </p:nvPr>
        </p:nvPicPr>
        <p:blipFill rotWithShape="1">
          <a:blip r:embed="rId4" cstate="print">
            <a:extLst>
              <a:ext uri="{28A0092B-C50C-407E-A947-70E740481C1C}">
                <a14:useLocalDpi xmlns:a14="http://schemas.microsoft.com/office/drawing/2010/main" val="0"/>
              </a:ext>
            </a:extLst>
          </a:blip>
          <a:stretch/>
        </p:blipFill>
        <p:spPr bwMode="auto">
          <a:xfrm>
            <a:off x="9336360" y="1268760"/>
            <a:ext cx="2449978" cy="3919964"/>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03A08162-18EE-DE5A-F03D-0A57A758EA7D}"/>
              </a:ext>
            </a:extLst>
          </p:cNvPr>
          <p:cNvSpPr txBox="1">
            <a:spLocks/>
          </p:cNvSpPr>
          <p:nvPr/>
        </p:nvSpPr>
        <p:spPr>
          <a:xfrm>
            <a:off x="3791744" y="116632"/>
            <a:ext cx="5976664" cy="69473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t>Reproductive Rights</a:t>
            </a:r>
          </a:p>
        </p:txBody>
      </p:sp>
    </p:spTree>
    <p:extLst>
      <p:ext uri="{BB962C8B-B14F-4D97-AF65-F5344CB8AC3E}">
        <p14:creationId xmlns:p14="http://schemas.microsoft.com/office/powerpoint/2010/main" val="2560202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1D6B8A3-D24A-4D38-97A7-566A85E04006}"/>
              </a:ext>
            </a:extLst>
          </p:cNvPr>
          <p:cNvSpPr txBox="1"/>
          <p:nvPr/>
        </p:nvSpPr>
        <p:spPr>
          <a:xfrm>
            <a:off x="1199535" y="646545"/>
            <a:ext cx="4572002" cy="5645073"/>
          </a:xfrm>
          <a:prstGeom prst="rect">
            <a:avLst/>
          </a:prstGeom>
        </p:spPr>
        <p:txBody>
          <a:bodyPr vert="horz" lIns="91440" tIns="45720" rIns="91440" bIns="45720" rtlCol="0">
            <a:normAutofit/>
          </a:bodyPr>
          <a:lstStyle/>
          <a:p>
            <a:pPr indent="-182880" algn="ctr">
              <a:spcAft>
                <a:spcPts val="600"/>
              </a:spcAft>
              <a:buClr>
                <a:schemeClr val="accent1"/>
              </a:buClr>
            </a:pPr>
            <a:endParaRPr lang="en-US" sz="2400" dirty="0"/>
          </a:p>
        </p:txBody>
      </p:sp>
      <p:sp>
        <p:nvSpPr>
          <p:cNvPr id="3" name="Content Placeholder 2">
            <a:extLst>
              <a:ext uri="{FF2B5EF4-FFF2-40B4-BE49-F238E27FC236}">
                <a16:creationId xmlns:a16="http://schemas.microsoft.com/office/drawing/2014/main" id="{7C19F461-20C0-4782-0C9E-FD57B50D2649}"/>
              </a:ext>
            </a:extLst>
          </p:cNvPr>
          <p:cNvSpPr>
            <a:spLocks noGrp="1"/>
          </p:cNvSpPr>
          <p:nvPr>
            <p:ph idx="1"/>
          </p:nvPr>
        </p:nvSpPr>
        <p:spPr>
          <a:xfrm>
            <a:off x="1199535" y="1825625"/>
            <a:ext cx="10536835" cy="4667250"/>
          </a:xfrm>
        </p:spPr>
        <p:txBody>
          <a:bodyPr/>
          <a:lstStyle/>
          <a:p>
            <a:pPr marL="0" indent="0" algn="ctr">
              <a:buNone/>
            </a:pPr>
            <a:r>
              <a:rPr lang="en-US" sz="3200" dirty="0"/>
              <a:t>“The global status of women’s and girls’ sexual and reproductive health and rights is disturbing: 214 million women worldwide want, but lack access to, contraception; more than 800 women die daily from preventable causes related to pregnancy and childbirth; and same-sex relationships between consenting adults are still illegal in 76 countries globally”</a:t>
            </a:r>
          </a:p>
          <a:p>
            <a:endParaRPr lang="en-GB" dirty="0"/>
          </a:p>
        </p:txBody>
      </p:sp>
      <p:sp>
        <p:nvSpPr>
          <p:cNvPr id="5" name="TextBox 4">
            <a:extLst>
              <a:ext uri="{FF2B5EF4-FFF2-40B4-BE49-F238E27FC236}">
                <a16:creationId xmlns:a16="http://schemas.microsoft.com/office/drawing/2014/main" id="{200A8761-7101-BFB1-7583-000E37F48C0C}"/>
              </a:ext>
            </a:extLst>
          </p:cNvPr>
          <p:cNvSpPr txBox="1"/>
          <p:nvPr/>
        </p:nvSpPr>
        <p:spPr>
          <a:xfrm>
            <a:off x="7392144" y="6443146"/>
            <a:ext cx="4572002" cy="369332"/>
          </a:xfrm>
          <a:prstGeom prst="rect">
            <a:avLst/>
          </a:prstGeom>
          <a:noFill/>
        </p:spPr>
        <p:txBody>
          <a:bodyPr wrap="square">
            <a:spAutoFit/>
          </a:bodyPr>
          <a:lstStyle/>
          <a:p>
            <a:pPr algn="r"/>
            <a:r>
              <a:rPr lang="en-GB" dirty="0"/>
              <a:t>(Global Fund for Women, 2021a)</a:t>
            </a:r>
          </a:p>
        </p:txBody>
      </p:sp>
    </p:spTree>
    <p:extLst>
      <p:ext uri="{BB962C8B-B14F-4D97-AF65-F5344CB8AC3E}">
        <p14:creationId xmlns:p14="http://schemas.microsoft.com/office/powerpoint/2010/main" val="1258477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0F81A-E58C-4152-A5DD-44F9DC4DBC7E}"/>
              </a:ext>
            </a:extLst>
          </p:cNvPr>
          <p:cNvSpPr>
            <a:spLocks noGrp="1"/>
          </p:cNvSpPr>
          <p:nvPr>
            <p:ph type="title"/>
          </p:nvPr>
        </p:nvSpPr>
        <p:spPr>
          <a:xfrm>
            <a:off x="3503712" y="134064"/>
            <a:ext cx="5323715" cy="694732"/>
          </a:xfrm>
        </p:spPr>
        <p:txBody>
          <a:bodyPr vert="horz" lIns="91440" tIns="45720" rIns="91440" bIns="45720" rtlCol="0" anchor="b">
            <a:normAutofit/>
          </a:bodyPr>
          <a:lstStyle/>
          <a:p>
            <a:r>
              <a:rPr lang="en-US" sz="4000" b="1" dirty="0"/>
              <a:t>Challenging Diagnoses</a:t>
            </a:r>
            <a:endParaRPr lang="en-US" sz="40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5579BC00-9A4D-4141-B57F-DB7FDB6ECC9B}"/>
              </a:ext>
            </a:extLst>
          </p:cNvPr>
          <p:cNvSpPr>
            <a:spLocks noGrp="1"/>
          </p:cNvSpPr>
          <p:nvPr>
            <p:ph sz="half" idx="1"/>
          </p:nvPr>
        </p:nvSpPr>
        <p:spPr>
          <a:xfrm>
            <a:off x="1199456" y="1268760"/>
            <a:ext cx="10081120" cy="5256584"/>
          </a:xfrm>
        </p:spPr>
        <p:txBody>
          <a:bodyPr vert="horz" lIns="91440" tIns="45720" rIns="91440" bIns="45720" rtlCol="0" anchor="t">
            <a:normAutofit/>
          </a:bodyPr>
          <a:lstStyle/>
          <a:p>
            <a:r>
              <a:rPr lang="en-US" dirty="0"/>
              <a:t>Modern feminists critique the psychiatric diagnosis of ‘Borderline Personality Disorder’’ which is most often applied to women</a:t>
            </a:r>
          </a:p>
          <a:p>
            <a:r>
              <a:rPr lang="en-US" dirty="0"/>
              <a:t>See for example Becker, D. (2000) ‘</a:t>
            </a:r>
            <a:r>
              <a:rPr lang="en-GB" dirty="0">
                <a:hlinkClick r:id="rId2"/>
              </a:rPr>
              <a:t>When She Was Bad: Borderline Personality Disorder in a Post-traumatic Age</a:t>
            </a:r>
            <a:r>
              <a:rPr lang="en-GB" dirty="0"/>
              <a:t>’</a:t>
            </a:r>
          </a:p>
          <a:p>
            <a:r>
              <a:rPr lang="en-GB" dirty="0"/>
              <a:t>Borderline Personality Disorder is a recognised condition (see for example the </a:t>
            </a:r>
            <a:r>
              <a:rPr lang="en-GB" dirty="0">
                <a:hlinkClick r:id="rId3"/>
              </a:rPr>
              <a:t>NHS description</a:t>
            </a:r>
            <a:endParaRPr lang="en-GB" dirty="0"/>
          </a:p>
          <a:p>
            <a:r>
              <a:rPr lang="en-GB" dirty="0"/>
              <a:t>However, in her paper, Becker argues that sexist bias can be seen in the fact that mostly women have been diagnosed with BPD </a:t>
            </a:r>
          </a:p>
          <a:p>
            <a:r>
              <a:rPr lang="en-GB" dirty="0"/>
              <a:t>She goes on to argue that this pattern can also be seen in diagnoses of Post-Traumatic Stress Disorder PTSD in women</a:t>
            </a:r>
            <a:endParaRPr lang="en-US" dirty="0"/>
          </a:p>
        </p:txBody>
      </p:sp>
    </p:spTree>
    <p:extLst>
      <p:ext uri="{BB962C8B-B14F-4D97-AF65-F5344CB8AC3E}">
        <p14:creationId xmlns:p14="http://schemas.microsoft.com/office/powerpoint/2010/main" val="57338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F5E40-E42A-407E-A0F7-D460F849A9F6}"/>
              </a:ext>
            </a:extLst>
          </p:cNvPr>
          <p:cNvSpPr>
            <a:spLocks noGrp="1"/>
          </p:cNvSpPr>
          <p:nvPr>
            <p:ph type="title"/>
          </p:nvPr>
        </p:nvSpPr>
        <p:spPr>
          <a:xfrm>
            <a:off x="2279576" y="28649"/>
            <a:ext cx="7956222" cy="1325563"/>
          </a:xfrm>
        </p:spPr>
        <p:txBody>
          <a:bodyPr anchor="ctr">
            <a:normAutofit/>
          </a:bodyPr>
          <a:lstStyle/>
          <a:p>
            <a:pPr algn="ctr"/>
            <a:r>
              <a:rPr lang="en-GB" b="1" dirty="0"/>
              <a:t>The Global Gag Rule </a:t>
            </a:r>
          </a:p>
        </p:txBody>
      </p:sp>
      <p:sp>
        <p:nvSpPr>
          <p:cNvPr id="3" name="Content Placeholder 2">
            <a:extLst>
              <a:ext uri="{FF2B5EF4-FFF2-40B4-BE49-F238E27FC236}">
                <a16:creationId xmlns:a16="http://schemas.microsoft.com/office/drawing/2014/main" id="{6AF3A3B6-35D6-4CEB-9A86-3E6175F655C0}"/>
              </a:ext>
            </a:extLst>
          </p:cNvPr>
          <p:cNvSpPr>
            <a:spLocks noGrp="1"/>
          </p:cNvSpPr>
          <p:nvPr>
            <p:ph idx="1"/>
          </p:nvPr>
        </p:nvSpPr>
        <p:spPr>
          <a:xfrm>
            <a:off x="839416" y="1481072"/>
            <a:ext cx="11191491" cy="5112568"/>
          </a:xfrm>
        </p:spPr>
        <p:txBody>
          <a:bodyPr>
            <a:normAutofit/>
          </a:bodyPr>
          <a:lstStyle/>
          <a:p>
            <a:r>
              <a:rPr lang="en-GB" sz="2400" dirty="0"/>
              <a:t>The Global Gag Rule, also known as the Mexico City Policy, is a U.S. government policy that affects foreign non-governmental organizations (NGOs) receiving U.S. global health assistance. </a:t>
            </a:r>
          </a:p>
          <a:p>
            <a:r>
              <a:rPr lang="en-GB" sz="2400" dirty="0"/>
              <a:t>It has been criticised by feminism theorists for imposing patriarchal standards on world healthcare</a:t>
            </a:r>
          </a:p>
          <a:p>
            <a:r>
              <a:rPr lang="en-GB" sz="2400" dirty="0"/>
              <a:t> Here are the key points:</a:t>
            </a:r>
          </a:p>
          <a:p>
            <a:r>
              <a:rPr lang="en-GB" sz="2400" b="1" dirty="0"/>
              <a:t>Restrictions</a:t>
            </a:r>
            <a:r>
              <a:rPr lang="en-GB" sz="2400" dirty="0"/>
              <a:t>: It prohibits these NGOs from providing legal abortion services, referrals, or advocating for abortion law reform, even if they use their own, non-U.S. funds.</a:t>
            </a:r>
          </a:p>
          <a:p>
            <a:r>
              <a:rPr lang="en-GB" sz="2400" b="1" dirty="0"/>
              <a:t>History</a:t>
            </a:r>
            <a:r>
              <a:rPr lang="en-GB" sz="2400" dirty="0"/>
              <a:t>: First introduced by President Ronald Reagan in 1984, the policy has been alternately revolved by every Democrat President and reinstated by every Republican</a:t>
            </a:r>
          </a:p>
          <a:p>
            <a:r>
              <a:rPr lang="en-GB" sz="2400" b="1" dirty="0"/>
              <a:t>Impact</a:t>
            </a:r>
            <a:r>
              <a:rPr lang="en-GB" sz="2400" dirty="0"/>
              <a:t>: The rule has significant effects on global health services, particularly in areas like HIV/AIDS prevention and treatment, maternal health, and family planning. It often leads to increased rates of unsafe abortions and maternal mortality.</a:t>
            </a:r>
            <a:endParaRPr lang="en-GB" sz="1600" dirty="0"/>
          </a:p>
          <a:p>
            <a:pPr>
              <a:lnSpc>
                <a:spcPct val="90000"/>
              </a:lnSpc>
            </a:pPr>
            <a:endParaRPr lang="en-GB" sz="1500" dirty="0"/>
          </a:p>
          <a:p>
            <a:pPr marL="0" indent="0">
              <a:lnSpc>
                <a:spcPct val="90000"/>
              </a:lnSpc>
              <a:buNone/>
            </a:pPr>
            <a:endParaRPr lang="en-GB" sz="1500" dirty="0"/>
          </a:p>
        </p:txBody>
      </p:sp>
    </p:spTree>
    <p:extLst>
      <p:ext uri="{BB962C8B-B14F-4D97-AF65-F5344CB8AC3E}">
        <p14:creationId xmlns:p14="http://schemas.microsoft.com/office/powerpoint/2010/main" val="3778220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96E8AA-0353-4819-919A-C62121725AE2}"/>
              </a:ext>
            </a:extLst>
          </p:cNvPr>
          <p:cNvPicPr>
            <a:picLocks noChangeAspect="1"/>
          </p:cNvPicPr>
          <p:nvPr/>
        </p:nvPicPr>
        <p:blipFill rotWithShape="1">
          <a:blip r:embed="rId2"/>
          <a:srcRect r="1" b="2693"/>
          <a:stretch/>
        </p:blipFill>
        <p:spPr>
          <a:xfrm>
            <a:off x="911424" y="219998"/>
            <a:ext cx="10905066" cy="5571065"/>
          </a:xfrm>
          <a:prstGeom prst="rect">
            <a:avLst/>
          </a:prstGeom>
          <a:ln>
            <a:noFill/>
          </a:ln>
        </p:spPr>
      </p:pic>
      <p:sp>
        <p:nvSpPr>
          <p:cNvPr id="25" name="TextBox 24">
            <a:extLst>
              <a:ext uri="{FF2B5EF4-FFF2-40B4-BE49-F238E27FC236}">
                <a16:creationId xmlns:a16="http://schemas.microsoft.com/office/drawing/2014/main" id="{37411404-ED06-4EC2-BC92-92D42F3C67A9}"/>
              </a:ext>
            </a:extLst>
          </p:cNvPr>
          <p:cNvSpPr txBox="1"/>
          <p:nvPr/>
        </p:nvSpPr>
        <p:spPr>
          <a:xfrm>
            <a:off x="8040216" y="6268670"/>
            <a:ext cx="3933825" cy="369332"/>
          </a:xfrm>
          <a:prstGeom prst="rect">
            <a:avLst/>
          </a:prstGeom>
          <a:noFill/>
        </p:spPr>
        <p:txBody>
          <a:bodyPr wrap="square">
            <a:spAutoFit/>
          </a:bodyPr>
          <a:lstStyle/>
          <a:p>
            <a:pPr algn="r"/>
            <a:r>
              <a:rPr lang="en-GB" dirty="0"/>
              <a:t>(Global Fund for Women, 2021b)</a:t>
            </a:r>
          </a:p>
        </p:txBody>
      </p:sp>
    </p:spTree>
    <p:extLst>
      <p:ext uri="{BB962C8B-B14F-4D97-AF65-F5344CB8AC3E}">
        <p14:creationId xmlns:p14="http://schemas.microsoft.com/office/powerpoint/2010/main" val="25702222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47029-2803-424F-9C14-1721D26AFDE4}"/>
              </a:ext>
            </a:extLst>
          </p:cNvPr>
          <p:cNvSpPr>
            <a:spLocks noGrp="1"/>
          </p:cNvSpPr>
          <p:nvPr>
            <p:ph type="title"/>
          </p:nvPr>
        </p:nvSpPr>
        <p:spPr>
          <a:xfrm>
            <a:off x="3215680" y="83475"/>
            <a:ext cx="7956222" cy="1325563"/>
          </a:xfrm>
        </p:spPr>
        <p:txBody>
          <a:bodyPr anchor="ctr">
            <a:normAutofit/>
          </a:bodyPr>
          <a:lstStyle/>
          <a:p>
            <a:r>
              <a:rPr lang="en-GB" b="1" dirty="0"/>
              <a:t>Period Poverty in the UK</a:t>
            </a:r>
          </a:p>
        </p:txBody>
      </p:sp>
      <p:sp>
        <p:nvSpPr>
          <p:cNvPr id="3" name="Content Placeholder 2">
            <a:extLst>
              <a:ext uri="{FF2B5EF4-FFF2-40B4-BE49-F238E27FC236}">
                <a16:creationId xmlns:a16="http://schemas.microsoft.com/office/drawing/2014/main" id="{C2BDC993-2012-4FC0-AA53-EE5AAF71716B}"/>
              </a:ext>
            </a:extLst>
          </p:cNvPr>
          <p:cNvSpPr>
            <a:spLocks noGrp="1"/>
          </p:cNvSpPr>
          <p:nvPr>
            <p:ph idx="1"/>
          </p:nvPr>
        </p:nvSpPr>
        <p:spPr>
          <a:xfrm>
            <a:off x="983432" y="1433608"/>
            <a:ext cx="10680930" cy="4667250"/>
          </a:xfrm>
        </p:spPr>
        <p:txBody>
          <a:bodyPr>
            <a:normAutofit lnSpcReduction="10000"/>
          </a:bodyPr>
          <a:lstStyle/>
          <a:p>
            <a:r>
              <a:rPr lang="en-GB" sz="2400" dirty="0"/>
              <a:t>Period poverty refers to the lack of access to menstrual products, sanitation facilities, and education about menstrual health due to financial constraints. This issue affects millions of people worldwide, particularly those in low-income communities.</a:t>
            </a:r>
          </a:p>
          <a:p>
            <a:r>
              <a:rPr lang="en-GB" sz="2400" dirty="0"/>
              <a:t>Key aspects of period poverty include:</a:t>
            </a:r>
          </a:p>
          <a:p>
            <a:r>
              <a:rPr lang="en-GB" sz="2400" dirty="0"/>
              <a:t>Inability to afford menstrual products: Many people cannot buy essential items like pads, tampons, or menstrual cups.</a:t>
            </a:r>
          </a:p>
          <a:p>
            <a:r>
              <a:rPr lang="en-GB" sz="2400" dirty="0"/>
              <a:t>Lack of sanitation facilities: Inadequate access to clean water and private spaces for managing menstruation.</a:t>
            </a:r>
          </a:p>
          <a:p>
            <a:r>
              <a:rPr lang="en-GB" sz="2400" dirty="0"/>
              <a:t>Educational barriers: Limited knowledge and awareness about menstrual health, often due to stigma and cultural taboos.</a:t>
            </a:r>
          </a:p>
          <a:p>
            <a:r>
              <a:rPr lang="en-GB" sz="2400" dirty="0"/>
              <a:t>Period poverty can lead to significant consequences, such as missed school or work, health issues from using unsafe alternatives, and emotional distress.</a:t>
            </a:r>
          </a:p>
        </p:txBody>
      </p:sp>
    </p:spTree>
    <p:extLst>
      <p:ext uri="{BB962C8B-B14F-4D97-AF65-F5344CB8AC3E}">
        <p14:creationId xmlns:p14="http://schemas.microsoft.com/office/powerpoint/2010/main" val="3832681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47029-2803-424F-9C14-1721D26AFDE4}"/>
              </a:ext>
            </a:extLst>
          </p:cNvPr>
          <p:cNvSpPr>
            <a:spLocks noGrp="1"/>
          </p:cNvSpPr>
          <p:nvPr>
            <p:ph type="title"/>
          </p:nvPr>
        </p:nvSpPr>
        <p:spPr>
          <a:xfrm>
            <a:off x="3215680" y="83475"/>
            <a:ext cx="7956222" cy="1325563"/>
          </a:xfrm>
        </p:spPr>
        <p:txBody>
          <a:bodyPr anchor="ctr">
            <a:normAutofit/>
          </a:bodyPr>
          <a:lstStyle/>
          <a:p>
            <a:r>
              <a:rPr lang="en-GB" b="1" dirty="0"/>
              <a:t>Period Poverty in the UK</a:t>
            </a:r>
          </a:p>
        </p:txBody>
      </p:sp>
      <p:sp>
        <p:nvSpPr>
          <p:cNvPr id="3" name="Content Placeholder 2">
            <a:extLst>
              <a:ext uri="{FF2B5EF4-FFF2-40B4-BE49-F238E27FC236}">
                <a16:creationId xmlns:a16="http://schemas.microsoft.com/office/drawing/2014/main" id="{C2BDC993-2012-4FC0-AA53-EE5AAF71716B}"/>
              </a:ext>
            </a:extLst>
          </p:cNvPr>
          <p:cNvSpPr>
            <a:spLocks noGrp="1"/>
          </p:cNvSpPr>
          <p:nvPr>
            <p:ph idx="1"/>
          </p:nvPr>
        </p:nvSpPr>
        <p:spPr>
          <a:xfrm>
            <a:off x="983432" y="1268760"/>
            <a:ext cx="10752938" cy="4667250"/>
          </a:xfrm>
        </p:spPr>
        <p:txBody>
          <a:bodyPr>
            <a:normAutofit fontScale="92500" lnSpcReduction="10000"/>
          </a:bodyPr>
          <a:lstStyle/>
          <a:p>
            <a:pPr>
              <a:lnSpc>
                <a:spcPct val="90000"/>
              </a:lnSpc>
            </a:pPr>
            <a:r>
              <a:rPr lang="en-GB" dirty="0"/>
              <a:t>One in ten girls (10 per cent) have been unable to afford sanitary wear</a:t>
            </a:r>
          </a:p>
          <a:p>
            <a:pPr>
              <a:lnSpc>
                <a:spcPct val="90000"/>
              </a:lnSpc>
            </a:pPr>
            <a:r>
              <a:rPr lang="en-GB" dirty="0"/>
              <a:t>One in seven girls (15 per cent) have struggled to afford sanitary wear</a:t>
            </a:r>
          </a:p>
          <a:p>
            <a:pPr>
              <a:lnSpc>
                <a:spcPct val="90000"/>
              </a:lnSpc>
            </a:pPr>
            <a:r>
              <a:rPr lang="en-GB" dirty="0"/>
              <a:t>One in seven girls (14 per cent) have had to ask to borrow sanitary wear from a friend due to affordability issues</a:t>
            </a:r>
          </a:p>
          <a:p>
            <a:pPr>
              <a:lnSpc>
                <a:spcPct val="90000"/>
              </a:lnSpc>
            </a:pPr>
            <a:r>
              <a:rPr lang="en-GB" dirty="0"/>
              <a:t>More than one in ten girls (12 per cent) has had to improvise sanitary wear due to affordability issues</a:t>
            </a:r>
          </a:p>
          <a:p>
            <a:pPr>
              <a:lnSpc>
                <a:spcPct val="90000"/>
              </a:lnSpc>
            </a:pPr>
            <a:r>
              <a:rPr lang="en-GB" dirty="0"/>
              <a:t>One in five (19%) of girls have changed to a less suitable sanitary product due to cost </a:t>
            </a:r>
          </a:p>
          <a:p>
            <a:pPr>
              <a:lnSpc>
                <a:spcPct val="90000"/>
              </a:lnSpc>
            </a:pPr>
            <a:r>
              <a:rPr lang="en-GB" dirty="0"/>
              <a:t>This was partly due to the charging of Value Added Tax (VAT) on sanitary products</a:t>
            </a:r>
          </a:p>
          <a:p>
            <a:pPr>
              <a:lnSpc>
                <a:spcPct val="90000"/>
              </a:lnSpc>
            </a:pPr>
            <a:r>
              <a:rPr lang="en-GB" dirty="0"/>
              <a:t>Campaigns have meant that the </a:t>
            </a:r>
            <a:r>
              <a:rPr lang="en-GB" dirty="0">
                <a:hlinkClick r:id="rId2"/>
              </a:rPr>
              <a:t>UK Government has changed its policy on taxing such products</a:t>
            </a:r>
            <a:endParaRPr lang="en-GB" dirty="0"/>
          </a:p>
        </p:txBody>
      </p:sp>
      <p:sp>
        <p:nvSpPr>
          <p:cNvPr id="5" name="TextBox 4">
            <a:extLst>
              <a:ext uri="{FF2B5EF4-FFF2-40B4-BE49-F238E27FC236}">
                <a16:creationId xmlns:a16="http://schemas.microsoft.com/office/drawing/2014/main" id="{8F968FF9-0FF6-7C8B-26C3-D43953EB0A4F}"/>
              </a:ext>
            </a:extLst>
          </p:cNvPr>
          <p:cNvSpPr txBox="1"/>
          <p:nvPr/>
        </p:nvSpPr>
        <p:spPr>
          <a:xfrm>
            <a:off x="9192344" y="6492875"/>
            <a:ext cx="3263106" cy="341632"/>
          </a:xfrm>
          <a:prstGeom prst="rect">
            <a:avLst/>
          </a:prstGeom>
          <a:noFill/>
        </p:spPr>
        <p:txBody>
          <a:bodyPr wrap="square">
            <a:spAutoFit/>
          </a:bodyPr>
          <a:lstStyle/>
          <a:p>
            <a:pPr marL="0" indent="0">
              <a:lnSpc>
                <a:spcPct val="90000"/>
              </a:lnSpc>
              <a:buNone/>
            </a:pPr>
            <a:r>
              <a:rPr lang="en-GB" sz="1800" dirty="0"/>
              <a:t>(Plan International UK, 2017)</a:t>
            </a:r>
          </a:p>
        </p:txBody>
      </p:sp>
    </p:spTree>
    <p:extLst>
      <p:ext uri="{BB962C8B-B14F-4D97-AF65-F5344CB8AC3E}">
        <p14:creationId xmlns:p14="http://schemas.microsoft.com/office/powerpoint/2010/main" val="2987431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4BAF4-56A3-458B-A3C6-973B44F1EB25}"/>
              </a:ext>
            </a:extLst>
          </p:cNvPr>
          <p:cNvSpPr>
            <a:spLocks noGrp="1"/>
          </p:cNvSpPr>
          <p:nvPr>
            <p:ph type="title"/>
          </p:nvPr>
        </p:nvSpPr>
        <p:spPr>
          <a:xfrm>
            <a:off x="3575720" y="15205"/>
            <a:ext cx="7956222" cy="1325563"/>
          </a:xfrm>
        </p:spPr>
        <p:txBody>
          <a:bodyPr anchor="ctr">
            <a:normAutofit/>
          </a:bodyPr>
          <a:lstStyle/>
          <a:p>
            <a:r>
              <a:rPr lang="en-GB" b="1" dirty="0"/>
              <a:t>Period Poverty in Wales</a:t>
            </a:r>
          </a:p>
        </p:txBody>
      </p:sp>
      <p:sp>
        <p:nvSpPr>
          <p:cNvPr id="3" name="Content Placeholder 2">
            <a:extLst>
              <a:ext uri="{FF2B5EF4-FFF2-40B4-BE49-F238E27FC236}">
                <a16:creationId xmlns:a16="http://schemas.microsoft.com/office/drawing/2014/main" id="{E5A80E24-994D-48BF-9A2B-368574275B1F}"/>
              </a:ext>
            </a:extLst>
          </p:cNvPr>
          <p:cNvSpPr>
            <a:spLocks noGrp="1"/>
          </p:cNvSpPr>
          <p:nvPr>
            <p:ph idx="1"/>
          </p:nvPr>
        </p:nvSpPr>
        <p:spPr>
          <a:xfrm>
            <a:off x="4943872" y="1825625"/>
            <a:ext cx="6792498" cy="4667250"/>
          </a:xfrm>
        </p:spPr>
        <p:txBody>
          <a:bodyPr>
            <a:normAutofit/>
          </a:bodyPr>
          <a:lstStyle/>
          <a:p>
            <a:pPr>
              <a:lnSpc>
                <a:spcPct val="90000"/>
              </a:lnSpc>
            </a:pPr>
            <a:r>
              <a:rPr lang="en-GB" dirty="0"/>
              <a:t>The Welsh Government has committed more than £3.3m to tackle period poverty in communities and promoting period dignity in schools and colleges across Wales</a:t>
            </a:r>
          </a:p>
          <a:p>
            <a:pPr>
              <a:lnSpc>
                <a:spcPct val="90000"/>
              </a:lnSpc>
            </a:pPr>
            <a:r>
              <a:rPr lang="en-GB" dirty="0"/>
              <a:t>Each local authority will be allocated part of a £220,000 fund to help them provide free period products to women and girls who may otherwise be unable to afford them</a:t>
            </a:r>
          </a:p>
          <a:p>
            <a:pPr>
              <a:lnSpc>
                <a:spcPct val="90000"/>
              </a:lnSpc>
            </a:pPr>
            <a:r>
              <a:rPr lang="en-GB" dirty="0"/>
              <a:t>These will be available in community-based locations such as libraries and hubs. </a:t>
            </a:r>
          </a:p>
          <a:p>
            <a:pPr marL="0" indent="0">
              <a:lnSpc>
                <a:spcPct val="90000"/>
              </a:lnSpc>
              <a:buNone/>
            </a:pPr>
            <a:endParaRPr lang="en-GB" sz="1800" dirty="0"/>
          </a:p>
        </p:txBody>
      </p:sp>
      <p:pic>
        <p:nvPicPr>
          <p:cNvPr id="17410" name="Picture 2" descr="Period poverty: £3.3m for free sanitary products in Wales - BBC News">
            <a:extLst>
              <a:ext uri="{FF2B5EF4-FFF2-40B4-BE49-F238E27FC236}">
                <a16:creationId xmlns:a16="http://schemas.microsoft.com/office/drawing/2014/main" id="{A14C7706-B426-69EF-7286-7261E89B122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12" r="16956"/>
          <a:stretch/>
        </p:blipFill>
        <p:spPr bwMode="auto">
          <a:xfrm>
            <a:off x="839416" y="2348880"/>
            <a:ext cx="3596530" cy="2664296"/>
          </a:xfrm>
          <a:prstGeom prst="rect">
            <a:avLst/>
          </a:prstGeom>
          <a:solidFill>
            <a:srgbClr val="FFFFFF"/>
          </a:solidFill>
        </p:spPr>
      </p:pic>
      <p:sp>
        <p:nvSpPr>
          <p:cNvPr id="5" name="TextBox 4">
            <a:extLst>
              <a:ext uri="{FF2B5EF4-FFF2-40B4-BE49-F238E27FC236}">
                <a16:creationId xmlns:a16="http://schemas.microsoft.com/office/drawing/2014/main" id="{69659BE5-B712-1B14-51CF-9797A96F79EC}"/>
              </a:ext>
            </a:extLst>
          </p:cNvPr>
          <p:cNvSpPr txBox="1"/>
          <p:nvPr/>
        </p:nvSpPr>
        <p:spPr>
          <a:xfrm>
            <a:off x="8976320" y="6492875"/>
            <a:ext cx="3407122" cy="341632"/>
          </a:xfrm>
          <a:prstGeom prst="rect">
            <a:avLst/>
          </a:prstGeom>
          <a:noFill/>
        </p:spPr>
        <p:txBody>
          <a:bodyPr wrap="square">
            <a:spAutoFit/>
          </a:bodyPr>
          <a:lstStyle/>
          <a:p>
            <a:pPr marL="0" indent="0">
              <a:lnSpc>
                <a:spcPct val="90000"/>
              </a:lnSpc>
              <a:buNone/>
            </a:pPr>
            <a:r>
              <a:rPr lang="en-GB" sz="1800" dirty="0"/>
              <a:t>(Royal College of Nursing, 2021)</a:t>
            </a:r>
          </a:p>
        </p:txBody>
      </p:sp>
    </p:spTree>
    <p:extLst>
      <p:ext uri="{BB962C8B-B14F-4D97-AF65-F5344CB8AC3E}">
        <p14:creationId xmlns:p14="http://schemas.microsoft.com/office/powerpoint/2010/main" val="1118969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rmAutofit/>
          </a:bodyPr>
          <a:lstStyle/>
          <a:p>
            <a:pPr>
              <a:lnSpc>
                <a:spcPct val="120000"/>
              </a:lnSpc>
              <a:spcBef>
                <a:spcPts val="600"/>
              </a:spcBef>
              <a:spcAft>
                <a:spcPts val="600"/>
              </a:spcAft>
            </a:pPr>
            <a:r>
              <a:rPr lang="en-GB" sz="1400" dirty="0"/>
              <a:t>Annandale, E. (1998) The Sociology of Health and Medicine. Polity Press: Cambridge </a:t>
            </a:r>
          </a:p>
          <a:p>
            <a:pPr>
              <a:lnSpc>
                <a:spcPct val="120000"/>
              </a:lnSpc>
              <a:spcBef>
                <a:spcPts val="600"/>
              </a:spcBef>
              <a:spcAft>
                <a:spcPts val="600"/>
              </a:spcAft>
            </a:pPr>
            <a:r>
              <a:rPr lang="en-GB" sz="1400" dirty="0"/>
              <a:t>Bambra, C. ‘Introduction: Local Health Inequalities in an Age of Austerity’ in Bambra, C. (Ed.) (2019) </a:t>
            </a:r>
            <a:r>
              <a:rPr lang="en-GB" sz="1400" i="1" dirty="0"/>
              <a:t>Health in Hard Times: Austerity and Health Inequalities </a:t>
            </a:r>
            <a:r>
              <a:rPr lang="en-GB" sz="1400" dirty="0"/>
              <a:t>Bristol University Press Available at: </a:t>
            </a:r>
            <a:r>
              <a:rPr lang="en-GB" sz="1400" dirty="0">
                <a:hlinkClick r:id="rId2"/>
              </a:rPr>
              <a:t>Health in Hard Times: Austerity and Health Inequalities on JSTOR</a:t>
            </a:r>
            <a:r>
              <a:rPr lang="en-GB" sz="1400" dirty="0"/>
              <a:t> [Accessed 14/10/2024]</a:t>
            </a:r>
          </a:p>
          <a:p>
            <a:pPr>
              <a:lnSpc>
                <a:spcPct val="120000"/>
              </a:lnSpc>
              <a:spcBef>
                <a:spcPts val="600"/>
              </a:spcBef>
              <a:spcAft>
                <a:spcPts val="600"/>
              </a:spcAft>
            </a:pPr>
            <a:r>
              <a:rPr lang="en-GB" sz="1400" dirty="0"/>
              <a:t>BBC (2022) </a:t>
            </a:r>
            <a:r>
              <a:rPr lang="en-GB" sz="1400" i="1" dirty="0"/>
              <a:t>Roe v Wade: US Supreme Court ends constitutional right to abortion </a:t>
            </a:r>
            <a:r>
              <a:rPr lang="en-GB" sz="1400" dirty="0"/>
              <a:t>Available at: </a:t>
            </a:r>
            <a:r>
              <a:rPr lang="en-GB" sz="1400" dirty="0">
                <a:hlinkClick r:id="rId3"/>
              </a:rPr>
              <a:t>Roe v Wade: US Supreme Court ends constitutional right to abortion - BBC News</a:t>
            </a:r>
            <a:r>
              <a:rPr lang="en-GB" sz="1400" dirty="0"/>
              <a:t> [Accessed 21/10/2024]</a:t>
            </a:r>
          </a:p>
          <a:p>
            <a:pPr>
              <a:lnSpc>
                <a:spcPct val="120000"/>
              </a:lnSpc>
              <a:spcBef>
                <a:spcPts val="600"/>
              </a:spcBef>
              <a:spcAft>
                <a:spcPts val="600"/>
              </a:spcAft>
            </a:pPr>
            <a:r>
              <a:rPr lang="en-GB" sz="1400" dirty="0"/>
              <a:t>Becker, D. (2000) ‘When She Was Bad: Borderline Personality Disorder in a Post-traumatic Age’ </a:t>
            </a:r>
            <a:r>
              <a:rPr lang="en-GB" sz="1400" i="1" dirty="0"/>
              <a:t>American Journal of Orthopsychiatry</a:t>
            </a:r>
            <a:r>
              <a:rPr lang="en-GB" sz="1400" dirty="0"/>
              <a:t>, 70(4), October 2000 Available at: </a:t>
            </a:r>
            <a:r>
              <a:rPr lang="en-GB" sz="1400" dirty="0">
                <a:hlinkClick r:id="rId4"/>
              </a:rPr>
              <a:t>When she was bad: Borderline personality disorder in a posttraumatic age. - EBSCO (uwtsd.ac.uk)</a:t>
            </a:r>
            <a:r>
              <a:rPr lang="en-GB" sz="1400" dirty="0"/>
              <a:t> [Accessed 16/10/2024]</a:t>
            </a:r>
          </a:p>
          <a:p>
            <a:pPr>
              <a:lnSpc>
                <a:spcPct val="120000"/>
              </a:lnSpc>
              <a:spcBef>
                <a:spcPts val="600"/>
              </a:spcBef>
              <a:spcAft>
                <a:spcPts val="600"/>
              </a:spcAft>
            </a:pPr>
            <a:r>
              <a:rPr lang="en-GB" sz="1400" dirty="0"/>
              <a:t>Campbell, D. (2019) Private firms handed £15bn in NHS contracts over past five years, The Guardian, 29th November. Available at: </a:t>
            </a:r>
            <a:r>
              <a:rPr lang="en-GB" sz="1400" dirty="0">
                <a:hlinkClick r:id="rId5"/>
              </a:rPr>
              <a:t>https://www.theguardian.com/society/2019/nov/29/private-firms-handed-15bn-in-nhs-contracts-over-past-five-years</a:t>
            </a:r>
            <a:r>
              <a:rPr lang="en-GB" sz="1400" dirty="0"/>
              <a:t> [14/10/2024]</a:t>
            </a:r>
          </a:p>
          <a:p>
            <a:pPr>
              <a:lnSpc>
                <a:spcPct val="120000"/>
              </a:lnSpc>
              <a:spcBef>
                <a:spcPts val="600"/>
              </a:spcBef>
              <a:spcAft>
                <a:spcPts val="600"/>
              </a:spcAft>
            </a:pPr>
            <a:r>
              <a:rPr lang="en-GB" sz="1400" dirty="0"/>
              <a:t>Cleghorn, E. (2021) </a:t>
            </a:r>
            <a:r>
              <a:rPr lang="en-GB" sz="1400" i="1" dirty="0"/>
              <a:t>Unwell Women</a:t>
            </a:r>
            <a:r>
              <a:rPr lang="en-GB" sz="1400" dirty="0"/>
              <a:t> London: Weidenfeld and Nicholson</a:t>
            </a:r>
          </a:p>
          <a:p>
            <a:pPr>
              <a:lnSpc>
                <a:spcPct val="120000"/>
              </a:lnSpc>
              <a:spcBef>
                <a:spcPts val="600"/>
              </a:spcBef>
              <a:spcAft>
                <a:spcPts val="600"/>
              </a:spcAft>
            </a:pPr>
            <a:r>
              <a:rPr lang="en-GB" sz="1400" dirty="0"/>
              <a:t>Cohen-Sanchez, K. </a:t>
            </a:r>
            <a:r>
              <a:rPr lang="en-GB" sz="1400" i="1" dirty="0"/>
              <a:t>et al </a:t>
            </a:r>
            <a:r>
              <a:rPr lang="en-GB" sz="1400" dirty="0"/>
              <a:t>(2022) ‘Repercussions of overturning Roe v. Wade for women across systems and beyond borders’ in </a:t>
            </a:r>
            <a:r>
              <a:rPr lang="en-GB" sz="1400" i="1" dirty="0"/>
              <a:t>Reproductive Health </a:t>
            </a:r>
            <a:r>
              <a:rPr lang="en-GB" sz="1400" dirty="0"/>
              <a:t>Available at </a:t>
            </a:r>
            <a:r>
              <a:rPr lang="en-GB" sz="1400" dirty="0">
                <a:hlinkClick r:id="rId6"/>
              </a:rPr>
              <a:t>Repercussions of overturning Roe v. Wade for women across systems and beyond borders – PMC</a:t>
            </a:r>
            <a:r>
              <a:rPr lang="en-GB" sz="1400" dirty="0"/>
              <a:t> [Accessed 21/10/2024]</a:t>
            </a:r>
            <a:endParaRPr lang="en-GB" sz="1400" i="1" dirty="0"/>
          </a:p>
          <a:p>
            <a:pPr marL="0" indent="0">
              <a:lnSpc>
                <a:spcPct val="120000"/>
              </a:lnSpc>
              <a:spcBef>
                <a:spcPts val="600"/>
              </a:spcBef>
              <a:spcAft>
                <a:spcPts val="600"/>
              </a:spcAft>
              <a:buNone/>
            </a:pPr>
            <a:endParaRPr lang="en-GB" sz="1400" dirty="0"/>
          </a:p>
          <a:p>
            <a:pPr marL="0" indent="0">
              <a:buNone/>
            </a:pPr>
            <a:endParaRPr lang="en-GB" sz="1400" dirty="0"/>
          </a:p>
        </p:txBody>
      </p:sp>
    </p:spTree>
    <p:extLst>
      <p:ext uri="{BB962C8B-B14F-4D97-AF65-F5344CB8AC3E}">
        <p14:creationId xmlns:p14="http://schemas.microsoft.com/office/powerpoint/2010/main" val="104981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rmAutofit/>
          </a:bodyPr>
          <a:lstStyle/>
          <a:p>
            <a:pPr>
              <a:lnSpc>
                <a:spcPct val="120000"/>
              </a:lnSpc>
              <a:spcBef>
                <a:spcPts val="600"/>
              </a:spcBef>
              <a:spcAft>
                <a:spcPts val="600"/>
              </a:spcAft>
            </a:pPr>
            <a:r>
              <a:rPr lang="en-GB" sz="1400" dirty="0"/>
              <a:t>Global Fund for Women (2021a) Sexual &amp; Reproductive Health &amp; Rights. Available at: </a:t>
            </a:r>
            <a:r>
              <a:rPr lang="en-GB" sz="1400" dirty="0">
                <a:hlinkClick r:id="rId2"/>
              </a:rPr>
              <a:t>https://www.globalfundforwomen.org/sexual-reproductive-health-rights/#:~:text=Women%20and%20girls%20around%20the%20world,%20especially%20those,stigma,%20restrictive%20laws%20and%20policies,%20and%20entrenched%20traditions</a:t>
            </a:r>
            <a:r>
              <a:rPr lang="en-GB" sz="1400" dirty="0"/>
              <a:t>. [16/10/2024]</a:t>
            </a:r>
          </a:p>
          <a:p>
            <a:pPr>
              <a:lnSpc>
                <a:spcPct val="120000"/>
              </a:lnSpc>
              <a:spcBef>
                <a:spcPts val="600"/>
              </a:spcBef>
              <a:spcAft>
                <a:spcPts val="600"/>
              </a:spcAft>
            </a:pPr>
            <a:r>
              <a:rPr lang="en-GB" sz="1400" dirty="0"/>
              <a:t>Global Fund for Women (2021b) INFOGRAPHIC: What is the global gag rule? Available at: </a:t>
            </a:r>
            <a:r>
              <a:rPr lang="en-GB" sz="1400" dirty="0">
                <a:hlinkClick r:id="rId3"/>
              </a:rPr>
              <a:t>https://www.globalfundforwomen.org/infographic-global-gag-rule/</a:t>
            </a:r>
            <a:r>
              <a:rPr lang="en-GB" sz="1400" dirty="0"/>
              <a:t> [Accessed 16/10/2024]</a:t>
            </a:r>
          </a:p>
          <a:p>
            <a:pPr>
              <a:lnSpc>
                <a:spcPct val="120000"/>
              </a:lnSpc>
              <a:spcBef>
                <a:spcPts val="600"/>
              </a:spcBef>
              <a:spcAft>
                <a:spcPts val="600"/>
              </a:spcAft>
            </a:pPr>
            <a:r>
              <a:rPr lang="en-GB" sz="1400" dirty="0"/>
              <a:t>Haralambos, M. and Holborn, M. (2013) Sociology: Themes and Perspectives (8th ed.) London: Collins</a:t>
            </a:r>
          </a:p>
          <a:p>
            <a:pPr>
              <a:lnSpc>
                <a:spcPct val="120000"/>
              </a:lnSpc>
              <a:spcBef>
                <a:spcPts val="600"/>
              </a:spcBef>
              <a:spcAft>
                <a:spcPts val="600"/>
              </a:spcAft>
            </a:pPr>
            <a:r>
              <a:rPr lang="en-GB" sz="1400" dirty="0" err="1"/>
              <a:t>Iacobucci</a:t>
            </a:r>
            <a:r>
              <a:rPr lang="en-GB" sz="1400" dirty="0"/>
              <a:t>, G.  (2024) ‘Government wrote off almost £10bn worth of unused PPE during pandemic, accounts show’ </a:t>
            </a:r>
            <a:r>
              <a:rPr lang="en-GB" sz="1400" i="1" dirty="0"/>
              <a:t>British Medical Journal </a:t>
            </a:r>
            <a:r>
              <a:rPr lang="en-GB" sz="1400" dirty="0"/>
              <a:t>Vol 384 </a:t>
            </a:r>
            <a:r>
              <a:rPr lang="en-GB" sz="1400" dirty="0">
                <a:hlinkClick r:id="rId4"/>
              </a:rPr>
              <a:t>Government wrote off almost £10bn worth of unused PPE during pandemic, accounts show | The BMJ</a:t>
            </a:r>
            <a:r>
              <a:rPr lang="en-GB" sz="1400" dirty="0"/>
              <a:t> [Accessed 15/10/2024]</a:t>
            </a:r>
          </a:p>
          <a:p>
            <a:pPr>
              <a:lnSpc>
                <a:spcPct val="120000"/>
              </a:lnSpc>
              <a:spcBef>
                <a:spcPts val="600"/>
              </a:spcBef>
              <a:spcAft>
                <a:spcPts val="600"/>
              </a:spcAft>
            </a:pPr>
            <a:r>
              <a:rPr lang="en-GB" sz="1400" dirty="0"/>
              <a:t>Mental Health Foundation (2015) Stigma and discrimination. Available at: </a:t>
            </a:r>
            <a:r>
              <a:rPr lang="en-GB" sz="1400" dirty="0">
                <a:hlinkClick r:id="rId5"/>
              </a:rPr>
              <a:t>https://www.mentalhealth.org.uk/a-to-z/s/stigma-and-discrimination</a:t>
            </a:r>
            <a:r>
              <a:rPr lang="en-GB" sz="1400" dirty="0"/>
              <a:t> (Accessed 26th February 2021)</a:t>
            </a:r>
          </a:p>
          <a:p>
            <a:pPr marL="0" indent="0">
              <a:lnSpc>
                <a:spcPct val="120000"/>
              </a:lnSpc>
              <a:spcBef>
                <a:spcPts val="600"/>
              </a:spcBef>
              <a:spcAft>
                <a:spcPts val="600"/>
              </a:spcAft>
              <a:buNone/>
            </a:pPr>
            <a:endParaRPr lang="en-GB" sz="1400" dirty="0"/>
          </a:p>
          <a:p>
            <a:pPr marL="0" indent="0">
              <a:buNone/>
            </a:pPr>
            <a:endParaRPr lang="en-GB" sz="1400" dirty="0"/>
          </a:p>
        </p:txBody>
      </p:sp>
    </p:spTree>
    <p:extLst>
      <p:ext uri="{BB962C8B-B14F-4D97-AF65-F5344CB8AC3E}">
        <p14:creationId xmlns:p14="http://schemas.microsoft.com/office/powerpoint/2010/main" val="1516118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rmAutofit fontScale="32500" lnSpcReduction="20000"/>
          </a:bodyPr>
          <a:lstStyle/>
          <a:p>
            <a:pPr>
              <a:lnSpc>
                <a:spcPct val="120000"/>
              </a:lnSpc>
              <a:spcBef>
                <a:spcPts val="600"/>
              </a:spcBef>
              <a:spcAft>
                <a:spcPts val="600"/>
              </a:spcAft>
            </a:pPr>
            <a:r>
              <a:rPr lang="en-GB" sz="4800" dirty="0"/>
              <a:t>McKinlay, J.B &amp; </a:t>
            </a:r>
            <a:r>
              <a:rPr lang="en-GB" sz="4800" dirty="0" err="1"/>
              <a:t>Stoeckle</a:t>
            </a:r>
            <a:r>
              <a:rPr lang="en-GB" sz="4800" dirty="0"/>
              <a:t>, J.D. (1990) ‘Corporatization and the Social Transformation of Doctoring’ in Salmon, W. (Ed.) (1990) </a:t>
            </a:r>
            <a:r>
              <a:rPr lang="en-GB" sz="4800" i="1" dirty="0"/>
              <a:t>The Corporatisation of HealthCare London: Taylor &amp; Francis </a:t>
            </a:r>
            <a:r>
              <a:rPr lang="en-GB" sz="4800" dirty="0"/>
              <a:t> Available at: </a:t>
            </a:r>
            <a:r>
              <a:rPr lang="en-GB" sz="4800" dirty="0">
                <a:hlinkClick r:id="rId2"/>
              </a:rPr>
              <a:t>The Corporate Transformation of Health Care | Part 1: Issues and </a:t>
            </a:r>
            <a:r>
              <a:rPr lang="en-GB" sz="4800" dirty="0" err="1">
                <a:hlinkClick r:id="rId2"/>
              </a:rPr>
              <a:t>Direc</a:t>
            </a:r>
            <a:r>
              <a:rPr lang="en-GB" sz="4800" dirty="0">
                <a:hlinkClick r:id="rId2"/>
              </a:rPr>
              <a:t> (taylorfrancis.com)</a:t>
            </a:r>
            <a:r>
              <a:rPr lang="en-GB" sz="4800" dirty="0"/>
              <a:t> [Accessed 15/10/2024]</a:t>
            </a:r>
          </a:p>
          <a:p>
            <a:pPr>
              <a:lnSpc>
                <a:spcPct val="120000"/>
              </a:lnSpc>
              <a:spcBef>
                <a:spcPts val="600"/>
              </a:spcBef>
              <a:spcAft>
                <a:spcPts val="600"/>
              </a:spcAft>
            </a:pPr>
            <a:r>
              <a:rPr lang="en-GB" sz="4800" dirty="0"/>
              <a:t>Miles, A. (1991) Women, Health and Medicine. Buckingham: Open University Press</a:t>
            </a:r>
          </a:p>
          <a:p>
            <a:pPr>
              <a:lnSpc>
                <a:spcPct val="120000"/>
              </a:lnSpc>
              <a:spcBef>
                <a:spcPts val="600"/>
              </a:spcBef>
              <a:spcAft>
                <a:spcPts val="600"/>
              </a:spcAft>
            </a:pPr>
            <a:r>
              <a:rPr lang="en-GB" sz="4800" dirty="0"/>
              <a:t>National Audit Office (2022) </a:t>
            </a:r>
            <a:r>
              <a:rPr lang="en-GB" sz="4800" i="1" dirty="0"/>
              <a:t>Investigation into the management of PPE contracts </a:t>
            </a:r>
            <a:r>
              <a:rPr lang="en-GB" sz="4800" dirty="0"/>
              <a:t>Available at: </a:t>
            </a:r>
            <a:r>
              <a:rPr lang="en-GB" sz="4800" dirty="0">
                <a:hlinkClick r:id="rId3"/>
              </a:rPr>
              <a:t>Investigation into the management of PPE contracts - NAO report</a:t>
            </a:r>
            <a:r>
              <a:rPr lang="en-GB" sz="4800" dirty="0"/>
              <a:t> [Accessed 15/10/2024]</a:t>
            </a:r>
          </a:p>
          <a:p>
            <a:pPr>
              <a:lnSpc>
                <a:spcPct val="120000"/>
              </a:lnSpc>
              <a:spcBef>
                <a:spcPts val="600"/>
              </a:spcBef>
              <a:spcAft>
                <a:spcPts val="600"/>
              </a:spcAft>
            </a:pPr>
            <a:r>
              <a:rPr lang="en-GB" sz="4800" dirty="0"/>
              <a:t>National Health Service (2022) </a:t>
            </a:r>
            <a:r>
              <a:rPr lang="en-GB" sz="4800" i="1" dirty="0"/>
              <a:t>Symptoms - Borderline personality disorder</a:t>
            </a:r>
            <a:r>
              <a:rPr lang="en-GB" sz="4800" dirty="0"/>
              <a:t> Available at: </a:t>
            </a:r>
            <a:r>
              <a:rPr lang="en-GB" sz="4300" dirty="0">
                <a:hlinkClick r:id="rId4"/>
              </a:rPr>
              <a:t>Symptoms - Borderline personality disorder – NHS</a:t>
            </a:r>
            <a:r>
              <a:rPr lang="en-GB" sz="4300" dirty="0"/>
              <a:t> [Accessed 21/10/2024]</a:t>
            </a:r>
            <a:endParaRPr lang="en-GB" sz="4300" i="1" dirty="0"/>
          </a:p>
          <a:p>
            <a:pPr>
              <a:lnSpc>
                <a:spcPct val="120000"/>
              </a:lnSpc>
              <a:spcBef>
                <a:spcPts val="600"/>
              </a:spcBef>
              <a:spcAft>
                <a:spcPts val="600"/>
              </a:spcAft>
            </a:pPr>
            <a:r>
              <a:rPr lang="en-GB" sz="4800" dirty="0"/>
              <a:t>Navarro, V. (1983) ‘Radicalism, Marxism, And Medicine</a:t>
            </a:r>
            <a:r>
              <a:rPr lang="en-GB" sz="4800" i="1" dirty="0"/>
              <a:t>’ International Journal of Health Services </a:t>
            </a:r>
            <a:r>
              <a:rPr lang="en-GB" sz="4800" dirty="0"/>
              <a:t>Vol. 13, No. 2 (1983), pp. 179-202 Available at: </a:t>
            </a:r>
            <a:r>
              <a:rPr lang="en-GB" sz="4800" dirty="0">
                <a:hlinkClick r:id="rId5"/>
              </a:rPr>
              <a:t>https://www-jstor-org.ezproxy.uwtsd.ac.uk/stable/45130045</a:t>
            </a:r>
            <a:r>
              <a:rPr lang="en-GB" sz="4800" dirty="0"/>
              <a:t> [Accessed 14/10/2024]</a:t>
            </a:r>
          </a:p>
          <a:p>
            <a:pPr>
              <a:lnSpc>
                <a:spcPct val="120000"/>
              </a:lnSpc>
              <a:spcBef>
                <a:spcPts val="600"/>
              </a:spcBef>
              <a:spcAft>
                <a:spcPts val="600"/>
              </a:spcAft>
            </a:pPr>
            <a:r>
              <a:rPr lang="en-GB" sz="4800" dirty="0"/>
              <a:t>Office for National Statistics (2023) </a:t>
            </a:r>
            <a:r>
              <a:rPr lang="en-GB" sz="4800" i="1" dirty="0"/>
              <a:t>Inequalities in mortality involving common physical health conditions, England: 21 March 2021 to 31 January 2023</a:t>
            </a:r>
            <a:r>
              <a:rPr lang="en-GB" sz="4800" dirty="0"/>
              <a:t> Available at: </a:t>
            </a:r>
            <a:r>
              <a:rPr lang="en-GB" sz="4800" dirty="0">
                <a:hlinkClick r:id="rId6"/>
              </a:rPr>
              <a:t>https://www.ons.gov.uk/peoplepopulationandcommunity/healthandsocialcare/healthinequalities/bulletins/inequalitiesinmortalityinvolvingcommonphysicalhealthconditionsengland/21march2021to31january2023</a:t>
            </a:r>
            <a:r>
              <a:rPr lang="en-GB" sz="4800" dirty="0"/>
              <a:t> [Accessed 14/10/2024]</a:t>
            </a:r>
            <a:endParaRPr lang="en-GB" sz="4800" i="1" dirty="0"/>
          </a:p>
          <a:p>
            <a:pPr marL="0" indent="0">
              <a:buNone/>
            </a:pPr>
            <a:endParaRPr lang="en-GB" dirty="0"/>
          </a:p>
        </p:txBody>
      </p:sp>
    </p:spTree>
    <p:extLst>
      <p:ext uri="{BB962C8B-B14F-4D97-AF65-F5344CB8AC3E}">
        <p14:creationId xmlns:p14="http://schemas.microsoft.com/office/powerpoint/2010/main" val="1812035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EBBB3-D436-D823-18EE-47E638AAF03B}"/>
              </a:ext>
            </a:extLst>
          </p:cNvPr>
          <p:cNvSpPr>
            <a:spLocks noGrp="1"/>
          </p:cNvSpPr>
          <p:nvPr>
            <p:ph type="title"/>
          </p:nvPr>
        </p:nvSpPr>
        <p:spPr>
          <a:xfrm>
            <a:off x="2117889" y="87213"/>
            <a:ext cx="7956222" cy="749499"/>
          </a:xfrm>
        </p:spPr>
        <p:txBody>
          <a:bodyPr/>
          <a:lstStyle/>
          <a:p>
            <a:pPr algn="ctr"/>
            <a:r>
              <a:rPr lang="en-GB" b="1" dirty="0"/>
              <a:t>References </a:t>
            </a:r>
          </a:p>
        </p:txBody>
      </p:sp>
      <p:sp>
        <p:nvSpPr>
          <p:cNvPr id="3" name="Content Placeholder 2">
            <a:extLst>
              <a:ext uri="{FF2B5EF4-FFF2-40B4-BE49-F238E27FC236}">
                <a16:creationId xmlns:a16="http://schemas.microsoft.com/office/drawing/2014/main" id="{FDB1B2B1-53BB-4FE3-B0A9-A6E380333417}"/>
              </a:ext>
            </a:extLst>
          </p:cNvPr>
          <p:cNvSpPr>
            <a:spLocks noGrp="1"/>
          </p:cNvSpPr>
          <p:nvPr>
            <p:ph idx="1"/>
          </p:nvPr>
        </p:nvSpPr>
        <p:spPr>
          <a:xfrm>
            <a:off x="839416" y="980728"/>
            <a:ext cx="10680930" cy="4667250"/>
          </a:xfrm>
        </p:spPr>
        <p:txBody>
          <a:bodyPr anchor="t">
            <a:normAutofit fontScale="32500" lnSpcReduction="20000"/>
          </a:bodyPr>
          <a:lstStyle/>
          <a:p>
            <a:pPr>
              <a:lnSpc>
                <a:spcPct val="120000"/>
              </a:lnSpc>
              <a:spcBef>
                <a:spcPts val="600"/>
              </a:spcBef>
              <a:spcAft>
                <a:spcPts val="600"/>
              </a:spcAft>
            </a:pPr>
            <a:r>
              <a:rPr lang="en-GB" sz="4800" dirty="0"/>
              <a:t>Parsons, T. (1951) The Social System. New York: Free Press</a:t>
            </a:r>
          </a:p>
          <a:p>
            <a:pPr>
              <a:lnSpc>
                <a:spcPct val="120000"/>
              </a:lnSpc>
              <a:spcBef>
                <a:spcPts val="600"/>
              </a:spcBef>
              <a:spcAft>
                <a:spcPts val="600"/>
              </a:spcAft>
            </a:pPr>
            <a:r>
              <a:rPr lang="en-GB" sz="4800" dirty="0"/>
              <a:t>Plan International UK (2017) Plan International </a:t>
            </a:r>
            <a:r>
              <a:rPr lang="en-GB" sz="4800" dirty="0" err="1"/>
              <a:t>Uk's</a:t>
            </a:r>
            <a:r>
              <a:rPr lang="en-GB" sz="4800" dirty="0"/>
              <a:t> Research On Period Poverty And Stigma. Available at: </a:t>
            </a:r>
            <a:r>
              <a:rPr lang="en-GB" sz="4800" dirty="0">
                <a:hlinkClick r:id="rId2"/>
              </a:rPr>
              <a:t>https://plan-uk.org/media-centre/plan-international-uks-research-on-period-poverty-and-stigma</a:t>
            </a:r>
            <a:r>
              <a:rPr lang="en-GB" sz="4800" dirty="0"/>
              <a:t> (Accessed 26th February 2021)</a:t>
            </a:r>
          </a:p>
          <a:p>
            <a:pPr>
              <a:lnSpc>
                <a:spcPct val="120000"/>
              </a:lnSpc>
              <a:spcBef>
                <a:spcPts val="600"/>
              </a:spcBef>
              <a:spcAft>
                <a:spcPts val="600"/>
              </a:spcAft>
            </a:pPr>
            <a:r>
              <a:rPr lang="en-GB" sz="4800" dirty="0"/>
              <a:t>Royal College of Nursing (2021) Available at: </a:t>
            </a:r>
            <a:r>
              <a:rPr lang="en-GB" sz="4800" dirty="0">
                <a:hlinkClick r:id="rId3"/>
              </a:rPr>
              <a:t>https://www.rcn.org.uk/clinical-topics/womens-health/promoting-menstrual-wellbeing/period-poverty#:~:text=Period%20poverty%20is%20the%20lack%20of%20access%20to,in%20her%20life%20.%E2%80%9D%20What%20is%20period%20poverty</a:t>
            </a:r>
            <a:r>
              <a:rPr lang="en-GB" sz="4800" dirty="0"/>
              <a:t>? (Accessed 26th February 2021)</a:t>
            </a:r>
          </a:p>
          <a:p>
            <a:pPr>
              <a:lnSpc>
                <a:spcPct val="120000"/>
              </a:lnSpc>
              <a:spcBef>
                <a:spcPts val="600"/>
              </a:spcBef>
              <a:spcAft>
                <a:spcPts val="600"/>
              </a:spcAft>
            </a:pPr>
            <a:r>
              <a:rPr lang="en-GB" sz="4800" dirty="0"/>
              <a:t>Thompson, N. (20011) Promoting Equality: Working with Diversity and Difference (3rd edition) Basingstoke: Palgrave Macmillan</a:t>
            </a:r>
          </a:p>
          <a:p>
            <a:pPr>
              <a:lnSpc>
                <a:spcPct val="120000"/>
              </a:lnSpc>
              <a:spcBef>
                <a:spcPts val="600"/>
              </a:spcBef>
              <a:spcAft>
                <a:spcPts val="600"/>
              </a:spcAft>
            </a:pPr>
            <a:r>
              <a:rPr lang="en-GB" sz="4800" dirty="0"/>
              <a:t>UK Government (2024) Guidance: Women's sanitary products (VAT Notice 701/18) Available at: </a:t>
            </a:r>
            <a:r>
              <a:rPr lang="en-GB" sz="4800" dirty="0">
                <a:hlinkClick r:id="rId4"/>
              </a:rPr>
              <a:t>Women's sanitary products (VAT Notice 701/18) - GOV.UK (www.gov.uk)</a:t>
            </a:r>
            <a:r>
              <a:rPr lang="en-GB" sz="4800" dirty="0"/>
              <a:t> [Accessed 16/10/2024]</a:t>
            </a:r>
          </a:p>
          <a:p>
            <a:pPr>
              <a:lnSpc>
                <a:spcPct val="120000"/>
              </a:lnSpc>
              <a:spcBef>
                <a:spcPts val="600"/>
              </a:spcBef>
              <a:spcAft>
                <a:spcPts val="600"/>
              </a:spcAft>
            </a:pPr>
            <a:r>
              <a:rPr lang="en-GB" sz="4800" dirty="0"/>
              <a:t>Welsh Government (2019) </a:t>
            </a:r>
            <a:r>
              <a:rPr lang="en-GB" sz="4800" i="1" dirty="0"/>
              <a:t>Welsh Index of Multiple Deprivation (WIMD)</a:t>
            </a:r>
            <a:r>
              <a:rPr lang="en-GB" sz="4800" dirty="0"/>
              <a:t> Available at: </a:t>
            </a:r>
            <a:r>
              <a:rPr lang="en-GB" sz="4800" dirty="0">
                <a:hlinkClick r:id="rId5"/>
              </a:rPr>
              <a:t>WIMD - Home Page (</a:t>
            </a:r>
            <a:r>
              <a:rPr lang="en-GB" sz="4800" dirty="0" err="1">
                <a:hlinkClick r:id="rId5"/>
              </a:rPr>
              <a:t>gov.wales</a:t>
            </a:r>
            <a:r>
              <a:rPr lang="en-GB" sz="4800" dirty="0">
                <a:hlinkClick r:id="rId5"/>
              </a:rPr>
              <a:t>)</a:t>
            </a:r>
            <a:r>
              <a:rPr lang="en-GB" sz="4800" dirty="0"/>
              <a:t> [Accessed 14/10/2024]</a:t>
            </a:r>
            <a:endParaRPr lang="en-GB" sz="4800" i="1" dirty="0"/>
          </a:p>
          <a:p>
            <a:pPr marL="0" indent="0">
              <a:buNone/>
            </a:pPr>
            <a:endParaRPr lang="en-GB" dirty="0"/>
          </a:p>
        </p:txBody>
      </p:sp>
    </p:spTree>
    <p:extLst>
      <p:ext uri="{BB962C8B-B14F-4D97-AF65-F5344CB8AC3E}">
        <p14:creationId xmlns:p14="http://schemas.microsoft.com/office/powerpoint/2010/main" val="19123272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43F8F29-28F6-4CBB-A008-3798FEBE5C02}">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PPT Template (better corporate)</Template>
  <TotalTime>1297</TotalTime>
  <Words>2237</Words>
  <Application>Microsoft Office PowerPoint</Application>
  <PresentationFormat>Widescreen</PresentationFormat>
  <Paragraphs>94</Paragraphs>
  <Slides>18</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18</vt:i4>
      </vt:variant>
    </vt:vector>
  </HeadingPairs>
  <TitlesOfParts>
    <vt:vector size="28" baseType="lpstr">
      <vt:lpstr>Myriad Pro</vt:lpstr>
      <vt:lpstr>Aptos</vt:lpstr>
      <vt:lpstr>Arial</vt:lpstr>
      <vt:lpstr>Calibri</vt:lpstr>
      <vt:lpstr>Calibri Light</vt:lpstr>
      <vt:lpstr>20140311PresentationUWTSDTemplate</vt:lpstr>
      <vt:lpstr>UWTSD Text 1</vt:lpstr>
      <vt:lpstr>UWTSD Holding Page</vt:lpstr>
      <vt:lpstr>UWTSD Title Page 1</vt:lpstr>
      <vt:lpstr>UWTSD Text 4</vt:lpstr>
      <vt:lpstr>ECAY5006 Health and Social Care: Disability and Wellbeing </vt:lpstr>
      <vt:lpstr>(Conflict Theory) Feminism</vt:lpstr>
      <vt:lpstr>Feminist Theory and Health</vt:lpstr>
      <vt:lpstr>Feminist Theory and Health</vt:lpstr>
      <vt:lpstr>Feminist Theory and Health</vt:lpstr>
      <vt:lpstr>Reproductive Rights</vt:lpstr>
      <vt:lpstr>PowerPoint Presentation</vt:lpstr>
      <vt:lpstr>PowerPoint Presentation</vt:lpstr>
      <vt:lpstr>Challenging Diagnoses</vt:lpstr>
      <vt:lpstr>The Global Gag Rule </vt:lpstr>
      <vt:lpstr>PowerPoint Presentation</vt:lpstr>
      <vt:lpstr>Period Poverty in the UK</vt:lpstr>
      <vt:lpstr>Period Poverty in the UK</vt:lpstr>
      <vt:lpstr>Period Poverty in Wales</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Jenkins (IEH)</dc:creator>
  <cp:lastModifiedBy>Ken Dicks</cp:lastModifiedBy>
  <cp:revision>34</cp:revision>
  <dcterms:created xsi:type="dcterms:W3CDTF">2023-12-14T12:32:35Z</dcterms:created>
  <dcterms:modified xsi:type="dcterms:W3CDTF">2024-10-21T14:23:23Z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